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1" r:id="rId2"/>
    <p:sldId id="308" r:id="rId3"/>
    <p:sldId id="309" r:id="rId4"/>
    <p:sldId id="275" r:id="rId5"/>
    <p:sldId id="301" r:id="rId6"/>
    <p:sldId id="285" r:id="rId7"/>
    <p:sldId id="312" r:id="rId8"/>
    <p:sldId id="281" r:id="rId9"/>
    <p:sldId id="31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9"/>
    <a:srgbClr val="09037F"/>
    <a:srgbClr val="FFFFFF"/>
    <a:srgbClr val="F3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9" autoAdjust="0"/>
    <p:restoredTop sz="94660"/>
  </p:normalViewPr>
  <p:slideViewPr>
    <p:cSldViewPr snapToGrid="0">
      <p:cViewPr>
        <p:scale>
          <a:sx n="70" d="100"/>
          <a:sy n="70" d="100"/>
        </p:scale>
        <p:origin x="-1219" y="-4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D4E0-D423-4F6D-A3FD-25DB0761AD5B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B5AA6-257B-48BA-9AE1-0C3939500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92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5417-6C3D-4F2E-9B8D-B9F018A1BAB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85FA-A6A4-40C4-807D-E48FC11D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07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85FA-A6A4-40C4-807D-E48FC11D2DE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 userDrawn="1"/>
        </p:nvSpPr>
        <p:spPr>
          <a:xfrm>
            <a:off x="-1" y="-19475"/>
            <a:ext cx="4572001" cy="113459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1825"/>
            <a:ext cx="7772400" cy="17550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 i="0">
                <a:solidFill>
                  <a:schemeClr val="tx2"/>
                </a:solidFill>
                <a:latin typeface="HelveticaNeueLT Std L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46886"/>
            <a:ext cx="6858000" cy="574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HelveticaNeueLT Std Thin" panose="020B04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693" y="458984"/>
            <a:ext cx="3897351" cy="5160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9474"/>
            <a:ext cx="9144000" cy="332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0" y="0"/>
            <a:ext cx="9144000" cy="31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spc="600" baseline="0" dirty="0">
                <a:solidFill>
                  <a:schemeClr val="bg2"/>
                </a:solidFill>
              </a:rPr>
              <a:t>CALIFORNIA DEPARTMENT OF FOOD &amp; AGRICULTURE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2" r="22459" b="43844"/>
          <a:stretch/>
        </p:blipFill>
        <p:spPr>
          <a:xfrm>
            <a:off x="4572000" y="312821"/>
            <a:ext cx="4572000" cy="8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574843" y="1805797"/>
            <a:ext cx="4574842" cy="445214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Rectangle: Rounded Corners 10"/>
          <p:cNvSpPr/>
          <p:nvPr userDrawn="1"/>
        </p:nvSpPr>
        <p:spPr>
          <a:xfrm>
            <a:off x="1" y="1805796"/>
            <a:ext cx="4594302" cy="44529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06511"/>
            <a:ext cx="9144000" cy="599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258715"/>
            <a:ext cx="4569158" cy="599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/>
            <a:stCxn id="17" idx="2"/>
          </p:cNvCxnSpPr>
          <p:nvPr userDrawn="1"/>
        </p:nvCxnSpPr>
        <p:spPr>
          <a:xfrm flipH="1">
            <a:off x="4569162" y="1805796"/>
            <a:ext cx="2838" cy="445291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569158" y="6258713"/>
            <a:ext cx="4574842" cy="5992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-5685" y="1205736"/>
            <a:ext cx="9143335" cy="600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763" y="2033588"/>
            <a:ext cx="3611562" cy="974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 i="0"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CATAGORY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-5685" y="6257925"/>
            <a:ext cx="4569158" cy="600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74843" y="6257158"/>
            <a:ext cx="4557788" cy="600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8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648980" y="3375025"/>
            <a:ext cx="3576638" cy="2417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7766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" y="1805794"/>
            <a:ext cx="4573638" cy="445214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Rectangle: Rounded Corners 10"/>
          <p:cNvSpPr/>
          <p:nvPr userDrawn="1"/>
        </p:nvSpPr>
        <p:spPr>
          <a:xfrm>
            <a:off x="4569156" y="1805796"/>
            <a:ext cx="4562271" cy="44529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06511"/>
            <a:ext cx="9144000" cy="599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258715"/>
            <a:ext cx="4569158" cy="599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/>
            <a:stCxn id="17" idx="2"/>
          </p:cNvCxnSpPr>
          <p:nvPr userDrawn="1"/>
        </p:nvCxnSpPr>
        <p:spPr>
          <a:xfrm flipH="1">
            <a:off x="4569160" y="1805796"/>
            <a:ext cx="2840" cy="445291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563473" y="6258715"/>
            <a:ext cx="4580526" cy="5992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206500"/>
            <a:ext cx="9144000" cy="598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176838" y="2249488"/>
            <a:ext cx="357505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CATAGORY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-5685" y="6257925"/>
            <a:ext cx="4569158" cy="600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74843" y="6257158"/>
            <a:ext cx="4557788" cy="600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8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5175250" y="3375025"/>
            <a:ext cx="3576638" cy="2417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0230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14250"/>
          <a:stretch/>
        </p:blipFill>
        <p:spPr>
          <a:xfrm>
            <a:off x="0" y="-19476"/>
            <a:ext cx="9144000" cy="4916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HelveticaNeueLT Std Thin" panose="020B0403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14291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spc="0" baseline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Rectangle: Rounded Corners 8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2507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44966"/>
          <a:stretch/>
        </p:blipFill>
        <p:spPr>
          <a:xfrm>
            <a:off x="0" y="-19475"/>
            <a:ext cx="9144000" cy="304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13122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HelveticaNeueLT Std Thin" panose="020B0403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68030"/>
            <a:ext cx="7886700" cy="3175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spc="0" baseline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Rectangle: Rounded Corners 8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0555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 userDrawn="1"/>
        </p:nvSpPr>
        <p:spPr>
          <a:xfrm>
            <a:off x="0" y="1805796"/>
            <a:ext cx="9143999" cy="505220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06511"/>
            <a:ext cx="9144000" cy="599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258715"/>
            <a:ext cx="9144000" cy="599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086509" y="2188898"/>
            <a:ext cx="4970980" cy="776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0" i="0"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0362" y="6258716"/>
            <a:ext cx="8123274" cy="5992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5645" y="1206510"/>
            <a:ext cx="8072707" cy="5992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0362" y="3297238"/>
            <a:ext cx="8124051" cy="2586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latin typeface="HelveticaNeueLT Std L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6308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 userDrawn="1"/>
        </p:nvSpPr>
        <p:spPr>
          <a:xfrm>
            <a:off x="0" y="1786064"/>
            <a:ext cx="4594302" cy="44529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/>
          <p:cNvSpPr/>
          <p:nvPr userDrawn="1"/>
        </p:nvSpPr>
        <p:spPr>
          <a:xfrm>
            <a:off x="4594302" y="1805796"/>
            <a:ext cx="4549697" cy="4452920"/>
          </a:xfrm>
          <a:prstGeom prst="roundRect">
            <a:avLst>
              <a:gd name="adj" fmla="val 0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06511"/>
            <a:ext cx="9144000" cy="599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258715"/>
            <a:ext cx="4569158" cy="599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 flipH="1">
            <a:off x="4569159" y="1805796"/>
            <a:ext cx="27814" cy="445291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569158" y="6258713"/>
            <a:ext cx="4574842" cy="5992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532145" y="1206116"/>
            <a:ext cx="8074025" cy="6000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tabLst/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48980" y="2263525"/>
            <a:ext cx="3576638" cy="654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 b="0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0" hasCustomPrompt="1"/>
          </p:nvPr>
        </p:nvSpPr>
        <p:spPr>
          <a:xfrm>
            <a:off x="648980" y="3375025"/>
            <a:ext cx="3576638" cy="2417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889703" y="2263130"/>
            <a:ext cx="3576638" cy="654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 b="0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2" hasCustomPrompt="1"/>
          </p:nvPr>
        </p:nvSpPr>
        <p:spPr>
          <a:xfrm>
            <a:off x="4889703" y="3374630"/>
            <a:ext cx="3576638" cy="2417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648979" y="6278441"/>
            <a:ext cx="3576639" cy="6000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4912698" y="6278441"/>
            <a:ext cx="3576639" cy="6000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840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1805796"/>
            <a:ext cx="9143999" cy="4452919"/>
            <a:chOff x="1" y="1805796"/>
            <a:chExt cx="13738300" cy="4452919"/>
          </a:xfrm>
        </p:grpSpPr>
        <p:sp>
          <p:nvSpPr>
            <p:cNvPr id="11" name="Rectangle: Rounded Corners 10"/>
            <p:cNvSpPr/>
            <p:nvPr userDrawn="1"/>
          </p:nvSpPr>
          <p:spPr>
            <a:xfrm>
              <a:off x="1" y="1805796"/>
              <a:ext cx="4594302" cy="445291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/>
            <p:cNvSpPr/>
            <p:nvPr userDrawn="1"/>
          </p:nvSpPr>
          <p:spPr>
            <a:xfrm>
              <a:off x="9143999" y="1805796"/>
              <a:ext cx="4594302" cy="445291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: Rounded Corners 22"/>
          <p:cNvSpPr/>
          <p:nvPr userDrawn="1"/>
        </p:nvSpPr>
        <p:spPr>
          <a:xfrm>
            <a:off x="3066691" y="1805796"/>
            <a:ext cx="3019411" cy="4452920"/>
          </a:xfrm>
          <a:prstGeom prst="roundRect">
            <a:avLst>
              <a:gd name="adj" fmla="val 0"/>
            </a:avLst>
          </a:prstGeom>
          <a:solidFill>
            <a:schemeClr val="bg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06511"/>
            <a:ext cx="9144000" cy="599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258715"/>
            <a:ext cx="9144000" cy="599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3070399" y="1805796"/>
            <a:ext cx="0" cy="445291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6086102" y="1805796"/>
            <a:ext cx="0" cy="445291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3066692" y="6258713"/>
            <a:ext cx="3006908" cy="5992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8450" y="2241199"/>
            <a:ext cx="2565400" cy="6985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defRPr sz="2000" b="0" i="0"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CATAGORY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286812" y="2241198"/>
            <a:ext cx="2565400" cy="6985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defRPr sz="2000" b="0" i="0"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CATAGORY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311252" y="2241198"/>
            <a:ext cx="2565400" cy="6985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defRPr sz="2000" b="0" i="0"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 CATAGORY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49387" y="6258713"/>
            <a:ext cx="2418908" cy="5992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377391" y="6258716"/>
            <a:ext cx="2418908" cy="5992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371996" y="6258716"/>
            <a:ext cx="2418908" cy="5992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27438" y="1206511"/>
            <a:ext cx="8684147" cy="5992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38" name="Content Placeholder 29"/>
          <p:cNvSpPr>
            <a:spLocks noGrp="1"/>
          </p:cNvSpPr>
          <p:nvPr>
            <p:ph sz="quarter" idx="20" hasCustomPrompt="1"/>
          </p:nvPr>
        </p:nvSpPr>
        <p:spPr>
          <a:xfrm>
            <a:off x="349384" y="3375185"/>
            <a:ext cx="2431413" cy="2417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9" name="Content Placeholder 29"/>
          <p:cNvSpPr>
            <a:spLocks noGrp="1"/>
          </p:cNvSpPr>
          <p:nvPr>
            <p:ph sz="quarter" idx="28" hasCustomPrompt="1"/>
          </p:nvPr>
        </p:nvSpPr>
        <p:spPr>
          <a:xfrm>
            <a:off x="3353804" y="3375183"/>
            <a:ext cx="2431413" cy="2417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0" name="Content Placeholder 29"/>
          <p:cNvSpPr>
            <a:spLocks noGrp="1"/>
          </p:cNvSpPr>
          <p:nvPr>
            <p:ph sz="quarter" idx="29" hasCustomPrompt="1"/>
          </p:nvPr>
        </p:nvSpPr>
        <p:spPr>
          <a:xfrm>
            <a:off x="6399345" y="3375182"/>
            <a:ext cx="2431413" cy="2417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>
                <a:solidFill>
                  <a:schemeClr val="tx2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532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206511"/>
            <a:ext cx="9144000" cy="599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806575"/>
            <a:ext cx="9144000" cy="5051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247390"/>
            <a:ext cx="9144000" cy="5175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699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805796"/>
            <a:ext cx="9144000" cy="445292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1206511"/>
            <a:ext cx="9144000" cy="599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06511"/>
            <a:ext cx="9144000" cy="5992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58715"/>
            <a:ext cx="9144000" cy="599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257925"/>
            <a:ext cx="9144000" cy="6000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6543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 userDrawn="1"/>
        </p:nvSpPr>
        <p:spPr>
          <a:xfrm>
            <a:off x="0" y="-19475"/>
            <a:ext cx="9144000" cy="10180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206511"/>
            <a:ext cx="9144000" cy="599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30" y="292810"/>
            <a:ext cx="2971798" cy="39352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805021"/>
            <a:ext cx="4569158" cy="445291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58715"/>
            <a:ext cx="4569158" cy="599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69158" y="6256371"/>
            <a:ext cx="4574841" cy="601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569158" y="1805797"/>
            <a:ext cx="4574842" cy="444902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4569158" y="6258711"/>
            <a:ext cx="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205735"/>
            <a:ext cx="9143999" cy="59850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-5685" y="6257925"/>
            <a:ext cx="4569158" cy="600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574843" y="6257158"/>
            <a:ext cx="4557788" cy="600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NeueLT Std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69858" y="-19476"/>
            <a:ext cx="5328815" cy="1018098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666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8" r:id="rId3"/>
    <p:sldLayoutId id="2147483662" r:id="rId4"/>
    <p:sldLayoutId id="2147483679" r:id="rId5"/>
    <p:sldLayoutId id="2147483680" r:id="rId6"/>
    <p:sldLayoutId id="2147483674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8275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b="0" i="0" kern="1200" dirty="0" smtClean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en-US" sz="2800" b="0" i="0" kern="1200" dirty="0" smtClean="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400" b="0" i="1" kern="1200" dirty="0" smtClean="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72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●"/>
        <a:defRPr lang="en-US" sz="1600" b="0" i="0" kern="1200" dirty="0" smtClean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b="0" i="1" kern="1200" dirty="0" smtClean="0">
          <a:solidFill>
            <a:schemeClr val="tx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04470" y="2145323"/>
            <a:ext cx="8605615" cy="180798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ill Sans MT" panose="020B0502020104020203" pitchFamily="34" charset="0"/>
              </a:rPr>
              <a:t>Cannabis Cultivation </a:t>
            </a:r>
            <a:br>
              <a:rPr lang="en-US" sz="5400" dirty="0" smtClean="0">
                <a:latin typeface="Gill Sans MT" panose="020B0502020104020203" pitchFamily="34" charset="0"/>
              </a:rPr>
            </a:br>
            <a:r>
              <a:rPr lang="en-US" sz="5400" dirty="0" smtClean="0">
                <a:latin typeface="Gill Sans MT" panose="020B0502020104020203" pitchFamily="34" charset="0"/>
              </a:rPr>
              <a:t>Program Update</a:t>
            </a:r>
            <a:endParaRPr lang="en-US" sz="5400" dirty="0">
              <a:latin typeface="Gill Sans MT" panose="020B0502020104020203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159949" y="5520584"/>
            <a:ext cx="6858000" cy="95285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>
                <a:latin typeface="Gill Sans MT" panose="020B0502020104020203" pitchFamily="34" charset="0"/>
              </a:rPr>
              <a:t>Amber Morris, Branch Chief</a:t>
            </a:r>
          </a:p>
          <a:p>
            <a:pPr algn="r"/>
            <a:r>
              <a:rPr lang="en-US" dirty="0" smtClean="0">
                <a:latin typeface="Gill Sans MT" panose="020B0502020104020203" pitchFamily="34" charset="0"/>
              </a:rPr>
              <a:t>Presented to California State Association of Counties</a:t>
            </a:r>
          </a:p>
          <a:p>
            <a:pPr algn="r"/>
            <a:r>
              <a:rPr lang="en-US" dirty="0" smtClean="0">
                <a:latin typeface="Gill Sans MT" panose="020B0502020104020203" pitchFamily="34" charset="0"/>
              </a:rPr>
              <a:t>July 19,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9890" y="1439324"/>
            <a:ext cx="8001000" cy="1227677"/>
          </a:xfrm>
          <a:prstGeom prst="roundRect">
            <a:avLst>
              <a:gd name="adj" fmla="val 10000"/>
            </a:avLst>
          </a:prstGeom>
          <a:noFill/>
          <a:ln w="539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b="1" dirty="0" smtClean="0"/>
              <a:t>Who Does What?</a:t>
            </a:r>
            <a:endParaRPr lang="en-US" sz="6600" b="1" dirty="0"/>
          </a:p>
        </p:txBody>
      </p:sp>
      <p:pic>
        <p:nvPicPr>
          <p:cNvPr id="9" name="Picture 2" descr="P:\Communications\Presentations &amp; Panels\PowerPoint Graphics\Who Does What InfoGraphic--sm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19254" b="20508"/>
          <a:stretch/>
        </p:blipFill>
        <p:spPr bwMode="auto">
          <a:xfrm>
            <a:off x="-68476" y="3234519"/>
            <a:ext cx="9212476" cy="30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03234"/>
            <a:ext cx="4307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 19, 2017 for CSAC</a:t>
            </a:r>
            <a:endParaRPr lang="en-US" sz="1000" dirty="0"/>
          </a:p>
        </p:txBody>
      </p:sp>
      <p:pic>
        <p:nvPicPr>
          <p:cNvPr id="8" name="Picture 2" descr="P:\Communications\Presentations &amp; Panels\PowerPoint Graphics\Who Does What InfoGraphic--sm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6" t="68957" r="19254" b="20508"/>
          <a:stretch/>
        </p:blipFill>
        <p:spPr bwMode="auto">
          <a:xfrm>
            <a:off x="5470477" y="5921990"/>
            <a:ext cx="1912961" cy="4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etterhead_logo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2"/>
          <a:stretch/>
        </p:blipFill>
        <p:spPr bwMode="auto">
          <a:xfrm>
            <a:off x="7337179" y="95534"/>
            <a:ext cx="137541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31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38993"/>
              </p:ext>
            </p:extLst>
          </p:nvPr>
        </p:nvGraphicFramePr>
        <p:xfrm>
          <a:off x="0" y="3"/>
          <a:ext cx="9144000" cy="670559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76400"/>
                <a:gridCol w="2369617"/>
                <a:gridCol w="2473316"/>
                <a:gridCol w="2624667"/>
              </a:tblGrid>
              <a:tr h="934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Century Gothic" panose="020B0502020202020204" pitchFamily="34" charset="0"/>
                        </a:rPr>
                        <a:t>Category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entury Gothic" panose="020B0502020202020204" pitchFamily="34" charset="0"/>
                        </a:rPr>
                        <a:t>Outdoor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entury Gothic" panose="020B0502020202020204" pitchFamily="34" charset="0"/>
                        </a:rPr>
                        <a:t>Indoor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entury Gothic" panose="020B0502020202020204" pitchFamily="34" charset="0"/>
                        </a:rPr>
                        <a:t>Mixed-light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83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Specialty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Cottage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Up to 25 mature plants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Up to 500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sq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Up to 2,500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sq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1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Specialty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Up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to 5,000 </a:t>
                      </a:r>
                      <a:r>
                        <a:rPr lang="en-US" sz="2000" dirty="0" err="1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, or up to 50 mature 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plants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Up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to 5,000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Up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to 5,000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1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Small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5,001-10,000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5,001-10,000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5,001-10,000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Medium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10,001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 acre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10,001-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22,000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10,001-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22,000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Large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Greater</a:t>
                      </a:r>
                      <a:r>
                        <a:rPr lang="en-US" sz="2000" baseline="0" dirty="0" smtClean="0">
                          <a:effectLst/>
                          <a:latin typeface="Century Gothic" panose="020B0502020202020204" pitchFamily="34" charset="0"/>
                        </a:rPr>
                        <a:t> than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 acre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Greater than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22,000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Greater than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22,000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Nursery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No size limit</a:t>
                      </a:r>
                      <a:r>
                        <a:rPr lang="en-US" sz="2000" baseline="0" dirty="0" smtClean="0">
                          <a:effectLst/>
                          <a:latin typeface="Century Gothic" panose="020B0502020202020204" pitchFamily="34" charset="0"/>
                        </a:rPr>
                        <a:t> defined in statute</a:t>
                      </a:r>
                      <a:endParaRPr lang="en-US" sz="20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81114" y="1299542"/>
            <a:ext cx="8827806" cy="131224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Gill Sans MT" panose="020B0502020104020203" pitchFamily="34" charset="0"/>
              </a:rPr>
              <a:t>Proposed Cultivation Regulations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088" y="3188629"/>
            <a:ext cx="7886700" cy="32799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Site Specific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Records &amp; Track and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Enforcement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03234"/>
            <a:ext cx="4307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 19, 2017 for CSAC</a:t>
            </a:r>
            <a:endParaRPr lang="en-US" sz="1000" dirty="0"/>
          </a:p>
        </p:txBody>
      </p:sp>
      <p:pic>
        <p:nvPicPr>
          <p:cNvPr id="7" name="Picture 6" descr="letterhead_logo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2"/>
          <a:stretch/>
        </p:blipFill>
        <p:spPr bwMode="auto">
          <a:xfrm>
            <a:off x="7337179" y="95534"/>
            <a:ext cx="137541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42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0" y="1206510"/>
            <a:ext cx="9143999" cy="59928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Local Permit, License or Other Authorization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8"/>
          </p:nvPr>
        </p:nvSpPr>
        <p:spPr>
          <a:xfrm>
            <a:off x="504311" y="2025316"/>
            <a:ext cx="8896171" cy="4366901"/>
          </a:xfrm>
        </p:spPr>
        <p:txBody>
          <a:bodyPr numCol="1">
            <a:normAutofit/>
          </a:bodyPr>
          <a:lstStyle/>
          <a:p>
            <a:r>
              <a:rPr lang="en-US" sz="4400" b="0" dirty="0" smtClean="0">
                <a:latin typeface="Gill Sans MT" panose="020B0502020104020203" pitchFamily="34" charset="0"/>
              </a:rPr>
              <a:t>Options:</a:t>
            </a:r>
          </a:p>
          <a:p>
            <a:pPr marL="739775" indent="-571500">
              <a:buFont typeface="Arial" panose="020B0604020202020204" pitchFamily="34" charset="0"/>
              <a:buChar char="•"/>
            </a:pPr>
            <a:r>
              <a:rPr lang="en-US" sz="4400" b="0" dirty="0" smtClean="0">
                <a:latin typeface="Gill Sans MT" panose="020B0502020104020203" pitchFamily="34" charset="0"/>
              </a:rPr>
              <a:t>Applicant may provide</a:t>
            </a:r>
            <a:endParaRPr lang="en-US" sz="4400" b="0" dirty="0">
              <a:latin typeface="Gill Sans MT" panose="020B0502020104020203" pitchFamily="34" charset="0"/>
            </a:endParaRPr>
          </a:p>
          <a:p>
            <a:pPr marL="739775" indent="-571500">
              <a:buFont typeface="Arial" panose="020B0604020202020204" pitchFamily="34" charset="0"/>
              <a:buChar char="•"/>
            </a:pPr>
            <a:r>
              <a:rPr lang="en-US" sz="4400" b="0" dirty="0" smtClean="0">
                <a:latin typeface="Gill Sans MT" panose="020B0502020104020203" pitchFamily="34" charset="0"/>
              </a:rPr>
              <a:t>Applicant may not provide</a:t>
            </a:r>
          </a:p>
          <a:p>
            <a:pPr marL="739775" indent="-571500">
              <a:buFont typeface="Arial" panose="020B0604020202020204" pitchFamily="34" charset="0"/>
              <a:buChar char="•"/>
            </a:pPr>
            <a:endParaRPr lang="en-US" sz="3200" b="0" dirty="0" smtClean="0">
              <a:latin typeface="Gill Sans MT" panose="020B0502020104020203" pitchFamily="34" charset="0"/>
            </a:endParaRPr>
          </a:p>
          <a:p>
            <a:r>
              <a:rPr lang="en-US" sz="3600" b="0" dirty="0" smtClean="0">
                <a:latin typeface="Gill Sans MT" panose="020B0502020104020203" pitchFamily="34" charset="0"/>
              </a:rPr>
              <a:t>BPC section 26055(2)(b) requires that we notify the local contact regardless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idx="4294967295"/>
          </p:nvPr>
        </p:nvSpPr>
        <p:spPr>
          <a:xfrm>
            <a:off x="811896" y="6289704"/>
            <a:ext cx="7886700" cy="56829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rgbClr val="09037F"/>
                </a:solidFill>
                <a:latin typeface="Gill Sans MT" panose="020B0502020104020203" pitchFamily="34" charset="0"/>
              </a:rPr>
              <a:t>cannabis.ca.gov</a:t>
            </a:r>
            <a:endParaRPr lang="en-US" sz="2800" u="sng" dirty="0">
              <a:solidFill>
                <a:srgbClr val="09037F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03234"/>
            <a:ext cx="4307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 19, 2017 for CSAC</a:t>
            </a:r>
            <a:endParaRPr lang="en-US" sz="1000" dirty="0"/>
          </a:p>
        </p:txBody>
      </p:sp>
      <p:pic>
        <p:nvPicPr>
          <p:cNvPr id="9" name="Picture 8" descr="letterhead_logo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2"/>
          <a:stretch/>
        </p:blipFill>
        <p:spPr bwMode="auto">
          <a:xfrm>
            <a:off x="7337179" y="95534"/>
            <a:ext cx="137541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57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Program EIR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8"/>
          </p:nvPr>
        </p:nvSpPr>
        <p:spPr>
          <a:xfrm>
            <a:off x="328247" y="2067765"/>
            <a:ext cx="8704338" cy="43669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0" dirty="0">
                <a:latin typeface="Century Gothic" panose="020B0502020202020204" pitchFamily="34" charset="0"/>
              </a:rPr>
              <a:t>Began medical PEIR in April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Century Gothic" panose="020B0502020202020204" pitchFamily="34" charset="0"/>
              </a:rPr>
              <a:t>Expanded scope to add </a:t>
            </a:r>
            <a:r>
              <a:rPr lang="en-US" sz="4000" b="0" dirty="0">
                <a:latin typeface="Century Gothic" panose="020B0502020202020204" pitchFamily="34" charset="0"/>
              </a:rPr>
              <a:t>AUMA in April </a:t>
            </a:r>
            <a:r>
              <a:rPr lang="en-US" sz="4000" b="0" dirty="0" smtClean="0">
                <a:latin typeface="Century Gothic" panose="020B0502020202020204" pitchFamily="34" charset="0"/>
              </a:rPr>
              <a:t>2017 and sent out reviewed Notice of Preparation</a:t>
            </a:r>
            <a:r>
              <a:rPr lang="en-US" sz="4000" dirty="0">
                <a:latin typeface="Century Gothic" panose="020B0502020202020204" pitchFamily="34" charset="0"/>
              </a:rPr>
              <a:t/>
            </a:r>
            <a:br>
              <a:rPr lang="en-US" sz="4000" dirty="0">
                <a:latin typeface="Century Gothic" panose="020B0502020202020204" pitchFamily="34" charset="0"/>
              </a:rPr>
            </a:br>
            <a:endParaRPr lang="en-US" sz="4000" dirty="0">
              <a:latin typeface="Century Gothic" panose="020B0502020202020204" pitchFamily="34" charset="0"/>
            </a:endParaRPr>
          </a:p>
          <a:p>
            <a:endParaRPr lang="en-US" sz="3600" b="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3234"/>
            <a:ext cx="4307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 19, 2017 for CSAC</a:t>
            </a:r>
            <a:endParaRPr lang="en-US" sz="1000" dirty="0"/>
          </a:p>
        </p:txBody>
      </p:sp>
      <p:pic>
        <p:nvPicPr>
          <p:cNvPr id="8" name="Picture 7" descr="letterhead_logo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2"/>
          <a:stretch/>
        </p:blipFill>
        <p:spPr bwMode="auto">
          <a:xfrm>
            <a:off x="7337179" y="95534"/>
            <a:ext cx="137541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42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Draft Programmatic EIR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8"/>
          </p:nvPr>
        </p:nvSpPr>
        <p:spPr>
          <a:xfrm>
            <a:off x="561399" y="2236333"/>
            <a:ext cx="8124051" cy="436690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dirty="0" smtClean="0">
                <a:latin typeface="Century Gothic" panose="020B0502020202020204" pitchFamily="34" charset="0"/>
              </a:rPr>
              <a:t>Released for public review on June 15, comment period ends July 31</a:t>
            </a:r>
            <a:endParaRPr lang="en-US" sz="4400" b="0" dirty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dirty="0" smtClean="0">
                <a:latin typeface="Century Gothic" panose="020B0502020202020204" pitchFamily="34" charset="0"/>
              </a:rPr>
              <a:t>Areas for site specific analysis are called out</a:t>
            </a:r>
            <a:endParaRPr lang="en-US" sz="4400" b="0" dirty="0">
              <a:latin typeface="Century Gothic" panose="020B0502020202020204" pitchFamily="34" charset="0"/>
            </a:endParaRPr>
          </a:p>
          <a:p>
            <a:endParaRPr lang="en-US" sz="3600" b="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3234"/>
            <a:ext cx="4307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 19, 2017 for CSAC</a:t>
            </a:r>
            <a:endParaRPr lang="en-US" sz="1000" dirty="0"/>
          </a:p>
        </p:txBody>
      </p:sp>
      <p:pic>
        <p:nvPicPr>
          <p:cNvPr id="8" name="Picture 7" descr="letterhead_logo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2"/>
          <a:stretch/>
        </p:blipFill>
        <p:spPr bwMode="auto">
          <a:xfrm>
            <a:off x="7337179" y="95534"/>
            <a:ext cx="137541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67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Technology Projects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8"/>
          </p:nvPr>
        </p:nvSpPr>
        <p:spPr>
          <a:xfrm>
            <a:off x="1204866" y="2093166"/>
            <a:ext cx="8124051" cy="436690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CalCannabis is deploying 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two technology projects by 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Jan 2018: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Century Gothic" panose="020B0502020202020204" pitchFamily="34" charset="0"/>
              </a:rPr>
              <a:t>Online licensing 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Century Gothic" panose="020B0502020202020204" pitchFamily="34" charset="0"/>
              </a:rPr>
              <a:t>Track and trace system</a:t>
            </a:r>
          </a:p>
          <a:p>
            <a:endParaRPr lang="en-US" sz="3600" b="0" dirty="0">
              <a:latin typeface="Gill Sans MT" panose="020B05020201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5074" y="1202267"/>
            <a:ext cx="1278466" cy="626533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0" y="6603234"/>
            <a:ext cx="4307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 19, 2017 for CSAC</a:t>
            </a:r>
            <a:endParaRPr lang="en-US" sz="1000" dirty="0"/>
          </a:p>
        </p:txBody>
      </p:sp>
      <p:pic>
        <p:nvPicPr>
          <p:cNvPr id="9" name="Picture 8" descr="letterhead_logo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2"/>
          <a:stretch/>
        </p:blipFill>
        <p:spPr bwMode="auto">
          <a:xfrm>
            <a:off x="7337179" y="95534"/>
            <a:ext cx="137541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13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Contact Us!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81667" y="1989666"/>
            <a:ext cx="7391400" cy="4114800"/>
          </a:xfrm>
          <a:prstGeom prst="rect">
            <a:avLst/>
          </a:prstGeom>
        </p:spPr>
        <p:txBody>
          <a:bodyPr>
            <a:noAutofit/>
          </a:bodyPr>
          <a:lstStyle>
            <a:lvl1pPr marL="1682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en-US" sz="2800" b="0" i="0" kern="120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400" b="0" i="1" kern="1200" dirty="0" smtClean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●"/>
              <a:defRPr lang="en-US" sz="16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Visit our website and join our email list: </a:t>
            </a:r>
          </a:p>
          <a:p>
            <a:pPr marL="68580"/>
            <a:r>
              <a:rPr lang="en-US" sz="3600" u="sng" dirty="0" smtClean="0">
                <a:solidFill>
                  <a:srgbClr val="1A0FF9"/>
                </a:solidFill>
                <a:latin typeface="Century Gothic" panose="020B0502020202020204" pitchFamily="34" charset="0"/>
              </a:rPr>
              <a:t>calcannabis.cdfa.ca.gov</a:t>
            </a:r>
          </a:p>
          <a:p>
            <a:pPr marL="68580"/>
            <a:endParaRPr lang="en-US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68580"/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(916) 263-0801</a:t>
            </a:r>
          </a:p>
          <a:p>
            <a:pPr marL="68580"/>
            <a:endParaRPr lang="en-US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68580"/>
            <a:r>
              <a:rPr lang="en-US" sz="3600" u="sng" dirty="0" smtClean="0">
                <a:solidFill>
                  <a:srgbClr val="1A0FF9"/>
                </a:solidFill>
                <a:latin typeface="Century Gothic" panose="020B0502020202020204" pitchFamily="34" charset="0"/>
              </a:rPr>
              <a:t>calcannabis@cdfa.ca.gov</a:t>
            </a:r>
            <a:endParaRPr lang="en-US" sz="3600" u="sng" dirty="0">
              <a:solidFill>
                <a:srgbClr val="1A0FF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2" t="66149" r="13978" b="22090"/>
          <a:stretch/>
        </p:blipFill>
        <p:spPr bwMode="auto">
          <a:xfrm>
            <a:off x="419088" y="2067644"/>
            <a:ext cx="802257" cy="80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44455" r="90269" b="45986"/>
          <a:stretch/>
        </p:blipFill>
        <p:spPr bwMode="auto">
          <a:xfrm>
            <a:off x="551361" y="4071425"/>
            <a:ext cx="465826" cy="65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51698" r="72712" b="41007"/>
          <a:stretch/>
        </p:blipFill>
        <p:spPr bwMode="auto">
          <a:xfrm>
            <a:off x="479474" y="5192614"/>
            <a:ext cx="681487" cy="50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603234"/>
            <a:ext cx="4307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 19, 2017 for CSAC</a:t>
            </a:r>
            <a:endParaRPr lang="en-US" sz="1000" dirty="0"/>
          </a:p>
        </p:txBody>
      </p:sp>
      <p:pic>
        <p:nvPicPr>
          <p:cNvPr id="14" name="Picture 13" descr="letterhead_logo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2"/>
          <a:stretch/>
        </p:blipFill>
        <p:spPr bwMode="auto">
          <a:xfrm>
            <a:off x="7337179" y="95534"/>
            <a:ext cx="137541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39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CCL Colors">
      <a:dk1>
        <a:srgbClr val="231F20"/>
      </a:dk1>
      <a:lt1>
        <a:srgbClr val="F3F3F4"/>
      </a:lt1>
      <a:dk2>
        <a:srgbClr val="414140"/>
      </a:dk2>
      <a:lt2>
        <a:srgbClr val="F7F7F7"/>
      </a:lt2>
      <a:accent1>
        <a:srgbClr val="95D600"/>
      </a:accent1>
      <a:accent2>
        <a:srgbClr val="798D4E"/>
      </a:accent2>
      <a:accent3>
        <a:srgbClr val="5F6A43"/>
      </a:accent3>
      <a:accent4>
        <a:srgbClr val="385542"/>
      </a:accent4>
      <a:accent5>
        <a:srgbClr val="6A813B"/>
      </a:accent5>
      <a:accent6>
        <a:srgbClr val="333E48"/>
      </a:accent6>
      <a:hlink>
        <a:srgbClr val="8EAADB"/>
      </a:hlink>
      <a:folHlink>
        <a:srgbClr val="C490AA"/>
      </a:folHlink>
    </a:clrScheme>
    <a:fontScheme name="CCCL Theme">
      <a:majorFont>
        <a:latin typeface="HelveticaNeueLT Std Lt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CCL_PP-Template-file_v1.potx" id="{D02F0CD5-7A50-40DE-AD80-899E7899391F}" vid="{FCDD0A44-E402-466C-BD56-1B2CDB027A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6928</TotalTime>
  <Words>286</Words>
  <Application>Microsoft Office PowerPoint</Application>
  <PresentationFormat>On-screen Show (4:3)</PresentationFormat>
  <Paragraphs>82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Cannabis Cultivation  Program Update</vt:lpstr>
      <vt:lpstr>PowerPoint Presentation</vt:lpstr>
      <vt:lpstr>PowerPoint Presentation</vt:lpstr>
      <vt:lpstr>Proposed Cultivation Regulations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PC3</dc:creator>
  <cp:lastModifiedBy>Gregg Fishman</cp:lastModifiedBy>
  <cp:revision>128</cp:revision>
  <dcterms:created xsi:type="dcterms:W3CDTF">2017-04-18T17:51:07Z</dcterms:created>
  <dcterms:modified xsi:type="dcterms:W3CDTF">2017-07-31T18:17:12Z</dcterms:modified>
</cp:coreProperties>
</file>