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65" r:id="rId5"/>
    <p:sldId id="266" r:id="rId6"/>
    <p:sldId id="267" r:id="rId7"/>
    <p:sldId id="268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A29"/>
    <a:srgbClr val="EE4236"/>
    <a:srgbClr val="F13F35"/>
    <a:srgbClr val="F25523"/>
    <a:srgbClr val="26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94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9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6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3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6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3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9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365186"/>
            </a:gs>
            <a:gs pos="33000">
              <a:srgbClr val="002060">
                <a:lumMod val="100000"/>
              </a:srgbClr>
            </a:gs>
            <a:gs pos="89000">
              <a:schemeClr val="accent1">
                <a:lumMod val="0"/>
                <a:lumOff val="100000"/>
              </a:schemeClr>
            </a:gs>
            <a:gs pos="79000">
              <a:srgbClr val="667FAF">
                <a:lumMod val="84000"/>
                <a:alpha val="71000"/>
              </a:srgb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D56C-116B-48C0-92D6-45F0A99F6283}" type="datetimeFigureOut">
              <a:rPr lang="en-US" smtClean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DD66-49A3-4021-85AB-1B29B08EC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75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1088-5E01-4F8D-8414-510AC998D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2767"/>
            <a:ext cx="7772400" cy="228587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Regional Economy and Economic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F376F4-6BFF-4F58-A888-200132866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122"/>
            <a:ext cx="9144000" cy="1661238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 – Chief Executive Office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Doug Baron, Economic Development</a:t>
            </a:r>
          </a:p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ED550B-3A79-45D9-A081-1C80145A0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8ABF33-4AEE-473F-8D19-9021E521BED0}"/>
              </a:ext>
            </a:extLst>
          </p:cNvPr>
          <p:cNvSpPr txBox="1"/>
          <p:nvPr/>
        </p:nvSpPr>
        <p:spPr>
          <a:xfrm>
            <a:off x="574191" y="1025379"/>
            <a:ext cx="80032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algn="ctr"/>
            <a:endParaRPr lang="en-US" sz="2500" dirty="0"/>
          </a:p>
          <a:p>
            <a:pPr algn="ctr"/>
            <a:endParaRPr lang="en-US" sz="2500" dirty="0"/>
          </a:p>
          <a:p>
            <a:pPr algn="ctr"/>
            <a:r>
              <a:rPr lang="en-US" sz="3000" dirty="0">
                <a:latin typeface="+mj-lt"/>
              </a:rPr>
              <a:t>Economic Development Program</a:t>
            </a:r>
          </a:p>
          <a:p>
            <a:pPr algn="ctr"/>
            <a:r>
              <a:rPr lang="en-US" sz="2300" i="1" dirty="0">
                <a:solidFill>
                  <a:srgbClr val="EE4236"/>
                </a:solidFill>
              </a:rPr>
              <a:t>www.economicdevelopment.lacounty.gov</a:t>
            </a:r>
          </a:p>
          <a:p>
            <a:pPr algn="ctr"/>
            <a:endParaRPr lang="en-US" sz="2500" dirty="0"/>
          </a:p>
          <a:p>
            <a:pPr algn="ctr"/>
            <a:r>
              <a:rPr lang="en-US" sz="3000" dirty="0">
                <a:latin typeface="+mj-lt"/>
              </a:rPr>
              <a:t>Geographic Information System (GIS) Locator</a:t>
            </a:r>
          </a:p>
          <a:p>
            <a:pPr algn="ctr"/>
            <a:r>
              <a:rPr lang="en-US" sz="2300" i="1" dirty="0">
                <a:solidFill>
                  <a:srgbClr val="F25A29"/>
                </a:solidFill>
              </a:rPr>
              <a:t>www.locatelacounty.com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1"/>
                </a:solidFill>
              </a:rPr>
              <a:t>Email: economicdevelopment@lacounty.gov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BA873E5-FF64-49E6-857A-C11659EA6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F32D-B6DB-4349-B8A4-FF3644C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539544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Economic Development and the County of Los Angeles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13" y="1977292"/>
            <a:ext cx="7174822" cy="3826198"/>
          </a:xfrm>
        </p:spPr>
        <p:txBody>
          <a:bodyPr>
            <a:normAutofit lnSpcReduction="10000"/>
          </a:bodyPr>
          <a:lstStyle/>
          <a:p>
            <a:r>
              <a:rPr lang="en-US" sz="2500" dirty="0">
                <a:latin typeface="+mj-lt"/>
              </a:rPr>
              <a:t>A Priority Beginning in 2015 with a Board Motion from Supervisor Mark Ridley-Thomas</a:t>
            </a:r>
            <a:endParaRPr lang="en-US" sz="2500" dirty="0">
              <a:latin typeface="+mj-lt"/>
              <a:cs typeface="Arial" panose="020B0604020202020204" pitchFamily="34" charset="0"/>
            </a:endParaRPr>
          </a:p>
          <a:p>
            <a:r>
              <a:rPr lang="en-US" sz="2500" dirty="0">
                <a:latin typeface="+mj-lt"/>
              </a:rPr>
              <a:t>Economic Development Policy Committee Formed in June 2016</a:t>
            </a:r>
            <a:endParaRPr lang="en-US" sz="2500" dirty="0">
              <a:latin typeface="+mj-lt"/>
              <a:cs typeface="Arial" panose="020B0604020202020204" pitchFamily="34" charset="0"/>
            </a:endParaRPr>
          </a:p>
          <a:p>
            <a:r>
              <a:rPr lang="en-US" sz="2500" dirty="0">
                <a:latin typeface="+mj-lt"/>
              </a:rPr>
              <a:t>First Economic Development Scorecard Released in February 2017</a:t>
            </a:r>
            <a:endParaRPr lang="en-US" sz="2500" dirty="0">
              <a:latin typeface="+mj-lt"/>
              <a:cs typeface="Arial" panose="020B0604020202020204" pitchFamily="34" charset="0"/>
            </a:endParaRPr>
          </a:p>
          <a:p>
            <a:r>
              <a:rPr lang="en-US" sz="2500" dirty="0">
                <a:latin typeface="+mj-lt"/>
              </a:rPr>
              <a:t>Economic Development Website Launched in July 2017</a:t>
            </a:r>
          </a:p>
          <a:p>
            <a:r>
              <a:rPr lang="en-US" sz="2500" dirty="0">
                <a:latin typeface="+mj-lt"/>
                <a:cs typeface="Arial" panose="020B0604020202020204" pitchFamily="34" charset="0"/>
              </a:rPr>
              <a:t>GIS Site Selector Website Expanded Countywide in November 2017</a:t>
            </a:r>
          </a:p>
        </p:txBody>
      </p:sp>
    </p:spTree>
    <p:extLst>
      <p:ext uri="{BB962C8B-B14F-4D97-AF65-F5344CB8AC3E}">
        <p14:creationId xmlns:p14="http://schemas.microsoft.com/office/powerpoint/2010/main" val="41472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F32D-B6DB-4349-B8A4-FF3644C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539544"/>
            <a:ext cx="7886700" cy="1325563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A Program Model Specific to County Government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513" y="1865107"/>
            <a:ext cx="7174822" cy="4207219"/>
          </a:xfrm>
        </p:spPr>
        <p:txBody>
          <a:bodyPr>
            <a:noAutofit/>
          </a:bodyPr>
          <a:lstStyle/>
          <a:p>
            <a:r>
              <a:rPr lang="en-US" sz="2200" dirty="0">
                <a:latin typeface="+mj-lt"/>
              </a:rPr>
              <a:t>Mission of the Policy Committee is to enhance coordination across County Departments and deliver economic successes for all residents in the County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r>
              <a:rPr lang="en-US" sz="2200" dirty="0">
                <a:latin typeface="+mj-lt"/>
              </a:rPr>
              <a:t>Specific goals include measurable gains in job creation, increased private investment, expansion of the tax base, and enhanced opportunities for disadvantaged and target populations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r>
              <a:rPr lang="en-US" sz="2200" dirty="0">
                <a:latin typeface="+mj-lt"/>
              </a:rPr>
              <a:t>County supplements a modest funding commitment by leveraging existing programs and physical assets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  <a:p>
            <a:r>
              <a:rPr lang="en-US" sz="2200" dirty="0">
                <a:latin typeface="+mj-lt"/>
              </a:rPr>
              <a:t>County does not rely on tax incentives to promote economic development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7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391" y="878889"/>
            <a:ext cx="7307986" cy="506915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Business Assistance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Contracting Connections Program</a:t>
            </a:r>
          </a:p>
          <a:p>
            <a:pPr lvl="2"/>
            <a:r>
              <a:rPr lang="en-US" sz="2200" dirty="0">
                <a:latin typeface="+mj-lt"/>
                <a:cs typeface="Arial" panose="020B0604020202020204" pitchFamily="34" charset="0"/>
              </a:rPr>
              <a:t>Local Small Businesses</a:t>
            </a:r>
          </a:p>
          <a:p>
            <a:pPr lvl="2"/>
            <a:r>
              <a:rPr lang="en-US" sz="2200" dirty="0">
                <a:latin typeface="+mj-lt"/>
                <a:cs typeface="Arial" panose="020B0604020202020204" pitchFamily="34" charset="0"/>
              </a:rPr>
              <a:t>Disabled Veterans Businesses</a:t>
            </a:r>
          </a:p>
          <a:p>
            <a:pPr lvl="2"/>
            <a:r>
              <a:rPr lang="en-US" sz="2200" dirty="0">
                <a:latin typeface="+mj-lt"/>
                <a:cs typeface="Arial" panose="020B0604020202020204" pitchFamily="34" charset="0"/>
              </a:rPr>
              <a:t>Social Enterprises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Small Business Concierge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Loan Programs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Permitting Assistance</a:t>
            </a:r>
          </a:p>
          <a:p>
            <a:pPr lvl="1"/>
            <a:r>
              <a:rPr lang="en-US" sz="2600" dirty="0">
                <a:latin typeface="+mj-lt"/>
                <a:cs typeface="Arial" panose="020B0604020202020204" pitchFamily="34" charset="0"/>
              </a:rPr>
              <a:t>Layoff Aversion Services</a:t>
            </a:r>
          </a:p>
        </p:txBody>
      </p:sp>
    </p:spTree>
    <p:extLst>
      <p:ext uri="{BB962C8B-B14F-4D97-AF65-F5344CB8AC3E}">
        <p14:creationId xmlns:p14="http://schemas.microsoft.com/office/powerpoint/2010/main" val="3416219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390" y="878888"/>
            <a:ext cx="7325741" cy="508690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Workforce Development</a:t>
            </a:r>
          </a:p>
          <a:p>
            <a:pPr lvl="1"/>
            <a:r>
              <a:rPr lang="en-US" sz="2600" dirty="0">
                <a:latin typeface="+mj-lt"/>
              </a:rPr>
              <a:t>WIOA Program</a:t>
            </a:r>
          </a:p>
          <a:p>
            <a:pPr lvl="1"/>
            <a:r>
              <a:rPr lang="en-US" sz="2600" dirty="0">
                <a:latin typeface="+mj-lt"/>
              </a:rPr>
              <a:t>Other Workforce Programs</a:t>
            </a:r>
          </a:p>
          <a:p>
            <a:pPr lvl="1"/>
            <a:r>
              <a:rPr lang="en-US" sz="2600" dirty="0">
                <a:latin typeface="+mj-lt"/>
              </a:rPr>
              <a:t>Local and Targeted Worker Hire</a:t>
            </a: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Financial Empowerment</a:t>
            </a:r>
          </a:p>
          <a:p>
            <a:pPr lvl="1"/>
            <a:r>
              <a:rPr lang="en-US" sz="2600" dirty="0">
                <a:latin typeface="+mj-lt"/>
              </a:rPr>
              <a:t>Cash for Grads</a:t>
            </a:r>
          </a:p>
          <a:p>
            <a:pPr lvl="1"/>
            <a:r>
              <a:rPr lang="en-US" sz="2600" dirty="0">
                <a:latin typeface="+mj-lt"/>
              </a:rPr>
              <a:t>Volunteer Income Tax Assistance</a:t>
            </a:r>
          </a:p>
          <a:p>
            <a:pPr marL="0" indent="0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4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391" y="878889"/>
            <a:ext cx="7307986" cy="507802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Capital Programs</a:t>
            </a:r>
          </a:p>
          <a:p>
            <a:pPr lvl="1"/>
            <a:r>
              <a:rPr lang="en-US" sz="2600" dirty="0">
                <a:latin typeface="+mj-lt"/>
              </a:rPr>
              <a:t>Leveraging County Assets</a:t>
            </a:r>
          </a:p>
          <a:p>
            <a:pPr lvl="2"/>
            <a:r>
              <a:rPr lang="en-US" sz="2200" dirty="0">
                <a:latin typeface="+mj-lt"/>
              </a:rPr>
              <a:t>9 Projects in Various Development Phases</a:t>
            </a:r>
          </a:p>
          <a:p>
            <a:pPr lvl="1"/>
            <a:r>
              <a:rPr lang="en-US" sz="2600" dirty="0">
                <a:latin typeface="+mj-lt"/>
              </a:rPr>
              <a:t>Transit-Oriented Development</a:t>
            </a:r>
          </a:p>
          <a:p>
            <a:pPr lvl="1"/>
            <a:r>
              <a:rPr lang="en-US" sz="2600" dirty="0">
                <a:latin typeface="+mj-lt"/>
              </a:rPr>
              <a:t>Public-Private Partnerships</a:t>
            </a:r>
          </a:p>
          <a:p>
            <a:pPr lvl="1"/>
            <a:r>
              <a:rPr lang="en-US" sz="2600" dirty="0">
                <a:latin typeface="+mj-lt"/>
              </a:rPr>
              <a:t>New Funding for Affordable Housing</a:t>
            </a:r>
          </a:p>
        </p:txBody>
      </p:sp>
    </p:spTree>
    <p:extLst>
      <p:ext uri="{BB962C8B-B14F-4D97-AF65-F5344CB8AC3E}">
        <p14:creationId xmlns:p14="http://schemas.microsoft.com/office/powerpoint/2010/main" val="195569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3D709AB-FD44-4B97-AE6F-C296F2DB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24" y="6344842"/>
            <a:ext cx="1539475" cy="5131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C32D8-1BFD-4691-8219-5CC7A767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391" y="878889"/>
            <a:ext cx="7307986" cy="506915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Future Opportunities for Economic Development</a:t>
            </a:r>
          </a:p>
          <a:p>
            <a:pPr lvl="1"/>
            <a:r>
              <a:rPr lang="en-US" dirty="0">
                <a:latin typeface="+mj-lt"/>
              </a:rPr>
              <a:t>Continue to Promote an Integrated County Approach</a:t>
            </a:r>
          </a:p>
          <a:p>
            <a:pPr lvl="1"/>
            <a:r>
              <a:rPr lang="en-US" dirty="0">
                <a:latin typeface="+mj-lt"/>
              </a:rPr>
              <a:t>Focus on Career Pathways</a:t>
            </a:r>
          </a:p>
          <a:p>
            <a:pPr lvl="1"/>
            <a:r>
              <a:rPr lang="en-US" dirty="0">
                <a:latin typeface="+mj-lt"/>
              </a:rPr>
              <a:t>Streamline Zoning and Permitting</a:t>
            </a:r>
          </a:p>
          <a:p>
            <a:pPr lvl="1"/>
            <a:r>
              <a:rPr lang="en-US" dirty="0">
                <a:latin typeface="+mj-lt"/>
              </a:rPr>
              <a:t>Align Programs with Key Industry Sectors</a:t>
            </a:r>
          </a:p>
          <a:p>
            <a:pPr lvl="1"/>
            <a:r>
              <a:rPr lang="en-US" dirty="0">
                <a:latin typeface="+mj-lt"/>
              </a:rPr>
              <a:t>Promote Affordable Housing and Mixed-Use Development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  <a:p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3259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D621A-7DDE-452A-90C5-F92754B3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00BC8-2D07-40D5-B960-BA645771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43D8E-4393-4C82-A4BE-0EC8D86A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65"/>
            <a:ext cx="9321553" cy="745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ADDCF-04C4-4CE0-B941-D96E6D22D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7846-6B2B-4AFD-9AF0-F4AF00E92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4ADE2-3497-4186-A90C-65E93935F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4923" y="-45260"/>
            <a:ext cx="11356130" cy="709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282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Regional Economy and Economic Development</vt:lpstr>
      <vt:lpstr>Economic Development and the County of Los Angeles</vt:lpstr>
      <vt:lpstr>A Program Model Specific to County Government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Regional Economy and Economic Development</dc:title>
  <dc:creator>Doyle Chow</dc:creator>
  <cp:lastModifiedBy>Douglas Baron</cp:lastModifiedBy>
  <cp:revision>32</cp:revision>
  <dcterms:created xsi:type="dcterms:W3CDTF">2017-11-08T19:03:45Z</dcterms:created>
  <dcterms:modified xsi:type="dcterms:W3CDTF">2017-11-09T01:15:43Z</dcterms:modified>
</cp:coreProperties>
</file>