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>
        <p:scale>
          <a:sx n="76" d="100"/>
          <a:sy n="76" d="100"/>
        </p:scale>
        <p:origin x="-9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22D-9359-4693-964C-7EDBFDCC5276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A1AF7-4B57-46DF-8E87-16A630CEE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3E73A-963C-41C8-937A-DD8D01B70D7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3E123-236D-47B0-8168-37679903AC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8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3E123-236D-47B0-8168-37679903AC4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8EF302-111E-40FA-BB13-AD0FA81C2713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12CA7-B654-4163-AE69-C5D4E529C0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Federal Regulation:</a:t>
            </a:r>
            <a:br>
              <a:rPr lang="en-US" b="1" dirty="0" smtClean="0"/>
            </a:br>
            <a:r>
              <a:rPr lang="en-US" b="1" dirty="0" smtClean="0"/>
              <a:t>25 C.F.R. 162.017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&amp; The Questions It Raises Over</a:t>
            </a:r>
          </a:p>
          <a:p>
            <a:r>
              <a:rPr lang="en-US" b="1" dirty="0" smtClean="0"/>
              <a:t>Taxation On Indian</a:t>
            </a:r>
          </a:p>
          <a:p>
            <a:r>
              <a:rPr lang="en-US" b="1" dirty="0" smtClean="0"/>
              <a:t>Reservations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By:</a:t>
            </a:r>
          </a:p>
          <a:p>
            <a:r>
              <a:rPr lang="en-US" b="1" dirty="0" smtClean="0"/>
              <a:t>Jennifer C. Klein, Deputy County Counsel</a:t>
            </a:r>
          </a:p>
          <a:p>
            <a:r>
              <a:rPr lang="en-US" b="1" dirty="0" smtClean="0"/>
              <a:t>Sonoma County Counsel’s Office</a:t>
            </a:r>
          </a:p>
          <a:p>
            <a:r>
              <a:rPr lang="en-US" b="1" dirty="0" smtClean="0"/>
              <a:t>						          May 30, 2013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470506" y="691414"/>
            <a:ext cx="3872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CSAC-HLT Committee 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General Financial Impact?</a:t>
            </a:r>
          </a:p>
          <a:p>
            <a:pPr lvl="1"/>
            <a:r>
              <a:rPr lang="en-US" dirty="0" smtClean="0"/>
              <a:t>How much is County collecting in fees and taxes? </a:t>
            </a:r>
          </a:p>
          <a:p>
            <a:pPr lvl="1"/>
            <a:r>
              <a:rPr lang="en-US" dirty="0" smtClean="0"/>
              <a:t>Now? </a:t>
            </a:r>
          </a:p>
          <a:p>
            <a:pPr lvl="1"/>
            <a:r>
              <a:rPr lang="en-US" dirty="0" smtClean="0"/>
              <a:t>In the future?  </a:t>
            </a:r>
          </a:p>
          <a:p>
            <a:pPr lvl="1"/>
            <a:r>
              <a:rPr lang="en-US" dirty="0" smtClean="0"/>
              <a:t>Any casinos under construction? Expansion?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sz="3600" dirty="0" smtClean="0"/>
              <a:t>Gathering Info on Potential Impacts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Think broadly: sales tax, property tax, assessment, fees, other charges?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services or infrastructure are supported by those taxes and fees?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Impacts to those services or infrastructure?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Some jurisdictions will have more or less “lease Indian Land” falling under this regulation.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Potential Impacts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Other Considerations:</a:t>
            </a:r>
          </a:p>
          <a:p>
            <a:pPr lvl="1"/>
            <a:r>
              <a:rPr lang="en-US" dirty="0" smtClean="0"/>
              <a:t>Unfair competitive advantage enjoyed by those who operate on leased Indian lands – particularly if Tribe does not impose equivalent tribal tax or fee.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Potential Impacts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Other Considerations:</a:t>
            </a:r>
          </a:p>
          <a:p>
            <a:pPr lvl="1"/>
            <a:r>
              <a:rPr lang="en-US" dirty="0" smtClean="0"/>
              <a:t>Timing of Impacts may vary depending on the type of tax or fee.</a:t>
            </a:r>
          </a:p>
          <a:p>
            <a:pPr lvl="2"/>
            <a:r>
              <a:rPr lang="en-US" dirty="0" smtClean="0"/>
              <a:t>Possessory Interest taxes determined based on possession on January 1</a:t>
            </a:r>
            <a:r>
              <a:rPr lang="en-US" baseline="30000" dirty="0" smtClean="0"/>
              <a:t>st</a:t>
            </a:r>
            <a:r>
              <a:rPr lang="en-US" dirty="0" smtClean="0"/>
              <a:t> of any given year.</a:t>
            </a:r>
          </a:p>
          <a:p>
            <a:pPr lvl="2"/>
            <a:r>
              <a:rPr lang="en-US" dirty="0" smtClean="0"/>
              <a:t>Sales taxes – date of transaction</a:t>
            </a:r>
          </a:p>
          <a:p>
            <a:pPr lvl="2"/>
            <a:r>
              <a:rPr lang="en-US" dirty="0" smtClean="0"/>
              <a:t>Water, utility delivery – potentially on going</a:t>
            </a:r>
          </a:p>
          <a:p>
            <a:pPr lvl="2"/>
            <a:r>
              <a:rPr lang="en-US" dirty="0" smtClean="0"/>
              <a:t>Other?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Potential Impacts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Desert Water Agency v. Dept. of Interior, BIA</a:t>
            </a:r>
          </a:p>
          <a:p>
            <a:pPr lvl="1"/>
            <a:r>
              <a:rPr lang="en-US" dirty="0" smtClean="0"/>
              <a:t>Suit filed March 29, 2013</a:t>
            </a:r>
          </a:p>
          <a:p>
            <a:pPr lvl="1"/>
            <a:r>
              <a:rPr lang="en-US" dirty="0" smtClean="0"/>
              <a:t>DWA argues regulation either doesn’t apply to DWA or that the law is invalid because it conflicts with authorizing statute, 25 USC sec. 398c.</a:t>
            </a:r>
          </a:p>
          <a:p>
            <a:pPr lvl="1"/>
            <a:r>
              <a:rPr lang="en-US" dirty="0" smtClean="0"/>
              <a:t>Feds have 60 days to respond.</a:t>
            </a:r>
          </a:p>
          <a:p>
            <a:pPr lvl="1"/>
            <a:r>
              <a:rPr lang="en-US" dirty="0" smtClean="0"/>
              <a:t>Test Case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Current CA Lawsuits: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Identify potential impacts for each county or taxing authority</a:t>
            </a:r>
          </a:p>
          <a:p>
            <a:r>
              <a:rPr lang="en-US" dirty="0" smtClean="0"/>
              <a:t>Talk to Assessor and Tax Collector</a:t>
            </a:r>
          </a:p>
          <a:p>
            <a:r>
              <a:rPr lang="en-US" dirty="0" smtClean="0"/>
              <a:t>Collecting information concerning on reservation activities may already be a challenge; information may be incomplete</a:t>
            </a:r>
          </a:p>
          <a:p>
            <a:r>
              <a:rPr lang="en-US" dirty="0" smtClean="0"/>
              <a:t>Develop legal strategy for responding to regulation with County Counsel</a:t>
            </a:r>
          </a:p>
          <a:p>
            <a:r>
              <a:rPr lang="en-US" dirty="0" smtClean="0"/>
              <a:t>Consider coordinating response with state or other affected public entities.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Next Steps: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The End</a:t>
            </a:r>
          </a:p>
          <a:p>
            <a:pPr algn="ctr"/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 CFR 162.017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Regulation</a:t>
            </a:r>
          </a:p>
          <a:p>
            <a:r>
              <a:rPr lang="en-US" dirty="0" smtClean="0"/>
              <a:t>Adopted December 5, 2013</a:t>
            </a:r>
          </a:p>
          <a:p>
            <a:r>
              <a:rPr lang="en-US" dirty="0" smtClean="0"/>
              <a:t>Effective January 4, 2013</a:t>
            </a:r>
          </a:p>
          <a:p>
            <a:r>
              <a:rPr lang="en-US" dirty="0" smtClean="0"/>
              <a:t>Attempt to prohibit certain state and local taxes and fees imposed on </a:t>
            </a:r>
            <a:r>
              <a:rPr lang="en-US" u="sng" dirty="0" smtClean="0"/>
              <a:t>Leased Indian Land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“Permanent Improvements”</a:t>
            </a:r>
          </a:p>
          <a:p>
            <a:pPr lvl="1"/>
            <a:r>
              <a:rPr lang="en-US" dirty="0" smtClean="0"/>
              <a:t>“Activities”</a:t>
            </a:r>
          </a:p>
          <a:p>
            <a:pPr lvl="1"/>
            <a:r>
              <a:rPr lang="en-US" dirty="0" smtClean="0"/>
              <a:t>“Leasehold or Possessory Interest”	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u="sng" dirty="0" smtClean="0"/>
              <a:t>Indian Land</a:t>
            </a:r>
            <a:r>
              <a:rPr lang="en-US" dirty="0" smtClean="0"/>
              <a:t>” means land held in </a:t>
            </a:r>
            <a:r>
              <a:rPr lang="en-US" u="sng" dirty="0" smtClean="0"/>
              <a:t>trust</a:t>
            </a:r>
            <a:r>
              <a:rPr lang="en-US" dirty="0" smtClean="0"/>
              <a:t> or restricted status for a tribe or individual Indian.   Essentially “</a:t>
            </a:r>
            <a:r>
              <a:rPr lang="en-US" u="sng" dirty="0" smtClean="0"/>
              <a:t>reservation</a:t>
            </a:r>
            <a:r>
              <a:rPr lang="en-US" dirty="0" smtClean="0"/>
              <a:t>” land.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general, state and local governments do not have “civil regulatory” jurisdiction (i.e. land use) on Indian land, but do have “criminal prohibitory” jurisdiction (i.e. assaults).  	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“On-Reservation”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2700" b="1" i="1" dirty="0" smtClean="0"/>
              <a:t>The Regulation Covers the Following</a:t>
            </a:r>
            <a:r>
              <a:rPr lang="en-US" b="1" i="1" dirty="0" smtClean="0"/>
              <a:t>…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“Permanent Improvements”</a:t>
            </a:r>
          </a:p>
          <a:p>
            <a:pPr lvl="2"/>
            <a:r>
              <a:rPr lang="en-US" dirty="0" smtClean="0"/>
              <a:t>Buildings, other permanent structures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Activities”</a:t>
            </a:r>
          </a:p>
          <a:p>
            <a:pPr lvl="2"/>
            <a:r>
              <a:rPr lang="en-US" dirty="0" smtClean="0"/>
              <a:t>Sales, business activity, other transactions</a:t>
            </a:r>
          </a:p>
          <a:p>
            <a:pPr lvl="2"/>
            <a:r>
              <a:rPr lang="en-US" dirty="0" smtClean="0"/>
              <a:t>Delivery of water, electricity, other services</a:t>
            </a:r>
          </a:p>
          <a:p>
            <a:pPr lvl="1"/>
            <a:r>
              <a:rPr lang="en-US" b="1" dirty="0" smtClean="0"/>
              <a:t>“Leasehold or Possessory Interest”</a:t>
            </a:r>
          </a:p>
          <a:p>
            <a:pPr lvl="2"/>
            <a:r>
              <a:rPr lang="en-US" dirty="0" smtClean="0"/>
              <a:t>Non-tribal concession at tribal casino (i.e. restaurant)</a:t>
            </a:r>
          </a:p>
          <a:p>
            <a:pPr lvl="2"/>
            <a:r>
              <a:rPr lang="en-US" dirty="0" smtClean="0"/>
              <a:t>Non-tribal use and possession of exempt tribal land.</a:t>
            </a:r>
          </a:p>
          <a:p>
            <a:pPr lvl="2">
              <a:buNone/>
            </a:pPr>
            <a:endParaRPr lang="en-US" sz="2400" b="1" i="1" dirty="0" smtClean="0"/>
          </a:p>
          <a:p>
            <a:pPr lvl="2">
              <a:buNone/>
            </a:pPr>
            <a:r>
              <a:rPr lang="en-US" sz="2400" b="1" i="1" dirty="0" smtClean="0"/>
              <a:t>				</a:t>
            </a:r>
            <a:r>
              <a:rPr lang="en-US" sz="2700" b="1" i="1" dirty="0" smtClean="0"/>
              <a:t>…When on Leased Tribal Land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800" b="1" dirty="0" smtClean="0"/>
              <a:t>      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§ </a:t>
            </a:r>
            <a:r>
              <a:rPr lang="en-US" dirty="0"/>
              <a:t>162.017 What taxes apply to leases approved under this part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Text of the Provision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u="sng" dirty="0"/>
              <a:t>Subject only to applicable Federal law</a:t>
            </a:r>
            <a:r>
              <a:rPr lang="en-US" dirty="0"/>
              <a:t>, </a:t>
            </a:r>
            <a:r>
              <a:rPr lang="en-US" b="1" u="sng" dirty="0"/>
              <a:t>permanent </a:t>
            </a:r>
            <a:r>
              <a:rPr lang="en-US" b="1" u="sng" dirty="0" smtClean="0"/>
              <a:t>improvements </a:t>
            </a:r>
            <a:r>
              <a:rPr lang="en-US" dirty="0" smtClean="0"/>
              <a:t>on </a:t>
            </a:r>
            <a:r>
              <a:rPr lang="en-US" dirty="0"/>
              <a:t>the leased land, without regard to ownership of those </a:t>
            </a:r>
            <a:r>
              <a:rPr lang="en-US" dirty="0" smtClean="0"/>
              <a:t>improvements, </a:t>
            </a:r>
            <a:r>
              <a:rPr lang="en-US" b="1" dirty="0" smtClean="0"/>
              <a:t>are </a:t>
            </a:r>
            <a:r>
              <a:rPr lang="en-US" b="1" u="sng" dirty="0"/>
              <a:t>not subject to </a:t>
            </a:r>
            <a:r>
              <a:rPr lang="en-US" b="1" dirty="0"/>
              <a:t>any fee, tax, assessment, levy, or other charge </a:t>
            </a:r>
            <a:r>
              <a:rPr lang="en-US" b="1" dirty="0" smtClean="0"/>
              <a:t>imposed by </a:t>
            </a:r>
            <a:r>
              <a:rPr lang="en-US" b="1" dirty="0"/>
              <a:t>any State or political subdivision of a State. </a:t>
            </a:r>
            <a:r>
              <a:rPr lang="en-US" dirty="0"/>
              <a:t>Improvements may </a:t>
            </a:r>
            <a:r>
              <a:rPr lang="en-US" dirty="0" smtClean="0"/>
              <a:t>be subject </a:t>
            </a:r>
            <a:r>
              <a:rPr lang="en-US" dirty="0"/>
              <a:t>to taxation by the Indian tribe with jurisdiction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u="sng" dirty="0"/>
              <a:t>Subject only to applicable Federal law</a:t>
            </a:r>
            <a:r>
              <a:rPr lang="en-US" dirty="0"/>
              <a:t>, </a:t>
            </a:r>
            <a:r>
              <a:rPr lang="en-US" b="1" u="sng" dirty="0"/>
              <a:t>activities under a </a:t>
            </a:r>
            <a:r>
              <a:rPr lang="en-US" b="1" u="sng" dirty="0" smtClean="0"/>
              <a:t>lease </a:t>
            </a:r>
            <a:r>
              <a:rPr lang="en-US" dirty="0" smtClean="0"/>
              <a:t>conducted </a:t>
            </a:r>
            <a:r>
              <a:rPr lang="en-US" dirty="0"/>
              <a:t>on the leased premises are </a:t>
            </a:r>
            <a:r>
              <a:rPr lang="en-US" b="1" u="sng" dirty="0"/>
              <a:t>not subject to</a:t>
            </a:r>
            <a:r>
              <a:rPr lang="en-US" b="1" dirty="0"/>
              <a:t> any fee, tax</a:t>
            </a:r>
            <a:r>
              <a:rPr lang="en-US" b="1" dirty="0" smtClean="0"/>
              <a:t>, assessment</a:t>
            </a:r>
            <a:r>
              <a:rPr lang="en-US" b="1" dirty="0"/>
              <a:t>, levy, or other charge </a:t>
            </a:r>
            <a:r>
              <a:rPr lang="en-US" dirty="0"/>
              <a:t>(e.g., business use, privilege, </a:t>
            </a:r>
            <a:r>
              <a:rPr lang="en-US" dirty="0" smtClean="0"/>
              <a:t>public utility</a:t>
            </a:r>
            <a:r>
              <a:rPr lang="en-US" dirty="0"/>
              <a:t>, excise, gross revenue taxes) </a:t>
            </a:r>
            <a:r>
              <a:rPr lang="en-US" b="1" dirty="0"/>
              <a:t>imposed by any State or </a:t>
            </a:r>
            <a:r>
              <a:rPr lang="en-US" b="1" dirty="0" smtClean="0"/>
              <a:t>political subdivision </a:t>
            </a:r>
            <a:r>
              <a:rPr lang="en-US" b="1" dirty="0"/>
              <a:t>of a State</a:t>
            </a:r>
            <a:r>
              <a:rPr lang="en-US" dirty="0"/>
              <a:t>. Activities may be subject to taxation by the </a:t>
            </a:r>
            <a:r>
              <a:rPr lang="en-US" dirty="0" smtClean="0"/>
              <a:t>Indian tribe </a:t>
            </a:r>
            <a:r>
              <a:rPr lang="en-US" dirty="0"/>
              <a:t>with jurisdiction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(c) </a:t>
            </a:r>
            <a:r>
              <a:rPr lang="en-US" u="sng" dirty="0" smtClean="0"/>
              <a:t>Subject only to applicable Federal law</a:t>
            </a:r>
            <a:r>
              <a:rPr lang="en-US" dirty="0" smtClean="0"/>
              <a:t>, the </a:t>
            </a:r>
            <a:r>
              <a:rPr lang="en-US" b="1" u="sng" dirty="0" smtClean="0"/>
              <a:t>leasehold or possessory interest </a:t>
            </a:r>
            <a:r>
              <a:rPr lang="en-US" dirty="0" smtClean="0"/>
              <a:t>is </a:t>
            </a:r>
            <a:r>
              <a:rPr lang="en-US" b="1" u="sng" dirty="0" smtClean="0"/>
              <a:t>not subject to </a:t>
            </a:r>
            <a:r>
              <a:rPr lang="en-US" b="1" dirty="0" smtClean="0"/>
              <a:t>any fee, tax, assessment, levy, or other charge imposed by any State or political subdivision of a State</a:t>
            </a:r>
            <a:r>
              <a:rPr lang="en-US" dirty="0" smtClean="0"/>
              <a:t>. Leasehold or possessory interests may be subject to taxation by the Indian tribe with jurisdiction.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Existing Law:</a:t>
            </a:r>
          </a:p>
          <a:p>
            <a:pPr lvl="1"/>
            <a:r>
              <a:rPr lang="en-US" dirty="0" smtClean="0"/>
              <a:t>Concept of Preemption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Balancing Test from U.S. Supreme Court</a:t>
            </a:r>
          </a:p>
          <a:p>
            <a:pPr lvl="2"/>
            <a:r>
              <a:rPr lang="en-US" i="1" dirty="0" smtClean="0"/>
              <a:t>Cotton Petroleum v. New Mexico (1989)</a:t>
            </a:r>
          </a:p>
          <a:p>
            <a:pPr lvl="2"/>
            <a:r>
              <a:rPr lang="en-US" i="1" dirty="0" smtClean="0"/>
              <a:t>White Mountain Apache v. Bracker  (1980)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Federal Statute: 25 USC Section 398c.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 CFR 162.017</a:t>
            </a:r>
            <a:br>
              <a:rPr lang="en-US" dirty="0" smtClean="0"/>
            </a:br>
            <a:r>
              <a:rPr lang="en-US" dirty="0" smtClean="0"/>
              <a:t>“Subject to Applicable Federal Law…”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761</Words>
  <Application>Microsoft Office PowerPoint</Application>
  <PresentationFormat>On-screen Show (4:3)</PresentationFormat>
  <Paragraphs>120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Federal Regulation: 25 C.F.R. 162.017</vt:lpstr>
      <vt:lpstr>25 CFR 162.017 Overview</vt:lpstr>
      <vt:lpstr>25 CFR 162.017 “On-Reservation”</vt:lpstr>
      <vt:lpstr>            </vt:lpstr>
      <vt:lpstr>25 CFR 162.017 Text of the Provision</vt:lpstr>
      <vt:lpstr>25 CFR 162.017 Text</vt:lpstr>
      <vt:lpstr>25 CFR 162.017 Text</vt:lpstr>
      <vt:lpstr>25 CFR 162.017 Text</vt:lpstr>
      <vt:lpstr>25 CFR 162.017 “Subject to Applicable Federal Law…”</vt:lpstr>
      <vt:lpstr>25 CFR 162.017 Gathering Info on Potential Impacts</vt:lpstr>
      <vt:lpstr>25 CFR 162.017 Potential Impacts</vt:lpstr>
      <vt:lpstr>25 CFR 162.017 Potential Impacts</vt:lpstr>
      <vt:lpstr>25 CFR 162.017 Potential Impacts</vt:lpstr>
      <vt:lpstr>25 CFR 162.017 Current CA Lawsuits:</vt:lpstr>
      <vt:lpstr>25 CFR 162.017 Next Steps:</vt:lpstr>
      <vt:lpstr>25 CFR 162.017</vt:lpstr>
    </vt:vector>
  </TitlesOfParts>
  <Company>County of Sonoma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Regulation: 25 C.F.R. 162.017</dc:title>
  <dc:creator>jklein1</dc:creator>
  <cp:lastModifiedBy>David Liebler</cp:lastModifiedBy>
  <cp:revision>18</cp:revision>
  <dcterms:created xsi:type="dcterms:W3CDTF">2013-05-29T21:44:17Z</dcterms:created>
  <dcterms:modified xsi:type="dcterms:W3CDTF">2013-06-03T15:25:47Z</dcterms:modified>
</cp:coreProperties>
</file>