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68" r:id="rId2"/>
    <p:sldId id="297" r:id="rId3"/>
    <p:sldId id="294" r:id="rId4"/>
    <p:sldId id="291" r:id="rId5"/>
    <p:sldId id="302" r:id="rId6"/>
    <p:sldId id="303" r:id="rId7"/>
    <p:sldId id="269" r:id="rId8"/>
    <p:sldId id="257" r:id="rId9"/>
    <p:sldId id="258" r:id="rId10"/>
    <p:sldId id="259" r:id="rId11"/>
    <p:sldId id="261" r:id="rId12"/>
    <p:sldId id="262" r:id="rId13"/>
    <p:sldId id="304" r:id="rId14"/>
    <p:sldId id="305" r:id="rId15"/>
    <p:sldId id="306" r:id="rId16"/>
    <p:sldId id="272" r:id="rId17"/>
    <p:sldId id="310" r:id="rId18"/>
    <p:sldId id="307" r:id="rId19"/>
    <p:sldId id="300" r:id="rId20"/>
    <p:sldId id="308" r:id="rId21"/>
    <p:sldId id="309" r:id="rId22"/>
    <p:sldId id="295" r:id="rId23"/>
    <p:sldId id="311" r:id="rId24"/>
    <p:sldId id="301" r:id="rId25"/>
    <p:sldId id="278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8" autoAdjust="0"/>
    <p:restoredTop sz="96414"/>
  </p:normalViewPr>
  <p:slideViewPr>
    <p:cSldViewPr snapToGrid="0">
      <p:cViewPr varScale="1">
        <p:scale>
          <a:sx n="57" d="100"/>
          <a:sy n="57" d="100"/>
        </p:scale>
        <p:origin x="-96" y="-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E9DC4-8DC6-4314-A7B2-F8A541852F3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FCF40-FD74-458F-AFF0-DBA636EF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72CB35-4C23-4345-AEBB-70EF35B14D9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6E343F-CF36-48A7-B045-FDB60602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Brad:</a:t>
            </a:r>
          </a:p>
          <a:p>
            <a:r>
              <a:rPr lang="en-US" dirty="0"/>
              <a:t>Good morning</a:t>
            </a:r>
          </a:p>
          <a:p>
            <a:endParaRPr lang="en-US" dirty="0"/>
          </a:p>
          <a:p>
            <a:r>
              <a:rPr lang="en-US" dirty="0"/>
              <a:t>Thank you for joining</a:t>
            </a:r>
            <a:r>
              <a:rPr lang="en-US" baseline="0" dirty="0"/>
              <a:t> us today for the California Special District Association Webinar.  </a:t>
            </a:r>
          </a:p>
          <a:p>
            <a:endParaRPr lang="en-US" baseline="0" dirty="0"/>
          </a:p>
          <a:p>
            <a:r>
              <a:rPr lang="en-US" baseline="0" dirty="0"/>
              <a:t>As our valued participating employers, it is important for us to talk with you about issues that affect CalPERS, other stakeholders, and members who are counting on a secure retirement and quality health care.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F76E961B-2D9F-4D1C-AF72-C79CC8BE2FF3}" type="slidenum">
              <a:rPr lang="en-US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58">
              <a:defRPr/>
            </a:pPr>
            <a:r>
              <a:rPr lang="en-US" altLang="en-US" b="1" dirty="0">
                <a:solidFill>
                  <a:srgbClr val="000000"/>
                </a:solidFill>
                <a:ea typeface="ＭＳ Ｐゴシック" pitchFamily="34" charset="-128"/>
              </a:rPr>
              <a:t>Brad:</a:t>
            </a:r>
          </a:p>
          <a:p>
            <a:pPr defTabSz="965958">
              <a:defRPr/>
            </a:pP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Our Fund is currently valued at nearly $335 billion and in fiscal year ending June 2016, we saw a 11.2% return.</a:t>
            </a:r>
          </a:p>
          <a:p>
            <a:pPr defTabSz="965958"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defTabSz="965958">
              <a:defRPr/>
            </a:pPr>
            <a:r>
              <a:rPr lang="en-US" altLang="en-US" dirty="0">
                <a:ea typeface="ＭＳ Ｐゴシック" pitchFamily="34" charset="-128"/>
              </a:rPr>
              <a:t>We don’t get too worked up over this one-year return, just as we didn’t get too worked up over the 18.4 percent return we saw in 2014.</a:t>
            </a:r>
          </a:p>
          <a:p>
            <a:pPr defTabSz="965958"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defTabSz="952462">
              <a:defRPr/>
            </a:pPr>
            <a:r>
              <a:rPr lang="en-US" dirty="0"/>
              <a:t>Over half of our portfolio is invested in stocks, meaning our 1-year returns are going to be volatile – there is no way to avoid volatility yet earn high long-term rewards. This is why we focus on the long term, 5-, 10-, 20- year returns in order to manage our fund.  As you can see here, our annualized return since 1988 is 8.4 percent.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It’s critical to remember that CalPERS is a long-term investor.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961B-2D9F-4D1C-AF72-C79CC8BE2F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A2F5-A5A7-43A9-A376-3AB73BFA45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2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58">
              <a:defRPr/>
            </a:pPr>
            <a:r>
              <a:rPr lang="en-US" altLang="en-US" b="1" dirty="0">
                <a:solidFill>
                  <a:srgbClr val="000000"/>
                </a:solidFill>
                <a:ea typeface="ＭＳ Ｐゴシック" pitchFamily="34" charset="-128"/>
              </a:rPr>
              <a:t>Brad:</a:t>
            </a:r>
          </a:p>
          <a:p>
            <a:pPr defTabSz="965958">
              <a:defRPr/>
            </a:pP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Our Fund is currently valued at nearly $335 billion and in fiscal year ending June 2016, we saw a 11.2% return.</a:t>
            </a:r>
          </a:p>
          <a:p>
            <a:pPr defTabSz="965958"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defTabSz="965958">
              <a:defRPr/>
            </a:pPr>
            <a:r>
              <a:rPr lang="en-US" altLang="en-US" dirty="0">
                <a:ea typeface="ＭＳ Ｐゴシック" pitchFamily="34" charset="-128"/>
              </a:rPr>
              <a:t>We don’t get too worked up over this one-year return, just as we didn’t get too worked up over the 18.4 percent return we saw in 2014.</a:t>
            </a:r>
          </a:p>
          <a:p>
            <a:pPr defTabSz="965958"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defTabSz="952462">
              <a:defRPr/>
            </a:pPr>
            <a:r>
              <a:rPr lang="en-US" dirty="0"/>
              <a:t>Over half of our portfolio is invested in stocks, meaning our 1-year returns are going to be volatile – there is no way to avoid volatility yet earn high long-term rewards. This is why we focus on the long term, 5-, 10-, 20- year returns in order to manage our fund.  As you can see here, our annualized return since 1988 is 8.4 percent.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It’s critical to remember that CalPERS is a long-term investor.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961B-2D9F-4D1C-AF72-C79CC8BE2F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EE18C-303D-44BA-AFE6-699935B6D0A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8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A2F5-A5A7-43A9-A376-3AB73BFA455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2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2AD8-832D-4902-9514-BBA80D4B99F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5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ctr">
              <a:defRPr sz="54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Speaker</a:t>
            </a:r>
            <a:br>
              <a:rPr lang="en-US" dirty="0"/>
            </a:br>
            <a:r>
              <a:rPr lang="en-US" dirty="0"/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7698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6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5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16000" y="436563"/>
            <a:ext cx="1026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6000" y="1600200"/>
            <a:ext cx="10160000" cy="3814763"/>
          </a:xfrm>
        </p:spPr>
        <p:txBody>
          <a:bodyPr/>
          <a:lstStyle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62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16000" y="436563"/>
            <a:ext cx="1026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6000" y="1600200"/>
            <a:ext cx="10160000" cy="3814763"/>
          </a:xfrm>
        </p:spPr>
        <p:txBody>
          <a:bodyPr/>
          <a:lstStyle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5550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16000" y="436563"/>
            <a:ext cx="1026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6000" y="1600200"/>
            <a:ext cx="10160000" cy="3814763"/>
          </a:xfrm>
        </p:spPr>
        <p:txBody>
          <a:bodyPr/>
          <a:lstStyle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3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16000" y="436563"/>
            <a:ext cx="1026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6000" y="1600200"/>
            <a:ext cx="10160000" cy="3814763"/>
          </a:xfrm>
        </p:spPr>
        <p:txBody>
          <a:bodyPr/>
          <a:lstStyle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8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16000" y="436563"/>
            <a:ext cx="1026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6000" y="1600200"/>
            <a:ext cx="10160000" cy="3814763"/>
          </a:xfrm>
        </p:spPr>
        <p:txBody>
          <a:bodyPr/>
          <a:lstStyle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030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16000" y="436563"/>
            <a:ext cx="1026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6000" y="1600200"/>
            <a:ext cx="10160000" cy="3814763"/>
          </a:xfrm>
        </p:spPr>
        <p:txBody>
          <a:bodyPr/>
          <a:lstStyle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415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with title and Ed Forum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61816" y="6253367"/>
            <a:ext cx="5989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D3B4A-4ABE-0B4D-8D4F-D5C6885C576B}" type="slidenum">
              <a:rPr lang="en-US" sz="1333" smtClean="0">
                <a:solidFill>
                  <a:schemeClr val="accent6"/>
                </a:solidFill>
              </a:rPr>
              <a:pPr algn="r"/>
              <a:t>‹#›</a:t>
            </a:fld>
            <a:endParaRPr lang="en-US" sz="1333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4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361282"/>
            <a:ext cx="10160000" cy="418068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08000" y="218281"/>
            <a:ext cx="11171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71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08000" y="218281"/>
            <a:ext cx="11171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08000" y="1196723"/>
            <a:ext cx="11171238" cy="93821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80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6000" y="1747837"/>
            <a:ext cx="10160000" cy="3814763"/>
          </a:xfrm>
        </p:spPr>
        <p:txBody>
          <a:bodyPr/>
          <a:lstStyle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957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727200"/>
            <a:ext cx="10160000" cy="38147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08000" y="218281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63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1117600" y="2052637"/>
            <a:ext cx="4876800" cy="3814763"/>
          </a:xfrm>
        </p:spPr>
        <p:txBody>
          <a:bodyPr/>
          <a:lstStyle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050100"/>
            <a:ext cx="5283200" cy="3817301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7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727200"/>
            <a:ext cx="10160000" cy="38147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08000" y="218281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71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685800"/>
            <a:ext cx="10972800" cy="4876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595959"/>
                </a:solidFill>
              </a:defRPr>
            </a:lvl1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Insert chart or graph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5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889000"/>
            <a:ext cx="10160000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661" y="6273800"/>
            <a:ext cx="2137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8C35DB95-7187-4AF7-8E8D-10CE1D3A0F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1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8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400" kern="1200" baseline="0">
          <a:solidFill>
            <a:srgbClr val="0065A1"/>
          </a:solidFill>
          <a:latin typeface="Arial Narrow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3pPr>
      <a:lvl4pPr marL="1828754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9533"/>
            <a:ext cx="10363200" cy="1470025"/>
          </a:xfrm>
        </p:spPr>
        <p:txBody>
          <a:bodyPr>
            <a:normAutofit/>
          </a:bodyPr>
          <a:lstStyle/>
          <a:p>
            <a:r>
              <a:rPr lang="en-US" sz="4267" dirty="0"/>
              <a:t>Asset Liability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19332"/>
            <a:ext cx="8534400" cy="2136648"/>
          </a:xfrm>
        </p:spPr>
        <p:txBody>
          <a:bodyPr>
            <a:normAutofit/>
          </a:bodyPr>
          <a:lstStyle/>
          <a:p>
            <a:r>
              <a:rPr lang="en-US" sz="2400" dirty="0"/>
              <a:t>Wylie Tollette, Chief Operating Investment Officer</a:t>
            </a:r>
          </a:p>
          <a:p>
            <a:endParaRPr lang="en-US" sz="2400" dirty="0"/>
          </a:p>
          <a:p>
            <a:r>
              <a:rPr lang="en-US" sz="2400" dirty="0"/>
              <a:t>November 30, 2017</a:t>
            </a:r>
          </a:p>
          <a:p>
            <a:r>
              <a:rPr lang="en-US" sz="2400" dirty="0"/>
              <a:t>California State Association of Counties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38225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Change in CalPERS Market Forecasts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0" b="15733"/>
          <a:stretch/>
        </p:blipFill>
        <p:spPr>
          <a:xfrm>
            <a:off x="0" y="1361281"/>
            <a:ext cx="12192000" cy="44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5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Portfolios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5" b="12970"/>
          <a:stretch/>
        </p:blipFill>
        <p:spPr>
          <a:xfrm>
            <a:off x="0" y="1205348"/>
            <a:ext cx="12192000" cy="48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2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Candidate Portfolios - Efficient Frontier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b="13600"/>
          <a:stretch/>
        </p:blipFill>
        <p:spPr>
          <a:xfrm>
            <a:off x="0" y="1170432"/>
            <a:ext cx="121920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7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Analysis (Global Financial Crisis &amp; Recovery)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3" b="13778"/>
          <a:stretch/>
        </p:blipFill>
        <p:spPr>
          <a:xfrm>
            <a:off x="0" y="1194816"/>
            <a:ext cx="121920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2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Fund Cash Flows are Improving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08000" y="1084357"/>
            <a:ext cx="11171238" cy="938213"/>
          </a:xfrm>
        </p:spPr>
        <p:txBody>
          <a:bodyPr/>
          <a:lstStyle/>
          <a:p>
            <a:r>
              <a:rPr lang="en-US" dirty="0"/>
              <a:t>Historic &amp; Projected PERF Cash Flow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2" b="15636"/>
          <a:stretch/>
        </p:blipFill>
        <p:spPr>
          <a:xfrm>
            <a:off x="0" y="1812175"/>
            <a:ext cx="12192000" cy="41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Contribution, Benefit Payments and Investment Income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08000" y="1138732"/>
            <a:ext cx="11171238" cy="938213"/>
          </a:xfrm>
        </p:spPr>
        <p:txBody>
          <a:bodyPr/>
          <a:lstStyle/>
          <a:p>
            <a:r>
              <a:rPr lang="en-US" dirty="0"/>
              <a:t>2013 and Today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1" b="17854"/>
          <a:stretch/>
        </p:blipFill>
        <p:spPr>
          <a:xfrm>
            <a:off x="0" y="1775955"/>
            <a:ext cx="12192000" cy="392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8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Discount Rate Determination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08000" y="1114097"/>
            <a:ext cx="11171238" cy="1020839"/>
          </a:xfrm>
        </p:spPr>
        <p:txBody>
          <a:bodyPr>
            <a:normAutofit/>
          </a:bodyPr>
          <a:lstStyle/>
          <a:p>
            <a:r>
              <a:rPr lang="en-US" sz="2400" dirty="0"/>
              <a:t>Based on Blended CMA rates and projected Cash Flows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31036"/>
              </p:ext>
            </p:extLst>
          </p:nvPr>
        </p:nvGraphicFramePr>
        <p:xfrm>
          <a:off x="2588713" y="2134936"/>
          <a:ext cx="7391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075">
                  <a:extLst>
                    <a:ext uri="{9D8B030D-6E8A-4147-A177-3AD203B41FA5}">
                      <a16:colId xmlns:a16="http://schemas.microsoft.com/office/drawing/2014/main" xmlns="" val="6904141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1190844503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xmlns="" val="4223951272"/>
                    </a:ext>
                  </a:extLst>
                </a:gridCol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Portfolio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Discount Rate</a:t>
                      </a:r>
                      <a:r>
                        <a:rPr lang="en-US" sz="24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Portfolio</a:t>
                      </a:r>
                    </a:p>
                    <a:p>
                      <a:pPr algn="ctr"/>
                      <a:r>
                        <a:rPr lang="en-US" sz="2400" dirty="0"/>
                        <a:t>Volatility</a:t>
                      </a:r>
                      <a:endParaRPr lang="en-US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79058"/>
                  </a:ext>
                </a:extLst>
              </a:tr>
              <a:tr h="427554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6.50%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9.1%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925951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B</a:t>
                      </a:r>
                      <a:r>
                        <a:rPr lang="en-US" b="0" baseline="0" dirty="0"/>
                        <a:t> 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6.75%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/>
                        <a:t>10.2%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3493656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7.00%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11.4%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4869177"/>
                  </a:ext>
                </a:extLst>
              </a:tr>
              <a:tr h="41329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7.25%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12.8%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172379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8713" y="4892643"/>
            <a:ext cx="579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 dirty="0">
                <a:latin typeface="Arial Narrow" panose="020B0606020202030204" pitchFamily="34" charset="0"/>
              </a:rPr>
              <a:t>1</a:t>
            </a:r>
            <a:r>
              <a:rPr lang="en-US" sz="1050" dirty="0">
                <a:latin typeface="Arial Narrow" panose="020B0606020202030204" pitchFamily="34" charset="0"/>
              </a:rPr>
              <a:t>  Does not include any provision for adverse deviation.</a:t>
            </a:r>
          </a:p>
        </p:txBody>
      </p:sp>
    </p:spTree>
    <p:extLst>
      <p:ext uri="{BB962C8B-B14F-4D97-AF65-F5344CB8AC3E}">
        <p14:creationId xmlns:p14="http://schemas.microsoft.com/office/powerpoint/2010/main" val="363903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Agency Miscellaneous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6" b="12849"/>
          <a:stretch/>
        </p:blipFill>
        <p:spPr>
          <a:xfrm>
            <a:off x="0" y="1163783"/>
            <a:ext cx="12192000" cy="4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Employer Contribution Rates Over Next 30 Years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0" b="15879"/>
          <a:stretch/>
        </p:blipFill>
        <p:spPr>
          <a:xfrm>
            <a:off x="0" y="1230284"/>
            <a:ext cx="12192000" cy="45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4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Valuations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08000" y="1127343"/>
            <a:ext cx="11171238" cy="1007594"/>
          </a:xfrm>
        </p:spPr>
        <p:txBody>
          <a:bodyPr/>
          <a:lstStyle/>
          <a:p>
            <a:r>
              <a:rPr lang="en-US" dirty="0"/>
              <a:t>Valuation Metrics vs. Historical Range – A Measure of Risk </a:t>
            </a:r>
            <a:r>
              <a:rPr lang="en-US" sz="1800" dirty="0"/>
              <a:t>(as of September 2017)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2" r="11712" b="13697"/>
          <a:stretch/>
        </p:blipFill>
        <p:spPr>
          <a:xfrm>
            <a:off x="377682" y="1652606"/>
            <a:ext cx="10764078" cy="4256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687" y="574922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Source: Pension Consulting Alliance</a:t>
            </a:r>
          </a:p>
        </p:txBody>
      </p:sp>
    </p:spTree>
    <p:extLst>
      <p:ext uri="{BB962C8B-B14F-4D97-AF65-F5344CB8AC3E}">
        <p14:creationId xmlns:p14="http://schemas.microsoft.com/office/powerpoint/2010/main" val="146111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</a:rPr>
              <a:t>Asset Liability Management Process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0" b="15434"/>
          <a:stretch/>
        </p:blipFill>
        <p:spPr>
          <a:xfrm>
            <a:off x="0" y="1361280"/>
            <a:ext cx="12192000" cy="44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2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Actuarial Amortization Policy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1" b="24748"/>
          <a:stretch/>
        </p:blipFill>
        <p:spPr>
          <a:xfrm>
            <a:off x="0" y="1361280"/>
            <a:ext cx="12192000" cy="37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88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Actuarial Amortization Policy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b="26666"/>
          <a:stretch/>
        </p:blipFill>
        <p:spPr>
          <a:xfrm>
            <a:off x="0" y="1441174"/>
            <a:ext cx="12192000" cy="35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30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Gain or Loss ($1,000,000 Loss)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7" b="15069"/>
          <a:stretch/>
        </p:blipFill>
        <p:spPr>
          <a:xfrm>
            <a:off x="0" y="1265128"/>
            <a:ext cx="12192000" cy="45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38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2017-18 ALM Timeline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1" b="19193"/>
          <a:stretch/>
        </p:blipFill>
        <p:spPr>
          <a:xfrm>
            <a:off x="-1" y="1820488"/>
            <a:ext cx="12088553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1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138" y="3099335"/>
            <a:ext cx="11251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999884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Capital Market Assumptions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7" b="26576"/>
          <a:stretch/>
        </p:blipFill>
        <p:spPr>
          <a:xfrm>
            <a:off x="0" y="1114816"/>
            <a:ext cx="12192000" cy="35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6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361281"/>
            <a:ext cx="10160000" cy="45245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Starting Point</a:t>
            </a:r>
          </a:p>
          <a:p>
            <a:pPr lvl="1"/>
            <a:r>
              <a:rPr lang="en-US" dirty="0"/>
              <a:t>Assets and Liabilities at June 30, 2016</a:t>
            </a:r>
          </a:p>
          <a:p>
            <a:pPr lvl="1"/>
            <a:r>
              <a:rPr lang="en-US" dirty="0"/>
              <a:t>Benefit payments for FY 2016-2017</a:t>
            </a:r>
          </a:p>
          <a:p>
            <a:pPr lvl="1"/>
            <a:r>
              <a:rPr lang="en-US" dirty="0"/>
              <a:t>Contributions for FY 2016-2017</a:t>
            </a:r>
          </a:p>
          <a:p>
            <a:pPr lvl="1"/>
            <a:r>
              <a:rPr lang="en-US" dirty="0"/>
              <a:t>Investment return for FY 2016-17 (11.2%)</a:t>
            </a:r>
          </a:p>
          <a:p>
            <a:r>
              <a:rPr lang="en-US" dirty="0"/>
              <a:t>Liability Projection for 30 Years</a:t>
            </a:r>
          </a:p>
          <a:p>
            <a:pPr lvl="1"/>
            <a:r>
              <a:rPr lang="en-US" dirty="0"/>
              <a:t>Liabilities projected for each discount rate</a:t>
            </a:r>
          </a:p>
          <a:p>
            <a:pPr lvl="1"/>
            <a:r>
              <a:rPr lang="en-US" dirty="0"/>
              <a:t>Open Group (New members join in future years)</a:t>
            </a:r>
          </a:p>
          <a:p>
            <a:r>
              <a:rPr lang="en-US" dirty="0"/>
              <a:t>Asset Projection for 30 Years </a:t>
            </a:r>
          </a:p>
          <a:p>
            <a:pPr lvl="1"/>
            <a:r>
              <a:rPr lang="en-US" dirty="0"/>
              <a:t>For each discount rate 5,000 investment return paths over 30 years are </a:t>
            </a:r>
            <a:br>
              <a:rPr lang="en-US" dirty="0"/>
            </a:br>
            <a:r>
              <a:rPr lang="en-US" dirty="0"/>
              <a:t>randomly simulated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ALM Model Building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 Inflation </a:t>
            </a:r>
          </a:p>
          <a:p>
            <a:r>
              <a:rPr lang="en-US" dirty="0"/>
              <a:t>Wage Inflation </a:t>
            </a:r>
          </a:p>
          <a:p>
            <a:r>
              <a:rPr lang="en-US" dirty="0"/>
              <a:t>Payroll Growth </a:t>
            </a:r>
          </a:p>
          <a:p>
            <a:r>
              <a:rPr lang="en-US" dirty="0"/>
              <a:t>Long-term Expected Return on Assets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Assumptions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3851" y="2205644"/>
            <a:ext cx="496131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53" y="2562245"/>
            <a:ext cx="3164683" cy="31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8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Workforce Demographics</a:t>
            </a:r>
          </a:p>
          <a:p>
            <a:r>
              <a:rPr lang="en-US" dirty="0"/>
              <a:t>Disability Retirement</a:t>
            </a:r>
          </a:p>
          <a:p>
            <a:r>
              <a:rPr lang="en-US" dirty="0"/>
              <a:t>Mortality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Assumptions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32071" y="2455025"/>
            <a:ext cx="4168833" cy="398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19170" lvl="2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53" y="2562245"/>
            <a:ext cx="3164683" cy="31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1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218281"/>
            <a:ext cx="11062208" cy="1143000"/>
          </a:xfrm>
        </p:spPr>
        <p:txBody>
          <a:bodyPr/>
          <a:lstStyle/>
          <a:p>
            <a:r>
              <a:rPr lang="en-US" dirty="0"/>
              <a:t>Male and Female Life Expectancy at Age 55 for </a:t>
            </a:r>
            <a:r>
              <a:rPr lang="en-US"/>
              <a:t>Healthy Recipients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6" b="15556"/>
          <a:stretch/>
        </p:blipFill>
        <p:spPr>
          <a:xfrm>
            <a:off x="0" y="1231392"/>
            <a:ext cx="12192000" cy="4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3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7"/>
          <p:cNvSpPr txBox="1">
            <a:spLocks/>
          </p:cNvSpPr>
          <p:nvPr/>
        </p:nvSpPr>
        <p:spPr>
          <a:xfrm>
            <a:off x="9347200" y="3006073"/>
            <a:ext cx="2137760" cy="1727200"/>
          </a:xfrm>
          <a:prstGeom prst="rect">
            <a:avLst/>
          </a:prstGeom>
          <a:solidFill>
            <a:srgbClr val="0065A1"/>
          </a:solidFill>
        </p:spPr>
        <p:txBody>
          <a:bodyPr vert="horz" lIns="243840" tIns="243840" rIns="243840" bIns="24384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50000"/>
              <a:buNone/>
            </a:pP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7172496" y="3006073"/>
            <a:ext cx="2137760" cy="1727200"/>
          </a:xfrm>
          <a:prstGeom prst="rect">
            <a:avLst/>
          </a:prstGeom>
          <a:solidFill>
            <a:srgbClr val="0065A1"/>
          </a:solidFill>
        </p:spPr>
        <p:txBody>
          <a:bodyPr vert="horz" lIns="243840" tIns="243840" rIns="243840" bIns="24384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50000"/>
              <a:buNone/>
            </a:pP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4997792" y="3006073"/>
            <a:ext cx="2137760" cy="1727200"/>
          </a:xfrm>
          <a:prstGeom prst="rect">
            <a:avLst/>
          </a:prstGeom>
          <a:solidFill>
            <a:srgbClr val="0065A1"/>
          </a:solidFill>
        </p:spPr>
        <p:txBody>
          <a:bodyPr vert="horz" lIns="243840" tIns="243840" rIns="243840" bIns="24384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50000"/>
              <a:buNone/>
            </a:pP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2823087" y="3006073"/>
            <a:ext cx="2137760" cy="1727200"/>
          </a:xfrm>
          <a:prstGeom prst="rect">
            <a:avLst/>
          </a:prstGeom>
          <a:solidFill>
            <a:srgbClr val="0065A1"/>
          </a:solidFill>
        </p:spPr>
        <p:txBody>
          <a:bodyPr vert="horz" lIns="243840" tIns="243840" rIns="243840" bIns="24384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50000"/>
              <a:buNone/>
            </a:pP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B95-7187-4AF7-8E8D-10CE1D3A0F0E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Financial Highlights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0" y="2141121"/>
            <a:ext cx="12192000" cy="736600"/>
          </a:xfrm>
          <a:prstGeom prst="rect">
            <a:avLst/>
          </a:prstGeom>
          <a:solidFill>
            <a:schemeClr val="bg1"/>
          </a:solidFill>
        </p:spPr>
        <p:txBody>
          <a:bodyPr vert="horz" lIns="243840" tIns="243840" rIns="243840" bIns="24384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50000"/>
              <a:buNone/>
            </a:pPr>
            <a:r>
              <a:rPr lang="en-US" sz="3200" b="1" dirty="0">
                <a:solidFill>
                  <a:srgbClr val="0065A1"/>
                </a:solidFill>
              </a:rPr>
              <a:t>Current Value </a:t>
            </a:r>
            <a:r>
              <a:rPr lang="en-US" sz="3200" dirty="0">
                <a:solidFill>
                  <a:srgbClr val="0065A1"/>
                </a:solidFill>
              </a:rPr>
              <a:t>$345 billion* 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42929" y="3006073"/>
            <a:ext cx="2137760" cy="1727200"/>
          </a:xfrm>
          <a:prstGeom prst="rect">
            <a:avLst/>
          </a:prstGeom>
          <a:solidFill>
            <a:srgbClr val="53B3D6"/>
          </a:solidFill>
        </p:spPr>
        <p:txBody>
          <a:bodyPr vert="horz" lIns="243840" tIns="243840" rIns="243840" bIns="24384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50000"/>
              <a:buNone/>
            </a:pP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7792" y="3116140"/>
            <a:ext cx="2120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  <a:t>4.39%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741" y="3162706"/>
            <a:ext cx="209338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  <a:t>6.60%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7792" y="3717273"/>
            <a:ext cx="2137761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33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  <a:t>10-yr Annualized </a:t>
            </a:r>
            <a:br>
              <a:rPr lang="en-US" sz="2133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</a:br>
            <a:r>
              <a:rPr lang="en-US" sz="2133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  <a:t>Return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3237" y="3717273"/>
            <a:ext cx="2127019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 dirty="0">
                <a:solidFill>
                  <a:srgbClr val="FFFFFF"/>
                </a:solidFill>
                <a:latin typeface="Arial Narrow"/>
                <a:cs typeface="Arial Narrow"/>
              </a:rPr>
              <a:t>20-yr Annualized </a:t>
            </a:r>
            <a:br>
              <a:rPr lang="en-US" sz="2133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2133" dirty="0">
                <a:solidFill>
                  <a:srgbClr val="FFFFFF"/>
                </a:solidFill>
                <a:latin typeface="Arial Narrow"/>
                <a:cs typeface="Arial Narrow"/>
              </a:rPr>
              <a:t>Return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928" y="3147890"/>
            <a:ext cx="2120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  <a:t>11.20%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31" y="3717273"/>
            <a:ext cx="2136604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33" kern="0" cap="all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  <a:t>2016/17 </a:t>
            </a:r>
            <a:br>
              <a:rPr lang="en-US" sz="2133" kern="0" cap="all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</a:br>
            <a:r>
              <a:rPr lang="en-US" sz="2133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  <a:t>Portfolio Return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47200" y="3162706"/>
            <a:ext cx="2137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  <a:t>8.40%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47200" y="3717273"/>
            <a:ext cx="2137760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 dirty="0">
                <a:solidFill>
                  <a:srgbClr val="FFFFFF"/>
                </a:solidFill>
                <a:latin typeface="Arial Narrow"/>
                <a:cs typeface="Arial Narrow"/>
              </a:rPr>
              <a:t>Annualized Return </a:t>
            </a:r>
            <a:br>
              <a:rPr lang="en-US" sz="2133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2133" dirty="0">
                <a:solidFill>
                  <a:srgbClr val="FFFFFF"/>
                </a:solidFill>
                <a:latin typeface="Arial Narrow"/>
                <a:cs typeface="Arial Narrow"/>
              </a:rPr>
              <a:t>Since 1988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8668" y="3116140"/>
            <a:ext cx="20933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  <a:t>8.83%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29961" y="3717273"/>
            <a:ext cx="2118699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33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  <a:t>5-yr Annualized </a:t>
            </a:r>
            <a:br>
              <a:rPr lang="en-US" sz="2133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</a:br>
            <a:r>
              <a:rPr lang="en-US" sz="2133" kern="0" dirty="0">
                <a:solidFill>
                  <a:srgbClr val="FFFFFF"/>
                </a:solidFill>
                <a:latin typeface="Arial Narrow"/>
                <a:ea typeface="Geneva" charset="-128"/>
                <a:cs typeface="Arial Narrow"/>
              </a:rPr>
              <a:t>Return</a:t>
            </a:r>
          </a:p>
        </p:txBody>
      </p:sp>
      <p:sp>
        <p:nvSpPr>
          <p:cNvPr id="25" name="Content Placeholder 7"/>
          <p:cNvSpPr txBox="1">
            <a:spLocks/>
          </p:cNvSpPr>
          <p:nvPr/>
        </p:nvSpPr>
        <p:spPr>
          <a:xfrm>
            <a:off x="423948" y="5760720"/>
            <a:ext cx="10922925" cy="274320"/>
          </a:xfrm>
          <a:prstGeom prst="rect">
            <a:avLst/>
          </a:prstGeom>
          <a:solidFill>
            <a:schemeClr val="bg1"/>
          </a:solidFill>
        </p:spPr>
        <p:txBody>
          <a:bodyPr vert="horz" lIns="243840" tIns="243840" rIns="243840" bIns="24384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50000"/>
              <a:buNone/>
            </a:pPr>
            <a:r>
              <a:rPr lang="en-US" sz="1200" dirty="0"/>
              <a:t>* As of 11/28/2017</a:t>
            </a:r>
          </a:p>
        </p:txBody>
      </p:sp>
    </p:spTree>
    <p:extLst>
      <p:ext uri="{BB962C8B-B14F-4D97-AF65-F5344CB8AC3E}">
        <p14:creationId xmlns:p14="http://schemas.microsoft.com/office/powerpoint/2010/main" val="78498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Interest Rates vs CalPERS Investment Mix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5912"/>
          <a:stretch/>
        </p:blipFill>
        <p:spPr>
          <a:xfrm>
            <a:off x="0" y="1267968"/>
            <a:ext cx="12192000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2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Wilshire Forecasts through Time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08000" y="1196723"/>
            <a:ext cx="11171238" cy="1180717"/>
          </a:xfrm>
        </p:spPr>
        <p:txBody>
          <a:bodyPr>
            <a:normAutofit/>
          </a:bodyPr>
          <a:lstStyle/>
          <a:p>
            <a:r>
              <a:rPr lang="en-US" sz="2400" dirty="0"/>
              <a:t>Return prospects have been declining for decades, following the downward trend in interest rates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7" b="20533"/>
          <a:stretch/>
        </p:blipFill>
        <p:spPr>
          <a:xfrm>
            <a:off x="0" y="1962912"/>
            <a:ext cx="12192000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545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4653</TotalTime>
  <Words>685</Words>
  <Application>Microsoft Office PowerPoint</Application>
  <PresentationFormat>Custom</PresentationFormat>
  <Paragraphs>123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Asset Liability Management</vt:lpstr>
      <vt:lpstr>Asset Liability Management Process</vt:lpstr>
      <vt:lpstr>ALM Model Building Blocks</vt:lpstr>
      <vt:lpstr>Economic Assumptions</vt:lpstr>
      <vt:lpstr>Demographic Assumptions</vt:lpstr>
      <vt:lpstr>Male and Female Life Expectancy at Age 55 for Healthy Recipients</vt:lpstr>
      <vt:lpstr>Financial Highlights</vt:lpstr>
      <vt:lpstr>Interest Rates vs CalPERS Investment Mix</vt:lpstr>
      <vt:lpstr>Wilshire Forecasts through Time</vt:lpstr>
      <vt:lpstr>Change in CalPERS Market Forecasts</vt:lpstr>
      <vt:lpstr>Candidate Portfolios</vt:lpstr>
      <vt:lpstr>Candidate Portfolios - Efficient Frontier</vt:lpstr>
      <vt:lpstr>Scenario Analysis (Global Financial Crisis &amp; Recovery)</vt:lpstr>
      <vt:lpstr>Total Fund Cash Flows are Improving</vt:lpstr>
      <vt:lpstr>Contribution, Benefit Payments and Investment Income</vt:lpstr>
      <vt:lpstr>Discount Rate Determination </vt:lpstr>
      <vt:lpstr>Public Agency Miscellaneous</vt:lpstr>
      <vt:lpstr>Average Employer Contribution Rates Over Next 30 Years</vt:lpstr>
      <vt:lpstr>Market Valuations</vt:lpstr>
      <vt:lpstr>Current Actuarial Amortization Policy</vt:lpstr>
      <vt:lpstr>Proposed Actuarial Amortization Policy</vt:lpstr>
      <vt:lpstr>Investment Gain or Loss ($1,000,000 Loss)</vt:lpstr>
      <vt:lpstr>2017-18 ALM Timeline</vt:lpstr>
      <vt:lpstr>PowerPoint Presentation</vt:lpstr>
      <vt:lpstr>2017 Capital Market Assumptions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Rates vs CalPERS Investment Mix</dc:title>
  <dc:creator>Gallegos, Tara</dc:creator>
  <cp:lastModifiedBy>Tracy Sullivan</cp:lastModifiedBy>
  <cp:revision>75</cp:revision>
  <cp:lastPrinted>2017-11-20T20:24:54Z</cp:lastPrinted>
  <dcterms:created xsi:type="dcterms:W3CDTF">2017-11-15T20:58:10Z</dcterms:created>
  <dcterms:modified xsi:type="dcterms:W3CDTF">2017-12-01T21:48:54Z</dcterms:modified>
</cp:coreProperties>
</file>