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60" r:id="rId5"/>
    <p:sldMasterId id="2147483670" r:id="rId6"/>
  </p:sldMasterIdLst>
  <p:notesMasterIdLst>
    <p:notesMasterId r:id="rId20"/>
  </p:notesMasterIdLst>
  <p:handoutMasterIdLst>
    <p:handoutMasterId r:id="rId21"/>
  </p:handoutMasterIdLst>
  <p:sldIdLst>
    <p:sldId id="322" r:id="rId7"/>
    <p:sldId id="433" r:id="rId8"/>
    <p:sldId id="434" r:id="rId9"/>
    <p:sldId id="435" r:id="rId10"/>
    <p:sldId id="436" r:id="rId11"/>
    <p:sldId id="377" r:id="rId12"/>
    <p:sldId id="404" r:id="rId13"/>
    <p:sldId id="420" r:id="rId14"/>
    <p:sldId id="438" r:id="rId15"/>
    <p:sldId id="427" r:id="rId16"/>
    <p:sldId id="406" r:id="rId17"/>
    <p:sldId id="431" r:id="rId18"/>
    <p:sldId id="437" r:id="rId19"/>
  </p:sldIdLst>
  <p:sldSz cx="9144000" cy="6858000" type="screen4x3"/>
  <p:notesSz cx="7010400" cy="92233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FA1A4"/>
    <a:srgbClr val="F8971D"/>
    <a:srgbClr val="8DC63F"/>
    <a:srgbClr val="0081C6"/>
    <a:srgbClr val="666666"/>
    <a:srgbClr val="911840"/>
    <a:srgbClr val="E65100"/>
    <a:srgbClr val="5D0F29"/>
    <a:srgbClr val="F2A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76" autoAdjust="0"/>
    <p:restoredTop sz="95737" autoAdjust="0"/>
  </p:normalViewPr>
  <p:slideViewPr>
    <p:cSldViewPr>
      <p:cViewPr varScale="1">
        <p:scale>
          <a:sx n="92" d="100"/>
          <a:sy n="92" d="100"/>
        </p:scale>
        <p:origin x="879" y="33"/>
      </p:cViewPr>
      <p:guideLst>
        <p:guide orient="horz" pos="110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2799" y="4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A4A95-CB77-450B-8431-3F71C335BDB6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A0DAFB2E-EB2C-41C3-B7F0-FC6CFD6C11D3}">
      <dgm:prSet phldrT="[Text]"/>
      <dgm:spPr/>
      <dgm:t>
        <a:bodyPr/>
        <a:lstStyle/>
        <a:p>
          <a:r>
            <a:rPr lang="en-US" dirty="0" smtClean="0"/>
            <a:t>Streets</a:t>
          </a:r>
          <a:endParaRPr lang="en-US" dirty="0"/>
        </a:p>
      </dgm:t>
    </dgm:pt>
    <dgm:pt modelId="{9D6DA937-B024-4A1E-B4DB-B7F0E4C1E00E}" type="parTrans" cxnId="{A5D264F8-A331-45C7-B917-698539B796F1}">
      <dgm:prSet/>
      <dgm:spPr/>
      <dgm:t>
        <a:bodyPr/>
        <a:lstStyle/>
        <a:p>
          <a:endParaRPr lang="en-US"/>
        </a:p>
      </dgm:t>
    </dgm:pt>
    <dgm:pt modelId="{0386A133-55D6-4B2B-80EB-B1F9FF93D684}" type="sibTrans" cxnId="{A5D264F8-A331-45C7-B917-698539B796F1}">
      <dgm:prSet/>
      <dgm:spPr/>
      <dgm:t>
        <a:bodyPr/>
        <a:lstStyle/>
        <a:p>
          <a:endParaRPr lang="en-US"/>
        </a:p>
      </dgm:t>
    </dgm:pt>
    <dgm:pt modelId="{BB3F74DA-FDC5-4404-879B-8ACB6CDA0F0B}">
      <dgm:prSet phldrT="[Text]"/>
      <dgm:spPr/>
      <dgm:t>
        <a:bodyPr/>
        <a:lstStyle/>
        <a:p>
          <a:r>
            <a:rPr lang="en-US" dirty="0" smtClean="0"/>
            <a:t>Transitional Housing</a:t>
          </a:r>
          <a:endParaRPr lang="en-US" dirty="0"/>
        </a:p>
      </dgm:t>
    </dgm:pt>
    <dgm:pt modelId="{8B83A0FC-D093-462C-A782-2A5C57701FF5}" type="parTrans" cxnId="{874B211F-E5B2-455F-9FED-6042253757AA}">
      <dgm:prSet/>
      <dgm:spPr/>
      <dgm:t>
        <a:bodyPr/>
        <a:lstStyle/>
        <a:p>
          <a:endParaRPr lang="en-US"/>
        </a:p>
      </dgm:t>
    </dgm:pt>
    <dgm:pt modelId="{AAE86D0E-E52E-429D-A9FB-8D9ED752B79B}" type="sibTrans" cxnId="{874B211F-E5B2-455F-9FED-6042253757AA}">
      <dgm:prSet/>
      <dgm:spPr/>
      <dgm:t>
        <a:bodyPr/>
        <a:lstStyle/>
        <a:p>
          <a:endParaRPr lang="en-US"/>
        </a:p>
      </dgm:t>
    </dgm:pt>
    <dgm:pt modelId="{C6917291-1CCD-417B-8793-1EFE6F10342E}">
      <dgm:prSet phldrT="[Text]"/>
      <dgm:spPr/>
      <dgm:t>
        <a:bodyPr/>
        <a:lstStyle/>
        <a:p>
          <a:r>
            <a:rPr lang="en-US" dirty="0" smtClean="0"/>
            <a:t>Permanent Housing</a:t>
          </a:r>
          <a:endParaRPr lang="en-US" dirty="0"/>
        </a:p>
      </dgm:t>
    </dgm:pt>
    <dgm:pt modelId="{08862D85-8C4C-4DEC-966D-3B80763290DB}" type="parTrans" cxnId="{DC2D0358-2ED5-4066-A8A6-84D067CE7D81}">
      <dgm:prSet/>
      <dgm:spPr/>
      <dgm:t>
        <a:bodyPr/>
        <a:lstStyle/>
        <a:p>
          <a:endParaRPr lang="en-US"/>
        </a:p>
      </dgm:t>
    </dgm:pt>
    <dgm:pt modelId="{210ADDE9-5CC6-4B17-9348-AD6B33734A22}" type="sibTrans" cxnId="{DC2D0358-2ED5-4066-A8A6-84D067CE7D81}">
      <dgm:prSet/>
      <dgm:spPr/>
      <dgm:t>
        <a:bodyPr/>
        <a:lstStyle/>
        <a:p>
          <a:endParaRPr lang="en-US"/>
        </a:p>
      </dgm:t>
    </dgm:pt>
    <dgm:pt modelId="{DEF585BA-B76B-4C17-AC09-00F731B70308}">
      <dgm:prSet phldrT="[Text]"/>
      <dgm:spPr/>
      <dgm:t>
        <a:bodyPr/>
        <a:lstStyle/>
        <a:p>
          <a:r>
            <a:rPr lang="en-US" smtClean="0"/>
            <a:t>Emergency </a:t>
          </a:r>
          <a:r>
            <a:rPr lang="en-US" dirty="0" smtClean="0"/>
            <a:t>Housing</a:t>
          </a:r>
          <a:endParaRPr lang="en-US" dirty="0"/>
        </a:p>
      </dgm:t>
    </dgm:pt>
    <dgm:pt modelId="{F9DBDB28-AC6C-41F5-B810-7E65A961C198}" type="parTrans" cxnId="{7C854534-E618-47FA-A91F-EF97662CC1B5}">
      <dgm:prSet/>
      <dgm:spPr/>
      <dgm:t>
        <a:bodyPr/>
        <a:lstStyle/>
        <a:p>
          <a:endParaRPr lang="en-US"/>
        </a:p>
      </dgm:t>
    </dgm:pt>
    <dgm:pt modelId="{5A173F82-C1ED-4BDE-BE0B-6B91989D0B34}" type="sibTrans" cxnId="{7C854534-E618-47FA-A91F-EF97662CC1B5}">
      <dgm:prSet/>
      <dgm:spPr/>
      <dgm:t>
        <a:bodyPr/>
        <a:lstStyle/>
        <a:p>
          <a:endParaRPr lang="en-US"/>
        </a:p>
      </dgm:t>
    </dgm:pt>
    <dgm:pt modelId="{AFCFB047-7F5C-477A-9CFA-035BA770AE09}" type="pres">
      <dgm:prSet presAssocID="{769A4A95-CB77-450B-8431-3F71C335BDB6}" presName="Name0" presStyleCnt="0">
        <dgm:presLayoutVars>
          <dgm:dir/>
          <dgm:animLvl val="lvl"/>
          <dgm:resizeHandles val="exact"/>
        </dgm:presLayoutVars>
      </dgm:prSet>
      <dgm:spPr/>
    </dgm:pt>
    <dgm:pt modelId="{D5135F4C-DC82-4245-B47E-1ECD1B23B02F}" type="pres">
      <dgm:prSet presAssocID="{A0DAFB2E-EB2C-41C3-B7F0-FC6CFD6C11D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0D261-C8DE-438E-919C-CFD3496E7352}" type="pres">
      <dgm:prSet presAssocID="{0386A133-55D6-4B2B-80EB-B1F9FF93D684}" presName="parTxOnlySpace" presStyleCnt="0"/>
      <dgm:spPr/>
    </dgm:pt>
    <dgm:pt modelId="{4C93C1DB-4661-408B-B97C-1D0E1C85DDB5}" type="pres">
      <dgm:prSet presAssocID="{DEF585BA-B76B-4C17-AC09-00F731B70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BD35A-E427-4F47-9E16-7E1290D8CBF4}" type="pres">
      <dgm:prSet presAssocID="{5A173F82-C1ED-4BDE-BE0B-6B91989D0B34}" presName="parTxOnlySpace" presStyleCnt="0"/>
      <dgm:spPr/>
    </dgm:pt>
    <dgm:pt modelId="{8AA66641-960B-4523-90E8-B6C7EDFB9ECF}" type="pres">
      <dgm:prSet presAssocID="{BB3F74DA-FDC5-4404-879B-8ACB6CDA0F0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B11DC-0285-4C78-BC20-3EF2DCD8CBB6}" type="pres">
      <dgm:prSet presAssocID="{AAE86D0E-E52E-429D-A9FB-8D9ED752B79B}" presName="parTxOnlySpace" presStyleCnt="0"/>
      <dgm:spPr/>
    </dgm:pt>
    <dgm:pt modelId="{26231708-08AC-45E1-9D11-DEDC13EFCA6F}" type="pres">
      <dgm:prSet presAssocID="{C6917291-1CCD-417B-8793-1EFE6F10342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79A42-A189-4D87-9E4E-D2E75E4584CA}" type="presOf" srcId="{BB3F74DA-FDC5-4404-879B-8ACB6CDA0F0B}" destId="{8AA66641-960B-4523-90E8-B6C7EDFB9ECF}" srcOrd="0" destOrd="0" presId="urn:microsoft.com/office/officeart/2005/8/layout/chevron1"/>
    <dgm:cxn modelId="{65AEA796-1B1A-41C4-ADB3-1C8EB379BC66}" type="presOf" srcId="{A0DAFB2E-EB2C-41C3-B7F0-FC6CFD6C11D3}" destId="{D5135F4C-DC82-4245-B47E-1ECD1B23B02F}" srcOrd="0" destOrd="0" presId="urn:microsoft.com/office/officeart/2005/8/layout/chevron1"/>
    <dgm:cxn modelId="{DC2D0358-2ED5-4066-A8A6-84D067CE7D81}" srcId="{769A4A95-CB77-450B-8431-3F71C335BDB6}" destId="{C6917291-1CCD-417B-8793-1EFE6F10342E}" srcOrd="3" destOrd="0" parTransId="{08862D85-8C4C-4DEC-966D-3B80763290DB}" sibTransId="{210ADDE9-5CC6-4B17-9348-AD6B33734A22}"/>
    <dgm:cxn modelId="{7C854534-E618-47FA-A91F-EF97662CC1B5}" srcId="{769A4A95-CB77-450B-8431-3F71C335BDB6}" destId="{DEF585BA-B76B-4C17-AC09-00F731B70308}" srcOrd="1" destOrd="0" parTransId="{F9DBDB28-AC6C-41F5-B810-7E65A961C198}" sibTransId="{5A173F82-C1ED-4BDE-BE0B-6B91989D0B34}"/>
    <dgm:cxn modelId="{874B211F-E5B2-455F-9FED-6042253757AA}" srcId="{769A4A95-CB77-450B-8431-3F71C335BDB6}" destId="{BB3F74DA-FDC5-4404-879B-8ACB6CDA0F0B}" srcOrd="2" destOrd="0" parTransId="{8B83A0FC-D093-462C-A782-2A5C57701FF5}" sibTransId="{AAE86D0E-E52E-429D-A9FB-8D9ED752B79B}"/>
    <dgm:cxn modelId="{E0427DD4-1618-4A45-96EB-E206BDC71BE4}" type="presOf" srcId="{DEF585BA-B76B-4C17-AC09-00F731B70308}" destId="{4C93C1DB-4661-408B-B97C-1D0E1C85DDB5}" srcOrd="0" destOrd="0" presId="urn:microsoft.com/office/officeart/2005/8/layout/chevron1"/>
    <dgm:cxn modelId="{A5D264F8-A331-45C7-B917-698539B796F1}" srcId="{769A4A95-CB77-450B-8431-3F71C335BDB6}" destId="{A0DAFB2E-EB2C-41C3-B7F0-FC6CFD6C11D3}" srcOrd="0" destOrd="0" parTransId="{9D6DA937-B024-4A1E-B4DB-B7F0E4C1E00E}" sibTransId="{0386A133-55D6-4B2B-80EB-B1F9FF93D684}"/>
    <dgm:cxn modelId="{2FCF729C-22BF-4352-9F12-5F6BF6A62941}" type="presOf" srcId="{769A4A95-CB77-450B-8431-3F71C335BDB6}" destId="{AFCFB047-7F5C-477A-9CFA-035BA770AE09}" srcOrd="0" destOrd="0" presId="urn:microsoft.com/office/officeart/2005/8/layout/chevron1"/>
    <dgm:cxn modelId="{CE61BF57-DE69-465A-97F6-0D75AB390ADC}" type="presOf" srcId="{C6917291-1CCD-417B-8793-1EFE6F10342E}" destId="{26231708-08AC-45E1-9D11-DEDC13EFCA6F}" srcOrd="0" destOrd="0" presId="urn:microsoft.com/office/officeart/2005/8/layout/chevron1"/>
    <dgm:cxn modelId="{6902FB81-6238-42D7-B8E8-EE141C93450F}" type="presParOf" srcId="{AFCFB047-7F5C-477A-9CFA-035BA770AE09}" destId="{D5135F4C-DC82-4245-B47E-1ECD1B23B02F}" srcOrd="0" destOrd="0" presId="urn:microsoft.com/office/officeart/2005/8/layout/chevron1"/>
    <dgm:cxn modelId="{6D42FF2A-5585-4C8F-98B2-41A06AD72482}" type="presParOf" srcId="{AFCFB047-7F5C-477A-9CFA-035BA770AE09}" destId="{0010D261-C8DE-438E-919C-CFD3496E7352}" srcOrd="1" destOrd="0" presId="urn:microsoft.com/office/officeart/2005/8/layout/chevron1"/>
    <dgm:cxn modelId="{F5F5AC40-2E36-40B2-AB9B-50F8BA850704}" type="presParOf" srcId="{AFCFB047-7F5C-477A-9CFA-035BA770AE09}" destId="{4C93C1DB-4661-408B-B97C-1D0E1C85DDB5}" srcOrd="2" destOrd="0" presId="urn:microsoft.com/office/officeart/2005/8/layout/chevron1"/>
    <dgm:cxn modelId="{0A11FD1C-31BB-4EA7-AAFB-3DC133C97E87}" type="presParOf" srcId="{AFCFB047-7F5C-477A-9CFA-035BA770AE09}" destId="{8EDBD35A-E427-4F47-9E16-7E1290D8CBF4}" srcOrd="3" destOrd="0" presId="urn:microsoft.com/office/officeart/2005/8/layout/chevron1"/>
    <dgm:cxn modelId="{EB39EB8B-6FF7-433E-ABA2-1AA792AEB656}" type="presParOf" srcId="{AFCFB047-7F5C-477A-9CFA-035BA770AE09}" destId="{8AA66641-960B-4523-90E8-B6C7EDFB9ECF}" srcOrd="4" destOrd="0" presId="urn:microsoft.com/office/officeart/2005/8/layout/chevron1"/>
    <dgm:cxn modelId="{D1DF058C-417D-41E8-80DB-78E97A89CC67}" type="presParOf" srcId="{AFCFB047-7F5C-477A-9CFA-035BA770AE09}" destId="{995B11DC-0285-4C78-BC20-3EF2DCD8CBB6}" srcOrd="5" destOrd="0" presId="urn:microsoft.com/office/officeart/2005/8/layout/chevron1"/>
    <dgm:cxn modelId="{885F711F-473D-4272-B942-6750D784FA1A}" type="presParOf" srcId="{AFCFB047-7F5C-477A-9CFA-035BA770AE09}" destId="{26231708-08AC-45E1-9D11-DEDC13EFCA6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8CFA9-8EA7-4AFD-9BF5-C201A601A23F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E3095EC6-2576-4CC9-9F08-9F8BEFA3CCA7}">
      <dgm:prSet phldrT="[Text]"/>
      <dgm:spPr/>
      <dgm:t>
        <a:bodyPr/>
        <a:lstStyle/>
        <a:p>
          <a:r>
            <a:rPr lang="en-US" dirty="0" smtClean="0"/>
            <a:t>Immediate access to housing</a:t>
          </a:r>
        </a:p>
        <a:p>
          <a:r>
            <a:rPr lang="en-US" dirty="0" smtClean="0"/>
            <a:t>Housing is </a:t>
          </a:r>
          <a:r>
            <a:rPr lang="en-US" u="sng" dirty="0" smtClean="0"/>
            <a:t>the</a:t>
          </a:r>
          <a:r>
            <a:rPr lang="en-US" dirty="0" smtClean="0"/>
            <a:t> platform for stabilization.</a:t>
          </a:r>
          <a:endParaRPr lang="en-US" dirty="0"/>
        </a:p>
      </dgm:t>
    </dgm:pt>
    <dgm:pt modelId="{F0CF58FA-6471-4787-8FB2-A35AA7F5F422}" type="parTrans" cxnId="{D7342447-9C2B-440C-9CA9-1F186D0E2D3D}">
      <dgm:prSet/>
      <dgm:spPr/>
      <dgm:t>
        <a:bodyPr/>
        <a:lstStyle/>
        <a:p>
          <a:endParaRPr lang="en-US"/>
        </a:p>
      </dgm:t>
    </dgm:pt>
    <dgm:pt modelId="{75B5188E-9E96-4CBB-9D13-C9FC29A0DEF7}" type="sibTrans" cxnId="{D7342447-9C2B-440C-9CA9-1F186D0E2D3D}">
      <dgm:prSet/>
      <dgm:spPr/>
      <dgm:t>
        <a:bodyPr/>
        <a:lstStyle/>
        <a:p>
          <a:endParaRPr lang="en-US"/>
        </a:p>
      </dgm:t>
    </dgm:pt>
    <dgm:pt modelId="{6C97C615-5CCC-4F0A-B364-0B2A5B3B62B0}" type="pres">
      <dgm:prSet presAssocID="{AFE8CFA9-8EA7-4AFD-9BF5-C201A601A23F}" presName="Name0" presStyleCnt="0">
        <dgm:presLayoutVars>
          <dgm:dir/>
          <dgm:animLvl val="lvl"/>
          <dgm:resizeHandles val="exact"/>
        </dgm:presLayoutVars>
      </dgm:prSet>
      <dgm:spPr/>
    </dgm:pt>
    <dgm:pt modelId="{1262A351-EC03-43DC-BD30-B4B3458F6E43}" type="pres">
      <dgm:prSet presAssocID="{AFE8CFA9-8EA7-4AFD-9BF5-C201A601A23F}" presName="dummy" presStyleCnt="0"/>
      <dgm:spPr/>
    </dgm:pt>
    <dgm:pt modelId="{FE099EBC-FAFD-404C-A30A-4E294AB002CB}" type="pres">
      <dgm:prSet presAssocID="{AFE8CFA9-8EA7-4AFD-9BF5-C201A601A23F}" presName="linH" presStyleCnt="0"/>
      <dgm:spPr/>
    </dgm:pt>
    <dgm:pt modelId="{7A49377E-807C-4643-8B21-3AFF223D10F8}" type="pres">
      <dgm:prSet presAssocID="{AFE8CFA9-8EA7-4AFD-9BF5-C201A601A23F}" presName="padding1" presStyleCnt="0"/>
      <dgm:spPr/>
    </dgm:pt>
    <dgm:pt modelId="{077553FE-47A1-492B-B7EA-564B2D1FC54F}" type="pres">
      <dgm:prSet presAssocID="{E3095EC6-2576-4CC9-9F08-9F8BEFA3CCA7}" presName="linV" presStyleCnt="0"/>
      <dgm:spPr/>
    </dgm:pt>
    <dgm:pt modelId="{2117C014-C50B-4211-B7FE-780CAC239C90}" type="pres">
      <dgm:prSet presAssocID="{E3095EC6-2576-4CC9-9F08-9F8BEFA3CCA7}" presName="spVertical1" presStyleCnt="0"/>
      <dgm:spPr/>
    </dgm:pt>
    <dgm:pt modelId="{2EDF7B52-BA0A-408A-8F72-DC07C76ED8F9}" type="pres">
      <dgm:prSet presAssocID="{E3095EC6-2576-4CC9-9F08-9F8BEFA3CCA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9CE5B-35EB-47F9-B276-146D866C513F}" type="pres">
      <dgm:prSet presAssocID="{E3095EC6-2576-4CC9-9F08-9F8BEFA3CCA7}" presName="spVertical2" presStyleCnt="0"/>
      <dgm:spPr/>
    </dgm:pt>
    <dgm:pt modelId="{D70355BE-88EA-4729-ABBE-88BEB1A5347F}" type="pres">
      <dgm:prSet presAssocID="{E3095EC6-2576-4CC9-9F08-9F8BEFA3CCA7}" presName="spVertical3" presStyleCnt="0"/>
      <dgm:spPr/>
    </dgm:pt>
    <dgm:pt modelId="{730B48A8-F30E-488E-80F0-9F52268399AC}" type="pres">
      <dgm:prSet presAssocID="{AFE8CFA9-8EA7-4AFD-9BF5-C201A601A23F}" presName="padding2" presStyleCnt="0"/>
      <dgm:spPr/>
    </dgm:pt>
    <dgm:pt modelId="{C296EE76-95D7-4345-A4E5-7DCC779659C9}" type="pres">
      <dgm:prSet presAssocID="{AFE8CFA9-8EA7-4AFD-9BF5-C201A601A23F}" presName="negArrow" presStyleCnt="0"/>
      <dgm:spPr/>
    </dgm:pt>
    <dgm:pt modelId="{0473FFFD-6D30-4A2C-8A36-63CC56CD40C6}" type="pres">
      <dgm:prSet presAssocID="{AFE8CFA9-8EA7-4AFD-9BF5-C201A601A23F}" presName="backgroundArrow" presStyleLbl="node1" presStyleIdx="0" presStyleCnt="1"/>
      <dgm:spPr/>
    </dgm:pt>
  </dgm:ptLst>
  <dgm:cxnLst>
    <dgm:cxn modelId="{D7342447-9C2B-440C-9CA9-1F186D0E2D3D}" srcId="{AFE8CFA9-8EA7-4AFD-9BF5-C201A601A23F}" destId="{E3095EC6-2576-4CC9-9F08-9F8BEFA3CCA7}" srcOrd="0" destOrd="0" parTransId="{F0CF58FA-6471-4787-8FB2-A35AA7F5F422}" sibTransId="{75B5188E-9E96-4CBB-9D13-C9FC29A0DEF7}"/>
    <dgm:cxn modelId="{6AD94C17-8A08-4554-AB69-67FBE0B3E61D}" type="presOf" srcId="{E3095EC6-2576-4CC9-9F08-9F8BEFA3CCA7}" destId="{2EDF7B52-BA0A-408A-8F72-DC07C76ED8F9}" srcOrd="0" destOrd="0" presId="urn:microsoft.com/office/officeart/2005/8/layout/hProcess3"/>
    <dgm:cxn modelId="{2ED37875-2BB3-408F-BA00-3597BC76AEDA}" type="presOf" srcId="{AFE8CFA9-8EA7-4AFD-9BF5-C201A601A23F}" destId="{6C97C615-5CCC-4F0A-B364-0B2A5B3B62B0}" srcOrd="0" destOrd="0" presId="urn:microsoft.com/office/officeart/2005/8/layout/hProcess3"/>
    <dgm:cxn modelId="{A9EC78E3-3A04-4453-AA16-008201E3194E}" type="presParOf" srcId="{6C97C615-5CCC-4F0A-B364-0B2A5B3B62B0}" destId="{1262A351-EC03-43DC-BD30-B4B3458F6E43}" srcOrd="0" destOrd="0" presId="urn:microsoft.com/office/officeart/2005/8/layout/hProcess3"/>
    <dgm:cxn modelId="{0719A66E-7B42-4EB4-8D10-72FCD811DE7A}" type="presParOf" srcId="{6C97C615-5CCC-4F0A-B364-0B2A5B3B62B0}" destId="{FE099EBC-FAFD-404C-A30A-4E294AB002CB}" srcOrd="1" destOrd="0" presId="urn:microsoft.com/office/officeart/2005/8/layout/hProcess3"/>
    <dgm:cxn modelId="{A3E0386C-1E68-45D2-95AC-D89F5265AB38}" type="presParOf" srcId="{FE099EBC-FAFD-404C-A30A-4E294AB002CB}" destId="{7A49377E-807C-4643-8B21-3AFF223D10F8}" srcOrd="0" destOrd="0" presId="urn:microsoft.com/office/officeart/2005/8/layout/hProcess3"/>
    <dgm:cxn modelId="{468B0F33-C0B0-4D30-B0D8-D23AFEEF824E}" type="presParOf" srcId="{FE099EBC-FAFD-404C-A30A-4E294AB002CB}" destId="{077553FE-47A1-492B-B7EA-564B2D1FC54F}" srcOrd="1" destOrd="0" presId="urn:microsoft.com/office/officeart/2005/8/layout/hProcess3"/>
    <dgm:cxn modelId="{4EC564ED-6F81-4D81-A372-FC5370FFBFCB}" type="presParOf" srcId="{077553FE-47A1-492B-B7EA-564B2D1FC54F}" destId="{2117C014-C50B-4211-B7FE-780CAC239C90}" srcOrd="0" destOrd="0" presId="urn:microsoft.com/office/officeart/2005/8/layout/hProcess3"/>
    <dgm:cxn modelId="{EE3D0AAB-E814-4A5C-B354-11CA15BE6CCF}" type="presParOf" srcId="{077553FE-47A1-492B-B7EA-564B2D1FC54F}" destId="{2EDF7B52-BA0A-408A-8F72-DC07C76ED8F9}" srcOrd="1" destOrd="0" presId="urn:microsoft.com/office/officeart/2005/8/layout/hProcess3"/>
    <dgm:cxn modelId="{D43572DA-6766-464E-9C5A-BDB964B992A5}" type="presParOf" srcId="{077553FE-47A1-492B-B7EA-564B2D1FC54F}" destId="{0209CE5B-35EB-47F9-B276-146D866C513F}" srcOrd="2" destOrd="0" presId="urn:microsoft.com/office/officeart/2005/8/layout/hProcess3"/>
    <dgm:cxn modelId="{D3372C40-CCEB-40D7-B69C-5F2382917A30}" type="presParOf" srcId="{077553FE-47A1-492B-B7EA-564B2D1FC54F}" destId="{D70355BE-88EA-4729-ABBE-88BEB1A5347F}" srcOrd="3" destOrd="0" presId="urn:microsoft.com/office/officeart/2005/8/layout/hProcess3"/>
    <dgm:cxn modelId="{102A1E79-4CAE-4B3D-9880-3D19F17EDEB9}" type="presParOf" srcId="{FE099EBC-FAFD-404C-A30A-4E294AB002CB}" destId="{730B48A8-F30E-488E-80F0-9F52268399AC}" srcOrd="2" destOrd="0" presId="urn:microsoft.com/office/officeart/2005/8/layout/hProcess3"/>
    <dgm:cxn modelId="{9BFED415-7F76-487A-B155-4BCEAB1DD4DA}" type="presParOf" srcId="{FE099EBC-FAFD-404C-A30A-4E294AB002CB}" destId="{C296EE76-95D7-4345-A4E5-7DCC779659C9}" srcOrd="3" destOrd="0" presId="urn:microsoft.com/office/officeart/2005/8/layout/hProcess3"/>
    <dgm:cxn modelId="{DD5C90B9-7F9F-45A0-94A2-E4EDE07E5C04}" type="presParOf" srcId="{FE099EBC-FAFD-404C-A30A-4E294AB002CB}" destId="{0473FFFD-6D30-4A2C-8A36-63CC56CD40C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35F4C-DC82-4245-B47E-1ECD1B23B02F}">
      <dsp:nvSpPr>
        <dsp:cNvPr id="0" name=""/>
        <dsp:cNvSpPr/>
      </dsp:nvSpPr>
      <dsp:spPr>
        <a:xfrm>
          <a:off x="2686" y="1363652"/>
          <a:ext cx="1563737" cy="6254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Streets</a:t>
          </a:r>
          <a:endParaRPr lang="en-US" sz="1100" kern="1200" dirty="0"/>
        </a:p>
      </dsp:txBody>
      <dsp:txXfrm>
        <a:off x="315433" y="1363652"/>
        <a:ext cx="938243" cy="625494"/>
      </dsp:txXfrm>
    </dsp:sp>
    <dsp:sp modelId="{4C93C1DB-4661-408B-B97C-1D0E1C85DDB5}">
      <dsp:nvSpPr>
        <dsp:cNvPr id="0" name=""/>
        <dsp:cNvSpPr/>
      </dsp:nvSpPr>
      <dsp:spPr>
        <a:xfrm>
          <a:off x="1410049" y="1363652"/>
          <a:ext cx="1563737" cy="625494"/>
        </a:xfrm>
        <a:prstGeom prst="chevron">
          <a:avLst/>
        </a:prstGeom>
        <a:solidFill>
          <a:schemeClr val="accent4">
            <a:hueOff val="4063553"/>
            <a:satOff val="1761"/>
            <a:lumOff val="-6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Emergency </a:t>
          </a:r>
          <a:r>
            <a:rPr lang="en-US" sz="1100" kern="1200" dirty="0" smtClean="0"/>
            <a:t>Housing</a:t>
          </a:r>
          <a:endParaRPr lang="en-US" sz="1100" kern="1200" dirty="0"/>
        </a:p>
      </dsp:txBody>
      <dsp:txXfrm>
        <a:off x="1722796" y="1363652"/>
        <a:ext cx="938243" cy="625494"/>
      </dsp:txXfrm>
    </dsp:sp>
    <dsp:sp modelId="{8AA66641-960B-4523-90E8-B6C7EDFB9ECF}">
      <dsp:nvSpPr>
        <dsp:cNvPr id="0" name=""/>
        <dsp:cNvSpPr/>
      </dsp:nvSpPr>
      <dsp:spPr>
        <a:xfrm>
          <a:off x="2817413" y="1363652"/>
          <a:ext cx="1563737" cy="625494"/>
        </a:xfrm>
        <a:prstGeom prst="chevron">
          <a:avLst/>
        </a:prstGeom>
        <a:solidFill>
          <a:schemeClr val="accent4">
            <a:hueOff val="8127107"/>
            <a:satOff val="3522"/>
            <a:lumOff val="-13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Transitional Housing</a:t>
          </a:r>
          <a:endParaRPr lang="en-US" sz="1100" kern="1200" dirty="0"/>
        </a:p>
      </dsp:txBody>
      <dsp:txXfrm>
        <a:off x="3130160" y="1363652"/>
        <a:ext cx="938243" cy="625494"/>
      </dsp:txXfrm>
    </dsp:sp>
    <dsp:sp modelId="{26231708-08AC-45E1-9D11-DEDC13EFCA6F}">
      <dsp:nvSpPr>
        <dsp:cNvPr id="0" name=""/>
        <dsp:cNvSpPr/>
      </dsp:nvSpPr>
      <dsp:spPr>
        <a:xfrm>
          <a:off x="4224776" y="1363652"/>
          <a:ext cx="1563737" cy="625494"/>
        </a:xfrm>
        <a:prstGeom prst="chevron">
          <a:avLst/>
        </a:prstGeom>
        <a:solidFill>
          <a:schemeClr val="accent4">
            <a:hueOff val="12190660"/>
            <a:satOff val="5283"/>
            <a:lumOff val="-2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Permanent Housing</a:t>
          </a:r>
          <a:endParaRPr lang="en-US" sz="1100" kern="1200" dirty="0"/>
        </a:p>
      </dsp:txBody>
      <dsp:txXfrm>
        <a:off x="4537523" y="1363652"/>
        <a:ext cx="938243" cy="62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3FFFD-6D30-4A2C-8A36-63CC56CD40C6}">
      <dsp:nvSpPr>
        <dsp:cNvPr id="0" name=""/>
        <dsp:cNvSpPr/>
      </dsp:nvSpPr>
      <dsp:spPr>
        <a:xfrm>
          <a:off x="0" y="447026"/>
          <a:ext cx="4788725" cy="1724617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F7B52-BA0A-408A-8F72-DC07C76ED8F9}">
      <dsp:nvSpPr>
        <dsp:cNvPr id="0" name=""/>
        <dsp:cNvSpPr/>
      </dsp:nvSpPr>
      <dsp:spPr>
        <a:xfrm>
          <a:off x="386278" y="878181"/>
          <a:ext cx="3923574" cy="86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Immediate access to housing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Housing is </a:t>
          </a:r>
          <a:r>
            <a:rPr lang="en-US" sz="1600" u="sng" kern="1200" dirty="0" smtClean="0"/>
            <a:t>the</a:t>
          </a:r>
          <a:r>
            <a:rPr lang="en-US" sz="1600" kern="1200" dirty="0" smtClean="0"/>
            <a:t> platform for stabilization.</a:t>
          </a:r>
          <a:endParaRPr lang="en-US" sz="1600" kern="1200" dirty="0"/>
        </a:p>
      </dsp:txBody>
      <dsp:txXfrm>
        <a:off x="386278" y="878181"/>
        <a:ext cx="3923574" cy="86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63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8609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6739" y="0"/>
            <a:ext cx="3068609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71513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29" y="4400370"/>
            <a:ext cx="5164245" cy="410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9" tIns="44815" rIns="89629" bIns="44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6158"/>
            <a:ext cx="3068609" cy="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9" tIns="44815" rIns="89629" bIns="448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6739" y="8726158"/>
            <a:ext cx="3068609" cy="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9" tIns="44815" rIns="89629" bIns="448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95F9F17-BD84-4D56-A3DF-1E59C5A370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57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3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Homelessness decreasing</a:t>
            </a:r>
            <a:r>
              <a:rPr lang="en-US" baseline="0" dirty="0" smtClean="0"/>
              <a:t> nationwide, while increasing in California, coinciding with decreased funding for housing Matt discussed, and federal funding cuts for rental assistance programs.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Greatest driver is increase in rental housing costs and stagnation in incomes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8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Homelessness has significant impact at local, state, and federal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7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r>
              <a:rPr lang="en-US" baseline="0" dirty="0" smtClean="0"/>
              <a:t> are housing thousands of homeless people each year, but the inflow of people falling into homelessness is greater than people communities can house on their own, without State help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States successful in significantly reducing homelessness is partnership between state and local government in a coordinated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5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Immediate responses: rental assistance, services, landlord incentives</a:t>
            </a:r>
          </a:p>
          <a:p>
            <a:endParaRPr lang="en-US" dirty="0" smtClean="0"/>
          </a:p>
          <a:p>
            <a:r>
              <a:rPr lang="en-US" dirty="0" smtClean="0"/>
              <a:t>With</a:t>
            </a:r>
            <a:r>
              <a:rPr lang="en-US" baseline="0" dirty="0" smtClean="0"/>
              <a:t> incredibly low vacancy rates, most communities need long-term investment—capital to 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228600"/>
            <a:ext cx="9144000" cy="4953000"/>
          </a:xfrm>
          <a:prstGeom prst="rect">
            <a:avLst/>
          </a:prstGeom>
          <a:solidFill>
            <a:srgbClr val="F897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600200"/>
            <a:ext cx="4724400" cy="1295400"/>
          </a:xfrm>
          <a:ln>
            <a:noFill/>
          </a:ln>
        </p:spPr>
        <p:txBody>
          <a:bodyPr anchor="b"/>
          <a:lstStyle>
            <a:lvl1pPr algn="r">
              <a:defRPr sz="2800" b="0" baseline="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Edit</a:t>
            </a:r>
            <a:endParaRPr lang="en-US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685800" y="5715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14400" y="2971800"/>
            <a:ext cx="47244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 i="1" cap="none" baseline="0">
                <a:solidFill>
                  <a:srgbClr val="FFFFFF"/>
                </a:solidFill>
                <a:latin typeface="Century Schoolbook"/>
                <a:cs typeface="Century Schoolbook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-1" y="702733"/>
            <a:ext cx="6599767" cy="317500"/>
          </a:xfrm>
          <a:prstGeom prst="rect">
            <a:avLst/>
          </a:prstGeom>
          <a:solidFill>
            <a:schemeClr val="bg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2514600" y="931333"/>
            <a:ext cx="6629400" cy="1524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838200" y="1464733"/>
            <a:ext cx="8305800" cy="304800"/>
          </a:xfrm>
          <a:prstGeom prst="rect">
            <a:avLst/>
          </a:prstGeom>
          <a:solidFill>
            <a:schemeClr val="bg1"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0" y="1540933"/>
            <a:ext cx="7620000" cy="762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0" y="855133"/>
            <a:ext cx="7620000" cy="3048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6019800" y="457200"/>
            <a:ext cx="3124200" cy="872067"/>
          </a:xfrm>
          <a:prstGeom prst="rect">
            <a:avLst/>
          </a:prstGeom>
          <a:solidFill>
            <a:srgbClr val="F8971D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Rectangle 36"/>
          <p:cNvSpPr/>
          <p:nvPr userDrawn="1"/>
        </p:nvSpPr>
        <p:spPr bwMode="auto">
          <a:xfrm>
            <a:off x="3733800" y="1236133"/>
            <a:ext cx="5410200" cy="7620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Rectangle 37"/>
          <p:cNvSpPr/>
          <p:nvPr userDrawn="1"/>
        </p:nvSpPr>
        <p:spPr bwMode="auto">
          <a:xfrm>
            <a:off x="0" y="228601"/>
            <a:ext cx="5410200" cy="778934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" name="Rectangle 38"/>
          <p:cNvSpPr/>
          <p:nvPr userDrawn="1"/>
        </p:nvSpPr>
        <p:spPr bwMode="auto">
          <a:xfrm>
            <a:off x="304800" y="1845733"/>
            <a:ext cx="8839200" cy="76200"/>
          </a:xfrm>
          <a:prstGeom prst="rect">
            <a:avLst/>
          </a:prstGeom>
          <a:solidFill>
            <a:srgbClr val="F8971D">
              <a:alpha val="5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5257800" y="1388533"/>
            <a:ext cx="3886200" cy="1278468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" name="Rectangle 40"/>
          <p:cNvSpPr/>
          <p:nvPr userDrawn="1"/>
        </p:nvSpPr>
        <p:spPr bwMode="auto">
          <a:xfrm>
            <a:off x="0" y="4572000"/>
            <a:ext cx="7010400" cy="609600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2" name="Rectangle 41"/>
          <p:cNvSpPr/>
          <p:nvPr userDrawn="1"/>
        </p:nvSpPr>
        <p:spPr bwMode="auto">
          <a:xfrm>
            <a:off x="0" y="3886200"/>
            <a:ext cx="7620000" cy="3048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6045200" y="3581400"/>
            <a:ext cx="3098800" cy="4572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Rectangle 43"/>
          <p:cNvSpPr/>
          <p:nvPr userDrawn="1"/>
        </p:nvSpPr>
        <p:spPr bwMode="auto">
          <a:xfrm>
            <a:off x="0" y="4038599"/>
            <a:ext cx="8229600" cy="45719"/>
          </a:xfrm>
          <a:prstGeom prst="rect">
            <a:avLst/>
          </a:prstGeom>
          <a:solidFill>
            <a:srgbClr val="F8971D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5" name="Rectangle 44"/>
          <p:cNvSpPr/>
          <p:nvPr userDrawn="1"/>
        </p:nvSpPr>
        <p:spPr bwMode="auto">
          <a:xfrm>
            <a:off x="321733" y="4648199"/>
            <a:ext cx="8839200" cy="762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6" name="Rectangle 45"/>
          <p:cNvSpPr/>
          <p:nvPr userDrawn="1"/>
        </p:nvSpPr>
        <p:spPr bwMode="auto">
          <a:xfrm>
            <a:off x="0" y="4495800"/>
            <a:ext cx="5334000" cy="685800"/>
          </a:xfrm>
          <a:prstGeom prst="rect">
            <a:avLst/>
          </a:prstGeom>
          <a:solidFill>
            <a:srgbClr val="F8971D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7" name="Rectangle 46"/>
          <p:cNvSpPr/>
          <p:nvPr userDrawn="1"/>
        </p:nvSpPr>
        <p:spPr bwMode="auto">
          <a:xfrm>
            <a:off x="931333" y="4800599"/>
            <a:ext cx="8229600" cy="45719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8" name="Rectangle 47"/>
          <p:cNvSpPr/>
          <p:nvPr userDrawn="1"/>
        </p:nvSpPr>
        <p:spPr bwMode="auto">
          <a:xfrm>
            <a:off x="2057400" y="4343399"/>
            <a:ext cx="7086600" cy="6096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8" name="Picture 27" descr="CSH_Color_ta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23" y="5410200"/>
            <a:ext cx="2873647" cy="1228588"/>
          </a:xfrm>
          <a:prstGeom prst="rect">
            <a:avLst/>
          </a:prstGeom>
        </p:spPr>
      </p:pic>
      <p:cxnSp>
        <p:nvCxnSpPr>
          <p:cNvPr id="51" name="Straight Connector 50"/>
          <p:cNvCxnSpPr/>
          <p:nvPr userDrawn="1"/>
        </p:nvCxnSpPr>
        <p:spPr bwMode="auto">
          <a:xfrm>
            <a:off x="5791200" y="0"/>
            <a:ext cx="0" cy="3276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924800" cy="533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2" y="1981200"/>
            <a:ext cx="3887787" cy="4114800"/>
          </a:xfrm>
        </p:spPr>
        <p:txBody>
          <a:bodyPr/>
          <a:lstStyle>
            <a:lvl1pPr marL="398463" indent="-398463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2" y="1981200"/>
            <a:ext cx="3963987" cy="4114800"/>
          </a:xfr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 b="0">
                <a:solidFill>
                  <a:srgbClr val="595959"/>
                </a:solidFill>
              </a:defRPr>
            </a:lvl2pPr>
            <a:lvl3pPr>
              <a:defRPr sz="1800" b="0">
                <a:solidFill>
                  <a:srgbClr val="595959"/>
                </a:solidFill>
              </a:defRPr>
            </a:lvl3pPr>
            <a:lvl4pPr>
              <a:defRPr sz="1800" b="0">
                <a:solidFill>
                  <a:srgbClr val="595959"/>
                </a:solidFill>
              </a:defRPr>
            </a:lvl4pPr>
            <a:lvl5pPr>
              <a:defRPr sz="1800" b="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84875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8229600" cy="533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92288" y="5148262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1" baseline="0">
                <a:solidFill>
                  <a:srgbClr val="0081C6"/>
                </a:solidFill>
                <a:latin typeface="Century Schoolbook"/>
                <a:ea typeface="+mj-ea"/>
                <a:cs typeface="Century Schoolbook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6361112" cy="2895601"/>
          </a:xfrm>
          <a:ln w="76200" cmpd="sng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37251"/>
      </p:ext>
    </p:extLst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64D5-3AB2-694F-8B89-2C77F41A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828800" y="53308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400" b="0" i="1" baseline="0">
                <a:solidFill>
                  <a:srgbClr val="0081C6"/>
                </a:solidFill>
                <a:latin typeface="Century Schoolbook"/>
                <a:ea typeface="+mj-ea"/>
                <a:cs typeface="Century Schoolbook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33500"/>
            <a:ext cx="5448300" cy="3924300"/>
          </a:xfrm>
          <a:ln w="63500" cmpd="sng"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sz="1400" b="0">
                <a:solidFill>
                  <a:srgbClr val="9FA1A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897563"/>
            <a:ext cx="5486400" cy="500062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45065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64D5-3AB2-694F-8B89-2C77F41A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828800" y="53308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400" b="0" i="1" baseline="0">
                <a:solidFill>
                  <a:srgbClr val="0081C6"/>
                </a:solidFill>
                <a:latin typeface="Century Schoolbook"/>
                <a:ea typeface="+mj-ea"/>
                <a:cs typeface="Century Schoolbook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33500"/>
            <a:ext cx="5448300" cy="3924300"/>
          </a:xfrm>
          <a:ln w="63500" cmpd="sng"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sz="1400" b="0">
                <a:solidFill>
                  <a:srgbClr val="9FA1A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897563"/>
            <a:ext cx="5486400" cy="500062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19108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5200" cy="533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543800" cy="3581400"/>
          </a:xfrm>
        </p:spPr>
        <p:txBody>
          <a:bodyPr/>
          <a:lstStyle>
            <a:lvl1pPr>
              <a:defRPr sz="1800">
                <a:solidFill>
                  <a:srgbClr val="0081C6"/>
                </a:solidFill>
              </a:defRPr>
            </a:lvl1pPr>
            <a:lvl2pPr>
              <a:defRPr sz="1800">
                <a:solidFill>
                  <a:srgbClr val="0081C6"/>
                </a:solidFill>
              </a:defRPr>
            </a:lvl2pPr>
            <a:lvl3pPr>
              <a:defRPr sz="1800">
                <a:solidFill>
                  <a:srgbClr val="0081C6"/>
                </a:solidFill>
              </a:defRPr>
            </a:lvl3pPr>
            <a:lvl4pPr>
              <a:defRPr sz="1800">
                <a:solidFill>
                  <a:srgbClr val="0081C6"/>
                </a:solidFill>
              </a:defRPr>
            </a:lvl4pPr>
            <a:lvl5pPr>
              <a:defRPr sz="1800" b="0">
                <a:solidFill>
                  <a:srgbClr val="0081C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38525"/>
            <a:ext cx="8421687" cy="1362075"/>
          </a:xfrm>
        </p:spPr>
        <p:txBody>
          <a:bodyPr anchor="t"/>
          <a:lstStyle>
            <a:lvl1pPr marL="3175" indent="0" algn="l">
              <a:defRPr sz="2400" b="0" cap="all">
                <a:solidFill>
                  <a:srgbClr val="9FA1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71663"/>
            <a:ext cx="7772400" cy="1371600"/>
          </a:xfrm>
        </p:spPr>
        <p:txBody>
          <a:bodyPr anchor="b"/>
          <a:lstStyle>
            <a:lvl1pPr marL="0" indent="0">
              <a:buNone/>
              <a:defRPr sz="1600" b="0" i="1">
                <a:solidFill>
                  <a:srgbClr val="0081C6"/>
                </a:solidFill>
                <a:latin typeface="Century Schoolbook"/>
                <a:cs typeface="Century Schoolbook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924800" cy="533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2" y="1981200"/>
            <a:ext cx="3887787" cy="4114800"/>
          </a:xfrm>
        </p:spPr>
        <p:txBody>
          <a:bodyPr/>
          <a:lstStyle>
            <a:lvl1pPr marL="398463" indent="-398463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2" y="1981200"/>
            <a:ext cx="3963987" cy="4114800"/>
          </a:xfr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 b="0">
                <a:solidFill>
                  <a:srgbClr val="595959"/>
                </a:solidFill>
              </a:defRPr>
            </a:lvl2pPr>
            <a:lvl3pPr>
              <a:defRPr sz="1800" b="0">
                <a:solidFill>
                  <a:srgbClr val="595959"/>
                </a:solidFill>
              </a:defRPr>
            </a:lvl3pPr>
            <a:lvl4pPr>
              <a:defRPr sz="1800" b="0">
                <a:solidFill>
                  <a:srgbClr val="595959"/>
                </a:solidFill>
              </a:defRPr>
            </a:lvl4pPr>
            <a:lvl5pPr>
              <a:defRPr sz="1800" b="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8229600" cy="533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792288" y="5148262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1" baseline="0">
                <a:solidFill>
                  <a:srgbClr val="0081C6"/>
                </a:solidFill>
                <a:latin typeface="Century Schoolbook"/>
                <a:ea typeface="+mj-ea"/>
                <a:cs typeface="Century Schoolbook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6361112" cy="2895601"/>
          </a:xfrm>
          <a:ln w="76200" cmpd="sng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3438525"/>
            <a:ext cx="8421687" cy="1362075"/>
          </a:xfrm>
          <a:prstGeom prst="rect">
            <a:avLst/>
          </a:prstGeom>
        </p:spPr>
        <p:txBody>
          <a:bodyPr anchor="t"/>
          <a:lstStyle>
            <a:lvl1pPr marL="3175" indent="0" algn="l">
              <a:defRPr sz="2400" b="0" cap="all">
                <a:solidFill>
                  <a:srgbClr val="9FA1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71663"/>
            <a:ext cx="7772400" cy="1371600"/>
          </a:xfrm>
        </p:spPr>
        <p:txBody>
          <a:bodyPr anchor="b"/>
          <a:lstStyle>
            <a:lvl1pPr marL="0" indent="0">
              <a:buNone/>
              <a:defRPr sz="1600" b="0" i="1">
                <a:solidFill>
                  <a:srgbClr val="F2AD40"/>
                </a:solidFill>
                <a:latin typeface="Century Schoolbook"/>
                <a:cs typeface="Century Schoolbook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4773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28600"/>
            <a:ext cx="9144000" cy="4953000"/>
          </a:xfrm>
          <a:prstGeom prst="rect">
            <a:avLst/>
          </a:prstGeom>
          <a:solidFill>
            <a:srgbClr val="F897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600200"/>
            <a:ext cx="4724400" cy="1295400"/>
          </a:xfrm>
          <a:ln>
            <a:noFill/>
          </a:ln>
        </p:spPr>
        <p:txBody>
          <a:bodyPr anchor="b"/>
          <a:lstStyle>
            <a:lvl1pPr algn="r">
              <a:defRPr sz="2800" b="0" baseline="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Edit</a:t>
            </a:r>
            <a:endParaRPr lang="en-US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685800" y="5715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14400" y="2971800"/>
            <a:ext cx="47244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 i="1" cap="none" baseline="0">
                <a:solidFill>
                  <a:srgbClr val="FFFFFF"/>
                </a:solidFill>
                <a:latin typeface="Century Schoolbook"/>
                <a:cs typeface="Century Schoolbook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-1" y="702733"/>
            <a:ext cx="6599767" cy="317500"/>
          </a:xfrm>
          <a:prstGeom prst="rect">
            <a:avLst/>
          </a:prstGeom>
          <a:solidFill>
            <a:schemeClr val="bg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931333"/>
            <a:ext cx="6629400" cy="1524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38200" y="1464733"/>
            <a:ext cx="8305800" cy="304800"/>
          </a:xfrm>
          <a:prstGeom prst="rect">
            <a:avLst/>
          </a:prstGeom>
          <a:solidFill>
            <a:schemeClr val="bg1"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1540933"/>
            <a:ext cx="7620000" cy="762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0" y="855133"/>
            <a:ext cx="7620000" cy="3048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019800" y="457200"/>
            <a:ext cx="3124200" cy="872067"/>
          </a:xfrm>
          <a:prstGeom prst="rect">
            <a:avLst/>
          </a:prstGeom>
          <a:solidFill>
            <a:srgbClr val="F8971D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733800" y="1236133"/>
            <a:ext cx="5410200" cy="7620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0" y="228601"/>
            <a:ext cx="5410200" cy="778934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04800" y="1845733"/>
            <a:ext cx="8839200" cy="76200"/>
          </a:xfrm>
          <a:prstGeom prst="rect">
            <a:avLst/>
          </a:prstGeom>
          <a:solidFill>
            <a:srgbClr val="F8971D">
              <a:alpha val="5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257800" y="1388533"/>
            <a:ext cx="3886200" cy="1278468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0" y="4572000"/>
            <a:ext cx="7010400" cy="609600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0" y="3886200"/>
            <a:ext cx="7620000" cy="3048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045200" y="3581400"/>
            <a:ext cx="3098800" cy="4572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0" y="4038599"/>
            <a:ext cx="8229600" cy="45719"/>
          </a:xfrm>
          <a:prstGeom prst="rect">
            <a:avLst/>
          </a:prstGeom>
          <a:solidFill>
            <a:srgbClr val="F8971D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1733" y="4648199"/>
            <a:ext cx="8839200" cy="762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0" y="4495800"/>
            <a:ext cx="5334000" cy="685800"/>
          </a:xfrm>
          <a:prstGeom prst="rect">
            <a:avLst/>
          </a:prstGeom>
          <a:solidFill>
            <a:srgbClr val="F8971D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31333" y="4800599"/>
            <a:ext cx="8229600" cy="45719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57400" y="4343399"/>
            <a:ext cx="7086600" cy="6096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8" name="Picture 27" descr="CSH_Color_ta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23" y="5410200"/>
            <a:ext cx="2873647" cy="1228588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 bwMode="auto">
          <a:xfrm>
            <a:off x="5791200" y="0"/>
            <a:ext cx="0" cy="3276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5042992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5200" cy="533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543800" cy="3581400"/>
          </a:xfrm>
        </p:spPr>
        <p:txBody>
          <a:bodyPr/>
          <a:lstStyle>
            <a:lvl1pPr>
              <a:defRPr sz="1800">
                <a:solidFill>
                  <a:srgbClr val="0081C6"/>
                </a:solidFill>
              </a:defRPr>
            </a:lvl1pPr>
            <a:lvl2pPr>
              <a:defRPr sz="1800">
                <a:solidFill>
                  <a:srgbClr val="0081C6"/>
                </a:solidFill>
              </a:defRPr>
            </a:lvl2pPr>
            <a:lvl3pPr>
              <a:defRPr sz="1800">
                <a:solidFill>
                  <a:srgbClr val="0081C6"/>
                </a:solidFill>
              </a:defRPr>
            </a:lvl3pPr>
            <a:lvl4pPr>
              <a:defRPr sz="1800">
                <a:solidFill>
                  <a:srgbClr val="0081C6"/>
                </a:solidFill>
              </a:defRPr>
            </a:lvl4pPr>
            <a:lvl5pPr>
              <a:defRPr sz="1800" b="0">
                <a:solidFill>
                  <a:srgbClr val="0081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9667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38525"/>
            <a:ext cx="8421687" cy="1362075"/>
          </a:xfrm>
        </p:spPr>
        <p:txBody>
          <a:bodyPr anchor="t"/>
          <a:lstStyle>
            <a:lvl1pPr marL="3175" indent="0" algn="l">
              <a:defRPr sz="2400" b="0" cap="all">
                <a:solidFill>
                  <a:srgbClr val="9FA1A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71663"/>
            <a:ext cx="7772400" cy="1371600"/>
          </a:xfrm>
        </p:spPr>
        <p:txBody>
          <a:bodyPr anchor="b"/>
          <a:lstStyle>
            <a:lvl1pPr marL="0" indent="0">
              <a:buNone/>
              <a:defRPr sz="1600" b="0" i="1">
                <a:solidFill>
                  <a:srgbClr val="0081C6"/>
                </a:solidFill>
                <a:latin typeface="Century Schoolbook"/>
                <a:cs typeface="Century Schoolbook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402410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auto">
          <a:xfrm>
            <a:off x="0" y="1295400"/>
            <a:ext cx="9144000" cy="464820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F897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3" name="Picture 2" descr="CSH_Color_tag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00"/>
            <a:ext cx="1269570" cy="5427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" y="62484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rgbClr val="9FA1A4"/>
                </a:solidFill>
                <a:latin typeface="Century Schoolbook"/>
                <a:cs typeface="Century Schoolbook"/>
              </a:defRPr>
            </a:lvl1pPr>
          </a:lstStyle>
          <a:p>
            <a:fld id="{E2B764D5-3AB2-694F-8B89-2C77F41A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1" y="304800"/>
            <a:ext cx="6599767" cy="317500"/>
          </a:xfrm>
          <a:prstGeom prst="rect">
            <a:avLst/>
          </a:prstGeom>
          <a:solidFill>
            <a:schemeClr val="bg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514600" y="533400"/>
            <a:ext cx="6629400" cy="1524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838200" y="1066800"/>
            <a:ext cx="8305800" cy="152400"/>
          </a:xfrm>
          <a:prstGeom prst="rect">
            <a:avLst/>
          </a:prstGeom>
          <a:solidFill>
            <a:schemeClr val="bg1"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1143000"/>
            <a:ext cx="7620000" cy="762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457200"/>
            <a:ext cx="7620000" cy="3048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019800" y="228600"/>
            <a:ext cx="3124200" cy="719667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733800" y="838200"/>
            <a:ext cx="5410200" cy="3810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228600"/>
            <a:ext cx="5410200" cy="381001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257800" y="990600"/>
            <a:ext cx="3886200" cy="228600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 bwMode="auto">
          <a:xfrm>
            <a:off x="609600" y="0"/>
            <a:ext cx="0" cy="66294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</p:sldLayoutIdLst>
  <p:transition advTm="10000"/>
  <p:timing>
    <p:tnLst>
      <p:par>
        <p:cTn id="1" dur="indefinite" restart="never" nodeType="tmRoot"/>
      </p:par>
    </p:tnLst>
  </p:timing>
  <p:txStyles>
    <p:titleStyle>
      <a:lvl1pPr marL="460375" indent="-341313" algn="l" rtl="0" eaLnBrk="0" fontAlgn="base" hangingPunct="0">
        <a:spcBef>
          <a:spcPct val="0"/>
        </a:spcBef>
        <a:spcAft>
          <a:spcPct val="0"/>
        </a:spcAft>
        <a:defRPr sz="2800" b="0" baseline="0">
          <a:solidFill>
            <a:schemeClr val="bg1"/>
          </a:solidFill>
          <a:latin typeface="Century Schoolbook"/>
          <a:ea typeface="+mj-ea"/>
          <a:cs typeface="Century School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61963" indent="-342900" algn="l" rtl="0" eaLnBrk="0" fontAlgn="base" hangingPunct="0">
        <a:spcBef>
          <a:spcPct val="20000"/>
        </a:spcBef>
        <a:spcAft>
          <a:spcPct val="0"/>
        </a:spcAft>
        <a:buClr>
          <a:srgbClr val="9FA1A4"/>
        </a:buClr>
        <a:buSzPct val="100000"/>
        <a:buFont typeface="Wingdings" charset="2"/>
        <a:buChar char="§"/>
        <a:defRPr sz="1600" b="1" i="0">
          <a:solidFill>
            <a:srgbClr val="0081C6"/>
          </a:solidFill>
          <a:latin typeface="Century Schoolbook"/>
          <a:ea typeface="+mn-ea"/>
          <a:cs typeface="Century Schoolbook"/>
        </a:defRPr>
      </a:lvl1pPr>
      <a:lvl2pPr marL="736600" indent="-285750" algn="l" rtl="0" eaLnBrk="0" fontAlgn="base" hangingPunct="0">
        <a:spcBef>
          <a:spcPct val="20000"/>
        </a:spcBef>
        <a:spcAft>
          <a:spcPct val="0"/>
        </a:spcAft>
        <a:buClr>
          <a:srgbClr val="9FA1A4"/>
        </a:buClr>
        <a:buSzPct val="50000"/>
        <a:buFont typeface="Wingdings" charset="2"/>
        <a:buChar char=""/>
        <a:defRPr sz="1600" b="0" i="0">
          <a:solidFill>
            <a:srgbClr val="0081C6"/>
          </a:solidFill>
          <a:latin typeface="Century Schoolbook"/>
          <a:cs typeface="Century School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40000"/>
            <a:lumOff val="60000"/>
          </a:schemeClr>
        </a:buClr>
        <a:buFont typeface="Wingdings" charset="2"/>
        <a:buChar char="§"/>
        <a:defRPr sz="1600" b="0" i="0">
          <a:solidFill>
            <a:srgbClr val="0081C6"/>
          </a:solidFill>
          <a:latin typeface="Century Schoolbook"/>
          <a:cs typeface="Century School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>
            <a:lumMod val="20000"/>
            <a:lumOff val="80000"/>
          </a:schemeClr>
        </a:buClr>
        <a:buFont typeface="Wingdings" charset="2"/>
        <a:buChar char="§"/>
        <a:defRPr sz="1600" b="0" i="0">
          <a:solidFill>
            <a:srgbClr val="0081C6"/>
          </a:solidFill>
          <a:latin typeface="Century Schoolbook"/>
          <a:cs typeface="Century Schoolbook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rgbClr val="9FA1A4"/>
        </a:buClr>
        <a:buFont typeface="Wingdings" charset="2"/>
        <a:buChar char="§"/>
        <a:defRPr sz="1600" b="1" i="0">
          <a:solidFill>
            <a:schemeClr val="tx1"/>
          </a:solidFill>
          <a:latin typeface="Century Schoolbook"/>
          <a:cs typeface="Century Schoolbook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 bwMode="auto">
          <a:xfrm>
            <a:off x="0" y="1295400"/>
            <a:ext cx="9144000" cy="464820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26" name="Picture 25" descr="CSH_Color_ta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00"/>
            <a:ext cx="1269570" cy="542787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" y="62484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rgbClr val="9FA1A4"/>
                </a:solidFill>
                <a:latin typeface="Century Schoolbook"/>
                <a:cs typeface="Century Schoolbook"/>
              </a:defRPr>
            </a:lvl1pPr>
          </a:lstStyle>
          <a:p>
            <a:fld id="{E2B764D5-3AB2-694F-8B89-2C77F41A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0081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-1" y="304800"/>
            <a:ext cx="6599767" cy="317500"/>
          </a:xfrm>
          <a:prstGeom prst="rect">
            <a:avLst/>
          </a:prstGeom>
          <a:solidFill>
            <a:schemeClr val="bg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2514600" y="533400"/>
            <a:ext cx="6629400" cy="1524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838200" y="1066800"/>
            <a:ext cx="8305800" cy="152400"/>
          </a:xfrm>
          <a:prstGeom prst="rect">
            <a:avLst/>
          </a:prstGeom>
          <a:solidFill>
            <a:schemeClr val="bg1"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0" y="1143000"/>
            <a:ext cx="7620000" cy="762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0" y="457200"/>
            <a:ext cx="7620000" cy="3048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6019800" y="228600"/>
            <a:ext cx="3124200" cy="719667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3733800" y="838200"/>
            <a:ext cx="5410200" cy="3810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Rectangle 36"/>
          <p:cNvSpPr/>
          <p:nvPr userDrawn="1"/>
        </p:nvSpPr>
        <p:spPr bwMode="auto">
          <a:xfrm>
            <a:off x="0" y="228600"/>
            <a:ext cx="5410200" cy="381001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Rectangle 37"/>
          <p:cNvSpPr/>
          <p:nvPr userDrawn="1"/>
        </p:nvSpPr>
        <p:spPr bwMode="auto">
          <a:xfrm>
            <a:off x="5257800" y="990600"/>
            <a:ext cx="3886200" cy="228600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 bwMode="auto">
          <a:xfrm>
            <a:off x="609600" y="0"/>
            <a:ext cx="0" cy="66294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407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Century Schoolbook"/>
          <a:ea typeface="+mj-ea"/>
          <a:cs typeface="Century School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FA1A4"/>
        </a:buClr>
        <a:buFont typeface="Wingdings" charset="2"/>
        <a:buChar char="§"/>
        <a:defRPr sz="1800" b="1" kern="1200">
          <a:solidFill>
            <a:srgbClr val="0081C6"/>
          </a:solidFill>
          <a:latin typeface="Century Schoolbook"/>
          <a:ea typeface="+mn-ea"/>
          <a:cs typeface="Century Schoolbook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FA1A4"/>
        </a:buClr>
        <a:buSzPct val="50000"/>
        <a:buFont typeface="Wingdings" charset="2"/>
        <a:buChar char=""/>
        <a:defRPr sz="1800" b="1" kern="1200">
          <a:solidFill>
            <a:srgbClr val="0081C6"/>
          </a:solidFill>
          <a:latin typeface="Century Schoolbook"/>
          <a:ea typeface="+mn-ea"/>
          <a:cs typeface="Century Schoolbook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00000"/>
        <a:buFont typeface="Wingdings" charset="2"/>
        <a:buChar char="§"/>
        <a:defRPr sz="1800" b="1" kern="1200">
          <a:solidFill>
            <a:srgbClr val="0081C6"/>
          </a:solidFill>
          <a:latin typeface="Century Schoolbook"/>
          <a:ea typeface="+mn-ea"/>
          <a:cs typeface="Century Schoolbook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85000"/>
          </a:schemeClr>
        </a:buClr>
        <a:buFont typeface="Wingdings" charset="2"/>
        <a:buChar char="§"/>
        <a:defRPr sz="1800" b="1" kern="1200">
          <a:solidFill>
            <a:srgbClr val="0081C6"/>
          </a:solidFill>
          <a:latin typeface="Century Schoolbook"/>
          <a:ea typeface="+mn-ea"/>
          <a:cs typeface="Century School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1295400"/>
            <a:ext cx="9144000" cy="464820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F897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3" name="Picture 2" descr="CSH_Color_tag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00"/>
            <a:ext cx="1269570" cy="5427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" y="62484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rgbClr val="9FA1A4"/>
                </a:solidFill>
                <a:latin typeface="Century Schoolbook"/>
                <a:cs typeface="Century Schoolbook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D8D973-AF2A-014E-82FA-593DB8703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1" y="304800"/>
            <a:ext cx="6599767" cy="317500"/>
          </a:xfrm>
          <a:prstGeom prst="rect">
            <a:avLst/>
          </a:prstGeom>
          <a:solidFill>
            <a:schemeClr val="bg1"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"/>
            <a:ext cx="6629400" cy="1524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8200" y="1066800"/>
            <a:ext cx="8305800" cy="152400"/>
          </a:xfrm>
          <a:prstGeom prst="rect">
            <a:avLst/>
          </a:prstGeom>
          <a:solidFill>
            <a:schemeClr val="bg1"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1143000"/>
            <a:ext cx="7620000" cy="762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457200"/>
            <a:ext cx="7620000" cy="3048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19800" y="228600"/>
            <a:ext cx="3124200" cy="719667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33800" y="838200"/>
            <a:ext cx="5410200" cy="381000"/>
          </a:xfrm>
          <a:prstGeom prst="rect">
            <a:avLst/>
          </a:prstGeom>
          <a:solidFill>
            <a:schemeClr val="bg1"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228600"/>
            <a:ext cx="5410200" cy="381001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257800" y="990600"/>
            <a:ext cx="3886200" cy="228600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09600" y="0"/>
            <a:ext cx="0" cy="66294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028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ransition advTm="10000"/>
  <p:timing>
    <p:tnLst>
      <p:par>
        <p:cTn id="1" dur="indefinite" restart="never" nodeType="tmRoot"/>
      </p:par>
    </p:tnLst>
  </p:timing>
  <p:hf hdr="0" ftr="0"/>
  <p:txStyles>
    <p:titleStyle>
      <a:lvl1pPr marL="460375" indent="-341313" algn="l" rtl="0" eaLnBrk="1" fontAlgn="base" hangingPunct="1">
        <a:spcBef>
          <a:spcPct val="0"/>
        </a:spcBef>
        <a:spcAft>
          <a:spcPct val="0"/>
        </a:spcAft>
        <a:defRPr sz="2800" b="0" baseline="0">
          <a:solidFill>
            <a:schemeClr val="bg1"/>
          </a:solidFill>
          <a:latin typeface="Century Schoolbook"/>
          <a:ea typeface="+mj-ea"/>
          <a:cs typeface="Century School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61963" indent="-342900" algn="l" rtl="0" eaLnBrk="1" fontAlgn="base" hangingPunct="1">
        <a:spcBef>
          <a:spcPct val="20000"/>
        </a:spcBef>
        <a:spcAft>
          <a:spcPct val="0"/>
        </a:spcAft>
        <a:buClr>
          <a:srgbClr val="9FA1A4"/>
        </a:buClr>
        <a:buSzPct val="100000"/>
        <a:buFont typeface="Wingdings" charset="2"/>
        <a:buChar char="§"/>
        <a:defRPr sz="1600" b="1" i="0">
          <a:solidFill>
            <a:srgbClr val="0081C6"/>
          </a:solidFill>
          <a:latin typeface="Century Schoolbook"/>
          <a:ea typeface="+mn-ea"/>
          <a:cs typeface="Century Schoolbook"/>
        </a:defRPr>
      </a:lvl1pPr>
      <a:lvl2pPr marL="736600" indent="-285750" algn="l" rtl="0" eaLnBrk="1" fontAlgn="base" hangingPunct="1">
        <a:spcBef>
          <a:spcPct val="20000"/>
        </a:spcBef>
        <a:spcAft>
          <a:spcPct val="0"/>
        </a:spcAft>
        <a:buClr>
          <a:srgbClr val="9FA1A4"/>
        </a:buClr>
        <a:buSzPct val="50000"/>
        <a:buFont typeface="Wingdings" charset="2"/>
        <a:buChar char=""/>
        <a:defRPr sz="1600" b="0" i="0">
          <a:solidFill>
            <a:srgbClr val="0081C6"/>
          </a:solidFill>
          <a:latin typeface="Century Schoolbook"/>
          <a:cs typeface="Century School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40000"/>
            <a:lumOff val="60000"/>
          </a:schemeClr>
        </a:buClr>
        <a:buFont typeface="Wingdings" charset="2"/>
        <a:buChar char="§"/>
        <a:defRPr sz="1600" b="0" i="0">
          <a:solidFill>
            <a:srgbClr val="0081C6"/>
          </a:solidFill>
          <a:latin typeface="Century Schoolbook"/>
          <a:cs typeface="Century School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20000"/>
            <a:lumOff val="80000"/>
          </a:schemeClr>
        </a:buClr>
        <a:buFont typeface="Wingdings" charset="2"/>
        <a:buChar char="§"/>
        <a:defRPr sz="1600" b="0" i="0">
          <a:solidFill>
            <a:srgbClr val="0081C6"/>
          </a:solidFill>
          <a:latin typeface="Century Schoolbook"/>
          <a:cs typeface="Century Schoolbook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Clr>
          <a:srgbClr val="9FA1A4"/>
        </a:buClr>
        <a:buFont typeface="Wingdings" charset="2"/>
        <a:buChar char="§"/>
        <a:defRPr sz="1600" b="1" i="0">
          <a:solidFill>
            <a:schemeClr val="tx1"/>
          </a:solidFill>
          <a:latin typeface="Century Schoolbook"/>
          <a:cs typeface="Century School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5181600" cy="31242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Opportunities to Address Homelessness in California</a:t>
            </a:r>
            <a:b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Danielle Wildkress, CSH</a:t>
            </a:r>
            <a:b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00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85800"/>
          </a:xfrm>
        </p:spPr>
        <p:txBody>
          <a:bodyPr/>
          <a:lstStyle/>
          <a:p>
            <a:r>
              <a:rPr lang="en-US" dirty="0" smtClean="0"/>
              <a:t>Community Responses: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Get People Housed, Coordinate Resources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847975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33725"/>
            <a:ext cx="2971800" cy="828676"/>
          </a:xfrm>
        </p:spPr>
        <p:txBody>
          <a:bodyPr/>
          <a:lstStyle/>
          <a:p>
            <a:pPr marL="119063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No Wrong Door: Any Entry Point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2238376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 bwMode="auto">
          <a:xfrm>
            <a:off x="3733800" y="1905000"/>
            <a:ext cx="895350" cy="423862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105650" y="1543050"/>
            <a:ext cx="1905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 algn="ctr">
              <a:buFont typeface="Wingdings" charset="2"/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Assess Housing Needs, Coordinate Existing Resources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7284482">
            <a:off x="3432626" y="3509138"/>
            <a:ext cx="1774362" cy="423862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9600" y="4648200"/>
            <a:ext cx="1771650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 algn="ctr">
              <a:buFont typeface="Wingdings" charset="2"/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Available Permanent Housing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239000" y="4905376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 algn="ctr">
              <a:buFont typeface="Wingdings" charset="2"/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Linked to Services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572000" y="5264945"/>
            <a:ext cx="895350" cy="423862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21914" r="1405"/>
          <a:stretch/>
        </p:blipFill>
        <p:spPr bwMode="auto">
          <a:xfrm>
            <a:off x="4765384" y="1371600"/>
            <a:ext cx="2473616" cy="251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4495799"/>
            <a:ext cx="24384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 animBg="1"/>
      <p:bldP spid="16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475098" cy="533400"/>
          </a:xfrm>
        </p:spPr>
        <p:txBody>
          <a:bodyPr/>
          <a:lstStyle/>
          <a:p>
            <a:r>
              <a:rPr lang="en-US" dirty="0" smtClean="0"/>
              <a:t>Funding Required for Rapid Re-Housing &amp; Supportive Housing: Capital, Operating, </a:t>
            </a:r>
            <a:r>
              <a:rPr lang="en-US" dirty="0" err="1" smtClean="0"/>
              <a:t>Servs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1" y="4018319"/>
            <a:ext cx="2286000" cy="685800"/>
          </a:xfrm>
        </p:spPr>
        <p:txBody>
          <a:bodyPr/>
          <a:lstStyle/>
          <a:p>
            <a:pPr marL="119063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to build</a:t>
            </a: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6359" y="2533650"/>
            <a:ext cx="1614488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us 3"/>
          <p:cNvSpPr/>
          <p:nvPr/>
        </p:nvSpPr>
        <p:spPr bwMode="auto">
          <a:xfrm>
            <a:off x="2576311" y="2914650"/>
            <a:ext cx="838200" cy="7620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4" y="2627669"/>
            <a:ext cx="1905000" cy="1409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9464" y="4114799"/>
            <a:ext cx="2286000" cy="12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 algn="ctr">
              <a:buFont typeface="Wingdings" charset="2"/>
              <a:buNone/>
            </a:pPr>
            <a:endParaRPr lang="en-US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9063" indent="0" algn="ctr">
              <a:buFont typeface="Wingdings" charset="2"/>
              <a:buNone/>
            </a:pPr>
            <a:r>
              <a:rPr lang="en-US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Rental assistance to operate </a:t>
            </a:r>
            <a:endParaRPr lang="en-US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5472985" y="2857500"/>
            <a:ext cx="838200" cy="7620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89099" y="3999269"/>
            <a:ext cx="2895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 algn="ctr">
              <a:buFont typeface="Wingdings" charset="2"/>
              <a:buNone/>
            </a:pPr>
            <a:r>
              <a:rPr lang="en-US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Services to outreach, engage, build housing stability</a:t>
            </a:r>
            <a:endParaRPr lang="en-US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89" y="1676400"/>
            <a:ext cx="2205196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36" y="3895053"/>
            <a:ext cx="2141649" cy="146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196510" y="3124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 algn="ctr">
              <a:buFont typeface="Wingdings" charset="2"/>
              <a:buNone/>
            </a:pPr>
            <a:r>
              <a:rPr lang="en-US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Search assistance</a:t>
            </a:r>
            <a:endParaRPr lang="en-US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259160" y="5495925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 algn="ctr">
              <a:buFont typeface="Wingdings" charset="2"/>
              <a:buNone/>
            </a:pPr>
            <a:r>
              <a:rPr lang="en-US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Landlord incentives</a:t>
            </a:r>
            <a:endParaRPr lang="en-US" kern="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/>
          <a:stretch/>
        </p:blipFill>
        <p:spPr bwMode="auto">
          <a:xfrm>
            <a:off x="6348411" y="2537942"/>
            <a:ext cx="2576976" cy="146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7 0.00695 L 0.31407 0.00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0.00023 L 0.32292 0.0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8" grpId="1"/>
      <p:bldP spid="9" grpId="0" animBg="1"/>
      <p:bldP spid="11" grpId="0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Funding for Capital to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715250" cy="433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04255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2812" y="2895600"/>
            <a:ext cx="3887787" cy="3200400"/>
          </a:xfrm>
        </p:spPr>
        <p:txBody>
          <a:bodyPr/>
          <a:lstStyle/>
          <a:p>
            <a:pPr marL="119063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Danielle Wildkress</a:t>
            </a:r>
          </a:p>
          <a:p>
            <a:pPr marL="119063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19063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Danielle.Wildkress@csh.org</a:t>
            </a:r>
          </a:p>
          <a:p>
            <a:pPr marL="119063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19063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213.623.4342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ext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20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963987" cy="3570324"/>
          </a:xfrm>
        </p:spPr>
      </p:pic>
    </p:spTree>
    <p:extLst>
      <p:ext uri="{BB962C8B-B14F-4D97-AF65-F5344CB8AC3E}">
        <p14:creationId xmlns:p14="http://schemas.microsoft.com/office/powerpoint/2010/main" val="2588135577"/>
      </p:ext>
    </p:extLst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533400"/>
          </a:xfrm>
        </p:spPr>
        <p:txBody>
          <a:bodyPr/>
          <a:lstStyle/>
          <a:p>
            <a:r>
              <a:rPr lang="en-US" dirty="0" smtClean="0"/>
              <a:t>1980s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3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749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09" y="41148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00174"/>
            <a:ext cx="3013779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5" y="1200759"/>
            <a:ext cx="2516394" cy="359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40765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533400"/>
          </a:xfrm>
        </p:spPr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r</a:t>
            </a:r>
            <a:r>
              <a:rPr lang="en-US" dirty="0" smtClean="0"/>
              <a:t>esponse to homelessness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543800" cy="3962400"/>
          </a:xfrm>
        </p:spPr>
        <p:txBody>
          <a:bodyPr/>
          <a:lstStyle/>
          <a:p>
            <a:r>
              <a:rPr lang="en-US" dirty="0" smtClean="0"/>
              <a:t>Ad hoc responses, often by faith-based and community groups, aimed at meeting basic needs</a:t>
            </a:r>
          </a:p>
          <a:p>
            <a:r>
              <a:rPr lang="en-US" dirty="0" smtClean="0"/>
              <a:t>Efforts are volunteer-driven and disjointed</a:t>
            </a:r>
          </a:p>
          <a:p>
            <a:r>
              <a:rPr lang="en-US" dirty="0"/>
              <a:t>1987—Congress passes the McKinney-Vento </a:t>
            </a:r>
            <a:r>
              <a:rPr lang="en-US" dirty="0" smtClean="0"/>
              <a:t>Act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04964"/>
            <a:ext cx="1371600" cy="136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9334"/>
            <a:ext cx="2971800" cy="185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9081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432465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of Care: old definition</a:t>
            </a:r>
            <a:endParaRPr lang="en-US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912811" y="1981200"/>
            <a:ext cx="7478713" cy="4114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a homeless person moved through programs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System emphasized “housing readiness”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Barriers to permanent housing: sobriety requirements, excluded people with history of incarceration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75892130"/>
              </p:ext>
            </p:extLst>
          </p:nvPr>
        </p:nvGraphicFramePr>
        <p:xfrm>
          <a:off x="993569" y="2857500"/>
          <a:ext cx="5791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83447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First: the 1990’s to today</a:t>
            </a:r>
            <a:endParaRPr lang="en-US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912811" y="1371600"/>
            <a:ext cx="7926389" cy="4724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Emphasizes rapid access to permanent housing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Support services focused on housing stability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o “housing readiness” standards or other barriers to housing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Embraced by the Bush Administration as part of their commitment to end chronic homelessness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Homeless Emergency Assistance &amp; Rapid Transition to Housing Act (HEARTH Act) (2009), emphasized housing first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54" y="3657600"/>
            <a:ext cx="228402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1368269"/>
              </p:ext>
            </p:extLst>
          </p:nvPr>
        </p:nvGraphicFramePr>
        <p:xfrm>
          <a:off x="1002474" y="3507179"/>
          <a:ext cx="4788725" cy="26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403042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aron.rapport\AppData\Local\Microsoft\Windows\Temporary Internet Files\Content.Outlook\50X8Q7DT\cacounty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" y="-1"/>
            <a:ext cx="91225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240" y="100491"/>
            <a:ext cx="5638800" cy="703704"/>
          </a:xfrm>
        </p:spPr>
        <p:txBody>
          <a:bodyPr/>
          <a:lstStyle/>
          <a:p>
            <a:pPr marL="119062" indent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Homelessness in California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29200" y="5562600"/>
            <a:ext cx="4572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577214" y="6483786"/>
            <a:ext cx="381000" cy="24947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9789" y="640197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8,742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44974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8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44,359</a:t>
            </a:r>
            <a:endParaRPr lang="en-US" sz="18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7800" y="2929944"/>
            <a:ext cx="281189" cy="1746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133600" y="3436513"/>
            <a:ext cx="228600" cy="15991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5899" y="3330816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6,556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53903" y="5932384"/>
            <a:ext cx="265897" cy="2398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2387" y="5918137"/>
            <a:ext cx="709813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4,452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344088" y="3874741"/>
            <a:ext cx="320832" cy="26353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396899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2,959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57490" y="2440245"/>
            <a:ext cx="228599" cy="2284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4190" y="237907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3,097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29026" y="3038044"/>
            <a:ext cx="209148" cy="19057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6751" y="3007041"/>
            <a:ext cx="76454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4,040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252259" y="2473131"/>
            <a:ext cx="342096" cy="19057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79308" y="2376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2,659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800426" y="2795421"/>
            <a:ext cx="228600" cy="2397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151050" y="2683877"/>
            <a:ext cx="212501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76700" y="3530102"/>
            <a:ext cx="297289" cy="19627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962400" y="4066850"/>
            <a:ext cx="228600" cy="24070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499585" y="3177872"/>
            <a:ext cx="228600" cy="2159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330875" y="2853152"/>
            <a:ext cx="263480" cy="24588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913832" y="2467724"/>
            <a:ext cx="162868" cy="1245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39417" y="3177872"/>
            <a:ext cx="285349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50920" y="1755926"/>
            <a:ext cx="273675" cy="2121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728989" y="3406471"/>
            <a:ext cx="300037" cy="20298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2390" y="269926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2,031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258635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1,318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93016" y="347435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862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7007" y="312167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2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1,483</a:t>
            </a:r>
            <a:endParaRPr lang="en-US" sz="12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29025" y="28139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1,708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47900" y="312463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1,408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355" y="1839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947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9857" y="338251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1,964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207" y="285315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6,775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44430" y="158664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571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90825" y="231924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293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73564" y="406685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1,722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298353" y="2091154"/>
            <a:ext cx="159913" cy="2046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933699" y="3382510"/>
            <a:ext cx="274879" cy="1778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11048" y="181418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796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116362" y="1691329"/>
            <a:ext cx="214513" cy="18409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872029" y="2586358"/>
            <a:ext cx="159913" cy="22966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479865" y="2364045"/>
            <a:ext cx="196535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13542" y="217560"/>
            <a:ext cx="123827" cy="1080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3307854" y="1437225"/>
            <a:ext cx="319825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291353" y="1861875"/>
            <a:ext cx="319825" cy="21240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73759" y="255446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1,082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9799" y="33068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898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021178" y="1213381"/>
            <a:ext cx="159913" cy="14881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3291352" y="2460054"/>
            <a:ext cx="319825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307455" y="2167907"/>
            <a:ext cx="221087" cy="20931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103617" y="2071473"/>
            <a:ext cx="159913" cy="20109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38200" y="1066800"/>
            <a:ext cx="232226" cy="18820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89718" y="685800"/>
            <a:ext cx="247651" cy="23679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914726" y="2219713"/>
            <a:ext cx="212904" cy="2242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0194" y="2071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315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08530" y="11182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138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1504" y="25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430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33699" y="216790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269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6107" y="198799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716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2625" y="9800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136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50443" y="65030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1,180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08895" y="21418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498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384319" y="5432245"/>
            <a:ext cx="245235" cy="22695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782460" y="5056787"/>
            <a:ext cx="319825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759923" y="5779984"/>
            <a:ext cx="319825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147256" y="4648200"/>
            <a:ext cx="221087" cy="2179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693016" y="5257800"/>
            <a:ext cx="260665" cy="20757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76700" y="539183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1,417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738861" y="517085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2,149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48118" y="586477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2,372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610100" y="460330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954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50708" y="51625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1,729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914900" y="3069028"/>
            <a:ext cx="319825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762918" y="4492139"/>
            <a:ext cx="248586" cy="2223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576733" y="6235839"/>
            <a:ext cx="216125" cy="20144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14797" y="616790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554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29566" y="444941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1,515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1899" y="615764"/>
            <a:ext cx="5143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</a:rPr>
              <a:t>115,738 on a single night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(about 250,000 in one year)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21% of nation’s homeless,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1/3 with mental illness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12,789 children are homeless,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898 unaccompanied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</a:rPr>
              <a:t>36% of nation’s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chronically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homeless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307662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53</a:t>
            </a:r>
            <a:endParaRPr lang="en-US" sz="14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75632" y="140347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591</a:t>
            </a:r>
            <a:endParaRPr lang="en-US" sz="16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7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25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7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25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75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1750"/>
                            </p:stCondLst>
                            <p:childTnLst>
                              <p:par>
                                <p:cTn id="2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3250"/>
                            </p:stCondLst>
                            <p:childTnLst>
                              <p:par>
                                <p:cTn id="3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4250"/>
                            </p:stCondLst>
                            <p:childTnLst>
                              <p:par>
                                <p:cTn id="3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/>
      <p:bldP spid="15" grpId="1"/>
      <p:bldP spid="17" grpId="0" animBg="1"/>
      <p:bldP spid="20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10" grpId="0"/>
      <p:bldP spid="54" grpId="0"/>
      <p:bldP spid="56" grpId="0"/>
      <p:bldP spid="59" grpId="0"/>
      <p:bldP spid="60" grpId="0" animBg="1"/>
      <p:bldP spid="61" grpId="0" animBg="1"/>
      <p:bldP spid="58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55" grpId="0"/>
      <p:bldP spid="53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9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/>
      <p:bldP spid="88" grpId="0"/>
      <p:bldP spid="23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533400"/>
          </a:xfrm>
        </p:spPr>
        <p:txBody>
          <a:bodyPr/>
          <a:lstStyle/>
          <a:p>
            <a:r>
              <a:rPr lang="en-US" dirty="0" smtClean="0"/>
              <a:t>Impact of Homelessness on Californians with Behavioral Health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2819400" cy="1901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9063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1/3 of children in foster care cannot be reunified with birth parents because parents lack a home.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524000"/>
            <a:ext cx="2667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Homeless parolees/ probationers are 7 times more likely to recidivate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endParaRPr lang="en-US" sz="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295400"/>
            <a:ext cx="2809875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Each homeless person costs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Medi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-Cal over $21,500 a year. Those with SUD average over $60,000.</a:t>
            </a:r>
            <a:endParaRPr lang="en-US" sz="1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6554"/>
            <a:ext cx="2667000" cy="238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r="31706"/>
          <a:stretch/>
        </p:blipFill>
        <p:spPr bwMode="auto">
          <a:xfrm>
            <a:off x="3352800" y="3486554"/>
            <a:ext cx="2743200" cy="2380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3486554"/>
            <a:ext cx="2638425" cy="238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4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4" y="457200"/>
            <a:ext cx="8347075" cy="685800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Effectiveness of Housing Interventions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4284115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0000"/>
                </a:solidFill>
                <a:latin typeface="Century Schoolbook"/>
              </a:rPr>
              <a:t>Data Source: HUD Family Options Study</a:t>
            </a:r>
            <a:endParaRPr lang="en-US" sz="1100" i="1" dirty="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2614"/>
            <a:ext cx="4584700" cy="258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54522"/>
            <a:ext cx="4584700" cy="267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9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Cost-Effectiveness of Supportive Housing</a:t>
            </a:r>
            <a:endParaRPr lang="en-US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685801" y="1371600"/>
            <a:ext cx="7705724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Estimated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annual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public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cost  per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10th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decile patient: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$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67,376 when  </a:t>
            </a: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homeless</a:t>
            </a:r>
          </a:p>
          <a:p>
            <a:pPr marL="0" indent="0">
              <a:buNone/>
            </a:pP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v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 </a:t>
            </a:r>
            <a:endParaRPr lang="en-US" sz="1600" b="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$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19,399 when in PSH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</a:rPr>
              <a:t/>
            </a:r>
            <a:b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</a:rPr>
            </a:br>
            <a:r>
              <a:rPr lang="en-US" sz="800" i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</a:rPr>
              <a:t/>
            </a:r>
            <a:br>
              <a:rPr lang="en-US" sz="800" i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551461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9186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8">
      <a:dk1>
        <a:srgbClr val="FFFFFF"/>
      </a:dk1>
      <a:lt1>
        <a:srgbClr val="FFFFFF"/>
      </a:lt1>
      <a:dk2>
        <a:srgbClr val="9FA1A4"/>
      </a:dk2>
      <a:lt2>
        <a:srgbClr val="9FA1A4"/>
      </a:lt2>
      <a:accent1>
        <a:srgbClr val="F8971D"/>
      </a:accent1>
      <a:accent2>
        <a:srgbClr val="0081C6"/>
      </a:accent2>
      <a:accent3>
        <a:srgbClr val="FFFFFF"/>
      </a:accent3>
      <a:accent4>
        <a:srgbClr val="8DC63F"/>
      </a:accent4>
      <a:accent5>
        <a:srgbClr val="6C207E"/>
      </a:accent5>
      <a:accent6>
        <a:srgbClr val="C60C46"/>
      </a:accent6>
      <a:hlink>
        <a:srgbClr val="EEB111"/>
      </a:hlink>
      <a:folHlink>
        <a:srgbClr val="4B5FAE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5100"/>
        </a:accent1>
        <a:accent2>
          <a:srgbClr val="309E47"/>
        </a:accent2>
        <a:accent3>
          <a:srgbClr val="FFFFFF"/>
        </a:accent3>
        <a:accent4>
          <a:srgbClr val="000000"/>
        </a:accent4>
        <a:accent5>
          <a:srgbClr val="F0B3AA"/>
        </a:accent5>
        <a:accent6>
          <a:srgbClr val="2A8F3F"/>
        </a:accent6>
        <a:hlink>
          <a:srgbClr val="9CCF00"/>
        </a:hlink>
        <a:folHlink>
          <a:srgbClr val="CF0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Chap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SH2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5100"/>
        </a:accent1>
        <a:accent2>
          <a:srgbClr val="309E47"/>
        </a:accent2>
        <a:accent3>
          <a:srgbClr val="FFFFFF"/>
        </a:accent3>
        <a:accent4>
          <a:srgbClr val="000000"/>
        </a:accent4>
        <a:accent5>
          <a:srgbClr val="F0B3AA"/>
        </a:accent5>
        <a:accent6>
          <a:srgbClr val="2A8F3F"/>
        </a:accent6>
        <a:hlink>
          <a:srgbClr val="9CCF00"/>
        </a:hlink>
        <a:folHlink>
          <a:srgbClr val="CF00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tadata xmlns="84f9286d-c0d8-43b8-be00-f2b3003692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BC31AC72B324CABE6F5CD8215FBC5" ma:contentTypeVersion="0" ma:contentTypeDescription="Create a new document." ma:contentTypeScope="" ma:versionID="a19e81711dd8599c216a81a2f2e14918">
  <xsd:schema xmlns:xsd="http://www.w3.org/2001/XMLSchema" xmlns:xs="http://www.w3.org/2001/XMLSchema" xmlns:p="http://schemas.microsoft.com/office/2006/metadata/properties" xmlns:ns2="84f9286d-c0d8-43b8-be00-f2b30036924d" targetNamespace="http://schemas.microsoft.com/office/2006/metadata/properties" ma:root="true" ma:fieldsID="e431d088d6a6506c3ed7d4868459a0e7" ns2:_="">
    <xsd:import namespace="84f9286d-c0d8-43b8-be00-f2b30036924d"/>
    <xsd:element name="properties">
      <xsd:complexType>
        <xsd:sequence>
          <xsd:element name="documentManagement">
            <xsd:complexType>
              <xsd:all>
                <xsd:element ref="ns2: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9286d-c0d8-43b8-be00-f2b30036924d" elementFormDefault="qualified">
    <xsd:import namespace="http://schemas.microsoft.com/office/2006/documentManagement/types"/>
    <xsd:import namespace="http://schemas.microsoft.com/office/infopath/2007/PartnerControls"/>
    <xsd:element name="Metadata" ma:index="8" nillable="true" ma:displayName="Metadata" ma:internalName="Metadata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F8CF4A-C11A-4BF1-8640-15A391E4059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4f9286d-c0d8-43b8-be00-f2b30036924d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F12270-9BF2-4775-BA76-3474853D3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9286d-c0d8-43b8-be00-f2b3003692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5651C9-D617-4A82-B8B1-D2602AB5F7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10193</TotalTime>
  <Words>507</Words>
  <Application>Microsoft Office PowerPoint</Application>
  <PresentationFormat>On-screen Show (4:3)</PresentationFormat>
  <Paragraphs>125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Century Schoolbook</vt:lpstr>
      <vt:lpstr>Perpetua</vt:lpstr>
      <vt:lpstr>Times</vt:lpstr>
      <vt:lpstr>Wingdings</vt:lpstr>
      <vt:lpstr>Default Design</vt:lpstr>
      <vt:lpstr>New Chapter</vt:lpstr>
      <vt:lpstr>5_CSH2</vt:lpstr>
      <vt:lpstr>Opportunities to Address Homelessness in California  Danielle Wildkress, CSH </vt:lpstr>
      <vt:lpstr>1980s</vt:lpstr>
      <vt:lpstr>Initial response to homelessness</vt:lpstr>
      <vt:lpstr>Continuum of Care: old definition</vt:lpstr>
      <vt:lpstr>Housing First: the 1990’s to today</vt:lpstr>
      <vt:lpstr> Homelessness in California  </vt:lpstr>
      <vt:lpstr>Impact of Homelessness on Californians with Behavioral Health Disorders</vt:lpstr>
      <vt:lpstr>Effectiveness of Housing Interventions</vt:lpstr>
      <vt:lpstr>Cost-Effectiveness of Supportive Housing</vt:lpstr>
      <vt:lpstr>Community Responses:  Get People Housed, Coordinate Resources</vt:lpstr>
      <vt:lpstr>Funding Required for Rapid Re-Housing &amp; Supportive Housing: Capital, Operating, Servs.</vt:lpstr>
      <vt:lpstr>Available Funding for Capital to Build</vt:lpstr>
      <vt:lpstr>Contact</vt:lpstr>
    </vt:vector>
  </TitlesOfParts>
  <Company>Wells Fargo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Template_PowerPoint_2013_VersionA</dc:title>
  <dc:creator>kimells</dc:creator>
  <cp:lastModifiedBy>William Chiat</cp:lastModifiedBy>
  <cp:revision>490</cp:revision>
  <cp:lastPrinted>2016-04-13T21:25:01Z</cp:lastPrinted>
  <dcterms:created xsi:type="dcterms:W3CDTF">2003-02-07T22:42:08Z</dcterms:created>
  <dcterms:modified xsi:type="dcterms:W3CDTF">2016-04-13T21:25:57Z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0x010100147BC31AC72B324CABE6F5CD8215FBC5</vt:lpwstr>
  </property>
</Properties>
</file>