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47" r:id="rId3"/>
    <p:sldId id="458" r:id="rId4"/>
    <p:sldId id="493" r:id="rId5"/>
    <p:sldId id="536" r:id="rId6"/>
    <p:sldId id="347" r:id="rId7"/>
    <p:sldId id="515" r:id="rId8"/>
    <p:sldId id="537" r:id="rId9"/>
    <p:sldId id="278" r:id="rId10"/>
    <p:sldId id="535" r:id="rId11"/>
    <p:sldId id="541" r:id="rId12"/>
    <p:sldId id="542" r:id="rId13"/>
    <p:sldId id="543" r:id="rId14"/>
    <p:sldId id="538" r:id="rId15"/>
    <p:sldId id="539" r:id="rId16"/>
    <p:sldId id="546" r:id="rId17"/>
    <p:sldId id="550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sell, Phil" initials="PA" lastIdx="49" clrIdx="0"/>
  <p:cmAuthor id="1" name="Oh, Ashlee" initials="OA" lastIdx="2" clrIdx="1"/>
  <p:cmAuthor id="2" name="PhilAnsell" initials="PA" lastIdx="26" clrIdx="2"/>
  <p:cmAuthor id="3" name="Phil Ansell" initials="PA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8A"/>
    <a:srgbClr val="00124C"/>
    <a:srgbClr val="EFB103"/>
    <a:srgbClr val="00165C"/>
    <a:srgbClr val="001146"/>
    <a:srgbClr val="FFEB97"/>
    <a:srgbClr val="002AB0"/>
    <a:srgbClr val="070359"/>
    <a:srgbClr val="001968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18" autoAdjust="0"/>
    <p:restoredTop sz="94637" autoAdjust="0"/>
  </p:normalViewPr>
  <p:slideViewPr>
    <p:cSldViewPr>
      <p:cViewPr varScale="1">
        <p:scale>
          <a:sx n="109" d="100"/>
          <a:sy n="10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66" y="-10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2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5845951948315"/>
          <c:y val="0.16928108595800526"/>
          <c:w val="0.77264940440137286"/>
          <c:h val="0.64302000686827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 City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22993</c:v>
                </c:pt>
                <c:pt idx="1">
                  <c:v>25686</c:v>
                </c:pt>
                <c:pt idx="2">
                  <c:v>28464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29-4FB1-9EE3-BDB469AD3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Balance of County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E29-4FB1-9EE3-BDB469AD3B6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E29-4FB1-9EE3-BDB469AD3B65}"/>
              </c:ext>
            </c:extLst>
          </c:dPt>
          <c:dLbls>
            <c:txPr>
              <a:bodyPr/>
              <a:lstStyle/>
              <a:p>
                <a:pPr algn="ctr">
                  <a:defRPr lang="en-US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16468</c:v>
                </c:pt>
                <c:pt idx="1">
                  <c:v>18673</c:v>
                </c:pt>
                <c:pt idx="2">
                  <c:v>18410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29-4FB1-9EE3-BDB469AD3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06464"/>
        <c:axId val="32616448"/>
      </c:barChart>
      <c:catAx>
        <c:axId val="326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350"/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32616448"/>
        <c:crossesAt val="10000"/>
        <c:auto val="1"/>
        <c:lblAlgn val="ctr"/>
        <c:lblOffset val="100"/>
        <c:noMultiLvlLbl val="0"/>
      </c:catAx>
      <c:valAx>
        <c:axId val="32616448"/>
        <c:scaling>
          <c:orientation val="minMax"/>
          <c:max val="50000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606464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9425524934383201"/>
          <c:y val="0.92020562336554124"/>
          <c:w val="0.68131955722498427"/>
          <c:h val="5.9463297928955217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6133094751227"/>
          <c:y val="3.341031814464946E-2"/>
          <c:w val="0.86293548858123403"/>
          <c:h val="0.72347572324611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PowerPoint]Sheet1'!$A$21</c:f>
              <c:strCache>
                <c:ptCount val="1"/>
                <c:pt idx="0">
                  <c:v>City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'[Chart 2 in Microsoft PowerPoint]Sheet1'!$B$19:$E$20</c:f>
              <c:multiLvlStrCache>
                <c:ptCount val="4"/>
                <c:lvl>
                  <c:pt idx="0">
                    <c:v>Sheltered</c:v>
                  </c:pt>
                  <c:pt idx="1">
                    <c:v>Unsheltered</c:v>
                  </c:pt>
                  <c:pt idx="2">
                    <c:v>Sheltered</c:v>
                  </c:pt>
                  <c:pt idx="3">
                    <c:v>Unsheltered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'[Chart 2 in Microsoft PowerPoint]Sheet1'!$B$21:$E$21</c:f>
              <c:numCache>
                <c:formatCode>General</c:formatCode>
                <c:ptCount val="4"/>
                <c:pt idx="0" formatCode="#,##0">
                  <c:v>7999</c:v>
                </c:pt>
                <c:pt idx="1">
                  <c:v>17687</c:v>
                </c:pt>
                <c:pt idx="2">
                  <c:v>7126</c:v>
                </c:pt>
                <c:pt idx="3">
                  <c:v>21338</c:v>
                </c:pt>
              </c:numCache>
            </c:numRef>
          </c:val>
        </c:ser>
        <c:ser>
          <c:idx val="1"/>
          <c:order val="1"/>
          <c:tx>
            <c:strRef>
              <c:f>'[Chart 2 in Microsoft PowerPoint]Sheet1'!$A$22</c:f>
              <c:strCache>
                <c:ptCount val="1"/>
                <c:pt idx="0">
                  <c:v>Balance of County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'[Chart 2 in Microsoft PowerPoint]Sheet1'!$B$19:$E$20</c:f>
              <c:multiLvlStrCache>
                <c:ptCount val="4"/>
                <c:lvl>
                  <c:pt idx="0">
                    <c:v>Sheltered</c:v>
                  </c:pt>
                  <c:pt idx="1">
                    <c:v>Unsheltered</c:v>
                  </c:pt>
                  <c:pt idx="2">
                    <c:v>Sheltered</c:v>
                  </c:pt>
                  <c:pt idx="3">
                    <c:v>Unsheltered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'[Chart 2 in Microsoft PowerPoint]Sheet1'!$B$22:$E$22</c:f>
              <c:numCache>
                <c:formatCode>#,##0</c:formatCode>
                <c:ptCount val="4"/>
                <c:pt idx="0">
                  <c:v>5342</c:v>
                </c:pt>
                <c:pt idx="1">
                  <c:v>13331</c:v>
                </c:pt>
                <c:pt idx="2">
                  <c:v>5221</c:v>
                </c:pt>
                <c:pt idx="3">
                  <c:v>13189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80640"/>
        <c:axId val="34082176"/>
      </c:barChart>
      <c:catAx>
        <c:axId val="3408064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082176"/>
        <c:crosses val="autoZero"/>
        <c:auto val="1"/>
        <c:lblAlgn val="ctr"/>
        <c:lblOffset val="100"/>
        <c:noMultiLvlLbl val="0"/>
      </c:catAx>
      <c:valAx>
        <c:axId val="34082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08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609059731346168"/>
          <c:y val="0.91647752192787602"/>
          <c:w val="0.47688416405338774"/>
          <c:h val="6.8969055138801319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0.51495</cdr:x>
      <cdr:y>0.20608</cdr:y>
    </cdr:from>
    <cdr:to>
      <cdr:x>0.7148</cdr:x>
      <cdr:y>0.26267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60624" y="1008755"/>
          <a:ext cx="7221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44,359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0.76802</cdr:x>
      <cdr:y>0.15637</cdr:y>
    </cdr:from>
    <cdr:to>
      <cdr:x>0.96957</cdr:x>
      <cdr:y>0.21296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75019" y="765426"/>
          <a:ext cx="72824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46,874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0.14179</cdr:x>
      <cdr:y>0.8125</cdr:y>
    </cdr:from>
    <cdr:to>
      <cdr:x>0.29235</cdr:x>
      <cdr:y>0.87813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17611" y="3429000"/>
          <a:ext cx="7620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(13,341)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0.80427</cdr:x>
      <cdr:y>0.8125</cdr:y>
    </cdr:from>
    <cdr:to>
      <cdr:x>0.9609</cdr:x>
      <cdr:y>0.87813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70411" y="3429000"/>
          <a:ext cx="79272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(34,527)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0.56337</cdr:x>
      <cdr:y>0.8125</cdr:y>
    </cdr:from>
    <cdr:to>
      <cdr:x>0.71393</cdr:x>
      <cdr:y>0.87813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51211" y="3429000"/>
          <a:ext cx="7620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(12,347)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0.36764</cdr:x>
      <cdr:y>0.8125</cdr:y>
    </cdr:from>
    <cdr:to>
      <cdr:x>0.53629</cdr:x>
      <cdr:y>0.87813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860611" y="3429001"/>
          <a:ext cx="85356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(31,018)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903C8A22-BB0A-416E-BB2D-18597C188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53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64503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53" y="0"/>
            <a:ext cx="2971697" cy="464503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0" y="4415156"/>
            <a:ext cx="5487640" cy="4183697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2971697" cy="46450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53" y="8830312"/>
            <a:ext cx="2971697" cy="46450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2E5C268B-EDD6-4D3B-9827-BDB64716C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745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09" y="148161"/>
            <a:ext cx="1313991" cy="12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oh\AppData\Local\Microsoft\Windows\Temporary Internet Files\Content.Outlook\BF6OAMBX\LACoSEAL_062314_4LGO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7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5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0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62" y="274638"/>
            <a:ext cx="6141738" cy="1143000"/>
          </a:xfrm>
        </p:spPr>
        <p:txBody>
          <a:bodyPr/>
          <a:lstStyle>
            <a:lvl1pPr>
              <a:defRPr>
                <a:solidFill>
                  <a:srgbClr val="0012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18A"/>
              </a:buClr>
              <a:buSzPct val="11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00218A"/>
              </a:buClr>
              <a:defRPr/>
            </a:lvl2pPr>
            <a:lvl3pPr>
              <a:buClr>
                <a:srgbClr val="00218A"/>
              </a:buClr>
              <a:defRPr/>
            </a:lvl3pPr>
            <a:lvl4pPr>
              <a:buClr>
                <a:srgbClr val="00218A"/>
              </a:buClr>
              <a:defRPr/>
            </a:lvl4pPr>
            <a:lvl5pPr>
              <a:buClr>
                <a:srgbClr val="0021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13991" cy="12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oh\AppData\Local\Microsoft\Windows\Temporary Internet Files\Content.Outlook\BF6OAMBX\LACoSEAL_062314_4LGO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209979"/>
            <a:ext cx="1318260" cy="13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G:\Graphics\Homeless_logo\HI_blu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49662" cy="12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13991" cy="12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9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1143000"/>
          </a:xfrm>
        </p:spPr>
        <p:txBody>
          <a:bodyPr/>
          <a:lstStyle>
            <a:lvl1pPr>
              <a:defRPr>
                <a:solidFill>
                  <a:srgbClr val="0012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3" descr="G:\Graphics\Homeless_logo\HI_blu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177"/>
            <a:ext cx="1249662" cy="12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13991" cy="12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1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62" y="274638"/>
            <a:ext cx="6446538" cy="1143000"/>
          </a:xfrm>
        </p:spPr>
        <p:txBody>
          <a:bodyPr/>
          <a:lstStyle>
            <a:lvl1pPr>
              <a:defRPr>
                <a:solidFill>
                  <a:srgbClr val="0021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1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218A"/>
              </a:buClr>
              <a:defRPr sz="2400"/>
            </a:lvl1pPr>
            <a:lvl2pPr>
              <a:buClr>
                <a:srgbClr val="00218A"/>
              </a:buClr>
              <a:defRPr sz="2000"/>
            </a:lvl2pPr>
            <a:lvl3pPr>
              <a:buClr>
                <a:srgbClr val="00218A"/>
              </a:buClr>
              <a:defRPr sz="1800"/>
            </a:lvl3pPr>
            <a:lvl4pPr>
              <a:buClr>
                <a:srgbClr val="00218A"/>
              </a:buClr>
              <a:defRPr sz="1600"/>
            </a:lvl4pPr>
            <a:lvl5pPr>
              <a:buClr>
                <a:srgbClr val="00218A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1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218A"/>
              </a:buClr>
              <a:defRPr sz="2400"/>
            </a:lvl1pPr>
            <a:lvl2pPr>
              <a:buClr>
                <a:srgbClr val="00218A"/>
              </a:buClr>
              <a:defRPr sz="2000"/>
            </a:lvl2pPr>
            <a:lvl3pPr>
              <a:buClr>
                <a:srgbClr val="00218A"/>
              </a:buClr>
              <a:defRPr sz="1800"/>
            </a:lvl3pPr>
            <a:lvl4pPr>
              <a:buClr>
                <a:srgbClr val="00218A"/>
              </a:buClr>
              <a:defRPr sz="1600"/>
            </a:lvl4pPr>
            <a:lvl5pPr>
              <a:buClr>
                <a:srgbClr val="00218A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3" descr="G:\Graphics\Homeless_logo\HI_blu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177"/>
            <a:ext cx="1249662" cy="12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13991" cy="12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1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5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1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B434-8D73-4E72-B042-65B9D17462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eg.barclay@lacity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187" y="4926862"/>
            <a:ext cx="7921625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the Joint CSAC/LCC Homelessness Task Force</a:t>
            </a:r>
          </a:p>
          <a:p>
            <a:pPr algn="ctr">
              <a:spcAft>
                <a:spcPts val="8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28, 2016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blue 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Image result for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9086" y="1981200"/>
            <a:ext cx="7467600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400" b="1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of Los Angeles </a:t>
            </a:r>
          </a:p>
          <a:p>
            <a:pPr algn="ctr">
              <a:spcAft>
                <a:spcPts val="800"/>
              </a:spcAft>
            </a:pPr>
            <a:r>
              <a:rPr lang="en-US" sz="4400" b="1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Aft>
                <a:spcPts val="800"/>
              </a:spcAft>
            </a:pPr>
            <a:r>
              <a:rPr lang="en-US" sz="4400" b="1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Strategies</a:t>
            </a:r>
          </a:p>
        </p:txBody>
      </p:sp>
    </p:spTree>
    <p:extLst>
      <p:ext uri="{BB962C8B-B14F-4D97-AF65-F5344CB8AC3E}">
        <p14:creationId xmlns:p14="http://schemas.microsoft.com/office/powerpoint/2010/main" val="1106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City/County Shared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County and City commitments to the same or complementary efforts </a:t>
            </a:r>
          </a:p>
          <a:p>
            <a:r>
              <a:rPr lang="en-US" dirty="0" smtClean="0"/>
              <a:t>Shared Strategies in a number of categories:</a:t>
            </a:r>
          </a:p>
          <a:p>
            <a:pPr lvl="1">
              <a:buClr>
                <a:srgbClr val="00218A"/>
              </a:buClr>
            </a:pPr>
            <a:r>
              <a:rPr lang="en-US" dirty="0" smtClean="0"/>
              <a:t>Prevention</a:t>
            </a:r>
          </a:p>
          <a:p>
            <a:pPr lvl="1">
              <a:buClr>
                <a:srgbClr val="00218A"/>
              </a:buClr>
            </a:pPr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Land Use</a:t>
            </a:r>
          </a:p>
          <a:p>
            <a:pPr lvl="1"/>
            <a:r>
              <a:rPr lang="en-US" dirty="0" smtClean="0"/>
              <a:t>Coordinated </a:t>
            </a:r>
            <a:r>
              <a:rPr lang="en-US" dirty="0"/>
              <a:t>Entry System (CES)</a:t>
            </a:r>
          </a:p>
          <a:p>
            <a:pPr lvl="1"/>
            <a:r>
              <a:rPr lang="en-US" dirty="0" smtClean="0"/>
              <a:t>Housing</a:t>
            </a:r>
          </a:p>
          <a:p>
            <a:endParaRPr lang="en-US" dirty="0" smtClean="0"/>
          </a:p>
          <a:p>
            <a:pPr lvl="1">
              <a:buClr>
                <a:srgbClr val="00218A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Entry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City and Count Jointly supporting (through LAHSA)</a:t>
            </a:r>
          </a:p>
          <a:p>
            <a:pPr lvl="1"/>
            <a:r>
              <a:rPr lang="en-US" dirty="0" smtClean="0"/>
              <a:t>Strengthened technology, staffing and standardization</a:t>
            </a:r>
          </a:p>
          <a:p>
            <a:pPr lvl="1"/>
            <a:r>
              <a:rPr lang="en-US" dirty="0" smtClean="0"/>
              <a:t>Increased support for case managers</a:t>
            </a:r>
          </a:p>
          <a:p>
            <a:pPr lvl="1"/>
            <a:r>
              <a:rPr lang="en-US" dirty="0" smtClean="0"/>
              <a:t>Strengthened data sharing and tracking</a:t>
            </a:r>
          </a:p>
          <a:p>
            <a:pPr lvl="1"/>
            <a:r>
              <a:rPr lang="en-US" dirty="0" smtClean="0"/>
              <a:t>Regional service coordination</a:t>
            </a:r>
          </a:p>
          <a:p>
            <a:pPr lvl="1"/>
            <a:r>
              <a:rPr lang="en-US" dirty="0" smtClean="0"/>
              <a:t>Regional Homelessness Advisory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Housing: </a:t>
            </a:r>
            <a:br>
              <a:rPr lang="en-US" dirty="0" smtClean="0"/>
            </a:br>
            <a:r>
              <a:rPr lang="en-US" dirty="0" smtClean="0"/>
              <a:t>Immediate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County and City jointly supporting:</a:t>
            </a:r>
          </a:p>
          <a:p>
            <a:pPr lvl="1"/>
            <a:r>
              <a:rPr lang="en-US" dirty="0" smtClean="0"/>
              <a:t>Rapid Rehousing</a:t>
            </a:r>
          </a:p>
          <a:p>
            <a:pPr lvl="1"/>
            <a:r>
              <a:rPr lang="en-US" dirty="0" smtClean="0"/>
              <a:t>Winter Shelter</a:t>
            </a:r>
          </a:p>
          <a:p>
            <a:pPr lvl="1"/>
            <a:r>
              <a:rPr lang="en-US" dirty="0" smtClean="0"/>
              <a:t>Increase year-round emergency shelter capacity</a:t>
            </a:r>
          </a:p>
          <a:p>
            <a:pPr lvl="2"/>
            <a:r>
              <a:rPr lang="en-US" dirty="0" smtClean="0"/>
              <a:t>More shelter beds</a:t>
            </a:r>
          </a:p>
          <a:p>
            <a:pPr lvl="2"/>
            <a:r>
              <a:rPr lang="en-US" dirty="0" smtClean="0"/>
              <a:t>24 hour shelter operations</a:t>
            </a:r>
          </a:p>
          <a:p>
            <a:pPr lvl="1"/>
            <a:r>
              <a:rPr lang="en-US" dirty="0" smtClean="0"/>
              <a:t>Bridge Housing</a:t>
            </a:r>
          </a:p>
          <a:p>
            <a:pPr lvl="1"/>
            <a:r>
              <a:rPr lang="en-US" dirty="0" smtClean="0"/>
              <a:t>Rental assistance for permanent supportive housing</a:t>
            </a:r>
          </a:p>
          <a:p>
            <a:pPr lvl="1"/>
            <a:r>
              <a:rPr lang="en-US" dirty="0" smtClean="0"/>
              <a:t>Alignment of homeless rental subsidy programs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Housing:</a:t>
            </a:r>
            <a:br>
              <a:rPr lang="en-US" dirty="0" smtClean="0"/>
            </a:br>
            <a:r>
              <a:rPr lang="en-US" dirty="0" smtClean="0"/>
              <a:t>Long-Term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40528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County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54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Supportive Services for Permanent Supportive Housing</a:t>
            </a:r>
          </a:p>
          <a:p>
            <a:r>
              <a:rPr lang="en-US" dirty="0" smtClean="0"/>
              <a:t>Affordable </a:t>
            </a:r>
            <a:r>
              <a:rPr lang="en-US" dirty="0"/>
              <a:t>and Permanent Supportive Housing Construction</a:t>
            </a:r>
          </a:p>
          <a:p>
            <a:r>
              <a:rPr lang="en-US" dirty="0" smtClean="0"/>
              <a:t>Use of HUD subsidies for PSH</a:t>
            </a:r>
          </a:p>
          <a:p>
            <a:r>
              <a:rPr lang="en-US" dirty="0" smtClean="0"/>
              <a:t>Potential </a:t>
            </a:r>
            <a:r>
              <a:rPr lang="en-US" dirty="0"/>
              <a:t>l</a:t>
            </a:r>
            <a:r>
              <a:rPr lang="en-US" dirty="0" smtClean="0"/>
              <a:t>inkage Fee</a:t>
            </a:r>
          </a:p>
          <a:p>
            <a:r>
              <a:rPr lang="en-US" dirty="0" smtClean="0"/>
              <a:t>Second Dwelling Units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21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40528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8543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Commitment to fund new permanent supportive housing construction</a:t>
            </a:r>
          </a:p>
          <a:p>
            <a:r>
              <a:rPr lang="en-US" dirty="0" smtClean="0"/>
              <a:t>Ongoing Affordable Housing Construction</a:t>
            </a:r>
          </a:p>
          <a:p>
            <a:r>
              <a:rPr lang="en-US" dirty="0" smtClean="0"/>
              <a:t>Long-term rental subsidies</a:t>
            </a:r>
          </a:p>
          <a:p>
            <a:r>
              <a:rPr lang="en-US" dirty="0" smtClean="0"/>
              <a:t>Linkage Fee proposal under consideration</a:t>
            </a:r>
          </a:p>
          <a:p>
            <a:r>
              <a:rPr lang="en-US" dirty="0"/>
              <a:t>Second Dwelling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5334000"/>
            <a:ext cx="8153400" cy="1295400"/>
          </a:xfrm>
          <a:prstGeom prst="rect">
            <a:avLst/>
          </a:prstGeom>
          <a:solidFill>
            <a:srgbClr val="00218A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18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0528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City and </a:t>
            </a:r>
            <a:r>
              <a:rPr lang="en-US" dirty="0">
                <a:solidFill>
                  <a:schemeClr val="bg1"/>
                </a:solidFill>
              </a:rPr>
              <a:t>County intend to </a:t>
            </a:r>
            <a:r>
              <a:rPr lang="en-US" dirty="0" smtClean="0">
                <a:solidFill>
                  <a:schemeClr val="bg1"/>
                </a:solidFill>
              </a:rPr>
              <a:t>ensure permanent supportive housing is developed with essential support services and rental assistance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Key County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SSI and veterans benefits advocacy</a:t>
            </a:r>
          </a:p>
          <a:p>
            <a:pPr lvl="0"/>
            <a:r>
              <a:rPr lang="en-US" dirty="0"/>
              <a:t>Leveraging Affordable Care Act opportunities</a:t>
            </a:r>
          </a:p>
          <a:p>
            <a:pPr lvl="0"/>
            <a:r>
              <a:rPr lang="en-US" dirty="0"/>
              <a:t>Subsidized employment for CalWORKs homeless families</a:t>
            </a:r>
          </a:p>
          <a:p>
            <a:pPr lvl="0"/>
            <a:r>
              <a:rPr lang="en-US" dirty="0"/>
              <a:t>Bridge housing for those </a:t>
            </a:r>
            <a:r>
              <a:rPr lang="en-US" dirty="0" smtClean="0"/>
              <a:t>exiting institutions/ jail </a:t>
            </a:r>
            <a:r>
              <a:rPr lang="en-US" dirty="0"/>
              <a:t>in-reach/discharge planning guidelines</a:t>
            </a:r>
          </a:p>
          <a:p>
            <a:pPr lvl="0"/>
            <a:r>
              <a:rPr lang="en-US" dirty="0"/>
              <a:t>Increase Employment for Homeless Adults by Supporting Social </a:t>
            </a:r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City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Diversion – </a:t>
            </a:r>
          </a:p>
          <a:p>
            <a:pPr lvl="1"/>
            <a:r>
              <a:rPr lang="en-US" dirty="0" smtClean="0"/>
              <a:t>Interdisciplinary Homeless Outreach Partnership Endeavor Teams</a:t>
            </a:r>
          </a:p>
          <a:p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Safe Parking</a:t>
            </a:r>
          </a:p>
          <a:p>
            <a:pPr lvl="1"/>
            <a:r>
              <a:rPr lang="en-US" dirty="0" smtClean="0"/>
              <a:t>Mobile Showers</a:t>
            </a:r>
          </a:p>
          <a:p>
            <a:r>
              <a:rPr lang="en-US" dirty="0" smtClean="0"/>
              <a:t>Land Use – Ordinances in development to streamline the development process for permanent supportive housing</a:t>
            </a:r>
          </a:p>
          <a:p>
            <a:r>
              <a:rPr lang="en-US" dirty="0" smtClean="0"/>
              <a:t>Created Homeless Strategy Committee</a:t>
            </a:r>
          </a:p>
          <a:p>
            <a:r>
              <a:rPr lang="en-US" dirty="0" smtClean="0"/>
              <a:t>Hired Homeless Coordinator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Newly approved City $1.2 billion bond for supportive and affordable housing</a:t>
            </a:r>
          </a:p>
          <a:p>
            <a:r>
              <a:rPr lang="en-US" dirty="0" smtClean="0"/>
              <a:t>Proposed County ballot measure to raise $355 </a:t>
            </a:r>
            <a:r>
              <a:rPr lang="en-US" dirty="0" smtClean="0"/>
              <a:t>million annually </a:t>
            </a:r>
            <a:r>
              <a:rPr lang="en-US" dirty="0" smtClean="0"/>
              <a:t>to combat homelessness</a:t>
            </a:r>
          </a:p>
          <a:p>
            <a:r>
              <a:rPr lang="en-US" dirty="0" smtClean="0"/>
              <a:t>Need strategies and tools to gain community support for new homeless service and housing locations</a:t>
            </a:r>
          </a:p>
          <a:p>
            <a:r>
              <a:rPr lang="en-US" dirty="0" smtClean="0"/>
              <a:t>Work with State to develop legislation to facilitate funding for services and housing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40528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County </a:t>
            </a:r>
            <a:r>
              <a:rPr lang="en-US" dirty="0" smtClean="0">
                <a:solidFill>
                  <a:schemeClr val="bg1"/>
                </a:solidFill>
              </a:rPr>
              <a:t>Homeless Initiative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Kenneth </a:t>
            </a: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Hahn Hall of Administration</a:t>
            </a:r>
            <a:b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endParaRPr lang="en-US" sz="2000" dirty="0" smtClean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Temple Street, Room 493</a:t>
            </a:r>
            <a:b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Angeles, CA 90012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000" dirty="0" smtClean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213) 974 - 2326</a:t>
            </a:r>
            <a:b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homelessinitiative@lacounty.gov</a:t>
            </a:r>
            <a:endParaRPr lang="en-US" sz="2000" dirty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218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40528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LA City Homeless Coordinator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Barclay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Homeless Coordinator</a:t>
            </a:r>
            <a:endParaRPr lang="en-US" sz="2000" dirty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the City Administrative Officer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Main Street Room 1500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Angeles, CA 90012-4190</a:t>
            </a:r>
          </a:p>
          <a:p>
            <a:pPr marL="0" indent="0">
              <a:buNone/>
            </a:pPr>
            <a:endParaRPr lang="en-US" sz="2000" dirty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(213) 978-1681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meg.barclay@lacity.org</a:t>
            </a:r>
            <a:r>
              <a:rPr lang="en-US" sz="2000" dirty="0" smtClean="0">
                <a:solidFill>
                  <a:srgbClr val="001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Homelessness is a regional, cross jurisdictional issue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solution requires the State, County, Cities and partners to commit to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447800" y="152400"/>
            <a:ext cx="6096000" cy="954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1313" indent="-341313">
              <a:spcBef>
                <a:spcPts val="0"/>
              </a:spcBef>
            </a:pPr>
            <a:r>
              <a:rPr lang="en-US" sz="3600" dirty="0">
                <a:solidFill>
                  <a:srgbClr val="0012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Greater Los Angeles Homeless Count</a:t>
            </a:r>
            <a:br>
              <a:rPr lang="en-US" sz="3600" dirty="0">
                <a:solidFill>
                  <a:srgbClr val="0012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600" dirty="0">
              <a:solidFill>
                <a:srgbClr val="001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57746"/>
              </p:ext>
            </p:extLst>
          </p:nvPr>
        </p:nvGraphicFramePr>
        <p:xfrm>
          <a:off x="-31812" y="1505831"/>
          <a:ext cx="3613212" cy="489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64770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60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provided by Los Angeles Homeless Services Authority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1398110"/>
            <a:ext cx="42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Homeless Population -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Sheltered and Unsheltered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398110"/>
            <a:ext cx="3528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Homeless Population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(includes Glendale, Long Beach and Pasadena)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89262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39,461</a:t>
            </a: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30589" y="2133600"/>
            <a:ext cx="5061011" cy="4220313"/>
            <a:chOff x="3930589" y="2133600"/>
            <a:chExt cx="5061011" cy="4220313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5537931"/>
                </p:ext>
              </p:extLst>
            </p:nvPr>
          </p:nvGraphicFramePr>
          <p:xfrm>
            <a:off x="3930589" y="2133600"/>
            <a:ext cx="5061011" cy="4220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019800"/>
              <a:ext cx="754995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478184" y="344583"/>
            <a:ext cx="59132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800" dirty="0">
                <a:solidFill>
                  <a:srgbClr val="00124C"/>
                </a:solidFill>
                <a:latin typeface="Arial" charset="0"/>
                <a:cs typeface="Arial" charset="0"/>
              </a:rPr>
              <a:t>Homeless Housing Gap</a:t>
            </a:r>
            <a:endParaRPr lang="en-US" altLang="en-US" sz="3800" dirty="0">
              <a:solidFill>
                <a:srgbClr val="00124C"/>
              </a:solidFill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81000" y="1600200"/>
            <a:ext cx="838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  <a:buClr>
                <a:srgbClr val="033073"/>
              </a:buClr>
              <a:buFontTx/>
              <a:buNone/>
            </a:pPr>
            <a:endParaRPr lang="en-US" altLang="en-US" sz="2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190500" y="6353274"/>
            <a:ext cx="876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>
                <a:solidFill>
                  <a:srgbClr val="001968"/>
                </a:solidFill>
                <a:latin typeface="Arial" charset="0"/>
                <a:cs typeface="Arial" charset="0"/>
              </a:rPr>
              <a:t>*</a:t>
            </a:r>
            <a:r>
              <a:rPr lang="en-US" altLang="en-US" sz="1300" u="sng" dirty="0">
                <a:solidFill>
                  <a:srgbClr val="001968"/>
                </a:solidFill>
                <a:latin typeface="Arial" charset="0"/>
                <a:cs typeface="Arial" charset="0"/>
              </a:rPr>
              <a:t>Homeless Housing Gaps in the County of Los Angeles</a:t>
            </a:r>
            <a:r>
              <a:rPr lang="en-US" altLang="en-US" sz="1300" dirty="0">
                <a:solidFill>
                  <a:srgbClr val="001968"/>
                </a:solidFill>
                <a:latin typeface="Arial" charset="0"/>
                <a:cs typeface="Arial" charset="0"/>
              </a:rPr>
              <a:t>, Los Angeles Homeless Services Authority, January 2016</a:t>
            </a:r>
          </a:p>
        </p:txBody>
      </p:sp>
      <p:pic>
        <p:nvPicPr>
          <p:cNvPr id="1028" name="Picture 4" descr="https://upload.wikimedia.org/wikipedia/commons/thumb/4/48/Octicons-key.svg/2000px-Octicons-ke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0" y="2863850"/>
            <a:ext cx="908050" cy="641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bed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732212"/>
            <a:ext cx="1028700" cy="527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65" y="1763901"/>
            <a:ext cx="876300" cy="690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AutoShape 13" descr="Image result for hou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10251" name="AutoShape 15" descr="Image result for house clipar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16" y="4792663"/>
            <a:ext cx="1114484" cy="617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7"/>
          <p:cNvSpPr txBox="1">
            <a:spLocks noChangeArrowheads="1"/>
          </p:cNvSpPr>
          <p:nvPr/>
        </p:nvSpPr>
        <p:spPr bwMode="auto">
          <a:xfrm>
            <a:off x="4910667" y="1755964"/>
            <a:ext cx="41910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Provides intensive support services to chronically homeless persons</a:t>
            </a:r>
          </a:p>
        </p:txBody>
      </p:sp>
      <p:sp>
        <p:nvSpPr>
          <p:cNvPr id="10254" name="TextBox 22"/>
          <p:cNvSpPr txBox="1">
            <a:spLocks noChangeArrowheads="1"/>
          </p:cNvSpPr>
          <p:nvPr/>
        </p:nvSpPr>
        <p:spPr bwMode="auto">
          <a:xfrm>
            <a:off x="4910667" y="2614460"/>
            <a:ext cx="42333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Provides short-term housing assistance. Each unit can potentially house 2 households per year</a:t>
            </a:r>
          </a:p>
        </p:txBody>
      </p:sp>
      <p:sp>
        <p:nvSpPr>
          <p:cNvPr id="10255" name="TextBox 23"/>
          <p:cNvSpPr txBox="1">
            <a:spLocks noChangeArrowheads="1"/>
          </p:cNvSpPr>
          <p:nvPr/>
        </p:nvSpPr>
        <p:spPr bwMode="auto">
          <a:xfrm>
            <a:off x="4910667" y="3534000"/>
            <a:ext cx="419946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Provides crisis housing to unsheltered persons on the path to permanent housing</a:t>
            </a:r>
          </a:p>
        </p:txBody>
      </p:sp>
      <p:sp>
        <p:nvSpPr>
          <p:cNvPr id="10256" name="TextBox 24"/>
          <p:cNvSpPr txBox="1">
            <a:spLocks noChangeArrowheads="1"/>
          </p:cNvSpPr>
          <p:nvPr/>
        </p:nvSpPr>
        <p:spPr bwMode="auto">
          <a:xfrm>
            <a:off x="4910667" y="4513044"/>
            <a:ext cx="41825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Provides stabilizing housing assistance that keeps people and families from falling out of housing and into the homeless system</a:t>
            </a:r>
          </a:p>
        </p:txBody>
      </p:sp>
      <p:sp>
        <p:nvSpPr>
          <p:cNvPr id="10257" name="TextBox 4"/>
          <p:cNvSpPr txBox="1">
            <a:spLocks noChangeArrowheads="1"/>
          </p:cNvSpPr>
          <p:nvPr/>
        </p:nvSpPr>
        <p:spPr bwMode="auto">
          <a:xfrm>
            <a:off x="307975" y="1370372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Housing Type</a:t>
            </a:r>
          </a:p>
        </p:txBody>
      </p:sp>
      <p:sp>
        <p:nvSpPr>
          <p:cNvPr id="10263" name="TextBox 12"/>
          <p:cNvSpPr txBox="1">
            <a:spLocks noChangeArrowheads="1"/>
          </p:cNvSpPr>
          <p:nvPr/>
        </p:nvSpPr>
        <p:spPr bwMode="auto">
          <a:xfrm>
            <a:off x="1112565" y="1694051"/>
            <a:ext cx="13557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Permanent Supportive Housing</a:t>
            </a:r>
          </a:p>
        </p:txBody>
      </p:sp>
      <p:sp>
        <p:nvSpPr>
          <p:cNvPr id="10264" name="TextBox 27"/>
          <p:cNvSpPr txBox="1">
            <a:spLocks noChangeArrowheads="1"/>
          </p:cNvSpPr>
          <p:nvPr/>
        </p:nvSpPr>
        <p:spPr bwMode="auto">
          <a:xfrm>
            <a:off x="1145373" y="2722564"/>
            <a:ext cx="144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Rapid Re-Housing</a:t>
            </a:r>
          </a:p>
        </p:txBody>
      </p:sp>
      <p:sp>
        <p:nvSpPr>
          <p:cNvPr id="10265" name="TextBox 28"/>
          <p:cNvSpPr txBox="1">
            <a:spLocks noChangeArrowheads="1"/>
          </p:cNvSpPr>
          <p:nvPr/>
        </p:nvSpPr>
        <p:spPr bwMode="auto">
          <a:xfrm>
            <a:off x="1145373" y="3697287"/>
            <a:ext cx="1525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Emergency Shelter</a:t>
            </a:r>
          </a:p>
        </p:txBody>
      </p:sp>
      <p:sp>
        <p:nvSpPr>
          <p:cNvPr id="10266" name="TextBox 29"/>
          <p:cNvSpPr txBox="1">
            <a:spLocks noChangeArrowheads="1"/>
          </p:cNvSpPr>
          <p:nvPr/>
        </p:nvSpPr>
        <p:spPr bwMode="auto">
          <a:xfrm>
            <a:off x="1087608" y="4754344"/>
            <a:ext cx="134132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Homeless Prevention</a:t>
            </a:r>
          </a:p>
        </p:txBody>
      </p:sp>
      <p:sp>
        <p:nvSpPr>
          <p:cNvPr id="10267" name="Rectangle 30"/>
          <p:cNvSpPr>
            <a:spLocks noChangeArrowheads="1"/>
          </p:cNvSpPr>
          <p:nvPr/>
        </p:nvSpPr>
        <p:spPr bwMode="auto">
          <a:xfrm>
            <a:off x="5029200" y="1338428"/>
            <a:ext cx="2200533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Description</a:t>
            </a:r>
            <a:endParaRPr lang="en-US" altLang="en-US" sz="1800" b="1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75" y="5713194"/>
            <a:ext cx="7921624" cy="677108"/>
          </a:xfrm>
          <a:prstGeom prst="rect">
            <a:avLst/>
          </a:prstGeom>
          <a:solidFill>
            <a:srgbClr val="FFEB9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8738" fontAlgn="base">
              <a:spcBef>
                <a:spcPct val="0"/>
              </a:spcBef>
              <a:spcAft>
                <a:spcPts val="1000"/>
              </a:spcAft>
              <a:buClr>
                <a:srgbClr val="001968"/>
              </a:buClr>
              <a:buSzPct val="150000"/>
              <a:defRPr/>
            </a:pPr>
            <a:r>
              <a:rPr lang="en-US" altLang="en-US" sz="1900" b="1" dirty="0">
                <a:solidFill>
                  <a:srgbClr val="000000"/>
                </a:solidFill>
                <a:latin typeface="Arial" charset="0"/>
                <a:cs typeface="Arial" charset="0"/>
              </a:rPr>
              <a:t>$450 million per year* needed to fill the homeless housing gap (not counting construction costs)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50633"/>
              </p:ext>
            </p:extLst>
          </p:nvPr>
        </p:nvGraphicFramePr>
        <p:xfrm>
          <a:off x="2286000" y="1031011"/>
          <a:ext cx="2828866" cy="472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4"/>
                <a:gridCol w="1814072"/>
              </a:tblGrid>
              <a:tr h="3414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Total Gap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(Units)*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963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LA City</a:t>
                      </a:r>
                      <a:endParaRPr lang="en-US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tabLst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Balance</a:t>
                      </a:r>
                      <a:r>
                        <a:rPr lang="en-US" sz="1600" b="1" u="sng" baseline="0" dirty="0" smtClean="0">
                          <a:solidFill>
                            <a:schemeClr val="tx1"/>
                          </a:solidFill>
                        </a:rPr>
                        <a:t> of County</a:t>
                      </a:r>
                      <a:endParaRPr lang="en-US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02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9,894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5,447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3,434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4,945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552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2,129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7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1,230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1,325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 Angeles Homeless Services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00218A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smtClean="0"/>
              <a:t>The Los Angeles Homeless Services Authority (LAHSA) is a Joint Powers Authority formed by the City and County of Los Angeles</a:t>
            </a:r>
          </a:p>
          <a:p>
            <a:pPr>
              <a:buClr>
                <a:srgbClr val="00218A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smtClean="0"/>
              <a:t> LAHSA administers the HUD Continuum of Care on behalf of the County, the City of Los Angeles and 84 other Cities in the County</a:t>
            </a:r>
          </a:p>
          <a:p>
            <a:pPr>
              <a:buClr>
                <a:srgbClr val="00218A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smtClean="0"/>
              <a:t>Most City and County homeless shelter and emergency services programs are funded through LAHSA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27287"/>
            <a:ext cx="601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 County </a:t>
            </a:r>
          </a:p>
          <a:p>
            <a:pPr algn="ctr"/>
            <a:r>
              <a:rPr lang="en-US" sz="3800" dirty="0" smtClean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</a:t>
            </a:r>
            <a:r>
              <a:rPr lang="en-US" sz="3800" dirty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8305800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3200"/>
              </a:lnSpc>
              <a:spcAft>
                <a:spcPts val="120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Launched in August 2015</a:t>
            </a:r>
          </a:p>
          <a:p>
            <a:pPr marL="457200" lvl="0" indent="-457200">
              <a:lnSpc>
                <a:spcPts val="3200"/>
              </a:lnSpc>
              <a:spcAft>
                <a:spcPts val="120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Seizing the moment: Historic opportunity to combat homelessness throughout Los Angeles County</a:t>
            </a:r>
          </a:p>
          <a:p>
            <a:pPr marL="457200" lvl="0" indent="-457200">
              <a:lnSpc>
                <a:spcPts val="3200"/>
              </a:lnSpc>
              <a:spcAft>
                <a:spcPts val="120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Initial Goal: Develop a comprehensive set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of recommended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County strategies to combat homelessness, including strategies in which cities can participate</a:t>
            </a:r>
          </a:p>
          <a:p>
            <a:pPr marL="457200" lvl="0" indent="-457200">
              <a:lnSpc>
                <a:spcPts val="3200"/>
              </a:lnSpc>
              <a:spcAft>
                <a:spcPts val="120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Inclusive and collaborative planning process –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25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County departments, 30 cities, over 100 community organizations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477471 LAC Homeless Initiative Community Meeting 1-13-16\MVA_85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17940" r="14329" b="18269"/>
          <a:stretch/>
        </p:blipFill>
        <p:spPr bwMode="auto">
          <a:xfrm>
            <a:off x="6757587" y="1488712"/>
            <a:ext cx="2110063" cy="247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477471 LAC Homeless Initiative Community Meeting 1-13-16\MVB_5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15459" r="3077"/>
          <a:stretch/>
        </p:blipFill>
        <p:spPr bwMode="auto">
          <a:xfrm>
            <a:off x="252137" y="1435099"/>
            <a:ext cx="4402338" cy="3175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477471 LAC Homeless Initiative Community Meeting 1-13-16\MVA_85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14657" r="13784" b="17361"/>
          <a:stretch/>
        </p:blipFill>
        <p:spPr bwMode="auto">
          <a:xfrm>
            <a:off x="4782796" y="2142454"/>
            <a:ext cx="1943734" cy="2468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:\HI Photos\Outreach #2 11-12-15\20151112_1412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42593" b="20041"/>
          <a:stretch/>
        </p:blipFill>
        <p:spPr bwMode="auto">
          <a:xfrm>
            <a:off x="252137" y="4723460"/>
            <a:ext cx="8639726" cy="1913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371600" y="339852"/>
            <a:ext cx="5943600" cy="676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3800" dirty="0" smtClean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Community Engagement</a:t>
            </a:r>
            <a:endParaRPr lang="en-US" sz="3800" dirty="0">
              <a:solidFill>
                <a:srgbClr val="0021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Los Angeles </a:t>
            </a:r>
            <a:br>
              <a:rPr lang="en-US" dirty="0" smtClean="0"/>
            </a:br>
            <a:r>
              <a:rPr lang="en-US" dirty="0" smtClean="0"/>
              <a:t>Strategy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City Council created the standing Homelessness and Poverty Committee to focus on homelessness</a:t>
            </a:r>
          </a:p>
          <a:p>
            <a:r>
              <a:rPr lang="en-US" dirty="0" smtClean="0"/>
              <a:t>The Committee</a:t>
            </a:r>
          </a:p>
          <a:p>
            <a:pPr lvl="1"/>
            <a:r>
              <a:rPr lang="en-US" dirty="0" smtClean="0"/>
              <a:t>Held public meetings on specific topics related to homelessness</a:t>
            </a:r>
          </a:p>
          <a:p>
            <a:pPr lvl="1"/>
            <a:r>
              <a:rPr lang="en-US" dirty="0" smtClean="0"/>
              <a:t>Instructed Staff to prepare a strategy for Council and Mayor consideration</a:t>
            </a:r>
          </a:p>
          <a:p>
            <a:r>
              <a:rPr lang="en-US" dirty="0" smtClean="0"/>
              <a:t>City of Los Angeles </a:t>
            </a:r>
            <a:r>
              <a:rPr lang="en-US" dirty="0"/>
              <a:t>participated actively in the 18 policy summits convened by the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Strategies were developed through interdepartmental collaboration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95400" y="457200"/>
            <a:ext cx="6248400" cy="676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3800" dirty="0" smtClean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  <a:r>
              <a:rPr lang="en-US" sz="3800" dirty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</a:p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(Approved by the Board </a:t>
            </a:r>
            <a:r>
              <a:rPr lang="en-US" sz="2400" dirty="0" smtClean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Supervisors and LA City Council on </a:t>
            </a:r>
            <a:r>
              <a:rPr lang="en-US" sz="2400" dirty="0">
                <a:solidFill>
                  <a:srgbClr val="002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2/9/2016)   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72137"/>
              </p:ext>
            </p:extLst>
          </p:nvPr>
        </p:nvGraphicFramePr>
        <p:xfrm>
          <a:off x="533400" y="1752600"/>
          <a:ext cx="81534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County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City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Pct val="150000"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strategies in six areas:</a:t>
                      </a:r>
                    </a:p>
                    <a:p>
                      <a:pPr marL="231775" lvl="0" indent="-23177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165C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 Homelessness</a:t>
                      </a:r>
                    </a:p>
                    <a:p>
                      <a:pPr marL="231775" lvl="0" indent="-23177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165C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Subsidize Housing</a:t>
                      </a:r>
                    </a:p>
                    <a:p>
                      <a:pPr marL="231775" lvl="0" indent="-23177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165C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Income</a:t>
                      </a:r>
                    </a:p>
                    <a:p>
                      <a:pPr marL="231775" lvl="0" indent="-23177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165C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Case Management and Services</a:t>
                      </a:r>
                    </a:p>
                    <a:p>
                      <a:pPr marL="231775" lvl="0" indent="-23177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165C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Coordinated System</a:t>
                      </a:r>
                    </a:p>
                    <a:p>
                      <a:pPr marL="231775" lvl="0" indent="-231775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165C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Affordable/Homeless Housing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50000"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Strategies in 9 areas: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Wrong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Door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Coordinated Entry System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Land Use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Strategies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ct val="11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B434-8D73-4E72-B042-65B9D17462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11534</TotalTime>
  <Words>842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Government Collaboration</vt:lpstr>
      <vt:lpstr>PowerPoint Presentation</vt:lpstr>
      <vt:lpstr>PowerPoint Presentation</vt:lpstr>
      <vt:lpstr>Los Angeles Homeless Services Authority</vt:lpstr>
      <vt:lpstr>PowerPoint Presentation</vt:lpstr>
      <vt:lpstr>PowerPoint Presentation</vt:lpstr>
      <vt:lpstr>City of Los Angeles  Strategy Process</vt:lpstr>
      <vt:lpstr>PowerPoint Presentation</vt:lpstr>
      <vt:lpstr>City/County Shared Strategies</vt:lpstr>
      <vt:lpstr>Coordinated Entry System</vt:lpstr>
      <vt:lpstr>Housing:  Immediate needs</vt:lpstr>
      <vt:lpstr>Housing: Long-Term Solution</vt:lpstr>
      <vt:lpstr>Other Key County Strategies</vt:lpstr>
      <vt:lpstr>Other Key City Strategies</vt:lpstr>
      <vt:lpstr>Opportunities &amp; Challenges</vt:lpstr>
      <vt:lpstr>Contact Us</vt:lpstr>
    </vt:vector>
  </TitlesOfParts>
  <Company>Chief Executive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Oh, Ashlee</dc:creator>
  <cp:lastModifiedBy>Ansell, Phil</cp:lastModifiedBy>
  <cp:revision>726</cp:revision>
  <cp:lastPrinted>2016-11-21T21:23:41Z</cp:lastPrinted>
  <dcterms:created xsi:type="dcterms:W3CDTF">2016-01-09T23:41:55Z</dcterms:created>
  <dcterms:modified xsi:type="dcterms:W3CDTF">2016-11-23T01:21:01Z</dcterms:modified>
</cp:coreProperties>
</file>