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24"/>
  </p:notesMasterIdLst>
  <p:handoutMasterIdLst>
    <p:handoutMasterId r:id="rId25"/>
  </p:handoutMasterIdLst>
  <p:sldIdLst>
    <p:sldId id="256" r:id="rId2"/>
    <p:sldId id="395" r:id="rId3"/>
    <p:sldId id="260" r:id="rId4"/>
    <p:sldId id="396" r:id="rId5"/>
    <p:sldId id="264" r:id="rId6"/>
    <p:sldId id="399" r:id="rId7"/>
    <p:sldId id="400" r:id="rId8"/>
    <p:sldId id="360" r:id="rId9"/>
    <p:sldId id="362" r:id="rId10"/>
    <p:sldId id="394" r:id="rId11"/>
    <p:sldId id="367" r:id="rId12"/>
    <p:sldId id="407" r:id="rId13"/>
    <p:sldId id="408" r:id="rId14"/>
    <p:sldId id="404" r:id="rId15"/>
    <p:sldId id="321" r:id="rId16"/>
    <p:sldId id="381" r:id="rId17"/>
    <p:sldId id="380" r:id="rId18"/>
    <p:sldId id="269" r:id="rId19"/>
    <p:sldId id="376" r:id="rId20"/>
    <p:sldId id="270" r:id="rId21"/>
    <p:sldId id="389" r:id="rId22"/>
    <p:sldId id="397"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66FF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95147" autoAdjust="0"/>
  </p:normalViewPr>
  <p:slideViewPr>
    <p:cSldViewPr>
      <p:cViewPr>
        <p:scale>
          <a:sx n="90" d="100"/>
          <a:sy n="90" d="100"/>
        </p:scale>
        <p:origin x="-450" y="228"/>
      </p:cViewPr>
      <p:guideLst>
        <p:guide orient="horz" pos="2160"/>
        <p:guide pos="2880"/>
      </p:guideLst>
    </p:cSldViewPr>
  </p:slideViewPr>
  <p:notesTextViewPr>
    <p:cViewPr>
      <p:scale>
        <a:sx n="1" d="1"/>
        <a:sy n="1" d="1"/>
      </p:scale>
      <p:origin x="0" y="0"/>
    </p:cViewPr>
  </p:notesTextViewPr>
  <p:sorterViewPr>
    <p:cViewPr>
      <p:scale>
        <a:sx n="100" d="100"/>
        <a:sy n="100" d="100"/>
      </p:scale>
      <p:origin x="0" y="7384"/>
    </p:cViewPr>
  </p:sorterViewPr>
  <p:notesViewPr>
    <p:cSldViewPr>
      <p:cViewPr varScale="1">
        <p:scale>
          <a:sx n="79" d="100"/>
          <a:sy n="79" d="100"/>
        </p:scale>
        <p:origin x="-19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7" tIns="46584" rIns="93167" bIns="46584" rtlCol="0"/>
          <a:lstStyle>
            <a:lvl1pPr algn="r">
              <a:defRPr sz="1200"/>
            </a:lvl1pPr>
          </a:lstStyle>
          <a:p>
            <a:fld id="{B4E974F0-463A-4A81-B8DB-01AC8F5A935B}" type="datetimeFigureOut">
              <a:rPr lang="en-US" smtClean="0"/>
              <a:pPr/>
              <a:t>12/4/2012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7" tIns="46584" rIns="93167" bIns="46584" rtlCol="0" anchor="b"/>
          <a:lstStyle>
            <a:lvl1pPr algn="r">
              <a:defRPr sz="1200"/>
            </a:lvl1pPr>
          </a:lstStyle>
          <a:p>
            <a:fld id="{E0BC8F57-B1BA-4065-85F9-05449B128A31}" type="slidenum">
              <a:rPr lang="en-US" smtClean="0"/>
              <a:pPr/>
              <a:t>‹#›</a:t>
            </a:fld>
            <a:endParaRPr lang="en-US" dirty="0"/>
          </a:p>
        </p:txBody>
      </p:sp>
    </p:spTree>
    <p:extLst>
      <p:ext uri="{BB962C8B-B14F-4D97-AF65-F5344CB8AC3E}">
        <p14:creationId xmlns:p14="http://schemas.microsoft.com/office/powerpoint/2010/main" val="241156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7" tIns="46584" rIns="93167" bIns="46584" rtlCol="0"/>
          <a:lstStyle>
            <a:lvl1pPr algn="r">
              <a:defRPr sz="1200"/>
            </a:lvl1pPr>
          </a:lstStyle>
          <a:p>
            <a:fld id="{14E9E214-51BA-4506-9185-65543E644148}" type="datetimeFigureOut">
              <a:rPr lang="en-US" smtClean="0"/>
              <a:pPr/>
              <a:t>12/4/2012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vl1pPr>
          </a:lstStyle>
          <a:p>
            <a:fld id="{770FE9C6-FF1D-4CD9-9969-4FE09C509EC9}" type="slidenum">
              <a:rPr lang="en-US" smtClean="0"/>
              <a:pPr/>
              <a:t>‹#›</a:t>
            </a:fld>
            <a:endParaRPr lang="en-US" dirty="0"/>
          </a:p>
        </p:txBody>
      </p:sp>
    </p:spTree>
    <p:extLst>
      <p:ext uri="{BB962C8B-B14F-4D97-AF65-F5344CB8AC3E}">
        <p14:creationId xmlns:p14="http://schemas.microsoft.com/office/powerpoint/2010/main" val="1610903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E41B358-87D2-4D89-9F61-EEB65943DBDA}" type="slidenum">
              <a:rPr lang="en-US" smtClean="0"/>
              <a:pPr>
                <a:defRPr/>
              </a:pPr>
              <a:t>0</a:t>
            </a:fld>
            <a:endParaRPr lang="en-US" dirty="0"/>
          </a:p>
        </p:txBody>
      </p:sp>
    </p:spTree>
    <p:extLst>
      <p:ext uri="{BB962C8B-B14F-4D97-AF65-F5344CB8AC3E}">
        <p14:creationId xmlns:p14="http://schemas.microsoft.com/office/powerpoint/2010/main" val="4135453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FE9C6-FF1D-4CD9-9969-4FE09C509EC9}" type="slidenum">
              <a:rPr lang="en-US" smtClean="0"/>
              <a:pPr/>
              <a:t>16</a:t>
            </a:fld>
            <a:endParaRPr lang="en-US" dirty="0"/>
          </a:p>
        </p:txBody>
      </p:sp>
    </p:spTree>
    <p:extLst>
      <p:ext uri="{BB962C8B-B14F-4D97-AF65-F5344CB8AC3E}">
        <p14:creationId xmlns:p14="http://schemas.microsoft.com/office/powerpoint/2010/main" val="190243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41B358-87D2-4D89-9F61-EEB65943DBDA}" type="slidenum">
              <a:rPr lang="en-US" smtClean="0"/>
              <a:pPr>
                <a:defRPr/>
              </a:pPr>
              <a:t>17</a:t>
            </a:fld>
            <a:endParaRPr lang="en-US" dirty="0"/>
          </a:p>
        </p:txBody>
      </p:sp>
    </p:spTree>
    <p:extLst>
      <p:ext uri="{BB962C8B-B14F-4D97-AF65-F5344CB8AC3E}">
        <p14:creationId xmlns:p14="http://schemas.microsoft.com/office/powerpoint/2010/main" val="400402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FE9C6-FF1D-4CD9-9969-4FE09C509EC9}" type="slidenum">
              <a:rPr lang="en-US" smtClean="0"/>
              <a:pPr/>
              <a:t>18</a:t>
            </a:fld>
            <a:endParaRPr lang="en-US" dirty="0"/>
          </a:p>
        </p:txBody>
      </p:sp>
    </p:spTree>
    <p:extLst>
      <p:ext uri="{BB962C8B-B14F-4D97-AF65-F5344CB8AC3E}">
        <p14:creationId xmlns:p14="http://schemas.microsoft.com/office/powerpoint/2010/main" val="2945385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41B358-87D2-4D89-9F61-EEB65943DBDA}" type="slidenum">
              <a:rPr lang="en-US" smtClean="0"/>
              <a:pPr>
                <a:defRPr/>
              </a:pPr>
              <a:t>19</a:t>
            </a:fld>
            <a:endParaRPr lang="en-US" dirty="0"/>
          </a:p>
        </p:txBody>
      </p:sp>
    </p:spTree>
    <p:extLst>
      <p:ext uri="{BB962C8B-B14F-4D97-AF65-F5344CB8AC3E}">
        <p14:creationId xmlns:p14="http://schemas.microsoft.com/office/powerpoint/2010/main" val="400402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41B358-87D2-4D89-9F61-EEB65943DBDA}" type="slidenum">
              <a:rPr lang="en-US" smtClean="0"/>
              <a:pPr>
                <a:defRPr/>
              </a:pPr>
              <a:t>20</a:t>
            </a:fld>
            <a:endParaRPr lang="en-US" dirty="0"/>
          </a:p>
        </p:txBody>
      </p:sp>
    </p:spTree>
    <p:extLst>
      <p:ext uri="{BB962C8B-B14F-4D97-AF65-F5344CB8AC3E}">
        <p14:creationId xmlns:p14="http://schemas.microsoft.com/office/powerpoint/2010/main" val="40040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41B358-87D2-4D89-9F61-EEB65943DBDA}" type="slidenum">
              <a:rPr lang="en-US" smtClean="0"/>
              <a:pPr>
                <a:defRPr/>
              </a:pPr>
              <a:t>2</a:t>
            </a:fld>
            <a:endParaRPr lang="en-US" dirty="0"/>
          </a:p>
        </p:txBody>
      </p:sp>
    </p:spTree>
    <p:extLst>
      <p:ext uri="{BB962C8B-B14F-4D97-AF65-F5344CB8AC3E}">
        <p14:creationId xmlns:p14="http://schemas.microsoft.com/office/powerpoint/2010/main" val="40040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41B358-87D2-4D89-9F61-EEB65943DBDA}" type="slidenum">
              <a:rPr lang="en-US" smtClean="0"/>
              <a:pPr>
                <a:defRPr/>
              </a:pPr>
              <a:t>4</a:t>
            </a:fld>
            <a:endParaRPr lang="en-US" dirty="0"/>
          </a:p>
        </p:txBody>
      </p:sp>
    </p:spTree>
    <p:extLst>
      <p:ext uri="{BB962C8B-B14F-4D97-AF65-F5344CB8AC3E}">
        <p14:creationId xmlns:p14="http://schemas.microsoft.com/office/powerpoint/2010/main" val="40040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FE9C6-FF1D-4CD9-9969-4FE09C509EC9}" type="slidenum">
              <a:rPr lang="en-US" smtClean="0"/>
              <a:pPr/>
              <a:t>7</a:t>
            </a:fld>
            <a:endParaRPr lang="en-US" dirty="0"/>
          </a:p>
        </p:txBody>
      </p:sp>
    </p:spTree>
    <p:extLst>
      <p:ext uri="{BB962C8B-B14F-4D97-AF65-F5344CB8AC3E}">
        <p14:creationId xmlns:p14="http://schemas.microsoft.com/office/powerpoint/2010/main" val="188399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FE9C6-FF1D-4CD9-9969-4FE09C509EC9}" type="slidenum">
              <a:rPr lang="en-US" smtClean="0"/>
              <a:pPr/>
              <a:t>8</a:t>
            </a:fld>
            <a:endParaRPr lang="en-US" dirty="0"/>
          </a:p>
        </p:txBody>
      </p:sp>
    </p:spTree>
    <p:extLst>
      <p:ext uri="{BB962C8B-B14F-4D97-AF65-F5344CB8AC3E}">
        <p14:creationId xmlns:p14="http://schemas.microsoft.com/office/powerpoint/2010/main" val="5620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FE9C6-FF1D-4CD9-9969-4FE09C509EC9}" type="slidenum">
              <a:rPr lang="en-US" smtClean="0"/>
              <a:pPr/>
              <a:t>9</a:t>
            </a:fld>
            <a:endParaRPr lang="en-US" dirty="0"/>
          </a:p>
        </p:txBody>
      </p:sp>
    </p:spTree>
    <p:extLst>
      <p:ext uri="{BB962C8B-B14F-4D97-AF65-F5344CB8AC3E}">
        <p14:creationId xmlns:p14="http://schemas.microsoft.com/office/powerpoint/2010/main" val="2246318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FE9C6-FF1D-4CD9-9969-4FE09C509EC9}" type="slidenum">
              <a:rPr lang="en-US" smtClean="0"/>
              <a:pPr/>
              <a:t>10</a:t>
            </a:fld>
            <a:endParaRPr lang="en-US" dirty="0"/>
          </a:p>
        </p:txBody>
      </p:sp>
    </p:spTree>
    <p:extLst>
      <p:ext uri="{BB962C8B-B14F-4D97-AF65-F5344CB8AC3E}">
        <p14:creationId xmlns:p14="http://schemas.microsoft.com/office/powerpoint/2010/main" val="403122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FE9C6-FF1D-4CD9-9969-4FE09C509EC9}" type="slidenum">
              <a:rPr lang="en-US" smtClean="0"/>
              <a:pPr/>
              <a:t>14</a:t>
            </a:fld>
            <a:endParaRPr lang="en-US" dirty="0"/>
          </a:p>
        </p:txBody>
      </p:sp>
    </p:spTree>
    <p:extLst>
      <p:ext uri="{BB962C8B-B14F-4D97-AF65-F5344CB8AC3E}">
        <p14:creationId xmlns:p14="http://schemas.microsoft.com/office/powerpoint/2010/main" val="150467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0FE9C6-FF1D-4CD9-9969-4FE09C509EC9}" type="slidenum">
              <a:rPr lang="en-US" smtClean="0"/>
              <a:pPr/>
              <a:t>15</a:t>
            </a:fld>
            <a:endParaRPr lang="en-US" dirty="0"/>
          </a:p>
        </p:txBody>
      </p:sp>
    </p:spTree>
    <p:extLst>
      <p:ext uri="{BB962C8B-B14F-4D97-AF65-F5344CB8AC3E}">
        <p14:creationId xmlns:p14="http://schemas.microsoft.com/office/powerpoint/2010/main" val="285962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lstStyle>
            <a:lvl1pPr marL="0" indent="0" algn="ctr">
              <a:buNone/>
              <a:defRPr>
                <a:solidFill>
                  <a:srgbClr val="00206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302187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rgbClr val="002060"/>
                </a:solidFill>
              </a:defRPr>
            </a:lvl1pPr>
          </a:lstStyle>
          <a:p>
            <a:fld id="{5FC8A3EF-0428-4F22-A249-0784A01CBAED}" type="slidenum">
              <a:rPr lang="en-US" smtClean="0"/>
              <a:pPr/>
              <a:t>‹#›</a:t>
            </a:fld>
            <a:endParaRPr lang="en-US" dirty="0"/>
          </a:p>
        </p:txBody>
      </p:sp>
    </p:spTree>
    <p:extLst>
      <p:ext uri="{BB962C8B-B14F-4D97-AF65-F5344CB8AC3E}">
        <p14:creationId xmlns:p14="http://schemas.microsoft.com/office/powerpoint/2010/main" val="400280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rgbClr val="002060"/>
                </a:solidFill>
              </a:defRPr>
            </a:lvl1pPr>
          </a:lstStyle>
          <a:p>
            <a:fld id="{5FC8A3EF-0428-4F22-A249-0784A01CBAED}" type="slidenum">
              <a:rPr lang="en-US" smtClean="0"/>
              <a:pPr/>
              <a:t>‹#›</a:t>
            </a:fld>
            <a:endParaRPr lang="en-US" dirty="0"/>
          </a:p>
        </p:txBody>
      </p:sp>
    </p:spTree>
    <p:extLst>
      <p:ext uri="{BB962C8B-B14F-4D97-AF65-F5344CB8AC3E}">
        <p14:creationId xmlns:p14="http://schemas.microsoft.com/office/powerpoint/2010/main" val="233279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492875"/>
            <a:ext cx="2133600" cy="365125"/>
          </a:xfrm>
          <a:prstGeom prst="rect">
            <a:avLst/>
          </a:prstGeom>
        </p:spPr>
        <p:txBody>
          <a:bodyPr/>
          <a:lstStyle>
            <a:lvl1pPr algn="r">
              <a:defRPr>
                <a:solidFill>
                  <a:srgbClr val="002060"/>
                </a:solidFill>
              </a:defRPr>
            </a:lvl1pPr>
          </a:lstStyle>
          <a:p>
            <a:fld id="{5FC8A3EF-0428-4F22-A249-0784A01CBAED}" type="slidenum">
              <a:rPr lang="en-US" smtClean="0"/>
              <a:pPr/>
              <a:t>‹#›</a:t>
            </a:fld>
            <a:endParaRPr lang="en-US" dirty="0"/>
          </a:p>
        </p:txBody>
      </p:sp>
    </p:spTree>
    <p:extLst>
      <p:ext uri="{BB962C8B-B14F-4D97-AF65-F5344CB8AC3E}">
        <p14:creationId xmlns:p14="http://schemas.microsoft.com/office/powerpoint/2010/main" val="25048159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1639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226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63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21174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05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081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solidFill>
                  <a:srgbClr val="002060"/>
                </a:solidFill>
              </a:defRPr>
            </a:lvl1pPr>
          </a:lstStyle>
          <a:p>
            <a:fld id="{5FC8A3EF-0428-4F22-A249-0784A01CBAED}" type="slidenum">
              <a:rPr lang="en-US" smtClean="0"/>
              <a:pPr/>
              <a:t>‹#›</a:t>
            </a:fld>
            <a:endParaRPr lang="en-US" dirty="0"/>
          </a:p>
        </p:txBody>
      </p:sp>
    </p:spTree>
    <p:extLst>
      <p:ext uri="{BB962C8B-B14F-4D97-AF65-F5344CB8AC3E}">
        <p14:creationId xmlns:p14="http://schemas.microsoft.com/office/powerpoint/2010/main" val="1090639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992" y="0"/>
            <a:ext cx="8229600" cy="1143000"/>
          </a:xfrm>
          <a:prstGeom prst="rect">
            <a:avLst/>
          </a:prstGeom>
          <a:effectLst>
            <a:glow rad="63500">
              <a:schemeClr val="accent1">
                <a:satMod val="175000"/>
                <a:alpha val="40000"/>
              </a:schemeClr>
            </a:glow>
            <a:softEdge rad="787400"/>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a:off x="1022033" y="6248400"/>
            <a:ext cx="79248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9073" y="5882943"/>
            <a:ext cx="822960" cy="977265"/>
          </a:xfrm>
          <a:prstGeom prst="rect">
            <a:avLst/>
          </a:prstGeom>
        </p:spPr>
      </p:pic>
      <p:cxnSp>
        <p:nvCxnSpPr>
          <p:cNvPr id="12" name="Straight Connector 11"/>
          <p:cNvCxnSpPr/>
          <p:nvPr userDrawn="1"/>
        </p:nvCxnSpPr>
        <p:spPr>
          <a:xfrm>
            <a:off x="762000" y="990600"/>
            <a:ext cx="7924800" cy="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62000" y="1066800"/>
            <a:ext cx="7924800"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09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hbex.c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838200" y="1447800"/>
            <a:ext cx="7543800" cy="1470025"/>
          </a:xfrm>
        </p:spPr>
        <p:txBody>
          <a:bodyPr>
            <a:normAutofit/>
          </a:bodyPr>
          <a:lstStyle/>
          <a:p>
            <a:pPr algn="l"/>
            <a:r>
              <a:rPr lang="en-US" sz="4000" b="1" dirty="0" smtClean="0">
                <a:latin typeface="Arial" charset="0"/>
                <a:cs typeface="Arial" charset="0"/>
              </a:rPr>
              <a:t>Covered California Overview</a:t>
            </a:r>
          </a:p>
        </p:txBody>
      </p:sp>
      <p:sp>
        <p:nvSpPr>
          <p:cNvPr id="5" name="Subtitle 4"/>
          <p:cNvSpPr>
            <a:spLocks noGrp="1"/>
          </p:cNvSpPr>
          <p:nvPr>
            <p:ph type="subTitle" idx="1"/>
          </p:nvPr>
        </p:nvSpPr>
        <p:spPr>
          <a:xfrm>
            <a:off x="1295400" y="3276600"/>
            <a:ext cx="6400800" cy="2667000"/>
          </a:xfrm>
        </p:spPr>
        <p:txBody>
          <a:bodyPr rtlCol="0">
            <a:normAutofit fontScale="62500" lnSpcReduction="20000"/>
          </a:bodyPr>
          <a:lstStyle/>
          <a:p>
            <a:pPr algn="l" fontAlgn="auto">
              <a:spcAft>
                <a:spcPts val="0"/>
              </a:spcAft>
              <a:buFont typeface="Arial" pitchFamily="34" charset="0"/>
              <a:buNone/>
              <a:defRPr/>
            </a:pPr>
            <a:endParaRPr lang="en-US" sz="3100" dirty="0">
              <a:solidFill>
                <a:schemeClr val="accent1">
                  <a:lumMod val="60000"/>
                  <a:lumOff val="40000"/>
                </a:schemeClr>
              </a:solidFill>
            </a:endParaRPr>
          </a:p>
          <a:p>
            <a:pPr algn="l">
              <a:defRPr/>
            </a:pPr>
            <a:r>
              <a:rPr lang="en-US" b="1" dirty="0">
                <a:latin typeface="Arial" charset="0"/>
                <a:ea typeface="+mj-ea"/>
                <a:cs typeface="Arial" charset="0"/>
              </a:rPr>
              <a:t>David Panush </a:t>
            </a:r>
          </a:p>
          <a:p>
            <a:pPr algn="l">
              <a:defRPr/>
            </a:pPr>
            <a:r>
              <a:rPr lang="en-US" b="1" dirty="0">
                <a:latin typeface="Arial" charset="0"/>
                <a:ea typeface="+mj-ea"/>
                <a:cs typeface="Arial" charset="0"/>
              </a:rPr>
              <a:t>Director, Government Relations</a:t>
            </a:r>
          </a:p>
          <a:p>
            <a:pPr algn="l">
              <a:defRPr/>
            </a:pPr>
            <a:r>
              <a:rPr lang="en-US" b="1" dirty="0" smtClean="0">
                <a:latin typeface="Arial" charset="0"/>
                <a:ea typeface="+mj-ea"/>
                <a:cs typeface="Arial" charset="0"/>
              </a:rPr>
              <a:t>Covered California</a:t>
            </a:r>
            <a:endParaRPr lang="en-US" b="1" dirty="0">
              <a:latin typeface="Arial" charset="0"/>
              <a:ea typeface="+mj-ea"/>
              <a:cs typeface="Arial" charset="0"/>
            </a:endParaRPr>
          </a:p>
          <a:p>
            <a:pPr algn="l">
              <a:defRPr/>
            </a:pPr>
            <a:endParaRPr lang="en-US" b="1" dirty="0">
              <a:latin typeface="Arial" charset="0"/>
              <a:ea typeface="+mj-ea"/>
              <a:cs typeface="Arial" charset="0"/>
            </a:endParaRPr>
          </a:p>
          <a:p>
            <a:pPr algn="l">
              <a:defRPr/>
            </a:pPr>
            <a:endParaRPr lang="en-US" b="1" dirty="0">
              <a:latin typeface="Arial" charset="0"/>
              <a:ea typeface="+mj-ea"/>
              <a:cs typeface="Arial" charset="0"/>
            </a:endParaRPr>
          </a:p>
          <a:p>
            <a:pPr algn="l">
              <a:defRPr/>
            </a:pPr>
            <a:r>
              <a:rPr lang="en-US" b="1" dirty="0" smtClean="0">
                <a:latin typeface="Arial" charset="0"/>
                <a:ea typeface="+mj-ea"/>
                <a:cs typeface="Arial" charset="0"/>
              </a:rPr>
              <a:t>November 28, 2012</a:t>
            </a:r>
          </a:p>
          <a:p>
            <a:pPr algn="l">
              <a:defRPr/>
            </a:pPr>
            <a:r>
              <a:rPr lang="en-US" b="1" dirty="0" smtClean="0">
                <a:latin typeface="Arial" charset="0"/>
                <a:ea typeface="+mj-ea"/>
                <a:cs typeface="Arial" charset="0"/>
              </a:rPr>
              <a:t>CSAC Annual Meeting </a:t>
            </a:r>
            <a:endParaRPr lang="en-US" b="1" dirty="0">
              <a:latin typeface="Arial" charset="0"/>
              <a:ea typeface="+mj-ea"/>
              <a:cs typeface="Arial" charset="0"/>
            </a:endParaRPr>
          </a:p>
          <a:p>
            <a:pPr algn="l">
              <a:defRPr/>
            </a:pPr>
            <a:endParaRPr lang="en-US" b="1" dirty="0">
              <a:latin typeface="Arial" charset="0"/>
              <a:ea typeface="+mj-ea"/>
              <a:cs typeface="Arial" charset="0"/>
            </a:endParaRPr>
          </a:p>
          <a:p>
            <a:pPr algn="l"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2367669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Autofit/>
          </a:bodyPr>
          <a:lstStyle/>
          <a:p>
            <a:r>
              <a:rPr lang="en-US" sz="3000" dirty="0"/>
              <a:t>Ethnic Mix of </a:t>
            </a:r>
            <a:r>
              <a:rPr lang="en-US" sz="3000" dirty="0" smtClean="0"/>
              <a:t>Exchange</a:t>
            </a:r>
            <a:br>
              <a:rPr lang="en-US" sz="3000" dirty="0" smtClean="0"/>
            </a:br>
            <a:r>
              <a:rPr lang="en-US" sz="3000" dirty="0" smtClean="0"/>
              <a:t>Subsidy </a:t>
            </a:r>
            <a:r>
              <a:rPr lang="en-US" sz="3000" dirty="0"/>
              <a:t>Eligible Californians</a:t>
            </a:r>
          </a:p>
        </p:txBody>
      </p:sp>
      <p:pic>
        <p:nvPicPr>
          <p:cNvPr id="8194" name="Picture 2" descr="C:\Users\ohidalgo\Desktop\Race-ethnicity pie chart-3b 1106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24000"/>
            <a:ext cx="5998464" cy="339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96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California’s Uninsured Population is </a:t>
            </a:r>
            <a:br>
              <a:rPr lang="en-US" sz="3000" dirty="0"/>
            </a:br>
            <a:r>
              <a:rPr lang="en-US" sz="3000" dirty="0"/>
              <a:t>Spread Throughout the State </a:t>
            </a:r>
          </a:p>
        </p:txBody>
      </p:sp>
      <p:pic>
        <p:nvPicPr>
          <p:cNvPr id="7" name="Picture 6" descr="Sta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1676399"/>
            <a:ext cx="3963197" cy="4419601"/>
          </a:xfrm>
          <a:prstGeom prst="rect">
            <a:avLst/>
          </a:prstGeom>
        </p:spPr>
      </p:pic>
      <p:sp>
        <p:nvSpPr>
          <p:cNvPr id="3" name="TextBox 2"/>
          <p:cNvSpPr txBox="1"/>
          <p:nvPr/>
        </p:nvSpPr>
        <p:spPr>
          <a:xfrm>
            <a:off x="762000" y="2362200"/>
            <a:ext cx="2971800" cy="2462213"/>
          </a:xfrm>
          <a:prstGeom prst="rect">
            <a:avLst/>
          </a:prstGeom>
          <a:noFill/>
        </p:spPr>
        <p:txBody>
          <a:bodyPr wrap="square" rtlCol="0">
            <a:spAutoFit/>
          </a:bodyPr>
          <a:lstStyle/>
          <a:p>
            <a:endParaRPr lang="en-US" sz="2200" dirty="0">
              <a:solidFill>
                <a:srgbClr val="000000"/>
              </a:solidFill>
              <a:latin typeface="Arial" pitchFamily="34" charset="0"/>
              <a:cs typeface="Arial" pitchFamily="34" charset="0"/>
            </a:endParaRPr>
          </a:p>
          <a:p>
            <a:r>
              <a:rPr lang="en-US" sz="2200" dirty="0">
                <a:solidFill>
                  <a:srgbClr val="002060"/>
                </a:solidFill>
                <a:latin typeface="Arial" pitchFamily="34" charset="0"/>
                <a:cs typeface="Arial" pitchFamily="34" charset="0"/>
              </a:rPr>
              <a:t>California’s expanse, diverse geography and mix of rural and urban areas </a:t>
            </a:r>
            <a:r>
              <a:rPr lang="en-US" sz="2200" dirty="0" smtClean="0">
                <a:solidFill>
                  <a:srgbClr val="002060"/>
                </a:solidFill>
                <a:latin typeface="Arial" pitchFamily="34" charset="0"/>
                <a:cs typeface="Arial" pitchFamily="34" charset="0"/>
              </a:rPr>
              <a:t>are unique </a:t>
            </a:r>
            <a:r>
              <a:rPr lang="en-US" sz="2200" dirty="0">
                <a:solidFill>
                  <a:srgbClr val="002060"/>
                </a:solidFill>
                <a:latin typeface="Arial" pitchFamily="34" charset="0"/>
                <a:cs typeface="Arial" pitchFamily="34" charset="0"/>
              </a:rPr>
              <a:t>and </a:t>
            </a:r>
            <a:r>
              <a:rPr lang="en-US" sz="2200" dirty="0" smtClean="0">
                <a:solidFill>
                  <a:srgbClr val="002060"/>
                </a:solidFill>
                <a:latin typeface="Arial" pitchFamily="34" charset="0"/>
                <a:cs typeface="Arial" pitchFamily="34" charset="0"/>
              </a:rPr>
              <a:t>present </a:t>
            </a:r>
            <a:r>
              <a:rPr lang="en-US" sz="2200" dirty="0">
                <a:solidFill>
                  <a:srgbClr val="002060"/>
                </a:solidFill>
                <a:latin typeface="Arial" pitchFamily="34" charset="0"/>
                <a:cs typeface="Arial" pitchFamily="34" charset="0"/>
              </a:rPr>
              <a:t>outreach challenges.</a:t>
            </a:r>
          </a:p>
        </p:txBody>
      </p:sp>
    </p:spTree>
    <p:extLst>
      <p:ext uri="{BB962C8B-B14F-4D97-AF65-F5344CB8AC3E}">
        <p14:creationId xmlns:p14="http://schemas.microsoft.com/office/powerpoint/2010/main" val="3687326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609600" y="1143000"/>
            <a:ext cx="7848600" cy="4495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t>Two Primary Access Channels: CalHEERS Consumer Portal and Service Center</a:t>
            </a:r>
          </a:p>
          <a:p>
            <a:pPr lvl="1"/>
            <a:r>
              <a:rPr lang="en-US" sz="1400" dirty="0" smtClean="0"/>
              <a:t>Set up account</a:t>
            </a:r>
          </a:p>
          <a:p>
            <a:pPr lvl="1"/>
            <a:r>
              <a:rPr lang="en-US" sz="1400" dirty="0" smtClean="0"/>
              <a:t>Identify household members (mother, father, child)</a:t>
            </a:r>
          </a:p>
          <a:p>
            <a:pPr lvl="1"/>
            <a:r>
              <a:rPr lang="en-US" sz="1400" dirty="0" smtClean="0"/>
              <a:t>Request consideration for health subsidy</a:t>
            </a:r>
          </a:p>
          <a:p>
            <a:pPr lvl="1"/>
            <a:r>
              <a:rPr lang="en-US" sz="1400" dirty="0" smtClean="0"/>
              <a:t>Enter income and other required information (both parents working)</a:t>
            </a:r>
          </a:p>
          <a:p>
            <a:pPr lvl="1"/>
            <a:r>
              <a:rPr lang="en-US" sz="1400" dirty="0" smtClean="0"/>
              <a:t>Income information is verified on Federal Data Services Hub</a:t>
            </a:r>
          </a:p>
          <a:p>
            <a:pPr lvl="1"/>
            <a:r>
              <a:rPr lang="en-US" sz="1400" dirty="0" smtClean="0"/>
              <a:t>Result: Household qualifies for subsidy (advanced premium tax credit)</a:t>
            </a:r>
          </a:p>
          <a:p>
            <a:pPr lvl="1"/>
            <a:r>
              <a:rPr lang="en-US" sz="1400" dirty="0" smtClean="0"/>
              <a:t>Confirm which family members are enrolling in health insurance</a:t>
            </a:r>
          </a:p>
          <a:p>
            <a:pPr lvl="1"/>
            <a:r>
              <a:rPr lang="en-US" sz="1400" dirty="0" smtClean="0"/>
              <a:t>Compare and select health plans</a:t>
            </a:r>
          </a:p>
          <a:p>
            <a:pPr lvl="1"/>
            <a:r>
              <a:rPr lang="en-US" sz="1400" dirty="0" smtClean="0"/>
              <a:t>Enroll each household member into the selected health plan(s)</a:t>
            </a:r>
          </a:p>
          <a:p>
            <a:pPr marL="0" indent="0">
              <a:buFont typeface="Arial" pitchFamily="34" charset="0"/>
              <a:buNone/>
            </a:pPr>
            <a:r>
              <a:rPr lang="en-US" sz="2000" b="1" dirty="0" smtClean="0"/>
              <a:t>Follow-up Processing</a:t>
            </a:r>
          </a:p>
          <a:p>
            <a:pPr lvl="1"/>
            <a:r>
              <a:rPr lang="en-US" sz="1400" dirty="0" smtClean="0"/>
              <a:t>CalHEERS sends information to carrier(s) for fulfillment</a:t>
            </a:r>
          </a:p>
          <a:p>
            <a:pPr lvl="1"/>
            <a:r>
              <a:rPr lang="en-US" sz="1400" dirty="0" smtClean="0"/>
              <a:t>CalHEERS generates notice to members</a:t>
            </a:r>
          </a:p>
          <a:p>
            <a:pPr lvl="1"/>
            <a:r>
              <a:rPr lang="en-US" sz="1400" dirty="0" smtClean="0"/>
              <a:t>Carriers contact members for premium payment </a:t>
            </a:r>
          </a:p>
          <a:p>
            <a:pPr lvl="1"/>
            <a:r>
              <a:rPr lang="en-US" sz="1400" dirty="0" smtClean="0"/>
              <a:t>Members pay premium to carriers</a:t>
            </a:r>
          </a:p>
          <a:p>
            <a:pPr lvl="1"/>
            <a:r>
              <a:rPr lang="en-US" sz="1400" dirty="0" smtClean="0"/>
              <a:t>Carriers send out ID cards and enrollment fulfillment kits to members </a:t>
            </a:r>
          </a:p>
          <a:p>
            <a:pPr lvl="1"/>
            <a:r>
              <a:rPr lang="en-US" sz="1400" dirty="0" smtClean="0"/>
              <a:t>Members can begin accessing health care network after insurance effective date</a:t>
            </a:r>
          </a:p>
          <a:p>
            <a:endParaRPr lang="en-US" sz="2000" dirty="0"/>
          </a:p>
        </p:txBody>
      </p:sp>
      <p:sp>
        <p:nvSpPr>
          <p:cNvPr id="3" name="Title 1"/>
          <p:cNvSpPr txBox="1">
            <a:spLocks/>
          </p:cNvSpPr>
          <p:nvPr/>
        </p:nvSpPr>
        <p:spPr>
          <a:xfrm>
            <a:off x="457200" y="1524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Typical Individual Consumer Process</a:t>
            </a:r>
            <a:endParaRPr lang="en-US" sz="3200" dirty="0"/>
          </a:p>
        </p:txBody>
      </p:sp>
    </p:spTree>
    <p:extLst>
      <p:ext uri="{BB962C8B-B14F-4D97-AF65-F5344CB8AC3E}">
        <p14:creationId xmlns:p14="http://schemas.microsoft.com/office/powerpoint/2010/main" val="71173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1" y="1335769"/>
            <a:ext cx="7467600" cy="483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CalHEERS  Business Function Overview</a:t>
            </a:r>
            <a:endParaRPr lang="en-US" sz="3200" dirty="0"/>
          </a:p>
        </p:txBody>
      </p:sp>
    </p:spTree>
    <p:extLst>
      <p:ext uri="{BB962C8B-B14F-4D97-AF65-F5344CB8AC3E}">
        <p14:creationId xmlns:p14="http://schemas.microsoft.com/office/powerpoint/2010/main" val="2685169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371600"/>
            <a:ext cx="786798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274638"/>
            <a:ext cx="8229600" cy="868362"/>
          </a:xfrm>
        </p:spPr>
        <p:txBody>
          <a:bodyPr/>
          <a:lstStyle/>
          <a:p>
            <a:r>
              <a:rPr lang="en-US" dirty="0" smtClean="0"/>
              <a:t>CalHEERS Releases</a:t>
            </a:r>
            <a:endParaRPr lang="en-US" dirty="0"/>
          </a:p>
        </p:txBody>
      </p:sp>
    </p:spTree>
    <p:extLst>
      <p:ext uri="{BB962C8B-B14F-4D97-AF65-F5344CB8AC3E}">
        <p14:creationId xmlns:p14="http://schemas.microsoft.com/office/powerpoint/2010/main" val="252242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3200" dirty="0"/>
              <a:t>Outreach and Marketing</a:t>
            </a:r>
          </a:p>
        </p:txBody>
      </p:sp>
      <p:sp>
        <p:nvSpPr>
          <p:cNvPr id="3" name="Content Placeholder 2"/>
          <p:cNvSpPr>
            <a:spLocks noGrp="1"/>
          </p:cNvSpPr>
          <p:nvPr>
            <p:ph idx="1"/>
          </p:nvPr>
        </p:nvSpPr>
        <p:spPr>
          <a:xfrm>
            <a:off x="762000" y="1600200"/>
            <a:ext cx="7696200" cy="3810000"/>
          </a:xfrm>
        </p:spPr>
        <p:txBody>
          <a:bodyPr>
            <a:normAutofit/>
          </a:bodyPr>
          <a:lstStyle/>
          <a:p>
            <a:r>
              <a:rPr lang="en-US" sz="2000" dirty="0"/>
              <a:t>Maximize the enrollment of uninsured Californians:</a:t>
            </a:r>
          </a:p>
          <a:p>
            <a:pPr lvl="1"/>
            <a:r>
              <a:rPr lang="en-US" sz="2000" dirty="0"/>
              <a:t>Provide a one-stop marketplace for affordable, quality health care options and health insurance information</a:t>
            </a:r>
          </a:p>
          <a:p>
            <a:pPr lvl="1"/>
            <a:r>
              <a:rPr lang="en-US" sz="2000" dirty="0"/>
              <a:t>Educate Californians to understand the benefits of coverage</a:t>
            </a:r>
          </a:p>
          <a:p>
            <a:pPr lvl="1"/>
            <a:r>
              <a:rPr lang="en-US" sz="2000" dirty="0"/>
              <a:t>Encourage insured Californians to retain their coverage</a:t>
            </a:r>
          </a:p>
          <a:p>
            <a:pPr lvl="1"/>
            <a:r>
              <a:rPr lang="en-US" sz="2000" dirty="0"/>
              <a:t>Ensure the </a:t>
            </a:r>
            <a:r>
              <a:rPr lang="en-US" sz="2000" dirty="0" smtClean="0"/>
              <a:t>availability </a:t>
            </a:r>
            <a:r>
              <a:rPr lang="en-US" sz="2000" dirty="0"/>
              <a:t>of affordable health insurance coverage for all eligible </a:t>
            </a:r>
            <a:r>
              <a:rPr lang="en-US" sz="2000" dirty="0" smtClean="0"/>
              <a:t>Californians</a:t>
            </a:r>
            <a:br>
              <a:rPr lang="en-US" sz="2000" dirty="0" smtClean="0"/>
            </a:br>
            <a:endParaRPr lang="en-US" sz="2000" dirty="0"/>
          </a:p>
          <a:p>
            <a:r>
              <a:rPr lang="en-US" sz="2000" dirty="0"/>
              <a:t>Ultimately, the goal is to have every eligible Californian get health insurance </a:t>
            </a:r>
            <a:r>
              <a:rPr lang="en-US" sz="2000" dirty="0" smtClean="0"/>
              <a:t>coverage</a:t>
            </a:r>
          </a:p>
          <a:p>
            <a:endParaRPr lang="en-US" sz="2000" dirty="0"/>
          </a:p>
          <a:p>
            <a:endParaRPr lang="en-US" sz="2000" dirty="0" smtClean="0"/>
          </a:p>
          <a:p>
            <a:endParaRPr lang="en-US" sz="2000" dirty="0" smtClean="0">
              <a:solidFill>
                <a:srgbClr val="000000"/>
              </a:solidFill>
            </a:endParaRPr>
          </a:p>
          <a:p>
            <a:endParaRPr lang="en-US" sz="2800" dirty="0" smtClean="0">
              <a:solidFill>
                <a:srgbClr val="000000"/>
              </a:solidFill>
            </a:endParaRPr>
          </a:p>
          <a:p>
            <a:pPr marL="0" indent="0" algn="ctr">
              <a:buNone/>
            </a:pPr>
            <a:endParaRPr lang="en-US" sz="2800" i="1" dirty="0" smtClean="0">
              <a:solidFill>
                <a:srgbClr val="77933C"/>
              </a:solidFill>
            </a:endParaRPr>
          </a:p>
          <a:p>
            <a:pPr marL="0" indent="0" algn="ctr">
              <a:buNone/>
            </a:pPr>
            <a:endParaRPr lang="en-US" sz="3300" i="1" dirty="0" smtClean="0">
              <a:solidFill>
                <a:srgbClr val="77933C"/>
              </a:solidFill>
            </a:endParaRPr>
          </a:p>
        </p:txBody>
      </p:sp>
    </p:spTree>
    <p:extLst>
      <p:ext uri="{BB962C8B-B14F-4D97-AF65-F5344CB8AC3E}">
        <p14:creationId xmlns:p14="http://schemas.microsoft.com/office/powerpoint/2010/main" val="3879391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Community Mobilization</a:t>
            </a:r>
          </a:p>
        </p:txBody>
      </p:sp>
      <p:pic>
        <p:nvPicPr>
          <p:cNvPr id="10" name="Picture 9"/>
          <p:cNvPicPr>
            <a:picLocks noChangeAspect="1"/>
          </p:cNvPicPr>
          <p:nvPr/>
        </p:nvPicPr>
        <p:blipFill>
          <a:blip r:embed="rId3" cstate="print"/>
          <a:stretch>
            <a:fillRect/>
          </a:stretch>
        </p:blipFill>
        <p:spPr>
          <a:xfrm>
            <a:off x="3839882" y="1676400"/>
            <a:ext cx="5283200" cy="3962400"/>
          </a:xfrm>
          <a:prstGeom prst="rect">
            <a:avLst/>
          </a:prstGeom>
        </p:spPr>
      </p:pic>
      <p:sp>
        <p:nvSpPr>
          <p:cNvPr id="6" name="Content Placeholder 2"/>
          <p:cNvSpPr txBox="1">
            <a:spLocks/>
          </p:cNvSpPr>
          <p:nvPr/>
        </p:nvSpPr>
        <p:spPr>
          <a:xfrm>
            <a:off x="761999" y="1828800"/>
            <a:ext cx="3061933" cy="3352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200" dirty="0">
                <a:solidFill>
                  <a:srgbClr val="002060"/>
                </a:solidFill>
              </a:rPr>
              <a:t>Providing a stakeholder engagement framework for our Community Based grants and In-person Assisters program to reach strategic points of entry where people “live, work, shop, and play.”</a:t>
            </a:r>
          </a:p>
        </p:txBody>
      </p:sp>
    </p:spTree>
    <p:extLst>
      <p:ext uri="{BB962C8B-B14F-4D97-AF65-F5344CB8AC3E}">
        <p14:creationId xmlns:p14="http://schemas.microsoft.com/office/powerpoint/2010/main" val="495163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Community Mobilization</a:t>
            </a:r>
          </a:p>
        </p:txBody>
      </p:sp>
      <p:sp>
        <p:nvSpPr>
          <p:cNvPr id="3" name="Content Placeholder 2"/>
          <p:cNvSpPr>
            <a:spLocks noGrp="1"/>
          </p:cNvSpPr>
          <p:nvPr>
            <p:ph idx="1"/>
          </p:nvPr>
        </p:nvSpPr>
        <p:spPr>
          <a:xfrm>
            <a:off x="685800" y="1752600"/>
            <a:ext cx="8001000" cy="4373563"/>
          </a:xfrm>
        </p:spPr>
        <p:txBody>
          <a:bodyPr>
            <a:normAutofit/>
          </a:bodyPr>
          <a:lstStyle/>
          <a:p>
            <a:pPr lvl="1"/>
            <a:endParaRPr lang="en-US" dirty="0" smtClean="0">
              <a:solidFill>
                <a:srgbClr val="FF0000"/>
              </a:solidFill>
            </a:endParaRPr>
          </a:p>
          <a:p>
            <a:pPr marL="914400" lvl="2" indent="0">
              <a:buNone/>
            </a:pPr>
            <a:endParaRPr lang="en-US" dirty="0" smtClean="0"/>
          </a:p>
        </p:txBody>
      </p:sp>
      <p:sp>
        <p:nvSpPr>
          <p:cNvPr id="7" name="Content Placeholder 2"/>
          <p:cNvSpPr txBox="1">
            <a:spLocks/>
          </p:cNvSpPr>
          <p:nvPr/>
        </p:nvSpPr>
        <p:spPr>
          <a:xfrm>
            <a:off x="838200" y="1600200"/>
            <a:ext cx="7696200" cy="32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002060"/>
                </a:solidFill>
              </a:rPr>
              <a:t>Extending paid media through grassroots public relations, media relations and community outreach.</a:t>
            </a:r>
          </a:p>
          <a:p>
            <a:pPr lvl="1">
              <a:spcBef>
                <a:spcPts val="300"/>
              </a:spcBef>
              <a:spcAft>
                <a:spcPts val="300"/>
              </a:spcAft>
              <a:defRPr/>
            </a:pPr>
            <a:r>
              <a:rPr lang="en-US" sz="1900" dirty="0">
                <a:solidFill>
                  <a:srgbClr val="002060"/>
                </a:solidFill>
              </a:rPr>
              <a:t>Community-based grants program, funded at $43M over </a:t>
            </a:r>
            <a:r>
              <a:rPr lang="en-US" sz="1900" dirty="0" smtClean="0">
                <a:solidFill>
                  <a:srgbClr val="002060"/>
                </a:solidFill>
              </a:rPr>
              <a:t>2013-2014</a:t>
            </a:r>
            <a:endParaRPr lang="en-US" sz="1900" dirty="0">
              <a:solidFill>
                <a:srgbClr val="002060"/>
              </a:solidFill>
            </a:endParaRPr>
          </a:p>
          <a:p>
            <a:pPr lvl="1">
              <a:spcBef>
                <a:spcPts val="300"/>
              </a:spcBef>
              <a:spcAft>
                <a:spcPts val="300"/>
              </a:spcAft>
              <a:defRPr/>
            </a:pPr>
            <a:r>
              <a:rPr lang="en-US" sz="1900" dirty="0">
                <a:solidFill>
                  <a:srgbClr val="002060"/>
                </a:solidFill>
              </a:rPr>
              <a:t>Mobilizing and Educating key influencers</a:t>
            </a:r>
          </a:p>
          <a:p>
            <a:pPr lvl="1">
              <a:spcBef>
                <a:spcPts val="300"/>
              </a:spcBef>
              <a:spcAft>
                <a:spcPts val="300"/>
              </a:spcAft>
              <a:defRPr/>
            </a:pPr>
            <a:r>
              <a:rPr lang="en-US" sz="1900" dirty="0">
                <a:solidFill>
                  <a:srgbClr val="002060"/>
                </a:solidFill>
              </a:rPr>
              <a:t>Launching key milestone events</a:t>
            </a:r>
          </a:p>
          <a:p>
            <a:pPr lvl="1">
              <a:spcBef>
                <a:spcPts val="300"/>
              </a:spcBef>
              <a:spcAft>
                <a:spcPts val="300"/>
              </a:spcAft>
              <a:defRPr/>
            </a:pPr>
            <a:r>
              <a:rPr lang="en-US" sz="1900" dirty="0">
                <a:solidFill>
                  <a:srgbClr val="002060"/>
                </a:solidFill>
              </a:rPr>
              <a:t>Establishing market driven partnerships </a:t>
            </a:r>
          </a:p>
          <a:p>
            <a:pPr lvl="1">
              <a:spcBef>
                <a:spcPts val="300"/>
              </a:spcBef>
              <a:spcAft>
                <a:spcPts val="300"/>
              </a:spcAft>
              <a:defRPr/>
            </a:pPr>
            <a:r>
              <a:rPr lang="en-US" sz="1900" dirty="0">
                <a:solidFill>
                  <a:srgbClr val="002060"/>
                </a:solidFill>
              </a:rPr>
              <a:t>Managing educational outreach and enrollment</a:t>
            </a:r>
          </a:p>
        </p:txBody>
      </p:sp>
    </p:spTree>
    <p:extLst>
      <p:ext uri="{BB962C8B-B14F-4D97-AF65-F5344CB8AC3E}">
        <p14:creationId xmlns:p14="http://schemas.microsoft.com/office/powerpoint/2010/main" val="2731284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US" sz="3000" dirty="0" smtClean="0"/>
              <a:t>In-person Assistance &amp; Navigator Programs</a:t>
            </a:r>
            <a:endParaRPr lang="en-US" sz="3000" dirty="0"/>
          </a:p>
        </p:txBody>
      </p:sp>
      <p:sp>
        <p:nvSpPr>
          <p:cNvPr id="10243" name="Content Placeholder 2"/>
          <p:cNvSpPr>
            <a:spLocks noGrp="1"/>
          </p:cNvSpPr>
          <p:nvPr>
            <p:ph idx="1"/>
          </p:nvPr>
        </p:nvSpPr>
        <p:spPr>
          <a:xfrm>
            <a:off x="762000" y="1524000"/>
            <a:ext cx="7696200" cy="4602163"/>
          </a:xfrm>
        </p:spPr>
        <p:txBody>
          <a:bodyPr>
            <a:normAutofit/>
          </a:bodyPr>
          <a:lstStyle/>
          <a:p>
            <a:pPr>
              <a:spcAft>
                <a:spcPts val="600"/>
              </a:spcAft>
            </a:pPr>
            <a:r>
              <a:rPr lang="en-US" sz="2000" dirty="0"/>
              <a:t>Assistance delivered through trusted and known channels will be critical to building a culture of coverage to ensure as many consumers as possible enroll in and retain affordable health insurance. </a:t>
            </a:r>
            <a:endParaRPr lang="en-US" sz="2000" dirty="0" smtClean="0"/>
          </a:p>
          <a:p>
            <a:pPr>
              <a:spcAft>
                <a:spcPts val="600"/>
              </a:spcAft>
            </a:pPr>
            <a:r>
              <a:rPr lang="en-US" sz="2000" dirty="0" smtClean="0"/>
              <a:t>The </a:t>
            </a:r>
            <a:r>
              <a:rPr lang="en-US" sz="2000" dirty="0"/>
              <a:t>need for assistance will be high during the early years, with some estimates ranging from 50% to 75% of applicants needing assistance to enroll. </a:t>
            </a:r>
          </a:p>
          <a:p>
            <a:pPr>
              <a:spcAft>
                <a:spcPts val="600"/>
              </a:spcAft>
            </a:pPr>
            <a:r>
              <a:rPr lang="en-US" sz="2000" dirty="0" smtClean="0"/>
              <a:t>The in-person assisters and navigators will </a:t>
            </a:r>
            <a:r>
              <a:rPr lang="en-US" sz="2000" dirty="0"/>
              <a:t>be trained, certified and registered with the Exchange in order to enroll consumers in </a:t>
            </a:r>
            <a:r>
              <a:rPr lang="en-US" sz="2000" dirty="0" smtClean="0"/>
              <a:t>Covered California </a:t>
            </a:r>
            <a:r>
              <a:rPr lang="en-US" sz="2000" dirty="0"/>
              <a:t>products and programs. </a:t>
            </a:r>
          </a:p>
        </p:txBody>
      </p:sp>
    </p:spTree>
    <p:extLst>
      <p:ext uri="{BB962C8B-B14F-4D97-AF65-F5344CB8AC3E}">
        <p14:creationId xmlns:p14="http://schemas.microsoft.com/office/powerpoint/2010/main" val="1769457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Paid Media</a:t>
            </a:r>
          </a:p>
        </p:txBody>
      </p:sp>
      <p:sp>
        <p:nvSpPr>
          <p:cNvPr id="3" name="Content Placeholder 2"/>
          <p:cNvSpPr>
            <a:spLocks noGrp="1"/>
          </p:cNvSpPr>
          <p:nvPr>
            <p:ph idx="1"/>
          </p:nvPr>
        </p:nvSpPr>
        <p:spPr>
          <a:xfrm>
            <a:off x="457200" y="1752600"/>
            <a:ext cx="8229600" cy="4373563"/>
          </a:xfrm>
        </p:spPr>
        <p:txBody>
          <a:bodyPr>
            <a:normAutofit/>
          </a:bodyPr>
          <a:lstStyle/>
          <a:p>
            <a:pPr lvl="1"/>
            <a:endParaRPr lang="en-US" dirty="0">
              <a:solidFill>
                <a:srgbClr val="FF0000"/>
              </a:solidFill>
            </a:endParaRPr>
          </a:p>
          <a:p>
            <a:pPr marL="914400" lvl="2" indent="0">
              <a:buNone/>
            </a:pPr>
            <a:endParaRPr lang="en-US" dirty="0" smtClean="0"/>
          </a:p>
        </p:txBody>
      </p:sp>
      <p:sp>
        <p:nvSpPr>
          <p:cNvPr id="7" name="Content Placeholder 2"/>
          <p:cNvSpPr txBox="1">
            <a:spLocks/>
          </p:cNvSpPr>
          <p:nvPr/>
        </p:nvSpPr>
        <p:spPr>
          <a:xfrm>
            <a:off x="838200" y="1600200"/>
            <a:ext cx="74676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US" sz="2200" dirty="0">
                <a:solidFill>
                  <a:srgbClr val="002060"/>
                </a:solidFill>
              </a:rPr>
              <a:t>Paid media is designed to reach broad and targeted audiences in urban and rural markets across the state</a:t>
            </a:r>
            <a:r>
              <a:rPr lang="en-US" sz="2200" dirty="0" smtClean="0">
                <a:solidFill>
                  <a:srgbClr val="002060"/>
                </a:solidFill>
              </a:rPr>
              <a:t>.</a:t>
            </a:r>
            <a:br>
              <a:rPr lang="en-US" sz="2200" dirty="0" smtClean="0">
                <a:solidFill>
                  <a:srgbClr val="002060"/>
                </a:solidFill>
              </a:rPr>
            </a:br>
            <a:endParaRPr lang="en-US" sz="2200" dirty="0">
              <a:solidFill>
                <a:srgbClr val="002060"/>
              </a:solidFill>
            </a:endParaRPr>
          </a:p>
          <a:p>
            <a:pPr>
              <a:spcBef>
                <a:spcPts val="300"/>
              </a:spcBef>
            </a:pPr>
            <a:r>
              <a:rPr lang="en-US" sz="2200" dirty="0">
                <a:solidFill>
                  <a:srgbClr val="002060"/>
                </a:solidFill>
              </a:rPr>
              <a:t>Will target all multicultural channels and allow messages in 13 threshold languages</a:t>
            </a:r>
            <a:r>
              <a:rPr lang="en-US" sz="2200" dirty="0" smtClean="0">
                <a:solidFill>
                  <a:srgbClr val="002060"/>
                </a:solidFill>
              </a:rPr>
              <a:t>.</a:t>
            </a:r>
            <a:br>
              <a:rPr lang="en-US" sz="2200" dirty="0" smtClean="0">
                <a:solidFill>
                  <a:srgbClr val="002060"/>
                </a:solidFill>
              </a:rPr>
            </a:br>
            <a:endParaRPr lang="en-US" sz="2200" dirty="0">
              <a:solidFill>
                <a:srgbClr val="002060"/>
              </a:solidFill>
            </a:endParaRPr>
          </a:p>
          <a:p>
            <a:pPr>
              <a:spcBef>
                <a:spcPts val="300"/>
              </a:spcBef>
            </a:pPr>
            <a:r>
              <a:rPr lang="en-US" sz="2200" dirty="0">
                <a:solidFill>
                  <a:srgbClr val="002060"/>
                </a:solidFill>
              </a:rPr>
              <a:t>Paid media has a “halo” effect on all aspects of the outreach and education program, improving performance in those areas.</a:t>
            </a:r>
          </a:p>
        </p:txBody>
      </p:sp>
    </p:spTree>
    <p:extLst>
      <p:ext uri="{BB962C8B-B14F-4D97-AF65-F5344CB8AC3E}">
        <p14:creationId xmlns:p14="http://schemas.microsoft.com/office/powerpoint/2010/main" val="2929544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Covered California </a:t>
            </a:r>
            <a:r>
              <a:rPr lang="en-US" sz="2400" dirty="0"/>
              <a:t>Governance</a:t>
            </a:r>
            <a:br>
              <a:rPr lang="en-US" sz="2400" dirty="0"/>
            </a:br>
            <a:r>
              <a:rPr lang="en-US" sz="2400" dirty="0"/>
              <a:t>Independent Public Entity with Qualified Board </a:t>
            </a:r>
          </a:p>
        </p:txBody>
      </p:sp>
      <p:sp>
        <p:nvSpPr>
          <p:cNvPr id="3" name="Content Placeholder 2"/>
          <p:cNvSpPr>
            <a:spLocks noGrp="1"/>
          </p:cNvSpPr>
          <p:nvPr>
            <p:ph idx="1"/>
          </p:nvPr>
        </p:nvSpPr>
        <p:spPr>
          <a:xfrm>
            <a:off x="457200" y="1371600"/>
            <a:ext cx="8229600" cy="4754563"/>
          </a:xfrm>
        </p:spPr>
        <p:txBody>
          <a:bodyPr>
            <a:normAutofit/>
          </a:bodyPr>
          <a:lstStyle/>
          <a:p>
            <a:pPr marL="171450" lvl="0" indent="0" eaLnBrk="0" fontAlgn="base" hangingPunct="0">
              <a:lnSpc>
                <a:spcPct val="80000"/>
              </a:lnSpc>
              <a:spcAft>
                <a:spcPct val="0"/>
              </a:spcAft>
              <a:buClr>
                <a:srgbClr val="000000"/>
              </a:buClr>
              <a:buNone/>
            </a:pPr>
            <a:r>
              <a:rPr lang="en-US" sz="1400" b="1" kern="0" dirty="0" smtClean="0">
                <a:latin typeface="Arial"/>
                <a:cs typeface="+mn-cs"/>
              </a:rPr>
              <a:t>Board Members:</a:t>
            </a:r>
          </a:p>
          <a:p>
            <a:pPr marL="171450" lvl="0" indent="0" eaLnBrk="0" fontAlgn="base" hangingPunct="0">
              <a:lnSpc>
                <a:spcPct val="80000"/>
              </a:lnSpc>
              <a:spcAft>
                <a:spcPct val="0"/>
              </a:spcAft>
              <a:buClr>
                <a:srgbClr val="000000"/>
              </a:buClr>
              <a:buNone/>
            </a:pPr>
            <a:endParaRPr lang="en-US" sz="1400" b="1" kern="0" dirty="0">
              <a:latin typeface="Arial"/>
              <a:cs typeface="+mn-cs"/>
            </a:endParaRPr>
          </a:p>
          <a:p>
            <a:pPr marL="171450" lvl="0" indent="0" eaLnBrk="0" fontAlgn="base" hangingPunct="0">
              <a:lnSpc>
                <a:spcPct val="80000"/>
              </a:lnSpc>
              <a:spcAft>
                <a:spcPct val="0"/>
              </a:spcAft>
              <a:buClr>
                <a:srgbClr val="000000"/>
              </a:buClr>
              <a:buNone/>
            </a:pPr>
            <a:r>
              <a:rPr lang="en-US" sz="1400" b="1" kern="0" dirty="0" smtClean="0">
                <a:latin typeface="Arial"/>
                <a:cs typeface="+mn-cs"/>
              </a:rPr>
              <a:t>Diana </a:t>
            </a:r>
            <a:r>
              <a:rPr lang="en-US" sz="1400" b="1" kern="0" dirty="0">
                <a:latin typeface="Arial"/>
                <a:cs typeface="+mn-cs"/>
              </a:rPr>
              <a:t>Dooley</a:t>
            </a:r>
            <a:r>
              <a:rPr lang="en-US" sz="1400" kern="0" dirty="0">
                <a:latin typeface="Arial"/>
                <a:cs typeface="+mn-cs"/>
              </a:rPr>
              <a:t>, Board Chair and Secretary of the California Health and Human Services Agency, which provides a range of health care services, social services, mental health services, alcohol and drug treatment services, income assistance and public health services to Californians</a:t>
            </a:r>
          </a:p>
          <a:p>
            <a:pPr marL="171450" lvl="0" indent="0" eaLnBrk="0" fontAlgn="base" hangingPunct="0">
              <a:lnSpc>
                <a:spcPct val="80000"/>
              </a:lnSpc>
              <a:spcAft>
                <a:spcPct val="0"/>
              </a:spcAft>
              <a:buClr>
                <a:srgbClr val="000000"/>
              </a:buClr>
              <a:buNone/>
            </a:pPr>
            <a:endParaRPr lang="en-US" sz="1400" kern="0" dirty="0">
              <a:latin typeface="Arial"/>
              <a:cs typeface="+mn-cs"/>
            </a:endParaRPr>
          </a:p>
          <a:p>
            <a:pPr marL="171450" lvl="0" indent="0" eaLnBrk="0" fontAlgn="base" hangingPunct="0">
              <a:lnSpc>
                <a:spcPct val="80000"/>
              </a:lnSpc>
              <a:spcAft>
                <a:spcPct val="0"/>
              </a:spcAft>
              <a:buClr>
                <a:srgbClr val="000000"/>
              </a:buClr>
              <a:buNone/>
            </a:pPr>
            <a:r>
              <a:rPr lang="en-US" sz="1400" b="1" kern="0" dirty="0">
                <a:latin typeface="Arial"/>
                <a:cs typeface="+mn-cs"/>
              </a:rPr>
              <a:t>Kim </a:t>
            </a:r>
            <a:r>
              <a:rPr lang="en-US" sz="1400" b="1" kern="0" dirty="0" err="1">
                <a:latin typeface="Arial"/>
                <a:cs typeface="+mn-cs"/>
              </a:rPr>
              <a:t>Belsh</a:t>
            </a:r>
            <a:r>
              <a:rPr lang="en-US" sz="1400" b="1" kern="0" dirty="0" err="1">
                <a:latin typeface="Arial"/>
                <a:cs typeface="Arial" charset="0"/>
              </a:rPr>
              <a:t>é</a:t>
            </a:r>
            <a:r>
              <a:rPr lang="en-US" sz="1400" kern="0" dirty="0">
                <a:latin typeface="Arial"/>
                <a:cs typeface="+mn-cs"/>
              </a:rPr>
              <a:t>, Senior Policy Advisor of the Public Policy Institute of California, former Secretary </a:t>
            </a:r>
            <a:br>
              <a:rPr lang="en-US" sz="1400" kern="0" dirty="0">
                <a:latin typeface="Arial"/>
                <a:cs typeface="+mn-cs"/>
              </a:rPr>
            </a:br>
            <a:r>
              <a:rPr lang="en-US" sz="1400" kern="0" dirty="0">
                <a:latin typeface="Arial"/>
                <a:cs typeface="+mn-cs"/>
              </a:rPr>
              <a:t>of California Health and Human Services Agency, and former Director of the California </a:t>
            </a:r>
            <a:br>
              <a:rPr lang="en-US" sz="1400" kern="0" dirty="0">
                <a:latin typeface="Arial"/>
                <a:cs typeface="+mn-cs"/>
              </a:rPr>
            </a:br>
            <a:r>
              <a:rPr lang="en-US" sz="1400" kern="0" dirty="0">
                <a:latin typeface="Arial"/>
                <a:cs typeface="+mn-cs"/>
              </a:rPr>
              <a:t>Department of Health Services</a:t>
            </a:r>
          </a:p>
          <a:p>
            <a:pPr marL="171450" lvl="0" indent="0" eaLnBrk="0" fontAlgn="base" hangingPunct="0">
              <a:lnSpc>
                <a:spcPct val="80000"/>
              </a:lnSpc>
              <a:spcAft>
                <a:spcPct val="0"/>
              </a:spcAft>
              <a:buClr>
                <a:srgbClr val="000000"/>
              </a:buClr>
              <a:buNone/>
            </a:pPr>
            <a:endParaRPr lang="en-US" sz="1400" kern="0" dirty="0">
              <a:latin typeface="Arial"/>
              <a:cs typeface="+mn-cs"/>
            </a:endParaRPr>
          </a:p>
          <a:p>
            <a:pPr marL="171450" lvl="0" indent="0" eaLnBrk="0" fontAlgn="base" hangingPunct="0">
              <a:lnSpc>
                <a:spcPct val="80000"/>
              </a:lnSpc>
              <a:spcAft>
                <a:spcPct val="0"/>
              </a:spcAft>
              <a:buClr>
                <a:srgbClr val="000000"/>
              </a:buClr>
              <a:buNone/>
            </a:pPr>
            <a:r>
              <a:rPr lang="en-US" sz="1400" b="1" kern="0" dirty="0">
                <a:latin typeface="Arial"/>
                <a:cs typeface="+mn-cs"/>
              </a:rPr>
              <a:t>Paul Fearer</a:t>
            </a:r>
            <a:r>
              <a:rPr lang="en-US" sz="1400" kern="0" dirty="0">
                <a:latin typeface="Arial"/>
                <a:cs typeface="+mn-cs"/>
              </a:rPr>
              <a:t>, Senior Executive Vice President and Director of Human Resources of </a:t>
            </a:r>
            <a:r>
              <a:rPr lang="en-US" sz="1400" kern="0" dirty="0" err="1">
                <a:latin typeface="Arial"/>
                <a:cs typeface="+mn-cs"/>
              </a:rPr>
              <a:t>UnionBanCalCorporation</a:t>
            </a:r>
            <a:r>
              <a:rPr lang="en-US" sz="1400" kern="0" dirty="0">
                <a:latin typeface="Arial"/>
                <a:cs typeface="+mn-cs"/>
              </a:rPr>
              <a:t> and its primary subsidiary, Union Bank N.A., Board Chair of Pacific Business Group on Health, and former board chair of Pacific Health Advantage</a:t>
            </a:r>
          </a:p>
          <a:p>
            <a:pPr marL="171450" lvl="0" indent="0" eaLnBrk="0" fontAlgn="base" hangingPunct="0">
              <a:lnSpc>
                <a:spcPct val="80000"/>
              </a:lnSpc>
              <a:spcAft>
                <a:spcPct val="0"/>
              </a:spcAft>
              <a:buClr>
                <a:srgbClr val="000000"/>
              </a:buClr>
              <a:buNone/>
            </a:pPr>
            <a:endParaRPr lang="en-US" sz="1400" kern="0" dirty="0">
              <a:latin typeface="Arial"/>
              <a:cs typeface="+mn-cs"/>
            </a:endParaRPr>
          </a:p>
          <a:p>
            <a:pPr marL="171450" lvl="0" indent="0" eaLnBrk="0" fontAlgn="base" hangingPunct="0">
              <a:lnSpc>
                <a:spcPct val="80000"/>
              </a:lnSpc>
              <a:spcAft>
                <a:spcPct val="0"/>
              </a:spcAft>
              <a:buClr>
                <a:srgbClr val="000000"/>
              </a:buClr>
              <a:buNone/>
            </a:pPr>
            <a:r>
              <a:rPr lang="en-US" sz="1400" b="1" kern="0" dirty="0">
                <a:latin typeface="Arial"/>
                <a:cs typeface="+mn-cs"/>
              </a:rPr>
              <a:t>Robert Ross, M.D.</a:t>
            </a:r>
            <a:r>
              <a:rPr lang="en-US" sz="1400" kern="0" dirty="0">
                <a:latin typeface="Arial"/>
                <a:cs typeface="+mn-cs"/>
              </a:rPr>
              <a:t>, President and Chief Executive Officer of The California Endowment, </a:t>
            </a:r>
            <a:br>
              <a:rPr lang="en-US" sz="1400" kern="0" dirty="0">
                <a:latin typeface="Arial"/>
                <a:cs typeface="+mn-cs"/>
              </a:rPr>
            </a:br>
            <a:r>
              <a:rPr lang="en-US" sz="1400" kern="0" dirty="0">
                <a:latin typeface="Arial"/>
                <a:cs typeface="+mn-cs"/>
              </a:rPr>
              <a:t>previous director of the San Diego County Health and Human Services Agency from 1993</a:t>
            </a:r>
            <a:br>
              <a:rPr lang="en-US" sz="1400" kern="0" dirty="0">
                <a:latin typeface="Arial"/>
                <a:cs typeface="+mn-cs"/>
              </a:rPr>
            </a:br>
            <a:r>
              <a:rPr lang="en-US" sz="1400" kern="0" dirty="0">
                <a:latin typeface="Arial"/>
                <a:cs typeface="+mn-cs"/>
              </a:rPr>
              <a:t>to 2000, and previous Commissioner of Public Health for the City of Philadelphia from 1990 to 1993</a:t>
            </a:r>
          </a:p>
          <a:p>
            <a:pPr marL="171450" lvl="0" indent="0" eaLnBrk="0" fontAlgn="base" hangingPunct="0">
              <a:lnSpc>
                <a:spcPct val="80000"/>
              </a:lnSpc>
              <a:spcAft>
                <a:spcPct val="0"/>
              </a:spcAft>
              <a:buClr>
                <a:srgbClr val="000000"/>
              </a:buClr>
              <a:buNone/>
            </a:pPr>
            <a:endParaRPr lang="en-US" sz="1400" kern="0" dirty="0">
              <a:latin typeface="Arial"/>
              <a:cs typeface="+mn-cs"/>
            </a:endParaRPr>
          </a:p>
          <a:p>
            <a:pPr marL="171450" lvl="0" indent="0" eaLnBrk="0" fontAlgn="base" hangingPunct="0">
              <a:lnSpc>
                <a:spcPct val="80000"/>
              </a:lnSpc>
              <a:spcAft>
                <a:spcPct val="0"/>
              </a:spcAft>
              <a:buClr>
                <a:srgbClr val="000000"/>
              </a:buClr>
              <a:buNone/>
            </a:pPr>
            <a:r>
              <a:rPr lang="en-US" sz="1400" b="1" kern="0" dirty="0">
                <a:latin typeface="Arial"/>
                <a:cs typeface="+mn-cs"/>
              </a:rPr>
              <a:t>Susan Kennedy</a:t>
            </a:r>
            <a:r>
              <a:rPr lang="en-US" sz="1400" kern="0" dirty="0">
                <a:latin typeface="Arial"/>
                <a:cs typeface="+mn-cs"/>
              </a:rPr>
              <a:t>, Nationally-recognized policy consultant, former Deputy Chief of Staff and Cabinet Secretary to Governor Gray Davis, former Chief of Staff to Governor Arnold Schwarzenegger, former Communications Director for U.S. Senator Dianne Feinstein, and former Executive Director of the California Democratic Party </a:t>
            </a:r>
          </a:p>
          <a:p>
            <a:endParaRPr lang="en-US" sz="1400" dirty="0"/>
          </a:p>
        </p:txBody>
      </p:sp>
    </p:spTree>
    <p:extLst>
      <p:ext uri="{BB962C8B-B14F-4D97-AF65-F5344CB8AC3E}">
        <p14:creationId xmlns:p14="http://schemas.microsoft.com/office/powerpoint/2010/main" val="1246556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US" sz="3200" dirty="0" smtClean="0"/>
              <a:t>Customer Service Center</a:t>
            </a:r>
            <a:endParaRPr lang="en-US" sz="3200" dirty="0"/>
          </a:p>
        </p:txBody>
      </p:sp>
      <p:sp>
        <p:nvSpPr>
          <p:cNvPr id="10243" name="Content Placeholder 2"/>
          <p:cNvSpPr>
            <a:spLocks noGrp="1"/>
          </p:cNvSpPr>
          <p:nvPr>
            <p:ph idx="1"/>
          </p:nvPr>
        </p:nvSpPr>
        <p:spPr>
          <a:xfrm>
            <a:off x="762000" y="1295400"/>
            <a:ext cx="7620000" cy="4830763"/>
          </a:xfrm>
        </p:spPr>
        <p:txBody>
          <a:bodyPr>
            <a:normAutofit/>
          </a:bodyPr>
          <a:lstStyle/>
          <a:p>
            <a:pPr>
              <a:spcBef>
                <a:spcPts val="300"/>
              </a:spcBef>
              <a:spcAft>
                <a:spcPts val="300"/>
              </a:spcAft>
            </a:pPr>
            <a:r>
              <a:rPr lang="en-US" sz="1800" dirty="0" smtClean="0"/>
              <a:t>The Service Center will respond to general inquiries, provide assistance with enrollment, support retention and help those who enroll in Covered California</a:t>
            </a:r>
            <a:br>
              <a:rPr lang="en-US" sz="1800" dirty="0" smtClean="0"/>
            </a:br>
            <a:endParaRPr lang="en-US" sz="1800" dirty="0" smtClean="0"/>
          </a:p>
          <a:p>
            <a:pPr>
              <a:spcBef>
                <a:spcPts val="300"/>
              </a:spcBef>
              <a:spcAft>
                <a:spcPts val="300"/>
              </a:spcAft>
            </a:pPr>
            <a:r>
              <a:rPr lang="en-US" sz="1800" dirty="0" smtClean="0"/>
              <a:t>Estimate 850 staff for </a:t>
            </a:r>
            <a:r>
              <a:rPr lang="en-US" sz="1800" dirty="0"/>
              <a:t>the period from initial implementation in 2013 through December 31, </a:t>
            </a:r>
            <a:r>
              <a:rPr lang="en-US" sz="1800" dirty="0" smtClean="0"/>
              <a:t>2014</a:t>
            </a:r>
            <a:br>
              <a:rPr lang="en-US" sz="1800" dirty="0" smtClean="0"/>
            </a:br>
            <a:endParaRPr lang="en-US" sz="1800" dirty="0"/>
          </a:p>
          <a:p>
            <a:pPr>
              <a:spcBef>
                <a:spcPts val="300"/>
              </a:spcBef>
              <a:spcAft>
                <a:spcPts val="300"/>
              </a:spcAft>
            </a:pPr>
            <a:r>
              <a:rPr lang="en-US" sz="1800" dirty="0" smtClean="0"/>
              <a:t>A </a:t>
            </a:r>
            <a:r>
              <a:rPr lang="en-US" sz="1800" dirty="0"/>
              <a:t>significant share of staff will be hired as permanent intermittent staff to accommodate fluctuations in demand between open enrollment periods and other times of the </a:t>
            </a:r>
            <a:r>
              <a:rPr lang="en-US" sz="1800" dirty="0" smtClean="0"/>
              <a:t>year</a:t>
            </a:r>
            <a:br>
              <a:rPr lang="en-US" sz="1800" dirty="0" smtClean="0"/>
            </a:br>
            <a:endParaRPr lang="en-US" sz="1800" dirty="0"/>
          </a:p>
          <a:p>
            <a:pPr>
              <a:spcBef>
                <a:spcPts val="300"/>
              </a:spcBef>
              <a:spcAft>
                <a:spcPts val="300"/>
              </a:spcAft>
            </a:pPr>
            <a:r>
              <a:rPr lang="en-US" sz="1800" dirty="0"/>
              <a:t>Current plans call for staff to be located in 3 separate facilities:</a:t>
            </a:r>
          </a:p>
          <a:p>
            <a:pPr lvl="1">
              <a:spcBef>
                <a:spcPts val="300"/>
              </a:spcBef>
              <a:spcAft>
                <a:spcPts val="300"/>
              </a:spcAft>
            </a:pPr>
            <a:r>
              <a:rPr lang="en-US" sz="1600" dirty="0"/>
              <a:t>The main facility will be in Sacramento</a:t>
            </a:r>
          </a:p>
          <a:p>
            <a:pPr lvl="1">
              <a:spcBef>
                <a:spcPts val="300"/>
              </a:spcBef>
              <a:spcAft>
                <a:spcPts val="300"/>
              </a:spcAft>
            </a:pPr>
            <a:r>
              <a:rPr lang="en-US" sz="1600" dirty="0"/>
              <a:t>A secondary facility targeted for southern/central California</a:t>
            </a:r>
          </a:p>
          <a:p>
            <a:pPr lvl="1">
              <a:spcBef>
                <a:spcPts val="300"/>
              </a:spcBef>
              <a:spcAft>
                <a:spcPts val="300"/>
              </a:spcAft>
            </a:pPr>
            <a:r>
              <a:rPr lang="en-US" sz="1600" dirty="0"/>
              <a:t>A third facility will be located at a County-based site</a:t>
            </a:r>
          </a:p>
        </p:txBody>
      </p:sp>
    </p:spTree>
    <p:extLst>
      <p:ext uri="{BB962C8B-B14F-4D97-AF65-F5344CB8AC3E}">
        <p14:creationId xmlns:p14="http://schemas.microsoft.com/office/powerpoint/2010/main" val="3180931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US" sz="3200" dirty="0"/>
              <a:t>Small Business Health Options Program</a:t>
            </a:r>
          </a:p>
        </p:txBody>
      </p:sp>
      <p:sp>
        <p:nvSpPr>
          <p:cNvPr id="10243" name="Content Placeholder 2"/>
          <p:cNvSpPr>
            <a:spLocks noGrp="1"/>
          </p:cNvSpPr>
          <p:nvPr>
            <p:ph idx="1"/>
          </p:nvPr>
        </p:nvSpPr>
        <p:spPr>
          <a:xfrm>
            <a:off x="762000" y="1219200"/>
            <a:ext cx="7696200" cy="4906963"/>
          </a:xfrm>
        </p:spPr>
        <p:txBody>
          <a:bodyPr>
            <a:normAutofit/>
          </a:bodyPr>
          <a:lstStyle/>
          <a:p>
            <a:r>
              <a:rPr lang="en-US" sz="2000" dirty="0" smtClean="0"/>
              <a:t>California </a:t>
            </a:r>
            <a:r>
              <a:rPr lang="en-US" sz="2000" dirty="0"/>
              <a:t>is creating a separate exchange to serve small businesses and their employees, the Small Business Health Options Program (SHOP). </a:t>
            </a:r>
            <a:r>
              <a:rPr lang="en-US" sz="2000" dirty="0" smtClean="0"/>
              <a:t/>
            </a:r>
            <a:br>
              <a:rPr lang="en-US" sz="2000" dirty="0" smtClean="0"/>
            </a:br>
            <a:endParaRPr lang="en-US" sz="2000" dirty="0" smtClean="0"/>
          </a:p>
          <a:p>
            <a:r>
              <a:rPr lang="en-US" sz="2000" dirty="0" smtClean="0"/>
              <a:t>The Exchange has undertaken a solicitation for a qualified </a:t>
            </a:r>
            <a:r>
              <a:rPr lang="en-US" sz="2000" dirty="0"/>
              <a:t>vendor to administer the California SHOP and support its business functions. </a:t>
            </a:r>
            <a:endParaRPr lang="en-US" sz="2000" dirty="0" smtClean="0"/>
          </a:p>
        </p:txBody>
      </p:sp>
    </p:spTree>
    <p:extLst>
      <p:ext uri="{BB962C8B-B14F-4D97-AF65-F5344CB8AC3E}">
        <p14:creationId xmlns:p14="http://schemas.microsoft.com/office/powerpoint/2010/main" val="2092014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a:xfrm>
            <a:off x="457200" y="2057400"/>
            <a:ext cx="8229600" cy="4068763"/>
          </a:xfrm>
        </p:spPr>
        <p:txBody>
          <a:bodyPr/>
          <a:lstStyle/>
          <a:p>
            <a:pPr algn="ctr">
              <a:buFontTx/>
              <a:buNone/>
            </a:pPr>
            <a:r>
              <a:rPr lang="en-US" sz="3600" dirty="0">
                <a:solidFill>
                  <a:schemeClr val="accent2"/>
                </a:solidFill>
              </a:rPr>
              <a:t>Visit our website at</a:t>
            </a:r>
          </a:p>
          <a:p>
            <a:pPr algn="ctr">
              <a:buFontTx/>
              <a:buNone/>
            </a:pPr>
            <a:r>
              <a:rPr lang="en-US" dirty="0">
                <a:solidFill>
                  <a:schemeClr val="accent2"/>
                </a:solidFill>
                <a:hlinkClick r:id="rId2"/>
              </a:rPr>
              <a:t>http://www.hbex.ca.gov</a:t>
            </a:r>
            <a:endParaRPr lang="en-US" dirty="0">
              <a:solidFill>
                <a:schemeClr val="accent2"/>
              </a:solidFill>
            </a:endParaRPr>
          </a:p>
          <a:p>
            <a:pPr algn="ctr">
              <a:buFontTx/>
              <a:buNone/>
            </a:pPr>
            <a:r>
              <a:rPr lang="en-US" dirty="0">
                <a:solidFill>
                  <a:schemeClr val="accent2"/>
                </a:solidFill>
              </a:rPr>
              <a:t>And join our listserv</a:t>
            </a:r>
          </a:p>
          <a:p>
            <a:endParaRPr lang="en-US" dirty="0"/>
          </a:p>
        </p:txBody>
      </p:sp>
    </p:spTree>
    <p:extLst>
      <p:ext uri="{BB962C8B-B14F-4D97-AF65-F5344CB8AC3E}">
        <p14:creationId xmlns:p14="http://schemas.microsoft.com/office/powerpoint/2010/main" val="388461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US" sz="3200" dirty="0" smtClean="0"/>
              <a:t>Vision &amp; Mission</a:t>
            </a:r>
            <a:endParaRPr lang="en-US" sz="3200" dirty="0"/>
          </a:p>
        </p:txBody>
      </p:sp>
      <p:sp>
        <p:nvSpPr>
          <p:cNvPr id="10243" name="Content Placeholder 2"/>
          <p:cNvSpPr>
            <a:spLocks noGrp="1"/>
          </p:cNvSpPr>
          <p:nvPr>
            <p:ph idx="1"/>
          </p:nvPr>
        </p:nvSpPr>
        <p:spPr>
          <a:xfrm>
            <a:off x="838200" y="1295400"/>
            <a:ext cx="7772400" cy="4830763"/>
          </a:xfrm>
        </p:spPr>
        <p:txBody>
          <a:bodyPr>
            <a:normAutofit/>
          </a:bodyPr>
          <a:lstStyle/>
          <a:p>
            <a:pPr marL="0" indent="0">
              <a:spcBef>
                <a:spcPts val="300"/>
              </a:spcBef>
              <a:spcAft>
                <a:spcPts val="300"/>
              </a:spcAft>
              <a:buNone/>
            </a:pPr>
            <a:r>
              <a:rPr lang="en-US" sz="2800" dirty="0"/>
              <a:t>Vision</a:t>
            </a:r>
          </a:p>
          <a:p>
            <a:pPr lvl="1">
              <a:spcBef>
                <a:spcPts val="300"/>
              </a:spcBef>
              <a:spcAft>
                <a:spcPts val="300"/>
              </a:spcAft>
              <a:buFont typeface="Arial" pitchFamily="34" charset="0"/>
              <a:buChar char="•"/>
            </a:pPr>
            <a:r>
              <a:rPr lang="en-US" sz="2300" dirty="0" smtClean="0"/>
              <a:t>The vision of Covered California is to improve the health of all Californians by assuring their access to affordable, high quality care.</a:t>
            </a:r>
          </a:p>
          <a:p>
            <a:pPr marL="0" indent="0">
              <a:spcBef>
                <a:spcPts val="300"/>
              </a:spcBef>
              <a:spcAft>
                <a:spcPts val="300"/>
              </a:spcAft>
              <a:buNone/>
            </a:pPr>
            <a:r>
              <a:rPr lang="en-US" sz="2800" dirty="0" smtClean="0"/>
              <a:t>Mission</a:t>
            </a:r>
            <a:endParaRPr lang="en-US" sz="2800" i="1" dirty="0" smtClean="0"/>
          </a:p>
          <a:p>
            <a:pPr lvl="1">
              <a:spcBef>
                <a:spcPts val="300"/>
              </a:spcBef>
              <a:spcAft>
                <a:spcPts val="300"/>
              </a:spcAft>
              <a:buFont typeface="Arial" pitchFamily="34" charset="0"/>
              <a:buChar char="•"/>
            </a:pPr>
            <a:r>
              <a:rPr lang="en-US" sz="2300" dirty="0" smtClean="0"/>
              <a:t>The </a:t>
            </a:r>
            <a:r>
              <a:rPr lang="en-US" sz="2300" dirty="0"/>
              <a:t>mission of the </a:t>
            </a:r>
            <a:r>
              <a:rPr lang="en-US" sz="2300" dirty="0" smtClean="0"/>
              <a:t>Covered California is </a:t>
            </a:r>
            <a:r>
              <a:rPr lang="en-US" sz="2300" dirty="0"/>
              <a:t>to increase the number of insured Californians, improve health care quality, lower costs, and reduce health disparities through an innovative, competitive marketplace that empowers consumers to choose the health plan and providers that give them the best value.</a:t>
            </a:r>
          </a:p>
        </p:txBody>
      </p:sp>
    </p:spTree>
    <p:extLst>
      <p:ext uri="{BB962C8B-B14F-4D97-AF65-F5344CB8AC3E}">
        <p14:creationId xmlns:p14="http://schemas.microsoft.com/office/powerpoint/2010/main" val="1319593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Dates</a:t>
            </a:r>
            <a:endParaRPr lang="en-US" dirty="0"/>
          </a:p>
        </p:txBody>
      </p:sp>
      <p:sp>
        <p:nvSpPr>
          <p:cNvPr id="3" name="Content Placeholder 2"/>
          <p:cNvSpPr>
            <a:spLocks noGrp="1"/>
          </p:cNvSpPr>
          <p:nvPr>
            <p:ph idx="1"/>
          </p:nvPr>
        </p:nvSpPr>
        <p:spPr>
          <a:xfrm>
            <a:off x="838200" y="1600200"/>
            <a:ext cx="7848600" cy="4525963"/>
          </a:xfrm>
        </p:spPr>
        <p:txBody>
          <a:bodyPr>
            <a:normAutofit fontScale="85000" lnSpcReduction="20000"/>
          </a:bodyPr>
          <a:lstStyle/>
          <a:p>
            <a:r>
              <a:rPr lang="en-US" b="1" dirty="0" smtClean="0"/>
              <a:t>October 1, 2013</a:t>
            </a:r>
          </a:p>
          <a:p>
            <a:pPr marL="0" indent="0">
              <a:buNone/>
            </a:pPr>
            <a:r>
              <a:rPr lang="en-US" dirty="0"/>
              <a:t>	</a:t>
            </a:r>
            <a:r>
              <a:rPr lang="en-US" dirty="0" smtClean="0"/>
              <a:t>Pre Enrollment begins</a:t>
            </a:r>
            <a:br>
              <a:rPr lang="en-US" dirty="0" smtClean="0"/>
            </a:br>
            <a:endParaRPr lang="en-US" dirty="0"/>
          </a:p>
          <a:p>
            <a:r>
              <a:rPr lang="en-US" b="1" dirty="0" smtClean="0"/>
              <a:t>January 1, 2014</a:t>
            </a:r>
          </a:p>
          <a:p>
            <a:pPr marL="0" indent="0">
              <a:buNone/>
            </a:pPr>
            <a:r>
              <a:rPr lang="en-US" dirty="0"/>
              <a:t>	</a:t>
            </a:r>
            <a:r>
              <a:rPr lang="en-US" dirty="0" smtClean="0"/>
              <a:t>Coverage begins</a:t>
            </a:r>
            <a:br>
              <a:rPr lang="en-US" dirty="0" smtClean="0"/>
            </a:br>
            <a:endParaRPr lang="en-US" dirty="0" smtClean="0"/>
          </a:p>
          <a:p>
            <a:pPr marL="0" indent="0"/>
            <a:r>
              <a:rPr lang="en-US" dirty="0" smtClean="0"/>
              <a:t>  </a:t>
            </a:r>
            <a:r>
              <a:rPr lang="en-US" b="1" dirty="0" smtClean="0"/>
              <a:t>January 1, 2015 </a:t>
            </a:r>
            <a:r>
              <a:rPr lang="en-US" dirty="0" smtClean="0"/>
              <a:t/>
            </a:r>
            <a:br>
              <a:rPr lang="en-US" dirty="0" smtClean="0"/>
            </a:br>
            <a:r>
              <a:rPr lang="en-US" dirty="0" smtClean="0"/>
              <a:t>	 Federal funding ends</a:t>
            </a:r>
          </a:p>
          <a:p>
            <a:pPr marL="0" indent="0"/>
            <a:endParaRPr lang="en-US" dirty="0" smtClean="0"/>
          </a:p>
          <a:p>
            <a:pPr marL="0" indent="0">
              <a:buNone/>
            </a:pPr>
            <a:r>
              <a:rPr lang="en-US" dirty="0" smtClean="0"/>
              <a:t>	 </a:t>
            </a:r>
            <a:br>
              <a:rPr lang="en-US" dirty="0" smtClean="0"/>
            </a:br>
            <a:endParaRPr lang="en-US" dirty="0" smtClean="0"/>
          </a:p>
        </p:txBody>
      </p:sp>
    </p:spTree>
    <p:extLst>
      <p:ext uri="{BB962C8B-B14F-4D97-AF65-F5344CB8AC3E}">
        <p14:creationId xmlns:p14="http://schemas.microsoft.com/office/powerpoint/2010/main" val="3014237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r>
              <a:rPr lang="en-US" sz="3200" dirty="0" smtClean="0"/>
              <a:t>Major Activities 2013 - 2014</a:t>
            </a:r>
            <a:endParaRPr lang="en-US" sz="3200" dirty="0"/>
          </a:p>
        </p:txBody>
      </p:sp>
      <p:sp>
        <p:nvSpPr>
          <p:cNvPr id="10243" name="Content Placeholder 2"/>
          <p:cNvSpPr>
            <a:spLocks noGrp="1"/>
          </p:cNvSpPr>
          <p:nvPr>
            <p:ph idx="1"/>
          </p:nvPr>
        </p:nvSpPr>
        <p:spPr>
          <a:xfrm>
            <a:off x="762000" y="1219200"/>
            <a:ext cx="7620000" cy="4906963"/>
          </a:xfrm>
        </p:spPr>
        <p:txBody>
          <a:bodyPr>
            <a:normAutofit lnSpcReduction="10000"/>
          </a:bodyPr>
          <a:lstStyle/>
          <a:p>
            <a:r>
              <a:rPr lang="en-US" sz="2200" b="1" dirty="0" smtClean="0"/>
              <a:t>Qualified Health Plans (QHPs). </a:t>
            </a:r>
            <a:r>
              <a:rPr lang="en-US" sz="2200" dirty="0" smtClean="0"/>
              <a:t>Evaluate</a:t>
            </a:r>
            <a:r>
              <a:rPr lang="en-US" sz="2200" dirty="0"/>
              <a:t>, select, certify and contract with QHP issuers to provide coverage through the individual and SHOP </a:t>
            </a:r>
            <a:r>
              <a:rPr lang="en-US" sz="2200" dirty="0" smtClean="0"/>
              <a:t>exchanges.</a:t>
            </a:r>
            <a:br>
              <a:rPr lang="en-US" sz="2200" dirty="0" smtClean="0"/>
            </a:br>
            <a:endParaRPr lang="en-US" sz="2200" dirty="0"/>
          </a:p>
          <a:p>
            <a:r>
              <a:rPr lang="en-US" sz="2200" b="1" dirty="0" smtClean="0"/>
              <a:t>Marketing, Outreach, Education</a:t>
            </a:r>
            <a:r>
              <a:rPr lang="en-US" sz="2200" dirty="0" smtClean="0"/>
              <a:t>. Refine </a:t>
            </a:r>
            <a:r>
              <a:rPr lang="en-US" sz="2200" dirty="0"/>
              <a:t>and implement </a:t>
            </a:r>
            <a:r>
              <a:rPr lang="en-US" sz="2200" dirty="0" smtClean="0"/>
              <a:t>marketing</a:t>
            </a:r>
            <a:r>
              <a:rPr lang="en-US" sz="2200" dirty="0"/>
              <a:t>, outreach, and public education program leading to the first </a:t>
            </a:r>
            <a:r>
              <a:rPr lang="en-US" sz="2200" dirty="0" smtClean="0"/>
              <a:t>open </a:t>
            </a:r>
            <a:r>
              <a:rPr lang="en-US" sz="2200" dirty="0"/>
              <a:t>enrollment period in </a:t>
            </a:r>
            <a:r>
              <a:rPr lang="en-US" sz="2200" dirty="0" smtClean="0"/>
              <a:t>2013 and 2014.</a:t>
            </a:r>
            <a:br>
              <a:rPr lang="en-US" sz="2200" dirty="0" smtClean="0"/>
            </a:br>
            <a:endParaRPr lang="en-US" sz="2200" dirty="0" smtClean="0"/>
          </a:p>
          <a:p>
            <a:r>
              <a:rPr lang="en-US" sz="2200" b="1" dirty="0" smtClean="0"/>
              <a:t>California Health Eligibility, Enrollment &amp; Retention System (CalHEERS). </a:t>
            </a:r>
            <a:r>
              <a:rPr lang="en-US" sz="2200" dirty="0" smtClean="0"/>
              <a:t>Refine</a:t>
            </a:r>
            <a:r>
              <a:rPr lang="en-US" sz="2200" dirty="0"/>
              <a:t>, test and bring </a:t>
            </a:r>
            <a:r>
              <a:rPr lang="en-US" sz="2200" dirty="0" smtClean="0"/>
              <a:t>online. </a:t>
            </a:r>
            <a:br>
              <a:rPr lang="en-US" sz="2200" dirty="0" smtClean="0"/>
            </a:br>
            <a:endParaRPr lang="en-US" sz="2200" dirty="0" smtClean="0"/>
          </a:p>
          <a:p>
            <a:r>
              <a:rPr lang="en-US" sz="2200" b="1" dirty="0"/>
              <a:t>Small Business Health Options Program (SHOP). </a:t>
            </a:r>
            <a:r>
              <a:rPr lang="en-US" sz="2200" dirty="0"/>
              <a:t>Establish to serve small employers and their </a:t>
            </a:r>
            <a:r>
              <a:rPr lang="en-US" sz="2200" dirty="0" smtClean="0"/>
              <a:t>employees.</a:t>
            </a:r>
          </a:p>
          <a:p>
            <a:pPr lvl="1"/>
            <a:endParaRPr lang="en-US" sz="1400" dirty="0"/>
          </a:p>
        </p:txBody>
      </p:sp>
    </p:spTree>
    <p:extLst>
      <p:ext uri="{BB962C8B-B14F-4D97-AF65-F5344CB8AC3E}">
        <p14:creationId xmlns:p14="http://schemas.microsoft.com/office/powerpoint/2010/main" val="1610075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smtClean="0"/>
              <a:t>Subsidies Available to help with Cost</a:t>
            </a:r>
            <a:endParaRPr lang="en-US" sz="3200" b="1" dirty="0"/>
          </a:p>
        </p:txBody>
      </p:sp>
      <p:sp>
        <p:nvSpPr>
          <p:cNvPr id="4" name="Rectangle 3"/>
          <p:cNvSpPr/>
          <p:nvPr/>
        </p:nvSpPr>
        <p:spPr>
          <a:xfrm>
            <a:off x="762000" y="1142999"/>
            <a:ext cx="7924800" cy="2585323"/>
          </a:xfrm>
          <a:prstGeom prst="rect">
            <a:avLst/>
          </a:prstGeom>
        </p:spPr>
        <p:txBody>
          <a:bodyPr wrap="square">
            <a:spAutoFit/>
          </a:bodyPr>
          <a:lstStyle/>
          <a:p>
            <a:r>
              <a:rPr lang="en-US" dirty="0">
                <a:solidFill>
                  <a:prstClr val="black"/>
                </a:solidFill>
                <a:latin typeface="Arial" pitchFamily="34" charset="0"/>
                <a:cs typeface="Arial" pitchFamily="34" charset="0"/>
              </a:rPr>
              <a:t>A “sliding scale” subsidy will be provided based on income for individuals and families earning between 138 and 400 percent of the federal poverty level. The size of the subsidy depends on both the income and family size of eligible individuals. </a:t>
            </a:r>
          </a:p>
          <a:p>
            <a:endParaRPr lang="en-US" sz="1400" dirty="0">
              <a:solidFill>
                <a:prstClr val="black"/>
              </a:solidFill>
              <a:latin typeface="Arial" pitchFamily="34" charset="0"/>
              <a:cs typeface="Arial" pitchFamily="34" charset="0"/>
            </a:endParaRPr>
          </a:p>
          <a:p>
            <a:r>
              <a:rPr lang="en-US" dirty="0">
                <a:solidFill>
                  <a:prstClr val="black"/>
                </a:solidFill>
                <a:latin typeface="Arial" pitchFamily="34" charset="0"/>
                <a:cs typeface="Arial" pitchFamily="34" charset="0"/>
              </a:rPr>
              <a:t>The table below illustrates the tax credit subsidy for a family of four at several income levels.  </a:t>
            </a:r>
          </a:p>
          <a:p>
            <a:r>
              <a:rPr lang="en-US" sz="1200" dirty="0">
                <a:solidFill>
                  <a:prstClr val="black"/>
                </a:solidFill>
                <a:latin typeface="Arial" pitchFamily="34" charset="0"/>
                <a:cs typeface="Arial" pitchFamily="34" charset="0"/>
              </a:rPr>
              <a:t>Assumes: 2014 projected income of a 45 year-old policyholder and the family buys a plan that has a 70 percent actuarial value (the policyholder would be responsible for 30 percent of all covered benefits, the health insurer would be responsible for the remaining 70 percent). Does not include cost-sharing which is also available.</a:t>
            </a:r>
          </a:p>
        </p:txBody>
      </p:sp>
      <p:graphicFrame>
        <p:nvGraphicFramePr>
          <p:cNvPr id="5" name="Table 4"/>
          <p:cNvGraphicFramePr>
            <a:graphicFrameLocks noGrp="1"/>
          </p:cNvGraphicFramePr>
          <p:nvPr>
            <p:extLst>
              <p:ext uri="{D42A27DB-BD31-4B8C-83A1-F6EECF244321}">
                <p14:modId xmlns:p14="http://schemas.microsoft.com/office/powerpoint/2010/main" val="2144633299"/>
              </p:ext>
            </p:extLst>
          </p:nvPr>
        </p:nvGraphicFramePr>
        <p:xfrm>
          <a:off x="1066800" y="3662780"/>
          <a:ext cx="7620004" cy="2509420"/>
        </p:xfrm>
        <a:graphic>
          <a:graphicData uri="http://schemas.openxmlformats.org/drawingml/2006/table">
            <a:tbl>
              <a:tblPr firstRow="1" bandRow="1">
                <a:tableStyleId>{5C22544A-7EE6-4342-B048-85BDC9FD1C3A}</a:tableStyleId>
              </a:tblPr>
              <a:tblGrid>
                <a:gridCol w="762002"/>
                <a:gridCol w="838200"/>
                <a:gridCol w="1066800"/>
                <a:gridCol w="838200"/>
                <a:gridCol w="990600"/>
                <a:gridCol w="1066800"/>
                <a:gridCol w="838200"/>
                <a:gridCol w="1219202"/>
              </a:tblGrid>
              <a:tr h="675739">
                <a:tc>
                  <a:txBody>
                    <a:bodyPr/>
                    <a:lstStyle/>
                    <a:p>
                      <a:pPr algn="ctr"/>
                      <a:r>
                        <a:rPr lang="en-US" sz="1200" dirty="0" smtClean="0"/>
                        <a:t>Percent</a:t>
                      </a:r>
                      <a:r>
                        <a:rPr lang="en-US" sz="1200" baseline="0" dirty="0" smtClean="0"/>
                        <a:t> of FPL</a:t>
                      </a:r>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Annual Income</a:t>
                      </a:r>
                      <a:endParaRPr kumimoji="0" lang="en-US" sz="1200" b="1" i="0" u="none" strike="noStrike" kern="1200" cap="none" spc="0" normalizeH="0" baseline="0" noProof="0" dirty="0" smtClean="0">
                        <a:ln>
                          <a:noFill/>
                        </a:ln>
                        <a:solidFill>
                          <a:prstClr val="white"/>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Unsubsidized Annual Premium</a:t>
                      </a:r>
                      <a:endParaRPr kumimoji="0" lang="en-US" sz="1200" b="1" i="0" u="none" strike="noStrike" kern="1200" cap="none" spc="0" normalizeH="0" baseline="0" noProof="0" dirty="0" smtClean="0">
                        <a:ln>
                          <a:noFill/>
                        </a:ln>
                        <a:solidFill>
                          <a:prstClr val="white"/>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Annual Tax Credit</a:t>
                      </a:r>
                      <a:endParaRPr kumimoji="0" lang="en-US" sz="1200" b="1" i="0" u="none" strike="noStrike" kern="1200" cap="none" spc="0" normalizeH="0" baseline="0" noProof="0" dirty="0" smtClean="0">
                        <a:ln>
                          <a:noFill/>
                        </a:ln>
                        <a:solidFill>
                          <a:prstClr val="white"/>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Annual Premium after Tax Credit</a:t>
                      </a:r>
                      <a:endParaRPr kumimoji="0" lang="en-US" sz="1200" b="1" i="0" u="none" strike="noStrike" kern="1200" cap="none" spc="0" normalizeH="0" baseline="0" noProof="0" dirty="0" smtClean="0">
                        <a:ln>
                          <a:noFill/>
                        </a:ln>
                        <a:solidFill>
                          <a:prstClr val="white"/>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Unsubsidized Monthly Premium</a:t>
                      </a:r>
                      <a:endParaRPr kumimoji="0" lang="en-US" sz="1200" b="1" i="0" u="none" strike="noStrike" kern="1200" cap="none" spc="0" normalizeH="0" baseline="0" noProof="0" dirty="0" smtClean="0">
                        <a:ln>
                          <a:noFill/>
                        </a:ln>
                        <a:solidFill>
                          <a:prstClr val="white"/>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Monthly Premium Credit</a:t>
                      </a:r>
                      <a:endParaRPr kumimoji="0" lang="en-US" sz="1200" b="1" i="0" u="none" strike="noStrike" kern="1200" cap="none" spc="0" normalizeH="0" baseline="0" noProof="0" dirty="0" smtClean="0">
                        <a:ln>
                          <a:noFill/>
                        </a:ln>
                        <a:solidFill>
                          <a:prstClr val="white"/>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smtClean="0">
                          <a:ln>
                            <a:noFill/>
                          </a:ln>
                          <a:effectLst/>
                          <a:uLnTx/>
                          <a:uFillTx/>
                        </a:rPr>
                        <a:t>Monthly Premium after Credit</a:t>
                      </a:r>
                      <a:endParaRPr kumimoji="0" lang="en-US" sz="1200" b="1" i="0" u="none" strike="noStrike" kern="1200" cap="none" spc="0" normalizeH="0" baseline="0" noProof="0" dirty="0" smtClean="0">
                        <a:ln>
                          <a:noFill/>
                        </a:ln>
                        <a:solidFill>
                          <a:prstClr val="white"/>
                        </a:solidFill>
                        <a:effectLst/>
                        <a:uLnTx/>
                        <a:uFillTx/>
                        <a:latin typeface="+mn-lt"/>
                        <a:ea typeface="+mn-ea"/>
                        <a:cs typeface="+mn-cs"/>
                      </a:endParaRPr>
                    </a:p>
                  </a:txBody>
                  <a:tcPr/>
                </a:tc>
              </a:tr>
              <a:tr h="421615">
                <a:tc>
                  <a:txBody>
                    <a:bodyPr/>
                    <a:lstStyle/>
                    <a:p>
                      <a:pPr algn="ctr"/>
                      <a:r>
                        <a:rPr lang="en-US" sz="1600" dirty="0" smtClean="0"/>
                        <a:t>150%</a:t>
                      </a:r>
                      <a:endParaRPr lang="en-US" sz="1600" dirty="0"/>
                    </a:p>
                  </a:txBody>
                  <a:tcPr/>
                </a:tc>
                <a:tc>
                  <a:txBody>
                    <a:bodyPr/>
                    <a:lstStyle/>
                    <a:p>
                      <a:pPr algn="ctr"/>
                      <a:r>
                        <a:rPr lang="en-US" sz="1400" dirty="0" smtClean="0"/>
                        <a:t>$35,137</a:t>
                      </a:r>
                      <a:endParaRPr lang="en-US" sz="1400" dirty="0"/>
                    </a:p>
                  </a:txBody>
                  <a:tcPr/>
                </a:tc>
                <a:tc>
                  <a:txBody>
                    <a:bodyPr/>
                    <a:lstStyle/>
                    <a:p>
                      <a:pPr algn="ctr"/>
                      <a:r>
                        <a:rPr lang="en-US" sz="1400" dirty="0" smtClean="0"/>
                        <a:t>$14,245</a:t>
                      </a:r>
                      <a:endParaRPr lang="en-US" sz="1400" dirty="0"/>
                    </a:p>
                  </a:txBody>
                  <a:tcPr/>
                </a:tc>
                <a:tc>
                  <a:txBody>
                    <a:bodyPr/>
                    <a:lstStyle/>
                    <a:p>
                      <a:pPr algn="ctr"/>
                      <a:r>
                        <a:rPr lang="en-US" sz="1400" dirty="0" smtClean="0"/>
                        <a:t>$12,840</a:t>
                      </a:r>
                      <a:endParaRPr lang="en-US" sz="1400" dirty="0"/>
                    </a:p>
                  </a:txBody>
                  <a:tcPr/>
                </a:tc>
                <a:tc>
                  <a:txBody>
                    <a:bodyPr/>
                    <a:lstStyle/>
                    <a:p>
                      <a:pPr algn="ctr"/>
                      <a:r>
                        <a:rPr lang="en-US" sz="1400" dirty="0" smtClean="0"/>
                        <a:t>$1,405</a:t>
                      </a:r>
                      <a:endParaRPr lang="en-US" sz="1400" dirty="0"/>
                    </a:p>
                  </a:txBody>
                  <a:tcPr/>
                </a:tc>
                <a:tc>
                  <a:txBody>
                    <a:bodyPr/>
                    <a:lstStyle/>
                    <a:p>
                      <a:pPr algn="ctr"/>
                      <a:r>
                        <a:rPr lang="en-US" sz="1400" dirty="0" smtClean="0"/>
                        <a:t>$1,187</a:t>
                      </a:r>
                      <a:endParaRPr lang="en-US" sz="1400" dirty="0"/>
                    </a:p>
                  </a:txBody>
                  <a:tcPr/>
                </a:tc>
                <a:tc>
                  <a:txBody>
                    <a:bodyPr/>
                    <a:lstStyle/>
                    <a:p>
                      <a:pPr algn="ctr"/>
                      <a:r>
                        <a:rPr lang="en-US" sz="1400" dirty="0" smtClean="0"/>
                        <a:t>$1,070</a:t>
                      </a:r>
                      <a:endParaRPr lang="en-US" sz="1400" dirty="0"/>
                    </a:p>
                  </a:txBody>
                  <a:tcPr/>
                </a:tc>
                <a:tc>
                  <a:txBody>
                    <a:bodyPr/>
                    <a:lstStyle/>
                    <a:p>
                      <a:pPr algn="ctr"/>
                      <a:r>
                        <a:rPr lang="en-US" sz="1400" dirty="0" smtClean="0"/>
                        <a:t>$117</a:t>
                      </a:r>
                      <a:endParaRPr lang="en-US" sz="1400" b="1" dirty="0"/>
                    </a:p>
                  </a:txBody>
                  <a:tcPr/>
                </a:tc>
              </a:tr>
              <a:tr h="4216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200%</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ctr"/>
                      <a:r>
                        <a:rPr lang="en-US" sz="1400" dirty="0" smtClean="0"/>
                        <a:t>$46,850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$14,245</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algn="ctr"/>
                      <a:r>
                        <a:rPr lang="en-US" sz="1400" dirty="0" smtClean="0"/>
                        <a:t>$11,294</a:t>
                      </a:r>
                      <a:endParaRPr lang="en-US" sz="1400" dirty="0"/>
                    </a:p>
                  </a:txBody>
                  <a:tcPr/>
                </a:tc>
                <a:tc>
                  <a:txBody>
                    <a:bodyPr/>
                    <a:lstStyle/>
                    <a:p>
                      <a:pPr algn="ctr"/>
                      <a:r>
                        <a:rPr lang="en-US" sz="1400" dirty="0" smtClean="0"/>
                        <a:t>$2,952</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$1,187</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ctr"/>
                      <a:r>
                        <a:rPr lang="en-US" sz="1400" dirty="0" smtClean="0"/>
                        <a:t>$941</a:t>
                      </a:r>
                      <a:endParaRPr lang="en-US" sz="1400" dirty="0"/>
                    </a:p>
                  </a:txBody>
                  <a:tcPr/>
                </a:tc>
                <a:tc>
                  <a:txBody>
                    <a:bodyPr/>
                    <a:lstStyle/>
                    <a:p>
                      <a:pPr algn="ctr"/>
                      <a:r>
                        <a:rPr lang="en-US" sz="1400" dirty="0" smtClean="0"/>
                        <a:t>$246</a:t>
                      </a:r>
                      <a:endParaRPr lang="en-US" sz="1400" b="1" dirty="0"/>
                    </a:p>
                  </a:txBody>
                  <a:tcPr/>
                </a:tc>
              </a:tr>
              <a:tr h="4216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300%</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ctr"/>
                      <a:r>
                        <a:rPr lang="en-US" sz="1400" dirty="0" smtClean="0"/>
                        <a:t>$70,275</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$14,245</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ctr"/>
                      <a:r>
                        <a:rPr lang="en-US" sz="1400" dirty="0" smtClean="0"/>
                        <a:t>$7,569</a:t>
                      </a:r>
                      <a:endParaRPr lang="en-US" sz="1400" dirty="0"/>
                    </a:p>
                  </a:txBody>
                  <a:tcPr/>
                </a:tc>
                <a:tc>
                  <a:txBody>
                    <a:bodyPr/>
                    <a:lstStyle/>
                    <a:p>
                      <a:pPr algn="ctr"/>
                      <a:r>
                        <a:rPr lang="en-US" sz="1400" dirty="0" smtClean="0"/>
                        <a:t>$6,676</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$1,187</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ctr"/>
                      <a:r>
                        <a:rPr lang="en-US" sz="1400" dirty="0" smtClean="0"/>
                        <a:t>$631</a:t>
                      </a:r>
                      <a:endParaRPr lang="en-US" sz="1400" dirty="0"/>
                    </a:p>
                  </a:txBody>
                  <a:tcPr/>
                </a:tc>
                <a:tc>
                  <a:txBody>
                    <a:bodyPr/>
                    <a:lstStyle/>
                    <a:p>
                      <a:pPr algn="ctr"/>
                      <a:r>
                        <a:rPr lang="en-US" sz="1400" dirty="0" smtClean="0"/>
                        <a:t>$556</a:t>
                      </a:r>
                      <a:endParaRPr lang="en-US" sz="1400" b="1" dirty="0"/>
                    </a:p>
                  </a:txBody>
                  <a:tcPr/>
                </a:tc>
              </a:tr>
              <a:tr h="4216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399%</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ctr"/>
                      <a:r>
                        <a:rPr lang="en-US" sz="1400" dirty="0" smtClean="0"/>
                        <a:t>$93,700</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$14,245</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ctr"/>
                      <a:r>
                        <a:rPr lang="en-US" sz="1400" dirty="0" smtClean="0"/>
                        <a:t>$5,344</a:t>
                      </a:r>
                      <a:endParaRPr lang="en-US" sz="1400" dirty="0"/>
                    </a:p>
                  </a:txBody>
                  <a:tcPr/>
                </a:tc>
                <a:tc>
                  <a:txBody>
                    <a:bodyPr/>
                    <a:lstStyle/>
                    <a:p>
                      <a:pPr algn="ctr"/>
                      <a:r>
                        <a:rPr lang="en-US" sz="1400" dirty="0" smtClean="0"/>
                        <a:t>$8,901</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$1,187</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ctr"/>
                      <a:r>
                        <a:rPr lang="en-US" sz="1400" dirty="0" smtClean="0"/>
                        <a:t>$445</a:t>
                      </a:r>
                      <a:endParaRPr lang="en-US" sz="1400" dirty="0"/>
                    </a:p>
                  </a:txBody>
                  <a:tcPr/>
                </a:tc>
                <a:tc>
                  <a:txBody>
                    <a:bodyPr/>
                    <a:lstStyle/>
                    <a:p>
                      <a:pPr algn="ctr"/>
                      <a:r>
                        <a:rPr lang="en-US" sz="1400" dirty="0" smtClean="0"/>
                        <a:t>$742</a:t>
                      </a:r>
                      <a:endParaRPr lang="en-US" sz="1400" b="1" dirty="0"/>
                    </a:p>
                  </a:txBody>
                  <a:tcPr/>
                </a:tc>
              </a:tr>
            </a:tbl>
          </a:graphicData>
        </a:graphic>
      </p:graphicFrame>
    </p:spTree>
    <p:extLst>
      <p:ext uri="{BB962C8B-B14F-4D97-AF65-F5344CB8AC3E}">
        <p14:creationId xmlns:p14="http://schemas.microsoft.com/office/powerpoint/2010/main" val="2391512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itle 1"/>
          <p:cNvSpPr txBox="1">
            <a:spLocks/>
          </p:cNvSpPr>
          <p:nvPr/>
        </p:nvSpPr>
        <p:spPr>
          <a:xfrm>
            <a:off x="476992" y="304800"/>
            <a:ext cx="8229600" cy="838200"/>
          </a:xfrm>
          <a:prstGeom prst="rect">
            <a:avLst/>
          </a:prstGeom>
          <a:effectLst>
            <a:glow rad="63500">
              <a:schemeClr val="accent1">
                <a:satMod val="175000"/>
                <a:alpha val="40000"/>
              </a:schemeClr>
            </a:glow>
            <a:softEdge rad="787400"/>
          </a:effectLst>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rgbClr val="002060"/>
                </a:solidFill>
                <a:latin typeface="Arial" pitchFamily="34" charset="0"/>
                <a:ea typeface="+mj-ea"/>
                <a:cs typeface="Arial" pitchFamily="34" charset="0"/>
              </a:defRPr>
            </a:lvl1pPr>
          </a:lstStyle>
          <a:p>
            <a:r>
              <a:rPr lang="en-US" sz="3600" dirty="0" smtClean="0"/>
              <a:t>Metal Tiers by Share of Cost</a:t>
            </a:r>
            <a:r>
              <a:rPr lang="en-US" dirty="0" smtClean="0"/>
              <a:t/>
            </a:r>
            <a:br>
              <a:rPr lang="en-US" dirty="0" smtClean="0"/>
            </a:br>
            <a:endParaRPr lang="en-US" dirty="0"/>
          </a:p>
        </p:txBody>
      </p:sp>
      <p:pic>
        <p:nvPicPr>
          <p:cNvPr id="4" name="Content Placeholder 3" descr="O:\WestCoast\Sacramento\CLIENT Folders\HBE\Annual Report\Share_of_Costs_chart.jpg"/>
          <p:cNvPicPr>
            <a:picLocks/>
          </p:cNvPicPr>
          <p:nvPr/>
        </p:nvPicPr>
        <p:blipFill>
          <a:blip r:embed="rId2" cstate="print"/>
          <a:srcRect/>
          <a:stretch>
            <a:fillRect/>
          </a:stretch>
        </p:blipFill>
        <p:spPr bwMode="auto">
          <a:xfrm>
            <a:off x="857992" y="1676400"/>
            <a:ext cx="7467600" cy="4373562"/>
          </a:xfrm>
          <a:prstGeom prst="rect">
            <a:avLst/>
          </a:prstGeom>
          <a:noFill/>
          <a:ln w="9525">
            <a:noFill/>
            <a:miter lim="800000"/>
            <a:headEnd/>
            <a:tailEnd/>
          </a:ln>
        </p:spPr>
      </p:pic>
    </p:spTree>
    <p:extLst>
      <p:ext uri="{BB962C8B-B14F-4D97-AF65-F5344CB8AC3E}">
        <p14:creationId xmlns:p14="http://schemas.microsoft.com/office/powerpoint/2010/main" val="2508274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Covered California’s Primary Targets</a:t>
            </a:r>
          </a:p>
        </p:txBody>
      </p:sp>
      <p:sp>
        <p:nvSpPr>
          <p:cNvPr id="3" name="Content Placeholder 2"/>
          <p:cNvSpPr>
            <a:spLocks noGrp="1"/>
          </p:cNvSpPr>
          <p:nvPr>
            <p:ph idx="1"/>
          </p:nvPr>
        </p:nvSpPr>
        <p:spPr>
          <a:xfrm>
            <a:off x="838200" y="1219200"/>
            <a:ext cx="7467600" cy="4906963"/>
          </a:xfrm>
        </p:spPr>
        <p:txBody>
          <a:bodyPr>
            <a:normAutofit/>
          </a:bodyPr>
          <a:lstStyle/>
          <a:p>
            <a:pPr lvl="0"/>
            <a:r>
              <a:rPr lang="en-US" sz="2200" dirty="0"/>
              <a:t>The primary target of marketing and outreach efforts of Covered California are the more than 5.3 million California residents as of 2014: </a:t>
            </a:r>
            <a:r>
              <a:rPr lang="en-US" sz="2200" dirty="0" smtClean="0"/>
              <a:t/>
            </a:r>
            <a:br>
              <a:rPr lang="en-US" sz="2200" dirty="0" smtClean="0"/>
            </a:br>
            <a:endParaRPr lang="en-US" sz="2200" dirty="0"/>
          </a:p>
          <a:p>
            <a:pPr lvl="1"/>
            <a:r>
              <a:rPr lang="en-US" sz="1900" dirty="0"/>
              <a:t>2.6 million who qualify for subsidies in Covered California; </a:t>
            </a:r>
            <a:r>
              <a:rPr lang="en-US" sz="1900" dirty="0" smtClean="0"/>
              <a:t>and</a:t>
            </a:r>
            <a:br>
              <a:rPr lang="en-US" sz="1900" dirty="0" smtClean="0"/>
            </a:br>
            <a:endParaRPr lang="en-US" sz="1900" dirty="0"/>
          </a:p>
          <a:p>
            <a:pPr lvl="1"/>
            <a:r>
              <a:rPr lang="en-US" sz="1900" dirty="0"/>
              <a:t>2.7 million who do not qualify for subsidies but now benefit from guaranteed coverage and can enroll inside or outside of Covered California</a:t>
            </a:r>
            <a:r>
              <a:rPr lang="en-US" sz="1900" dirty="0" smtClean="0"/>
              <a:t>.</a:t>
            </a:r>
            <a:br>
              <a:rPr lang="en-US" sz="1900" dirty="0" smtClean="0"/>
            </a:br>
            <a:endParaRPr lang="en-US" sz="1900" dirty="0"/>
          </a:p>
          <a:p>
            <a:r>
              <a:rPr lang="en-US" sz="2000" dirty="0" smtClean="0"/>
              <a:t>There </a:t>
            </a:r>
            <a:r>
              <a:rPr lang="en-US" sz="2000" dirty="0"/>
              <a:t>are an additional 2.4 million Californians who </a:t>
            </a:r>
            <a:r>
              <a:rPr lang="en-US" sz="2000" dirty="0" smtClean="0"/>
              <a:t>may </a:t>
            </a:r>
            <a:r>
              <a:rPr lang="en-US" sz="2000" dirty="0"/>
              <a:t>be newly eligible for </a:t>
            </a:r>
            <a:r>
              <a:rPr lang="en-US" sz="2000" dirty="0" smtClean="0"/>
              <a:t>Medi-Cal.</a:t>
            </a:r>
            <a:endParaRPr lang="en-US" sz="2000" dirty="0"/>
          </a:p>
          <a:p>
            <a:pPr lvl="0"/>
            <a:endParaRPr lang="en-US" sz="3100" dirty="0">
              <a:solidFill>
                <a:srgbClr val="000000"/>
              </a:solidFill>
            </a:endParaRPr>
          </a:p>
        </p:txBody>
      </p:sp>
    </p:spTree>
    <p:extLst>
      <p:ext uri="{BB962C8B-B14F-4D97-AF65-F5344CB8AC3E}">
        <p14:creationId xmlns:p14="http://schemas.microsoft.com/office/powerpoint/2010/main" val="2441387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Covered </a:t>
            </a:r>
            <a:r>
              <a:rPr lang="en-US" sz="3000" dirty="0" smtClean="0"/>
              <a:t>California’s</a:t>
            </a:r>
            <a:br>
              <a:rPr lang="en-US" sz="3000" dirty="0" smtClean="0"/>
            </a:br>
            <a:r>
              <a:rPr lang="en-US" sz="3000" dirty="0" smtClean="0"/>
              <a:t> </a:t>
            </a:r>
            <a:r>
              <a:rPr lang="en-US" sz="3000" dirty="0"/>
              <a:t>Annual Enrollment Goals</a:t>
            </a:r>
          </a:p>
        </p:txBody>
      </p:sp>
      <p:sp>
        <p:nvSpPr>
          <p:cNvPr id="3" name="Content Placeholder 2"/>
          <p:cNvSpPr>
            <a:spLocks noGrp="1"/>
          </p:cNvSpPr>
          <p:nvPr>
            <p:ph idx="1"/>
          </p:nvPr>
        </p:nvSpPr>
        <p:spPr>
          <a:xfrm>
            <a:off x="838200" y="1219200"/>
            <a:ext cx="7620000" cy="4267200"/>
          </a:xfrm>
        </p:spPr>
        <p:txBody>
          <a:bodyPr>
            <a:noAutofit/>
          </a:bodyPr>
          <a:lstStyle/>
          <a:p>
            <a:pPr>
              <a:spcBef>
                <a:spcPts val="300"/>
              </a:spcBef>
              <a:spcAft>
                <a:spcPts val="300"/>
              </a:spcAft>
            </a:pPr>
            <a:r>
              <a:rPr lang="en-US" sz="2200" dirty="0"/>
              <a:t>By 2015: </a:t>
            </a:r>
            <a:endParaRPr lang="en-US" sz="2200" dirty="0" smtClean="0"/>
          </a:p>
          <a:p>
            <a:pPr lvl="1">
              <a:spcBef>
                <a:spcPts val="300"/>
              </a:spcBef>
              <a:spcAft>
                <a:spcPts val="300"/>
              </a:spcAft>
            </a:pPr>
            <a:r>
              <a:rPr lang="en-US" sz="2000" dirty="0" smtClean="0"/>
              <a:t>Enrollment </a:t>
            </a:r>
            <a:r>
              <a:rPr lang="en-US" sz="2000" dirty="0"/>
              <a:t>of 1.4 million Californians in subsidized coverage in Covered California or enrolling in the marketplace without </a:t>
            </a:r>
            <a:r>
              <a:rPr lang="en-US" sz="2000" dirty="0" smtClean="0"/>
              <a:t>subsidies </a:t>
            </a:r>
            <a:endParaRPr lang="en-US" sz="2000" dirty="0"/>
          </a:p>
          <a:p>
            <a:pPr>
              <a:spcBef>
                <a:spcPts val="300"/>
              </a:spcBef>
              <a:spcAft>
                <a:spcPts val="300"/>
              </a:spcAft>
            </a:pPr>
            <a:r>
              <a:rPr lang="en-US" sz="2200" dirty="0" smtClean="0"/>
              <a:t>By </a:t>
            </a:r>
            <a:r>
              <a:rPr lang="en-US" sz="2200" dirty="0"/>
              <a:t>2016: </a:t>
            </a:r>
            <a:endParaRPr lang="en-US" sz="2200" dirty="0" smtClean="0"/>
          </a:p>
          <a:p>
            <a:pPr lvl="1">
              <a:spcBef>
                <a:spcPts val="300"/>
              </a:spcBef>
              <a:spcAft>
                <a:spcPts val="300"/>
              </a:spcAft>
            </a:pPr>
            <a:r>
              <a:rPr lang="en-US" sz="2000" dirty="0"/>
              <a:t>Enrollment of 1.9 million Californians in subsidized coverage in Covered California or enrolling in the marketplace without subsidies</a:t>
            </a:r>
          </a:p>
          <a:p>
            <a:pPr>
              <a:spcBef>
                <a:spcPts val="300"/>
              </a:spcBef>
              <a:spcAft>
                <a:spcPts val="300"/>
              </a:spcAft>
            </a:pPr>
            <a:r>
              <a:rPr lang="en-US" sz="2200" dirty="0" smtClean="0"/>
              <a:t>By </a:t>
            </a:r>
            <a:r>
              <a:rPr lang="en-US" sz="2200" dirty="0"/>
              <a:t>2017: </a:t>
            </a:r>
            <a:endParaRPr lang="en-US" sz="2200" dirty="0" smtClean="0"/>
          </a:p>
          <a:p>
            <a:pPr lvl="1">
              <a:spcBef>
                <a:spcPts val="300"/>
              </a:spcBef>
              <a:spcAft>
                <a:spcPts val="300"/>
              </a:spcAft>
            </a:pPr>
            <a:r>
              <a:rPr lang="en-US" sz="2000" dirty="0"/>
              <a:t>Enrollment of 2.3 million Californians in subsidized coverage in the marketplace or enrolling in the marketplace without subsidies</a:t>
            </a:r>
          </a:p>
          <a:p>
            <a:pPr marL="0" indent="0">
              <a:buNone/>
            </a:pPr>
            <a:endParaRPr lang="en-US" sz="1200" dirty="0" smtClean="0">
              <a:solidFill>
                <a:srgbClr val="77933C"/>
              </a:solidFill>
            </a:endParaRPr>
          </a:p>
          <a:p>
            <a:pPr marL="0" indent="0">
              <a:buNone/>
            </a:pPr>
            <a:endParaRPr lang="en-US" sz="2200" dirty="0" smtClean="0">
              <a:solidFill>
                <a:srgbClr val="77933C"/>
              </a:solidFill>
            </a:endParaRPr>
          </a:p>
          <a:p>
            <a:endParaRPr lang="en-US" sz="2200" dirty="0">
              <a:solidFill>
                <a:srgbClr val="77933C"/>
              </a:solidFill>
            </a:endParaRPr>
          </a:p>
          <a:p>
            <a:endParaRPr lang="en-US" sz="4600" b="1" dirty="0" smtClean="0">
              <a:solidFill>
                <a:srgbClr val="77933C"/>
              </a:solidFill>
            </a:endParaRPr>
          </a:p>
          <a:p>
            <a:pPr marL="457200" lvl="1" indent="0">
              <a:buNone/>
            </a:pPr>
            <a:endParaRPr lang="en-US" dirty="0">
              <a:solidFill>
                <a:srgbClr val="77933C"/>
              </a:solidFill>
            </a:endParaRPr>
          </a:p>
          <a:p>
            <a:pPr marL="57150" indent="0">
              <a:buNone/>
            </a:pPr>
            <a:endParaRPr lang="en-US" sz="1500" dirty="0" smtClean="0">
              <a:solidFill>
                <a:srgbClr val="77933C"/>
              </a:solidFill>
            </a:endParaRPr>
          </a:p>
        </p:txBody>
      </p:sp>
    </p:spTree>
    <p:extLst>
      <p:ext uri="{BB962C8B-B14F-4D97-AF65-F5344CB8AC3E}">
        <p14:creationId xmlns:p14="http://schemas.microsoft.com/office/powerpoint/2010/main" val="412397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1018</Words>
  <Application>Microsoft Office PowerPoint</Application>
  <PresentationFormat>On-screen Show (4:3)</PresentationFormat>
  <Paragraphs>187</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Covered California Overview</vt:lpstr>
      <vt:lpstr>Covered California Governance Independent Public Entity with Qualified Board </vt:lpstr>
      <vt:lpstr>Vision &amp; Mission</vt:lpstr>
      <vt:lpstr>Key Dates</vt:lpstr>
      <vt:lpstr>Major Activities 2013 - 2014</vt:lpstr>
      <vt:lpstr>Subsidies Available to help with Cost</vt:lpstr>
      <vt:lpstr> </vt:lpstr>
      <vt:lpstr>Covered California’s Primary Targets</vt:lpstr>
      <vt:lpstr>Covered California’s  Annual Enrollment Goals</vt:lpstr>
      <vt:lpstr>Ethnic Mix of Exchange Subsidy Eligible Californians</vt:lpstr>
      <vt:lpstr>California’s Uninsured Population is  Spread Throughout the State </vt:lpstr>
      <vt:lpstr>PowerPoint Presentation</vt:lpstr>
      <vt:lpstr>PowerPoint Presentation</vt:lpstr>
      <vt:lpstr>CalHEERS Releases</vt:lpstr>
      <vt:lpstr>Outreach and Marketing</vt:lpstr>
      <vt:lpstr>Community Mobilization</vt:lpstr>
      <vt:lpstr>Community Mobilization</vt:lpstr>
      <vt:lpstr>In-person Assistance &amp; Navigator Programs</vt:lpstr>
      <vt:lpstr>Paid Media</vt:lpstr>
      <vt:lpstr>Customer Service Center</vt:lpstr>
      <vt:lpstr>Small Business Health Options Program</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2012-11-06T01:06:17Z</dcterms:created>
  <dcterms:modified xsi:type="dcterms:W3CDTF">2012-12-04T18:54:02Z</dcterms:modified>
</cp:coreProperties>
</file>