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8" r:id="rId2"/>
    <p:sldId id="340" r:id="rId3"/>
    <p:sldId id="341" r:id="rId4"/>
    <p:sldId id="342" r:id="rId5"/>
    <p:sldId id="343" r:id="rId6"/>
    <p:sldId id="344" r:id="rId7"/>
    <p:sldId id="345" r:id="rId8"/>
    <p:sldId id="362" r:id="rId9"/>
    <p:sldId id="364" r:id="rId10"/>
    <p:sldId id="369" r:id="rId11"/>
    <p:sldId id="370" r:id="rId12"/>
    <p:sldId id="346" r:id="rId13"/>
    <p:sldId id="371" r:id="rId14"/>
    <p:sldId id="361" r:id="rId15"/>
    <p:sldId id="348" r:id="rId16"/>
    <p:sldId id="356" r:id="rId17"/>
    <p:sldId id="357" r:id="rId18"/>
    <p:sldId id="358" r:id="rId19"/>
    <p:sldId id="359" r:id="rId20"/>
    <p:sldId id="338" r:id="rId21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494"/>
    <a:srgbClr val="60606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60"/>
  </p:normalViewPr>
  <p:slideViewPr>
    <p:cSldViewPr>
      <p:cViewPr>
        <p:scale>
          <a:sx n="100" d="100"/>
          <a:sy n="100" d="100"/>
        </p:scale>
        <p:origin x="-276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1" tIns="46480" rIns="92961" bIns="4648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167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1" tIns="46480" rIns="92961" bIns="464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9515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1" tIns="46480" rIns="92961" bIns="4648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167" y="8819515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1" tIns="46480" rIns="92961" bIns="464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62EB32-13A4-4974-A757-60AECB9B5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42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1" tIns="46480" rIns="92961" bIns="4648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67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1" tIns="46480" rIns="92961" bIns="464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09758"/>
            <a:ext cx="5122333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1" tIns="46480" rIns="92961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515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1" tIns="46480" rIns="92961" bIns="4648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167" y="8819515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1" tIns="46480" rIns="92961" bIns="464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7D61BE-3D7B-4C9A-A246-F74617DA4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64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5308" indent="-290503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2012" indent="-232403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26817" indent="-232403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1621" indent="-232403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56426" indent="-2324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1231" indent="-2324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86036" indent="-2324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0841" indent="-2324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FAD3B9B-B0E7-483D-B15F-55F67807AA32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 may want to discuss how we will administer?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4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 may want to discuss how we will administer?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4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6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6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6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53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9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 may want to discuss how we will administer.  CalPERS</a:t>
            </a:r>
            <a:r>
              <a:rPr lang="en-US" baseline="0" dirty="0" smtClean="0"/>
              <a:t> vs. Employer responsibilities?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14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 could talk about ARSC application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9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18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7D61BE-3D7B-4C9A-A246-F74617DA4AB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45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6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83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 L will discuss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86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 L will discuss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08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7D61BE-3D7B-4C9A-A246-F74617DA4A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93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1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 may want to discuss how we will administer?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E18C-303D-44BA-AFE6-699935B6D0A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057400"/>
            <a:ext cx="8305800" cy="1752600"/>
          </a:xfrm>
        </p:spPr>
        <p:txBody>
          <a:bodyPr/>
          <a:lstStyle>
            <a:lvl1pPr algn="ctr"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305800" cy="1371600"/>
          </a:xfrm>
        </p:spPr>
        <p:txBody>
          <a:bodyPr/>
          <a:lstStyle>
            <a:lvl1pPr marL="0" indent="0" algn="ctr">
              <a:buFontTx/>
              <a:buNone/>
              <a:defRPr sz="3000" i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</a:p>
        </p:txBody>
      </p:sp>
    </p:spTree>
    <p:extLst>
      <p:ext uri="{BB962C8B-B14F-4D97-AF65-F5344CB8AC3E}">
        <p14:creationId xmlns:p14="http://schemas.microsoft.com/office/powerpoint/2010/main" val="60357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81000" y="1905000"/>
            <a:ext cx="83058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DDFA-DE09-4195-9AD4-714587269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7082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058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943600" y="1752600"/>
            <a:ext cx="2743200" cy="3962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1752600"/>
            <a:ext cx="51054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443FB-B86E-4897-ABE9-EB3E8B008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86228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381000" y="1981200"/>
            <a:ext cx="8305800" cy="3733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489E-8854-4AE2-A272-009353D4D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957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81000" y="1981200"/>
            <a:ext cx="8305800" cy="3733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0013B-8790-4260-A8F4-B861666A5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4986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685800"/>
            <a:ext cx="8458200" cy="533400"/>
          </a:xfr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aseline="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>
                <a:solidFill>
                  <a:schemeClr val="tx2"/>
                </a:solidFill>
              </a:rPr>
              <a:t/>
            </a:r>
            <a:br>
              <a:rPr lang="en-US" sz="2600" dirty="0" smtClean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3429000"/>
          </a:xfrm>
        </p:spPr>
        <p:txBody>
          <a:bodyPr/>
          <a:lstStyle>
            <a:lvl1pPr marL="236538" indent="-236538">
              <a:defRPr/>
            </a:lvl1pPr>
            <a:lvl2pPr marL="742950" indent="-285750">
              <a:buFont typeface="Arial Narrow" pitchFamily="34" charset="0"/>
              <a:buChar char="–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1219200"/>
            <a:ext cx="8458200" cy="609600"/>
          </a:xfrm>
        </p:spPr>
        <p:txBody>
          <a:bodyPr/>
          <a:lstStyle>
            <a:lvl2pPr marL="457200" indent="0">
              <a:buNone/>
              <a:defRPr/>
            </a:lvl2pPr>
            <a:lvl5pPr marL="0" indent="0" algn="l">
              <a:defRPr sz="2000" baseline="0">
                <a:solidFill>
                  <a:srgbClr val="807F83"/>
                </a:solidFill>
              </a:defRPr>
            </a:lvl5pPr>
          </a:lstStyle>
          <a:p>
            <a:pPr lvl="4"/>
            <a:r>
              <a:rPr lang="en-US" dirty="0" smtClean="0"/>
              <a:t>Click to edit </a:t>
            </a:r>
            <a:r>
              <a:rPr lang="en-US" dirty="0" err="1" smtClean="0"/>
              <a:t>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81000" y="60102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C3C9DD-C248-4C2F-BE1A-7160EC149C0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5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 N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57250" indent="-400050">
              <a:buFont typeface="+mj-lt"/>
              <a:buAutoNum type="alphaLcParenR"/>
              <a:defRPr/>
            </a:lvl2pPr>
            <a:lvl3pPr marL="1200150" indent="-285750">
              <a:buFont typeface="+mj-lt"/>
              <a:buAutoNum type="romanLcPeriod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81000" y="60102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C3C9DD-C248-4C2F-BE1A-7160EC149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0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92AC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B398AB1C-44EE-4931-8CD6-EB22657A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81000" y="228600"/>
            <a:ext cx="830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166494"/>
                </a:solidFill>
                <a:latin typeface="Arial Narrow" pitchFamily="-11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5" r:id="rId2"/>
    <p:sldLayoutId id="2147483796" r:id="rId3"/>
    <p:sldLayoutId id="2147483797" r:id="rId4"/>
    <p:sldLayoutId id="2147483798" r:id="rId5"/>
    <p:sldLayoutId id="2147483801" r:id="rId6"/>
    <p:sldLayoutId id="214748380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0606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06060"/>
          </a:solidFill>
          <a:latin typeface="Arial Narrow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06060"/>
          </a:solidFill>
          <a:latin typeface="Arial Narrow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06060"/>
          </a:solidFill>
          <a:latin typeface="Arial Narrow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06060"/>
          </a:solidFill>
          <a:latin typeface="Arial Narrow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charset="0"/>
          <a:ea typeface="ＭＳ Ｐゴシック" pitchFamily="1" charset="-128"/>
          <a:cs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charset="0"/>
          <a:ea typeface="ＭＳ Ｐゴシック" pitchFamily="1" charset="-128"/>
          <a:cs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charset="0"/>
          <a:ea typeface="ＭＳ Ｐゴシック" pitchFamily="1" charset="-128"/>
          <a:cs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-110" charset="0"/>
        <a:buChar char="-"/>
        <a:defRPr sz="26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-"/>
        <a:defRPr sz="22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CalPERS </a:t>
            </a:r>
            <a:br>
              <a:rPr lang="en-US" dirty="0" smtClean="0"/>
            </a:br>
            <a:r>
              <a:rPr lang="en-US" dirty="0" smtClean="0"/>
              <a:t>Update on Impacts of AB 340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Lamoureux</a:t>
            </a:r>
          </a:p>
          <a:p>
            <a:r>
              <a:rPr lang="en-US" dirty="0" smtClean="0"/>
              <a:t>Deputy Chief Actuary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Member Contribution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Current Members i.e. Classic Members</a:t>
            </a:r>
          </a:p>
          <a:p>
            <a:r>
              <a:rPr lang="en-US" dirty="0" smtClean="0"/>
              <a:t>No Changes</a:t>
            </a:r>
          </a:p>
          <a:p>
            <a:r>
              <a:rPr lang="en-US" dirty="0" smtClean="0"/>
              <a:t>Encourages </a:t>
            </a:r>
            <a:r>
              <a:rPr lang="en-US" dirty="0"/>
              <a:t>50/50 sharing of normal cost and elimination of EPMC but doesn’t require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Can impose 50% of normal cost starting in 2018 if negotiations have failed</a:t>
            </a:r>
          </a:p>
          <a:p>
            <a:pPr lvl="1"/>
            <a:r>
              <a:rPr lang="en-US" dirty="0" smtClean="0"/>
              <a:t>subject to a cap (8%, 11% or 12%)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070600"/>
            <a:ext cx="8458200" cy="365125"/>
          </a:xfrm>
        </p:spPr>
        <p:txBody>
          <a:bodyPr/>
          <a:lstStyle/>
          <a:p>
            <a:fld id="{EEC3C9DD-C248-4C2F-BE1A-7160EC149C00}" type="slidenum"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4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533400"/>
          </a:xfrm>
        </p:spPr>
        <p:txBody>
          <a:bodyPr/>
          <a:lstStyle/>
          <a:p>
            <a:r>
              <a:rPr lang="en-US" sz="3600" dirty="0" smtClean="0"/>
              <a:t>Member Contribution Rate &amp; EPMC on January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070600"/>
            <a:ext cx="8458200" cy="365125"/>
          </a:xfrm>
        </p:spPr>
        <p:txBody>
          <a:bodyPr/>
          <a:lstStyle/>
          <a:p>
            <a:fld id="{EEC3C9DD-C248-4C2F-BE1A-7160EC149C00}" type="slidenum"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6318"/>
              </p:ext>
            </p:extLst>
          </p:nvPr>
        </p:nvGraphicFramePr>
        <p:xfrm>
          <a:off x="609600" y="1828801"/>
          <a:ext cx="8153400" cy="212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4703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Member Type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Member Contribution Rate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EPMC Allowed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EPMC as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Special Compensation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6726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 of Normal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 Unless MOU Impaired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811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Classic 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4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dirty="0" smtClean="0"/>
              <a:t>Cost Sharing of Employer Contributions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12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92818"/>
              </p:ext>
            </p:extLst>
          </p:nvPr>
        </p:nvGraphicFramePr>
        <p:xfrm>
          <a:off x="685800" y="3048000"/>
          <a:ext cx="71628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Current Rules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New Rules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(January 1</a:t>
                      </a:r>
                      <a:r>
                        <a:rPr lang="en-US" baseline="30000" dirty="0" smtClean="0">
                          <a:solidFill>
                            <a:schemeClr val="tx2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, 2013)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Cannot</a:t>
                      </a:r>
                      <a:r>
                        <a:rPr lang="en-US" baseline="0" dirty="0" smtClean="0"/>
                        <a:t> Vary within an Employee Classification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 Vary by Tiers and Bargaining Unit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 be Tied</a:t>
                      </a:r>
                      <a:r>
                        <a:rPr lang="en-US" baseline="0" dirty="0" smtClean="0"/>
                        <a:t> to a Benefit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Tied to a Benefit Improvement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 be Imposed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 be Bargained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371600"/>
            <a:ext cx="8458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110" charset="0"/>
              <a:buChar char="-"/>
              <a:defRPr sz="260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220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PEPRA simplified cost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4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dirty="0" smtClean="0"/>
              <a:t>Salary Cap on Pensionable </a:t>
            </a:r>
            <a:r>
              <a:rPr lang="en-US" dirty="0"/>
              <a:t>C</a:t>
            </a:r>
            <a:r>
              <a:rPr lang="en-US" dirty="0" smtClean="0"/>
              <a:t>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37846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$113,700 for those with </a:t>
            </a:r>
            <a:r>
              <a:rPr lang="en-US" dirty="0"/>
              <a:t>Social </a:t>
            </a:r>
            <a:r>
              <a:rPr lang="en-US" dirty="0" smtClean="0"/>
              <a:t>Security </a:t>
            </a:r>
            <a:endParaRPr lang="en-US" dirty="0"/>
          </a:p>
          <a:p>
            <a:r>
              <a:rPr lang="en-US" dirty="0" smtClean="0"/>
              <a:t>$136,440 for those without </a:t>
            </a:r>
            <a:r>
              <a:rPr lang="en-US" dirty="0"/>
              <a:t>Social Security </a:t>
            </a:r>
          </a:p>
          <a:p>
            <a:r>
              <a:rPr lang="en-US" dirty="0"/>
              <a:t>Subject to annual </a:t>
            </a:r>
            <a:r>
              <a:rPr lang="en-US" dirty="0" smtClean="0"/>
              <a:t>adjustment</a:t>
            </a:r>
          </a:p>
          <a:p>
            <a:r>
              <a:rPr lang="en-US" dirty="0" smtClean="0"/>
              <a:t>Member contributions must stop above the cap</a:t>
            </a:r>
          </a:p>
          <a:p>
            <a:r>
              <a:rPr lang="en-US" dirty="0" smtClean="0"/>
              <a:t>Employer contributions will continue</a:t>
            </a:r>
          </a:p>
          <a:p>
            <a:pPr lvl="1"/>
            <a:r>
              <a:rPr lang="en-US" dirty="0" smtClean="0"/>
              <a:t>Reflected in the employer rate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13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2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dirty="0" smtClean="0"/>
              <a:t>Salary Cap on Pensionable </a:t>
            </a:r>
            <a:r>
              <a:rPr lang="en-US" dirty="0"/>
              <a:t>C</a:t>
            </a:r>
            <a:r>
              <a:rPr lang="en-US" dirty="0" smtClean="0"/>
              <a:t>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37846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Cannot offer a defined benefit plan on compensation in excess of the cap</a:t>
            </a:r>
          </a:p>
          <a:p>
            <a:endParaRPr lang="en-US" dirty="0" smtClean="0"/>
          </a:p>
          <a:p>
            <a:r>
              <a:rPr lang="en-US" dirty="0" smtClean="0"/>
              <a:t>Can provide a defined contribution plan on compensation in excess of the cap subject to certain limits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14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dirty="0" smtClean="0"/>
              <a:t>Reportable Compensation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610600" cy="3784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 changes for classic members</a:t>
            </a:r>
          </a:p>
          <a:p>
            <a:r>
              <a:rPr lang="en-US" dirty="0" smtClean="0"/>
              <a:t>New definition of pensionable compensation for new members</a:t>
            </a:r>
          </a:p>
          <a:p>
            <a:pPr lvl="1"/>
            <a:r>
              <a:rPr lang="en-US" dirty="0" smtClean="0"/>
              <a:t>Unclear as to whether special compensation is allowed</a:t>
            </a:r>
            <a:endParaRPr lang="en-US" dirty="0"/>
          </a:p>
          <a:p>
            <a:r>
              <a:rPr lang="en-US" dirty="0" smtClean="0"/>
              <a:t>Still under review at CalPERS</a:t>
            </a:r>
          </a:p>
          <a:p>
            <a:r>
              <a:rPr lang="en-US" dirty="0" smtClean="0"/>
              <a:t>On January 1</a:t>
            </a:r>
            <a:r>
              <a:rPr lang="en-US" baseline="30000" dirty="0" smtClean="0"/>
              <a:t>st</a:t>
            </a:r>
            <a:r>
              <a:rPr lang="en-US" dirty="0" smtClean="0"/>
              <a:t>, no special compensation can be reported to CalPERS  for new members</a:t>
            </a:r>
          </a:p>
          <a:p>
            <a:pPr lvl="1"/>
            <a:r>
              <a:rPr lang="en-US" dirty="0" smtClean="0"/>
              <a:t>May change after review is completed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15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3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dirty="0" smtClean="0"/>
              <a:t>Limit post-retirement public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3784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New 180 day waiting period</a:t>
            </a:r>
          </a:p>
          <a:p>
            <a:r>
              <a:rPr lang="en-US" dirty="0" smtClean="0"/>
              <a:t>Applies </a:t>
            </a:r>
            <a:r>
              <a:rPr lang="en-US" dirty="0"/>
              <a:t>to employment with employers within the same retirement system</a:t>
            </a:r>
            <a:endParaRPr lang="en-US" dirty="0" smtClean="0"/>
          </a:p>
          <a:p>
            <a:r>
              <a:rPr lang="en-US" dirty="0" smtClean="0"/>
              <a:t>Applies to all existing retirees</a:t>
            </a:r>
          </a:p>
          <a:p>
            <a:r>
              <a:rPr lang="en-US" dirty="0" smtClean="0"/>
              <a:t>Retirees already working on December 31</a:t>
            </a:r>
            <a:r>
              <a:rPr lang="en-US" baseline="30000" dirty="0" smtClean="0"/>
              <a:t>st</a:t>
            </a:r>
            <a:r>
              <a:rPr lang="en-US" dirty="0" smtClean="0"/>
              <a:t> will be grandfathered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16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53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dirty="0" smtClean="0"/>
              <a:t>Limit post-retirement public employment </a:t>
            </a:r>
            <a:r>
              <a:rPr lang="en-US" sz="1600" dirty="0" smtClean="0"/>
              <a:t>(continued)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3784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Exception to the 180-day waiting period</a:t>
            </a:r>
          </a:p>
          <a:p>
            <a:pPr lvl="1"/>
            <a:r>
              <a:rPr lang="en-US" dirty="0" smtClean="0"/>
              <a:t>Employer certification and/or governing body approval,</a:t>
            </a:r>
          </a:p>
          <a:p>
            <a:pPr lvl="1"/>
            <a:r>
              <a:rPr lang="en-US" dirty="0" smtClean="0"/>
              <a:t>Retiree is a safety employee, or</a:t>
            </a:r>
          </a:p>
          <a:p>
            <a:pPr lvl="1"/>
            <a:r>
              <a:rPr lang="en-US" dirty="0" smtClean="0"/>
              <a:t>Participating in the Faculty Early Retirement Program</a:t>
            </a:r>
          </a:p>
          <a:p>
            <a:r>
              <a:rPr lang="en-US" dirty="0" smtClean="0"/>
              <a:t>If retiree received a retirement incentive, the waiting period is compulsory, no exceptions</a:t>
            </a:r>
          </a:p>
          <a:p>
            <a:r>
              <a:rPr lang="en-US" dirty="0" smtClean="0"/>
              <a:t>Includes independent contractors</a:t>
            </a:r>
          </a:p>
          <a:p>
            <a:r>
              <a:rPr lang="en-US" dirty="0" smtClean="0"/>
              <a:t>The bona fide separation rules still apply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17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78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447800"/>
          </a:xfrm>
        </p:spPr>
        <p:txBody>
          <a:bodyPr/>
          <a:lstStyle/>
          <a:p>
            <a:r>
              <a:rPr lang="en-US" dirty="0" smtClean="0"/>
              <a:t>Other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3784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Prohibit </a:t>
            </a:r>
            <a:r>
              <a:rPr lang="en-US" dirty="0"/>
              <a:t>the </a:t>
            </a:r>
            <a:r>
              <a:rPr lang="en-US" dirty="0" smtClean="0"/>
              <a:t>purchase </a:t>
            </a:r>
            <a:r>
              <a:rPr lang="en-US" dirty="0"/>
              <a:t>of </a:t>
            </a:r>
            <a:r>
              <a:rPr lang="en-US" dirty="0" smtClean="0"/>
              <a:t>air-time</a:t>
            </a:r>
          </a:p>
          <a:p>
            <a:pPr lvl="1"/>
            <a:r>
              <a:rPr lang="en-US" dirty="0" smtClean="0"/>
              <a:t>Must have five years of service and CalPERS must receive application prior to January 1</a:t>
            </a:r>
            <a:r>
              <a:rPr lang="en-US" baseline="30000" dirty="0" smtClean="0"/>
              <a:t>st</a:t>
            </a:r>
            <a:r>
              <a:rPr lang="en-US" dirty="0" smtClean="0"/>
              <a:t>, 2013</a:t>
            </a:r>
            <a:endParaRPr lang="en-US" dirty="0"/>
          </a:p>
          <a:p>
            <a:r>
              <a:rPr lang="en-US" dirty="0"/>
              <a:t>Prohibit </a:t>
            </a:r>
            <a:r>
              <a:rPr lang="en-US" dirty="0" smtClean="0"/>
              <a:t>retroactive benefit increases</a:t>
            </a:r>
          </a:p>
          <a:p>
            <a:pPr lvl="1"/>
            <a:r>
              <a:rPr lang="en-US" dirty="0" smtClean="0"/>
              <a:t>Excludes COLA’s</a:t>
            </a:r>
          </a:p>
          <a:p>
            <a:pPr lvl="1"/>
            <a:r>
              <a:rPr lang="en-US" dirty="0" smtClean="0"/>
              <a:t>Includes optional benefit provisions that are service based</a:t>
            </a:r>
          </a:p>
          <a:p>
            <a:r>
              <a:rPr lang="en-US" dirty="0" smtClean="0"/>
              <a:t>Prohibit pension holidays</a:t>
            </a:r>
          </a:p>
          <a:p>
            <a:pPr lvl="1"/>
            <a:r>
              <a:rPr lang="en-US" dirty="0" smtClean="0"/>
              <a:t>Requires the combined employer and employee contributions to cover the  annual normal cost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18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447800"/>
          </a:xfrm>
        </p:spPr>
        <p:txBody>
          <a:bodyPr/>
          <a:lstStyle/>
          <a:p>
            <a:r>
              <a:rPr lang="en-US" dirty="0" smtClean="0"/>
              <a:t>Other provisions </a:t>
            </a:r>
            <a:r>
              <a:rPr lang="en-US" sz="1600" dirty="0" smtClean="0"/>
              <a:t>(continued)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3784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Improved industrial disability retirement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pplies to safety employees that retire after January 1</a:t>
            </a:r>
            <a:r>
              <a:rPr lang="en-US" baseline="30000" dirty="0" smtClean="0"/>
              <a:t>st</a:t>
            </a:r>
            <a:r>
              <a:rPr lang="en-US" dirty="0" smtClean="0"/>
              <a:t>, 2013</a:t>
            </a:r>
          </a:p>
          <a:p>
            <a:pPr lvl="1"/>
            <a:r>
              <a:rPr lang="en-US" dirty="0" smtClean="0"/>
              <a:t>Sunsets on January 1, 2018</a:t>
            </a:r>
          </a:p>
          <a:p>
            <a:pPr lvl="1"/>
            <a:r>
              <a:rPr lang="en-US" dirty="0" smtClean="0"/>
              <a:t>Issue with current wording</a:t>
            </a:r>
          </a:p>
          <a:p>
            <a:pPr lvl="1"/>
            <a:r>
              <a:rPr lang="en-US" dirty="0" smtClean="0"/>
              <a:t>Will require clean up legislation</a:t>
            </a:r>
          </a:p>
          <a:p>
            <a:r>
              <a:rPr lang="en-US" dirty="0" smtClean="0"/>
              <a:t>Contracting </a:t>
            </a:r>
            <a:r>
              <a:rPr lang="en-US" dirty="0"/>
              <a:t>agency liability for excessive </a:t>
            </a:r>
            <a:r>
              <a:rPr lang="en-US" dirty="0" smtClean="0"/>
              <a:t>compensation</a:t>
            </a:r>
          </a:p>
          <a:p>
            <a:r>
              <a:rPr lang="en-US" dirty="0"/>
              <a:t>Felony benefit </a:t>
            </a:r>
            <a:r>
              <a:rPr lang="en-US" dirty="0" smtClean="0"/>
              <a:t>forfeiture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19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56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dirty="0" smtClean="0"/>
              <a:t>What is AB 340?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3784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Pension reform legislation</a:t>
            </a:r>
          </a:p>
          <a:p>
            <a:endParaRPr lang="en-US" sz="1200" dirty="0" smtClean="0"/>
          </a:p>
          <a:p>
            <a:r>
              <a:rPr lang="en-US" dirty="0" smtClean="0"/>
              <a:t>Consists of California Public Employees’ Pension Reform Act (“PEPRA”) and amendments to PERL, 1937 Act, TRL, LRL and JRL</a:t>
            </a:r>
          </a:p>
          <a:p>
            <a:endParaRPr lang="en-US" sz="1200" dirty="0" smtClean="0"/>
          </a:p>
          <a:p>
            <a:r>
              <a:rPr lang="en-US" dirty="0" smtClean="0"/>
              <a:t>Takes effect on January </a:t>
            </a:r>
            <a:r>
              <a:rPr lang="en-US" dirty="0"/>
              <a:t>1, </a:t>
            </a:r>
            <a:r>
              <a:rPr lang="en-US" dirty="0" smtClean="0"/>
              <a:t>2013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PEPRA applies to all state and local public retirement systems and their participating employers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0" y="6070600"/>
            <a:ext cx="42672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0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305800" cy="1143000"/>
          </a:xfrm>
        </p:spPr>
        <p:txBody>
          <a:bodyPr/>
          <a:lstStyle/>
          <a:p>
            <a:pPr algn="ctr"/>
            <a:r>
              <a:rPr lang="en-US" sz="5400" dirty="0" smtClean="0"/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B97DDFA-DE09-4195-9AD4-714587269B2B}" type="slidenum"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20</a:t>
            </a:fld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</p:spPr>
        <p:txBody>
          <a:bodyPr/>
          <a:lstStyle/>
          <a:p>
            <a:r>
              <a:rPr lang="en-US" dirty="0" smtClean="0"/>
              <a:t>Definition of New Member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Never </a:t>
            </a:r>
            <a:r>
              <a:rPr lang="en-US" dirty="0"/>
              <a:t>been a member of any public retirement system </a:t>
            </a:r>
            <a:r>
              <a:rPr lang="en-US" dirty="0" smtClean="0"/>
              <a:t>prior </a:t>
            </a:r>
            <a:r>
              <a:rPr lang="en-US" dirty="0"/>
              <a:t>to January 1, 2013 </a:t>
            </a: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Moved between public retirement and was not </a:t>
            </a:r>
            <a:r>
              <a:rPr lang="en-US" dirty="0"/>
              <a:t>subject </a:t>
            </a:r>
            <a:r>
              <a:rPr lang="en-US" dirty="0" smtClean="0"/>
              <a:t>to reciprocity</a:t>
            </a:r>
          </a:p>
          <a:p>
            <a:pPr lvl="1"/>
            <a:r>
              <a:rPr lang="en-US" dirty="0" smtClean="0"/>
              <a:t>More than a six month break in service or no reciprocal agreement with CalPERS </a:t>
            </a:r>
          </a:p>
          <a:p>
            <a:endParaRPr lang="en-US" sz="1400" dirty="0" smtClean="0"/>
          </a:p>
          <a:p>
            <a:r>
              <a:rPr lang="en-US" dirty="0" smtClean="0"/>
              <a:t>Moved </a:t>
            </a:r>
            <a:r>
              <a:rPr lang="en-US" dirty="0"/>
              <a:t>between </a:t>
            </a:r>
            <a:r>
              <a:rPr lang="en-US" dirty="0" smtClean="0"/>
              <a:t>public </a:t>
            </a:r>
            <a:r>
              <a:rPr lang="en-US" dirty="0"/>
              <a:t>employers within a public retirement system after more than a </a:t>
            </a:r>
            <a:r>
              <a:rPr lang="en-US" dirty="0" smtClean="0"/>
              <a:t>six </a:t>
            </a:r>
            <a:r>
              <a:rPr lang="en-US" dirty="0"/>
              <a:t>month break in service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3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6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838200"/>
          </a:xfrm>
        </p:spPr>
        <p:txBody>
          <a:bodyPr/>
          <a:lstStyle/>
          <a:p>
            <a:r>
              <a:rPr lang="en-US" dirty="0" smtClean="0"/>
              <a:t>Reduced </a:t>
            </a:r>
            <a:r>
              <a:rPr lang="en-US" dirty="0"/>
              <a:t>B</a:t>
            </a:r>
            <a:r>
              <a:rPr lang="en-US" dirty="0" smtClean="0"/>
              <a:t>enefit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37846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Applies to new members</a:t>
            </a:r>
          </a:p>
          <a:p>
            <a:r>
              <a:rPr lang="en-US" dirty="0" smtClean="0"/>
              <a:t>Miscellaneous Formula – 2% at age 62</a:t>
            </a:r>
          </a:p>
          <a:p>
            <a:r>
              <a:rPr lang="en-US" dirty="0" smtClean="0"/>
              <a:t>Safety Formulas</a:t>
            </a:r>
          </a:p>
          <a:p>
            <a:pPr lvl="1"/>
            <a:r>
              <a:rPr lang="en-US" dirty="0" smtClean="0"/>
              <a:t>Basic – 2% at age 57</a:t>
            </a:r>
          </a:p>
          <a:p>
            <a:pPr lvl="1"/>
            <a:r>
              <a:rPr lang="en-US" dirty="0" smtClean="0"/>
              <a:t>Option 1 – 2.5% at age 57</a:t>
            </a:r>
          </a:p>
          <a:p>
            <a:pPr lvl="1"/>
            <a:r>
              <a:rPr lang="en-US" dirty="0" smtClean="0"/>
              <a:t>Option 2 – 2.7% at age 57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8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for New Miscellaneous  Formulas at CalPERS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24793"/>
              </p:ext>
            </p:extLst>
          </p:nvPr>
        </p:nvGraphicFramePr>
        <p:xfrm>
          <a:off x="381000" y="1524000"/>
          <a:ext cx="8229600" cy="3143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90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tx2"/>
                          </a:solidFill>
                        </a:rPr>
                        <a:t>Current</a:t>
                      </a:r>
                      <a:r>
                        <a:rPr lang="en-US" sz="2100" b="0" baseline="0" dirty="0" smtClean="0">
                          <a:solidFill>
                            <a:schemeClr val="tx2"/>
                          </a:solidFill>
                        </a:rPr>
                        <a:t> Formula</a:t>
                      </a:r>
                      <a:endParaRPr lang="en-US" sz="2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tx2"/>
                          </a:solidFill>
                        </a:rPr>
                        <a:t>Formula</a:t>
                      </a:r>
                      <a:r>
                        <a:rPr lang="en-US" sz="2100" b="0" baseline="0" dirty="0" smtClean="0">
                          <a:solidFill>
                            <a:schemeClr val="tx2"/>
                          </a:solidFill>
                        </a:rPr>
                        <a:t> for New Members</a:t>
                      </a:r>
                      <a:endParaRPr lang="en-US" sz="2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490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1.5% at age 65</a:t>
                      </a:r>
                      <a:endParaRPr lang="en-US" sz="2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1.5% at age 65</a:t>
                      </a:r>
                      <a:endParaRPr lang="en-US" sz="2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90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60</a:t>
                      </a:r>
                      <a:endParaRPr lang="en-US" sz="2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62</a:t>
                      </a:r>
                      <a:endParaRPr lang="en-US" sz="2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90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55</a:t>
                      </a:r>
                      <a:endParaRPr lang="en-US" sz="2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62</a:t>
                      </a:r>
                    </a:p>
                  </a:txBody>
                  <a:tcPr/>
                </a:tc>
              </a:tr>
              <a:tr h="4490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2.5% at age 55</a:t>
                      </a:r>
                      <a:endParaRPr lang="en-US" sz="2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62</a:t>
                      </a:r>
                    </a:p>
                  </a:txBody>
                  <a:tcPr/>
                </a:tc>
              </a:tr>
              <a:tr h="4490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2.7% at age 55</a:t>
                      </a:r>
                      <a:endParaRPr lang="en-US" sz="2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62</a:t>
                      </a:r>
                    </a:p>
                  </a:txBody>
                  <a:tcPr/>
                </a:tc>
              </a:tr>
              <a:tr h="4490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3% at</a:t>
                      </a:r>
                      <a:r>
                        <a:rPr lang="en-US" sz="21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age 60</a:t>
                      </a:r>
                      <a:endParaRPr lang="en-US" sz="21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62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096000"/>
            <a:ext cx="8458200" cy="365125"/>
          </a:xfrm>
        </p:spPr>
        <p:txBody>
          <a:bodyPr/>
          <a:lstStyle/>
          <a:p>
            <a:fld id="{EEC3C9DD-C248-4C2F-BE1A-7160EC149C00}" type="slidenum"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2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for New Safety Formulas at CalPERS</a:t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06340"/>
              </p:ext>
            </p:extLst>
          </p:nvPr>
        </p:nvGraphicFramePr>
        <p:xfrm>
          <a:off x="457200" y="1524000"/>
          <a:ext cx="8229600" cy="307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125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tx2"/>
                          </a:solidFill>
                        </a:rPr>
                        <a:t>Current</a:t>
                      </a:r>
                      <a:r>
                        <a:rPr lang="en-US" sz="2100" b="0" baseline="0" dirty="0" smtClean="0">
                          <a:solidFill>
                            <a:schemeClr val="tx2"/>
                          </a:solidFill>
                        </a:rPr>
                        <a:t> Formula</a:t>
                      </a:r>
                      <a:endParaRPr lang="en-US" sz="2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tx2"/>
                          </a:solidFill>
                        </a:rPr>
                        <a:t>Formula</a:t>
                      </a:r>
                      <a:r>
                        <a:rPr lang="en-US" sz="2100" b="0" baseline="0" dirty="0" smtClean="0">
                          <a:solidFill>
                            <a:schemeClr val="tx2"/>
                          </a:solidFill>
                        </a:rPr>
                        <a:t> for New Members</a:t>
                      </a:r>
                      <a:endParaRPr lang="en-US" sz="2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125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Half at age 55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57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25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55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57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25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 at age 50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2.7% at age 57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25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3% at age 55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2.7% at age 57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25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3% at age 50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1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2.7% at age 57</a:t>
                      </a:r>
                      <a:endParaRPr lang="en-US" sz="21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04800" y="6096000"/>
            <a:ext cx="8534400" cy="365125"/>
          </a:xfrm>
        </p:spPr>
        <p:txBody>
          <a:bodyPr/>
          <a:lstStyle/>
          <a:p>
            <a:fld id="{EEC3C9DD-C248-4C2F-BE1A-7160EC149C00}" type="slidenum"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</p:spPr>
        <p:txBody>
          <a:bodyPr/>
          <a:lstStyle/>
          <a:p>
            <a:r>
              <a:rPr lang="en-US" dirty="0" smtClean="0"/>
              <a:t>Other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Three year final compensation for all new members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Cannot be added for current members after January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Existing optional benefit provisions and exclusions will be carried forward for new members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Contract with CalPERS does not need to be amended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096000"/>
            <a:ext cx="8382000" cy="365125"/>
          </a:xfrm>
        </p:spPr>
        <p:txBody>
          <a:bodyPr/>
          <a:lstStyle/>
          <a:p>
            <a:endParaRPr lang="en-US" dirty="0" smtClean="0"/>
          </a:p>
          <a:p>
            <a:fld id="{EEC3C9DD-C248-4C2F-BE1A-7160EC149C00}" type="slidenum"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dirty="0" smtClean="0"/>
              <a:t>What is Normal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458200" cy="3784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It’s the cost to provide the current years benefit</a:t>
            </a:r>
            <a:endParaRPr lang="en-US" dirty="0"/>
          </a:p>
          <a:p>
            <a:r>
              <a:rPr lang="en-US" dirty="0"/>
              <a:t>What is </a:t>
            </a:r>
            <a:r>
              <a:rPr lang="en-US" dirty="0" smtClean="0"/>
              <a:t>the normal cost rate?</a:t>
            </a:r>
          </a:p>
          <a:p>
            <a:pPr lvl="1"/>
            <a:r>
              <a:rPr lang="en-US" dirty="0" smtClean="0"/>
              <a:t>Normal cost expressed as a percentage of payroll </a:t>
            </a:r>
          </a:p>
          <a:p>
            <a:pPr lvl="1"/>
            <a:r>
              <a:rPr lang="en-US" dirty="0" smtClean="0"/>
              <a:t>The combined employer and member normal cost contribution </a:t>
            </a:r>
            <a:endParaRPr lang="en-US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the </a:t>
            </a:r>
            <a:r>
              <a:rPr lang="en-US" dirty="0" smtClean="0"/>
              <a:t>contribution on the unfunded liability/surplus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070600"/>
            <a:ext cx="8458200" cy="365125"/>
          </a:xfrm>
          <a:prstGeom prst="rect">
            <a:avLst/>
          </a:prstGeom>
        </p:spPr>
        <p:txBody>
          <a:bodyPr/>
          <a:lstStyle/>
          <a:p>
            <a:pPr algn="r"/>
            <a:fld id="{EEC3C9DD-C248-4C2F-BE1A-7160EC149C00}" type="slidenum"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r"/>
              <a:t>8</a:t>
            </a:fld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46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Member Contribution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New Members</a:t>
            </a:r>
          </a:p>
          <a:p>
            <a:r>
              <a:rPr lang="en-US" dirty="0" smtClean="0"/>
              <a:t>Contribute at least ½ of the total annual normal cost or current </a:t>
            </a:r>
            <a:r>
              <a:rPr lang="en-US" dirty="0"/>
              <a:t>contribution rate of </a:t>
            </a:r>
            <a:r>
              <a:rPr lang="en-US" dirty="0" smtClean="0"/>
              <a:t>“similarly situated” employees, whichever is greater</a:t>
            </a:r>
          </a:p>
          <a:p>
            <a:pPr lvl="1"/>
            <a:r>
              <a:rPr lang="en-US" dirty="0" smtClean="0"/>
              <a:t>CalPERS interprets “similarly situated” as members under the same benefit formula</a:t>
            </a:r>
          </a:p>
          <a:p>
            <a:r>
              <a:rPr lang="en-US" dirty="0" smtClean="0"/>
              <a:t>Prohibits </a:t>
            </a:r>
            <a:r>
              <a:rPr lang="en-US" dirty="0"/>
              <a:t>employer paid member contributions (EPMC) </a:t>
            </a:r>
          </a:p>
          <a:p>
            <a:r>
              <a:rPr lang="en-US" dirty="0"/>
              <a:t>Unless MOU </a:t>
            </a:r>
            <a:r>
              <a:rPr lang="en-US" dirty="0" smtClean="0"/>
              <a:t>impaired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070600"/>
            <a:ext cx="8458200" cy="365125"/>
          </a:xfrm>
        </p:spPr>
        <p:txBody>
          <a:bodyPr/>
          <a:lstStyle/>
          <a:p>
            <a:fld id="{EEC3C9DD-C248-4C2F-BE1A-7160EC149C00}" type="slidenum"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9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PRES External PPP_PC">
  <a:themeElements>
    <a:clrScheme name="">
      <a:dk1>
        <a:srgbClr val="004080"/>
      </a:dk1>
      <a:lt1>
        <a:srgbClr val="FFFFFF"/>
      </a:lt1>
      <a:dk2>
        <a:srgbClr val="004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356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Narrow"/>
        <a:ea typeface="ＭＳ Ｐゴシック"/>
        <a:cs typeface="ＭＳ Ｐゴシック"/>
      </a:majorFont>
      <a:minorFont>
        <a:latin typeface="Arial Narrow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</TotalTime>
  <Words>993</Words>
  <Application>Microsoft Office PowerPoint</Application>
  <PresentationFormat>On-screen Show (4:3)</PresentationFormat>
  <Paragraphs>216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CalPRES External PPP_PC</vt:lpstr>
      <vt:lpstr>CalPERS  Update on Impacts of AB 340</vt:lpstr>
      <vt:lpstr>What is AB 340?</vt:lpstr>
      <vt:lpstr>Definition of New Member</vt:lpstr>
      <vt:lpstr>Reduced Benefit Formulas</vt:lpstr>
      <vt:lpstr>Mapping for New Miscellaneous  Formulas at CalPERS</vt:lpstr>
      <vt:lpstr>Mapping for New Safety Formulas at CalPERS </vt:lpstr>
      <vt:lpstr>Other Benefits</vt:lpstr>
      <vt:lpstr>What is Normal Cost?</vt:lpstr>
      <vt:lpstr>Member Contribution Rate</vt:lpstr>
      <vt:lpstr>Member Contribution Rate</vt:lpstr>
      <vt:lpstr>Member Contribution Rate &amp; EPMC on January 1st   </vt:lpstr>
      <vt:lpstr>Cost Sharing of Employer Contributions</vt:lpstr>
      <vt:lpstr>Salary Cap on Pensionable Compensation</vt:lpstr>
      <vt:lpstr>Salary Cap on Pensionable Compensation</vt:lpstr>
      <vt:lpstr>Reportable Compensation</vt:lpstr>
      <vt:lpstr>Limit post-retirement public employment</vt:lpstr>
      <vt:lpstr>Limit post-retirement public employment (continued)</vt:lpstr>
      <vt:lpstr>Other provisions</vt:lpstr>
      <vt:lpstr>Other provisions (continued)</vt:lpstr>
      <vt:lpstr>Questions?</vt:lpstr>
    </vt:vector>
  </TitlesOfParts>
  <Company>CalPERS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CalPERS Corporate PPP</dc:title>
  <dc:creator>CalPERS</dc:creator>
  <cp:lastModifiedBy>David Liebler</cp:lastModifiedBy>
  <cp:revision>113</cp:revision>
  <cp:lastPrinted>2012-11-27T22:29:29Z</cp:lastPrinted>
  <dcterms:created xsi:type="dcterms:W3CDTF">2010-11-30T21:20:18Z</dcterms:created>
  <dcterms:modified xsi:type="dcterms:W3CDTF">2012-12-04T18:51:22Z</dcterms:modified>
</cp:coreProperties>
</file>