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7" r:id="rId3"/>
    <p:sldId id="260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99FF"/>
    <a:srgbClr val="1F1F5F"/>
    <a:srgbClr val="252571"/>
    <a:srgbClr val="1D1D79"/>
    <a:srgbClr val="28287A"/>
    <a:srgbClr val="3333CC"/>
    <a:srgbClr val="9BCDFF"/>
    <a:srgbClr val="7BBDFF"/>
    <a:srgbClr val="57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68" d="100"/>
          <a:sy n="68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5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5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9933"/>
            <a:ext cx="3037840" cy="5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9933"/>
            <a:ext cx="3037840" cy="5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5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28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5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Drawing" r:id="rId3" imgW="2651760" imgH="1287720" progId="WPDraw30.Drawing">
                  <p:embed/>
                </p:oleObj>
              </mc:Choice>
              <mc:Fallback>
                <p:oleObj name="Drawing" r:id="rId3" imgW="2651760" imgH="1287720" progId="WPDraw30.Drawing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09600" y="1752600"/>
            <a:ext cx="7924800" cy="152400"/>
          </a:xfrm>
          <a:prstGeom prst="rect">
            <a:avLst/>
          </a:prstGeom>
          <a:solidFill>
            <a:srgbClr val="1F1F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0280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+mj-lt"/>
              </a:rPr>
              <a:t>Visit</a:t>
            </a:r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 the LAO website at:</a:t>
            </a:r>
          </a:p>
          <a:p>
            <a:pPr algn="ctr"/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www.lao.ca.gov</a:t>
            </a:r>
            <a:endParaRPr lang="en-US" sz="32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124200"/>
            <a:ext cx="6434138" cy="533400"/>
          </a:xfr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3000" baseline="0"/>
            </a:lvl1pPr>
          </a:lstStyle>
          <a:p>
            <a:pPr lvl="0"/>
            <a:r>
              <a:rPr lang="en-US" noProof="0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0080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\\laomain\lao\Office\LAO_MSWORD10_Templates\LAO_PowerPoint\LAO Logo 2012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11321"/>
            <a:ext cx="796374" cy="2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rian.Uhler@lao.c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California’s Fiscal Outlook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Legislative Analyst’s Office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5128" t="13334" r="11282" b="12410"/>
          <a:stretch/>
        </p:blipFill>
        <p:spPr bwMode="auto">
          <a:xfrm>
            <a:off x="609600" y="0"/>
            <a:ext cx="791890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43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4743" t="28923" r="15513" b="5026"/>
          <a:stretch/>
        </p:blipFill>
        <p:spPr bwMode="auto">
          <a:xfrm>
            <a:off x="0" y="683559"/>
            <a:ext cx="9144000" cy="5412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1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4615" t="24410" r="15000" b="9128"/>
          <a:stretch/>
        </p:blipFill>
        <p:spPr bwMode="auto">
          <a:xfrm>
            <a:off x="-1" y="609600"/>
            <a:ext cx="9144001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846" t="29950" r="2307" b="24512"/>
          <a:stretch/>
        </p:blipFill>
        <p:spPr bwMode="auto">
          <a:xfrm>
            <a:off x="0" y="1752600"/>
            <a:ext cx="9144000" cy="2766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39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Brian Uhler, Local Government Finance Analyst, LAO</a:t>
            </a:r>
          </a:p>
          <a:p>
            <a:r>
              <a:rPr lang="en-US" dirty="0" smtClean="0">
                <a:hlinkClick r:id="rId2"/>
              </a:rPr>
              <a:t>Brian.Uhler@lao.ca.gov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Basics of the State’s Budget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Revenues: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Big Three – personal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ncome tax, sales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ax, and 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orporate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Expenditures: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bout half of General Fund spending is for education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Majority of other half is for health and human services and corrections 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revenues and expenditures for 6 years and subtract</a:t>
            </a:r>
          </a:p>
          <a:p>
            <a:r>
              <a:rPr lang="en-US" dirty="0" smtClean="0"/>
              <a:t>Estimates based on current law and current policy</a:t>
            </a:r>
          </a:p>
          <a:p>
            <a:r>
              <a:rPr lang="en-US" dirty="0" smtClean="0"/>
              <a:t>Economic Assumptions:</a:t>
            </a:r>
          </a:p>
          <a:p>
            <a:pPr lvl="1"/>
            <a:r>
              <a:rPr lang="en-US" dirty="0" smtClean="0"/>
              <a:t>Current economic recovery continues</a:t>
            </a:r>
          </a:p>
          <a:p>
            <a:pPr lvl="1"/>
            <a:r>
              <a:rPr lang="en-US" dirty="0" smtClean="0"/>
              <a:t>Housing market will return to historical norms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805" t="24205" r="9878" b="30606"/>
          <a:stretch/>
        </p:blipFill>
        <p:spPr bwMode="auto">
          <a:xfrm>
            <a:off x="0" y="1752600"/>
            <a:ext cx="9144000" cy="3099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4616" t="18052" r="11667" b="10154"/>
          <a:stretch/>
        </p:blipFill>
        <p:spPr bwMode="auto">
          <a:xfrm>
            <a:off x="0" y="530088"/>
            <a:ext cx="9144000" cy="5565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29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4608" t="25436" r="25674" b="6624"/>
          <a:stretch/>
        </p:blipFill>
        <p:spPr bwMode="auto">
          <a:xfrm>
            <a:off x="533400" y="0"/>
            <a:ext cx="801164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14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6298" t="26256" r="24833" b="5135"/>
          <a:stretch/>
        </p:blipFill>
        <p:spPr bwMode="auto">
          <a:xfrm>
            <a:off x="685800" y="0"/>
            <a:ext cx="77724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85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4230" t="11077" r="11795" b="17128"/>
          <a:stretch/>
        </p:blipFill>
        <p:spPr bwMode="auto">
          <a:xfrm>
            <a:off x="1" y="609600"/>
            <a:ext cx="91440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2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4871" t="13949" r="11539" b="13846"/>
          <a:stretch/>
        </p:blipFill>
        <p:spPr bwMode="auto">
          <a:xfrm>
            <a:off x="0" y="564730"/>
            <a:ext cx="9144000" cy="5607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84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120</Words>
  <Application>Microsoft Office PowerPoint</Application>
  <PresentationFormat>On-screen Show (4:3)</PresentationFormat>
  <Paragraphs>47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LAO Slide Template</vt:lpstr>
      <vt:lpstr>Drawing</vt:lpstr>
      <vt:lpstr>California’s Fiscal Outlook</vt:lpstr>
      <vt:lpstr>Basics of the State’s Budget</vt:lpstr>
      <vt:lpstr>Our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Company>LAO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Win7Profile LAO</dc:creator>
  <cp:lastModifiedBy>David Liebler</cp:lastModifiedBy>
  <cp:revision>10</cp:revision>
  <cp:lastPrinted>2013-11-19T19:27:22Z</cp:lastPrinted>
  <dcterms:created xsi:type="dcterms:W3CDTF">2013-04-11T18:30:35Z</dcterms:created>
  <dcterms:modified xsi:type="dcterms:W3CDTF">2013-11-27T16:28:13Z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1760731836</vt:i4>
  </property>
  <property fmtid="{D5CDD505-2E9C-101B-9397-08002B2CF9AE}" pid="3" name="_NewReviewCycle">
    <vt:lpwstr/>
  </property>
  <property fmtid="{D5CDD505-2E9C-101B-9397-08002B2CF9AE}" pid="4" name="_EmailSubject">
    <vt:lpwstr>CSAC presentation</vt:lpwstr>
  </property>
  <property fmtid="{D5CDD505-2E9C-101B-9397-08002B2CF9AE}" pid="5" name="_AuthorEmail">
    <vt:lpwstr>Brian.Uhler@LAO.CA.GOV</vt:lpwstr>
  </property>
  <property fmtid="{D5CDD505-2E9C-101B-9397-08002B2CF9AE}" pid="6" name="_AuthorEmailDisplayName">
    <vt:lpwstr>Uhler, Brian</vt:lpwstr>
  </property>
</Properties>
</file>