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7" r:id="rId3"/>
    <p:sldId id="261" r:id="rId4"/>
    <p:sldId id="288" r:id="rId5"/>
    <p:sldId id="279" r:id="rId6"/>
    <p:sldId id="281" r:id="rId7"/>
    <p:sldId id="283" r:id="rId8"/>
    <p:sldId id="259" r:id="rId9"/>
    <p:sldId id="284" r:id="rId10"/>
    <p:sldId id="285" r:id="rId11"/>
    <p:sldId id="295" r:id="rId12"/>
    <p:sldId id="282" r:id="rId13"/>
    <p:sldId id="280" r:id="rId14"/>
    <p:sldId id="287" r:id="rId15"/>
    <p:sldId id="289" r:id="rId16"/>
    <p:sldId id="290" r:id="rId17"/>
    <p:sldId id="291" r:id="rId18"/>
    <p:sldId id="292" r:id="rId19"/>
    <p:sldId id="274" r:id="rId20"/>
    <p:sldId id="270" r:id="rId21"/>
    <p:sldId id="294" r:id="rId22"/>
    <p:sldId id="293" r:id="rId23"/>
    <p:sldId id="296"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p:scale>
          <a:sx n="108" d="100"/>
          <a:sy n="108" d="100"/>
        </p:scale>
        <p:origin x="-84" y="-144"/>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smb.dmvisilon.ad.dmv.ca.gov\dmv-ofc\ERM\Autonomous%20Vehicle%20Branch\AV%20Data%20by%20Manufacturer\Collision%20Data%20Master\Data_IS%20Auto%20Presentation.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2.xml"/><Relationship Id="rId1" Type="http://schemas.openxmlformats.org/officeDocument/2006/relationships/oleObject" Target="file:///\\smb.dmvisilon.ad.dmv.ca.gov\dmv-ofc\ERM\Autonomous%20Vehicle%20Branch\AV%20Data%20by%20Manufacturer\Collision%20Data%20Master\Data_IS%20Auto%20Presentation.xlsx" TargetMode="External"/><Relationship Id="rId4"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VAXL27\Desktop\Disengagements%20vs.%20Crashe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VAXL27\Desktop\Disengagement%20Reports\2017%20Disengagement%20Report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MVAXL27\Desktop\Disengagement%20Reports\2017%20Disengagement%20Report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MVAXL27\Desktop\Disengagement%20Reports\2017%20Disengagement%20Reports.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1.xml"/><Relationship Id="rId1" Type="http://schemas.openxmlformats.org/officeDocument/2006/relationships/oleObject" Target="file:///\\smb.dmvisilon.ad.dmv.ca.gov\dmv-ofc\ERM\Autonomous%20Vehicle%20Branch\AV%20Data%20Analysis\Collision%20Data\MASTER%20COLLISIONS.xlsx" TargetMode="Externa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smb.dmvisilon.ad.dmv.ca.gov\dmv-ofc\ERM\Autonomous%20Vehicle%20Branch\AV%20Data%20Analysis\Collision%20Data\MASTER%20COLLI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4217261724454E-2"/>
          <c:y val="4.8016018174467191E-2"/>
          <c:w val="0.64535210152344913"/>
          <c:h val="0.6239924279023203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55694867456896058"/>
          <c:y val="9.0708464836892294E-2"/>
          <c:w val="0.40497482078192448"/>
          <c:h val="0.567654579457998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 Damage Placement</a:t>
            </a:r>
          </a:p>
        </c:rich>
      </c:tx>
      <c:layout>
        <c:manualLayout>
          <c:xMode val="edge"/>
          <c:yMode val="edge"/>
          <c:x val="0.33171522309711288"/>
          <c:y val="3.7037037037037035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Analysis!$B$237:$B$251</c:f>
              <c:strCache>
                <c:ptCount val="15"/>
                <c:pt idx="0">
                  <c:v>Rear bumper</c:v>
                </c:pt>
                <c:pt idx="1">
                  <c:v>Rear sensor</c:v>
                </c:pt>
                <c:pt idx="2">
                  <c:v>Rear hatch</c:v>
                </c:pt>
                <c:pt idx="3">
                  <c:v>Rear corner</c:v>
                </c:pt>
                <c:pt idx="4">
                  <c:v>Front bumper</c:v>
                </c:pt>
                <c:pt idx="5">
                  <c:v>Front sensor</c:v>
                </c:pt>
                <c:pt idx="6">
                  <c:v>Front end</c:v>
                </c:pt>
                <c:pt idx="7">
                  <c:v>Front corner</c:v>
                </c:pt>
                <c:pt idx="8">
                  <c:v>Hood</c:v>
                </c:pt>
                <c:pt idx="9">
                  <c:v>Side</c:v>
                </c:pt>
                <c:pt idx="10">
                  <c:v>Window</c:v>
                </c:pt>
                <c:pt idx="11">
                  <c:v>Mirror</c:v>
                </c:pt>
                <c:pt idx="12">
                  <c:v>Tire</c:v>
                </c:pt>
                <c:pt idx="13">
                  <c:v>Front windshield</c:v>
                </c:pt>
                <c:pt idx="14">
                  <c:v>Unknown</c:v>
                </c:pt>
              </c:strCache>
            </c:strRef>
          </c:cat>
          <c:val>
            <c:numRef>
              <c:f>Analysis!$C$237:$C$251</c:f>
              <c:numCache>
                <c:formatCode>General</c:formatCode>
                <c:ptCount val="15"/>
                <c:pt idx="0">
                  <c:v>45</c:v>
                </c:pt>
                <c:pt idx="1">
                  <c:v>8</c:v>
                </c:pt>
                <c:pt idx="2">
                  <c:v>6</c:v>
                </c:pt>
                <c:pt idx="3">
                  <c:v>3</c:v>
                </c:pt>
                <c:pt idx="4">
                  <c:v>3</c:v>
                </c:pt>
                <c:pt idx="5">
                  <c:v>14</c:v>
                </c:pt>
                <c:pt idx="6">
                  <c:v>1</c:v>
                </c:pt>
                <c:pt idx="7">
                  <c:v>5</c:v>
                </c:pt>
                <c:pt idx="8">
                  <c:v>1</c:v>
                </c:pt>
                <c:pt idx="9">
                  <c:v>7</c:v>
                </c:pt>
                <c:pt idx="10">
                  <c:v>1</c:v>
                </c:pt>
                <c:pt idx="11">
                  <c:v>2</c:v>
                </c:pt>
                <c:pt idx="12">
                  <c:v>4</c:v>
                </c:pt>
                <c:pt idx="13">
                  <c:v>1</c:v>
                </c:pt>
                <c:pt idx="14">
                  <c:v>1</c:v>
                </c:pt>
              </c:numCache>
            </c:numRef>
          </c:val>
          <c:extLst xmlns:c16r2="http://schemas.microsoft.com/office/drawing/2015/06/chart">
            <c:ext xmlns:c16="http://schemas.microsoft.com/office/drawing/2014/chart" uri="{C3380CC4-5D6E-409C-BE32-E72D297353CC}">
              <c16:uniqueId val="{00000000-FF4E-4E1B-A38C-C929CC83E37C}"/>
            </c:ext>
          </c:extLst>
        </c:ser>
        <c:dLbls>
          <c:showLegendKey val="0"/>
          <c:showVal val="0"/>
          <c:showCatName val="0"/>
          <c:showSerName val="0"/>
          <c:showPercent val="0"/>
          <c:showBubbleSize val="0"/>
        </c:dLbls>
        <c:gapWidth val="219"/>
        <c:overlap val="-27"/>
        <c:axId val="133215360"/>
        <c:axId val="133216896"/>
      </c:barChart>
      <c:catAx>
        <c:axId val="1332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16896"/>
        <c:crosses val="autoZero"/>
        <c:auto val="1"/>
        <c:lblAlgn val="ctr"/>
        <c:lblOffset val="100"/>
        <c:noMultiLvlLbl val="0"/>
      </c:catAx>
      <c:valAx>
        <c:axId val="13321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1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Severity of Damage</a:t>
            </a:r>
            <a:r>
              <a:rPr lang="en-US" baseline="0"/>
              <a:t> to AV</a:t>
            </a:r>
            <a:endParaRPr lang="en-US"/>
          </a:p>
        </c:rich>
      </c:tx>
      <c:overlay val="0"/>
      <c:spPr>
        <a:noFill/>
        <a:ln>
          <a:noFill/>
        </a:ln>
        <a:effectLst/>
      </c:sp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6537133361017"/>
          <c:y val="0.16263622226039109"/>
          <c:w val="0.83060563599946446"/>
          <c:h val="0.72458406984841173"/>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delete val="1"/>
          </c:dLbls>
          <c:cat>
            <c:strRef>
              <c:f>Sheet4!$A$95:$A$98</c:f>
              <c:strCache>
                <c:ptCount val="4"/>
                <c:pt idx="0">
                  <c:v>Waymo</c:v>
                </c:pt>
                <c:pt idx="1">
                  <c:v>GM Cruise</c:v>
                </c:pt>
                <c:pt idx="2">
                  <c:v>Nissan</c:v>
                </c:pt>
                <c:pt idx="3">
                  <c:v>Mercedes</c:v>
                </c:pt>
              </c:strCache>
            </c:strRef>
          </c:cat>
          <c:val>
            <c:numRef>
              <c:f>Sheet4!$B$95:$B$98</c:f>
              <c:numCache>
                <c:formatCode>General</c:formatCode>
                <c:ptCount val="4"/>
                <c:pt idx="0">
                  <c:v>5596</c:v>
                </c:pt>
                <c:pt idx="1">
                  <c:v>1254</c:v>
                </c:pt>
                <c:pt idx="2">
                  <c:v>209</c:v>
                </c:pt>
                <c:pt idx="3">
                  <c:v>1</c:v>
                </c:pt>
              </c:numCache>
            </c:numRef>
          </c:val>
          <c:extLst xmlns:c16r2="http://schemas.microsoft.com/office/drawing/2015/06/chart">
            <c:ext xmlns:c16="http://schemas.microsoft.com/office/drawing/2014/chart" uri="{C3380CC4-5D6E-409C-BE32-E72D297353CC}">
              <c16:uniqueId val="{00000000-AA56-46FB-8B98-1C102BBB56C3}"/>
            </c:ext>
          </c:extLst>
        </c:ser>
        <c:dLbls>
          <c:dLblPos val="outEnd"/>
          <c:showLegendKey val="0"/>
          <c:showVal val="1"/>
          <c:showCatName val="0"/>
          <c:showSerName val="0"/>
          <c:showPercent val="0"/>
          <c:showBubbleSize val="0"/>
        </c:dLbls>
        <c:gapWidth val="80"/>
        <c:overlap val="25"/>
        <c:axId val="127318656"/>
        <c:axId val="127324544"/>
      </c:barChart>
      <c:catAx>
        <c:axId val="1273186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27324544"/>
        <c:crosses val="autoZero"/>
        <c:auto val="1"/>
        <c:lblAlgn val="ctr"/>
        <c:lblOffset val="100"/>
        <c:noMultiLvlLbl val="0"/>
      </c:catAx>
      <c:valAx>
        <c:axId val="12732454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2731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4752301147714"/>
          <c:y val="5.8721317958632037E-2"/>
          <c:w val="0.83227136122030299"/>
          <c:h val="0.8189954547997752"/>
        </c:manualLayout>
      </c:layout>
      <c:barChart>
        <c:barDir val="col"/>
        <c:grouping val="clustered"/>
        <c:varyColors val="0"/>
        <c:ser>
          <c:idx val="0"/>
          <c:order val="0"/>
          <c:spPr>
            <a:solidFill>
              <a:schemeClr val="accent6"/>
            </a:solidFill>
            <a:ln>
              <a:noFill/>
            </a:ln>
            <a:effectLst/>
          </c:spPr>
          <c:invertIfNegative val="0"/>
          <c:cat>
            <c:strRef>
              <c:f>Sheet4!$A$107:$A$110</c:f>
              <c:strCache>
                <c:ptCount val="4"/>
                <c:pt idx="0">
                  <c:v>Waymo</c:v>
                </c:pt>
                <c:pt idx="1">
                  <c:v>GM Cruise</c:v>
                </c:pt>
                <c:pt idx="2">
                  <c:v>Zoox</c:v>
                </c:pt>
                <c:pt idx="3">
                  <c:v>Mercedes</c:v>
                </c:pt>
              </c:strCache>
            </c:strRef>
          </c:cat>
          <c:val>
            <c:numRef>
              <c:f>Sheet4!$B$107:$B$110</c:f>
              <c:numCache>
                <c:formatCode>General</c:formatCode>
                <c:ptCount val="4"/>
                <c:pt idx="0">
                  <c:v>30517</c:v>
                </c:pt>
                <c:pt idx="1">
                  <c:v>4630</c:v>
                </c:pt>
                <c:pt idx="2">
                  <c:v>430</c:v>
                </c:pt>
                <c:pt idx="3">
                  <c:v>2</c:v>
                </c:pt>
              </c:numCache>
            </c:numRef>
          </c:val>
          <c:extLst xmlns:c16r2="http://schemas.microsoft.com/office/drawing/2015/06/chart">
            <c:ext xmlns:c16="http://schemas.microsoft.com/office/drawing/2014/chart" uri="{C3380CC4-5D6E-409C-BE32-E72D297353CC}">
              <c16:uniqueId val="{00000000-7D6D-4707-8FAC-983E1B8CC665}"/>
            </c:ext>
          </c:extLst>
        </c:ser>
        <c:dLbls>
          <c:showLegendKey val="0"/>
          <c:showVal val="0"/>
          <c:showCatName val="0"/>
          <c:showSerName val="0"/>
          <c:showPercent val="0"/>
          <c:showBubbleSize val="0"/>
        </c:dLbls>
        <c:gapWidth val="80"/>
        <c:overlap val="25"/>
        <c:axId val="132653056"/>
        <c:axId val="132654592"/>
      </c:barChart>
      <c:catAx>
        <c:axId val="1326530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32654592"/>
        <c:crosses val="autoZero"/>
        <c:auto val="1"/>
        <c:lblAlgn val="ctr"/>
        <c:lblOffset val="100"/>
        <c:noMultiLvlLbl val="0"/>
      </c:catAx>
      <c:valAx>
        <c:axId val="1326545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3265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Change in MPD Over Reporting Period</a:t>
            </a:r>
          </a:p>
        </c:rich>
      </c:tx>
      <c:overlay val="0"/>
      <c:spPr>
        <a:noFill/>
        <a:ln>
          <a:noFill/>
        </a:ln>
        <a:effectLst/>
      </c:spPr>
    </c:title>
    <c:autoTitleDeleted val="0"/>
    <c:plotArea>
      <c:layout/>
      <c:barChart>
        <c:barDir val="col"/>
        <c:grouping val="clustered"/>
        <c:varyColors val="0"/>
        <c:ser>
          <c:idx val="0"/>
          <c:order val="0"/>
          <c:spPr>
            <a:solidFill>
              <a:schemeClr val="accent6"/>
            </a:solidFill>
            <a:ln>
              <a:noFill/>
            </a:ln>
            <a:effectLst/>
          </c:spPr>
          <c:invertIfNegative val="0"/>
          <c:cat>
            <c:strRef>
              <c:f>Sheet4!$A$80:$A$83</c:f>
              <c:strCache>
                <c:ptCount val="4"/>
                <c:pt idx="0">
                  <c:v>Waymo</c:v>
                </c:pt>
                <c:pt idx="1">
                  <c:v>GM Cruise</c:v>
                </c:pt>
                <c:pt idx="2">
                  <c:v>Zoox</c:v>
                </c:pt>
                <c:pt idx="3">
                  <c:v>Nvidia</c:v>
                </c:pt>
              </c:strCache>
            </c:strRef>
          </c:cat>
          <c:val>
            <c:numRef>
              <c:f>Sheet4!$B$80:$B$83</c:f>
              <c:numCache>
                <c:formatCode>#,##0.00</c:formatCode>
                <c:ptCount val="4"/>
                <c:pt idx="0" formatCode="#,##0">
                  <c:v>25279</c:v>
                </c:pt>
                <c:pt idx="1">
                  <c:v>4261</c:v>
                </c:pt>
                <c:pt idx="2" formatCode="#,##0">
                  <c:v>149</c:v>
                </c:pt>
                <c:pt idx="3" formatCode="General">
                  <c:v>-272</c:v>
                </c:pt>
              </c:numCache>
            </c:numRef>
          </c:val>
          <c:extLst xmlns:c16r2="http://schemas.microsoft.com/office/drawing/2015/06/chart">
            <c:ext xmlns:c16="http://schemas.microsoft.com/office/drawing/2014/chart" uri="{C3380CC4-5D6E-409C-BE32-E72D297353CC}">
              <c16:uniqueId val="{00000000-BECB-4451-AFAE-07CDEB82A5A4}"/>
            </c:ext>
          </c:extLst>
        </c:ser>
        <c:dLbls>
          <c:showLegendKey val="0"/>
          <c:showVal val="0"/>
          <c:showCatName val="0"/>
          <c:showSerName val="0"/>
          <c:showPercent val="0"/>
          <c:showBubbleSize val="0"/>
        </c:dLbls>
        <c:gapWidth val="80"/>
        <c:overlap val="25"/>
        <c:axId val="132691840"/>
        <c:axId val="132693376"/>
      </c:barChart>
      <c:catAx>
        <c:axId val="1326918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300" b="0" i="0" u="none" strike="noStrike" kern="1200" cap="none" spc="20" normalizeH="0" baseline="0">
                <a:solidFill>
                  <a:schemeClr val="tx1">
                    <a:lumMod val="65000"/>
                    <a:lumOff val="35000"/>
                  </a:schemeClr>
                </a:solidFill>
                <a:latin typeface="+mn-lt"/>
                <a:ea typeface="+mn-ea"/>
                <a:cs typeface="+mn-cs"/>
              </a:defRPr>
            </a:pPr>
            <a:endParaRPr lang="en-US"/>
          </a:p>
        </c:txPr>
        <c:crossAx val="132693376"/>
        <c:crosses val="autoZero"/>
        <c:auto val="1"/>
        <c:lblAlgn val="ctr"/>
        <c:lblOffset val="100"/>
        <c:noMultiLvlLbl val="0"/>
      </c:catAx>
      <c:valAx>
        <c:axId val="13269337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3269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64217261724454E-2"/>
          <c:y val="4.8016018174467191E-2"/>
          <c:w val="0.64535210152344913"/>
          <c:h val="0.6239924279023203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55694867456896058"/>
          <c:y val="9.0708464836892294E-2"/>
          <c:w val="0.40497482078192448"/>
          <c:h val="0.567654579457998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Collisions/Manufacturer as of</a:t>
            </a:r>
            <a:r>
              <a:rPr lang="en-US" baseline="0" dirty="0"/>
              <a:t> November </a:t>
            </a:r>
            <a:r>
              <a:rPr lang="en-US" baseline="0" dirty="0" smtClean="0"/>
              <a:t>27, </a:t>
            </a:r>
            <a:r>
              <a:rPr lang="en-US" baseline="0" dirty="0"/>
              <a:t>2018</a:t>
            </a:r>
            <a:endParaRPr lang="en-US" dirty="0"/>
          </a:p>
        </c:rich>
      </c:tx>
      <c:overlay val="0"/>
      <c:spPr>
        <a:noFill/>
        <a:ln>
          <a:noFill/>
        </a:ln>
        <a:effectLst/>
      </c:spPr>
    </c:title>
    <c:autoTitleDeleted val="0"/>
    <c:plotArea>
      <c:layout/>
      <c:barChart>
        <c:barDir val="col"/>
        <c:grouping val="clustered"/>
        <c:varyColors val="0"/>
        <c:ser>
          <c:idx val="0"/>
          <c:order val="0"/>
          <c:tx>
            <c:strRef>
              <c:f>Analysis!$C$19</c:f>
              <c:strCache>
                <c:ptCount val="1"/>
                <c:pt idx="0">
                  <c:v># Collisions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3D05-4E9D-9854-73CB874E198C}"/>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3D05-4E9D-9854-73CB874E198C}"/>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3D05-4E9D-9854-73CB874E198C}"/>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7-3D05-4E9D-9854-73CB874E198C}"/>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9-3D05-4E9D-9854-73CB874E198C}"/>
              </c:ext>
            </c:extLst>
          </c:dPt>
          <c:dPt>
            <c:idx val="6"/>
            <c:invertIfNegative val="0"/>
            <c:bubble3D val="0"/>
            <c:spPr>
              <a:solidFill>
                <a:schemeClr val="accent3">
                  <a:lumMod val="50000"/>
                </a:schemeClr>
              </a:solidFill>
              <a:ln>
                <a:noFill/>
              </a:ln>
              <a:effectLst/>
            </c:spPr>
            <c:extLst xmlns:c16r2="http://schemas.microsoft.com/office/drawing/2015/06/chart">
              <c:ext xmlns:c16="http://schemas.microsoft.com/office/drawing/2014/chart" uri="{C3380CC4-5D6E-409C-BE32-E72D297353CC}">
                <c16:uniqueId val="{0000000B-3D05-4E9D-9854-73CB874E198C}"/>
              </c:ext>
            </c:extLst>
          </c:dPt>
          <c:dPt>
            <c:idx val="7"/>
            <c:invertIfNegative val="0"/>
            <c:bubble3D val="0"/>
            <c:spPr>
              <a:solidFill>
                <a:schemeClr val="accent3">
                  <a:lumMod val="50000"/>
                </a:schemeClr>
              </a:solidFill>
              <a:ln>
                <a:noFill/>
              </a:ln>
              <a:effectLst/>
            </c:spPr>
            <c:extLst xmlns:c16r2="http://schemas.microsoft.com/office/drawing/2015/06/chart">
              <c:ext xmlns:c16="http://schemas.microsoft.com/office/drawing/2014/chart" uri="{C3380CC4-5D6E-409C-BE32-E72D297353CC}">
                <c16:uniqueId val="{0000000D-3D05-4E9D-9854-73CB874E198C}"/>
              </c:ext>
            </c:extLst>
          </c:dPt>
          <c:dPt>
            <c:idx val="8"/>
            <c:invertIfNegative val="0"/>
            <c:bubble3D val="0"/>
            <c:spPr>
              <a:solidFill>
                <a:schemeClr val="accent3">
                  <a:lumMod val="50000"/>
                </a:schemeClr>
              </a:solidFill>
              <a:ln>
                <a:noFill/>
              </a:ln>
              <a:effectLst/>
            </c:spPr>
            <c:extLst xmlns:c16r2="http://schemas.microsoft.com/office/drawing/2015/06/chart">
              <c:ext xmlns:c16="http://schemas.microsoft.com/office/drawing/2014/chart" uri="{C3380CC4-5D6E-409C-BE32-E72D297353CC}">
                <c16:uniqueId val="{0000000F-3D05-4E9D-9854-73CB874E198C}"/>
              </c:ext>
            </c:extLst>
          </c:dPt>
          <c:dPt>
            <c:idx val="9"/>
            <c:invertIfNegative val="0"/>
            <c:bubble3D val="0"/>
            <c:spPr>
              <a:solidFill>
                <a:schemeClr val="accent3">
                  <a:lumMod val="50000"/>
                </a:schemeClr>
              </a:solidFill>
              <a:ln>
                <a:noFill/>
              </a:ln>
              <a:effectLst/>
            </c:spPr>
            <c:extLst xmlns:c16r2="http://schemas.microsoft.com/office/drawing/2015/06/chart">
              <c:ext xmlns:c16="http://schemas.microsoft.com/office/drawing/2014/chart" uri="{C3380CC4-5D6E-409C-BE32-E72D297353CC}">
                <c16:uniqueId val="{00000011-3D05-4E9D-9854-73CB874E198C}"/>
              </c:ext>
            </c:extLst>
          </c:dPt>
          <c:dPt>
            <c:idx val="1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13-3D05-4E9D-9854-73CB874E198C}"/>
              </c:ext>
            </c:extLst>
          </c:dPt>
          <c:cat>
            <c:strRef>
              <c:f>Analysis!$B$20:$B$30</c:f>
              <c:strCache>
                <c:ptCount val="11"/>
                <c:pt idx="0">
                  <c:v>Waymo</c:v>
                </c:pt>
                <c:pt idx="1">
                  <c:v>GM Cruise</c:v>
                </c:pt>
                <c:pt idx="2">
                  <c:v>Zoox</c:v>
                </c:pt>
                <c:pt idx="3">
                  <c:v>Uber</c:v>
                </c:pt>
                <c:pt idx="4">
                  <c:v>Drive.Ai</c:v>
                </c:pt>
                <c:pt idx="5">
                  <c:v>Nissan</c:v>
                </c:pt>
                <c:pt idx="6">
                  <c:v>Toyota Research</c:v>
                </c:pt>
                <c:pt idx="7">
                  <c:v>Aurora Innovation</c:v>
                </c:pt>
                <c:pt idx="8">
                  <c:v>Jingchi</c:v>
                </c:pt>
                <c:pt idx="9">
                  <c:v>Apple Inc.</c:v>
                </c:pt>
                <c:pt idx="10">
                  <c:v>Delphi</c:v>
                </c:pt>
              </c:strCache>
            </c:strRef>
          </c:cat>
          <c:val>
            <c:numRef>
              <c:f>Analysis!$C$20:$C$30</c:f>
              <c:numCache>
                <c:formatCode>General</c:formatCode>
                <c:ptCount val="11"/>
                <c:pt idx="0">
                  <c:v>42</c:v>
                </c:pt>
                <c:pt idx="1">
                  <c:v>55</c:v>
                </c:pt>
                <c:pt idx="2">
                  <c:v>6</c:v>
                </c:pt>
                <c:pt idx="3">
                  <c:v>3</c:v>
                </c:pt>
                <c:pt idx="4">
                  <c:v>1</c:v>
                </c:pt>
                <c:pt idx="5">
                  <c:v>1</c:v>
                </c:pt>
                <c:pt idx="6">
                  <c:v>1</c:v>
                </c:pt>
                <c:pt idx="7">
                  <c:v>2</c:v>
                </c:pt>
                <c:pt idx="8">
                  <c:v>1</c:v>
                </c:pt>
                <c:pt idx="9">
                  <c:v>2</c:v>
                </c:pt>
                <c:pt idx="10">
                  <c:v>1</c:v>
                </c:pt>
              </c:numCache>
            </c:numRef>
          </c:val>
          <c:extLst xmlns:c16r2="http://schemas.microsoft.com/office/drawing/2015/06/chart">
            <c:ext xmlns:c16="http://schemas.microsoft.com/office/drawing/2014/chart" uri="{C3380CC4-5D6E-409C-BE32-E72D297353CC}">
              <c16:uniqueId val="{00000014-3D05-4E9D-9854-73CB874E198C}"/>
            </c:ext>
          </c:extLst>
        </c:ser>
        <c:dLbls>
          <c:showLegendKey val="0"/>
          <c:showVal val="0"/>
          <c:showCatName val="0"/>
          <c:showSerName val="0"/>
          <c:showPercent val="0"/>
          <c:showBubbleSize val="0"/>
        </c:dLbls>
        <c:gapWidth val="219"/>
        <c:overlap val="-27"/>
        <c:axId val="132869120"/>
        <c:axId val="132870912"/>
      </c:barChart>
      <c:catAx>
        <c:axId val="1328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70912"/>
        <c:crosses val="autoZero"/>
        <c:auto val="1"/>
        <c:lblAlgn val="ctr"/>
        <c:lblOffset val="100"/>
        <c:noMultiLvlLbl val="0"/>
      </c:catAx>
      <c:valAx>
        <c:axId val="13287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6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Impetus of Collision</a:t>
            </a:r>
          </a:p>
        </c:rich>
      </c:tx>
      <c:layout>
        <c:manualLayout>
          <c:xMode val="edge"/>
          <c:yMode val="edge"/>
          <c:x val="0.282089770536813"/>
          <c:y val="4.7892720306513412E-2"/>
        </c:manualLayout>
      </c:layout>
      <c:overlay val="0"/>
      <c:spPr>
        <a:noFill/>
        <a:ln>
          <a:noFill/>
        </a:ln>
        <a:effectLst/>
      </c:spPr>
    </c:title>
    <c:autoTitleDeleted val="0"/>
    <c:plotArea>
      <c:layout>
        <c:manualLayout>
          <c:layoutTarget val="inner"/>
          <c:xMode val="edge"/>
          <c:yMode val="edge"/>
          <c:x val="0.14901548129654524"/>
          <c:y val="0.16207871230950244"/>
          <c:w val="0.56929084956860077"/>
          <c:h val="0.74294720951658244"/>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1.0478682542730941E-2"/>
          <c:y val="0.90819711030816108"/>
          <c:w val="0.89999995554417489"/>
          <c:h val="8.4434778875452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Severity of Damage</a:t>
            </a:r>
            <a:r>
              <a:rPr lang="en-US" b="1" baseline="0"/>
              <a:t> to AV</a:t>
            </a:r>
            <a:endParaRPr lang="en-US" b="1"/>
          </a:p>
        </c:rich>
      </c:tx>
      <c:layout>
        <c:manualLayout>
          <c:xMode val="edge"/>
          <c:yMode val="edge"/>
          <c:x val="0.33317951403710622"/>
          <c:y val="0"/>
        </c:manualLayout>
      </c:layout>
      <c:overlay val="0"/>
      <c:spPr>
        <a:noFill/>
        <a:ln>
          <a:noFill/>
        </a:ln>
        <a:effectLst/>
      </c:spPr>
    </c:title>
    <c:autoTitleDeleted val="0"/>
    <c:plotArea>
      <c:layout>
        <c:manualLayout>
          <c:layoutTarget val="inner"/>
          <c:xMode val="edge"/>
          <c:yMode val="edge"/>
          <c:x val="0.21300453049581231"/>
          <c:y val="0.10133139892200964"/>
          <c:w val="0.66305818110411552"/>
          <c:h val="0.76897908121223335"/>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10065143410179941"/>
          <c:y val="0.91647582655162541"/>
          <c:w val="0.8571473655973364"/>
          <c:h val="8.35241734483745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7.jpg"/></Relationships>
</file>

<file path=ppt/drawings/_rels/drawing2.xml.rels><?xml version="1.0" encoding="UTF-8" standalone="yes"?>
<Relationships xmlns="http://schemas.openxmlformats.org/package/2006/relationships"><Relationship Id="rId1" Type="http://schemas.openxmlformats.org/officeDocument/2006/relationships/image" Target="../media/image18.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0.99912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4498848" cy="344424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0.99927</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5571744" cy="440131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5B1B1D18-4FB4-496A-A9CD-79C9B4CD03AA}" type="datetimeFigureOut">
              <a:rPr lang="en-US" smtClean="0"/>
              <a:t>12/3/2018</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B91010F0-CCB2-4B0A-B9A5-021F3D5F7124}" type="slidenum">
              <a:rPr lang="en-US" smtClean="0"/>
              <a:t>‹#›</a:t>
            </a:fld>
            <a:endParaRPr lang="en-US"/>
          </a:p>
        </p:txBody>
      </p:sp>
    </p:spTree>
    <p:extLst>
      <p:ext uri="{BB962C8B-B14F-4D97-AF65-F5344CB8AC3E}">
        <p14:creationId xmlns:p14="http://schemas.microsoft.com/office/powerpoint/2010/main" val="207880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D3D22E5E-998F-48C6-8A7B-532C99A14360}" type="datetimeFigureOut">
              <a:rPr lang="en-US" smtClean="0"/>
              <a:t>12/3/2018</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544174E2-306D-40C9-BE4A-30AD7C82FA0D}" type="slidenum">
              <a:rPr lang="en-US" smtClean="0"/>
              <a:t>‹#›</a:t>
            </a:fld>
            <a:endParaRPr lang="en-US"/>
          </a:p>
        </p:txBody>
      </p:sp>
    </p:spTree>
    <p:extLst>
      <p:ext uri="{BB962C8B-B14F-4D97-AF65-F5344CB8AC3E}">
        <p14:creationId xmlns:p14="http://schemas.microsoft.com/office/powerpoint/2010/main" val="303607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174E2-306D-40C9-BE4A-30AD7C82FA0D}" type="slidenum">
              <a:rPr lang="en-US" smtClean="0"/>
              <a:t>1</a:t>
            </a:fld>
            <a:endParaRPr lang="en-US"/>
          </a:p>
        </p:txBody>
      </p:sp>
    </p:spTree>
    <p:extLst>
      <p:ext uri="{BB962C8B-B14F-4D97-AF65-F5344CB8AC3E}">
        <p14:creationId xmlns:p14="http://schemas.microsoft.com/office/powerpoint/2010/main" val="301821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link-  if the vehicle experiences any failures that would endanger the safety of the vehicles passengers or other road users, or would prevent vehicle from function as intended.  Manufacturer will continuously monitor the status of the vehicle.</a:t>
            </a:r>
          </a:p>
          <a:p>
            <a:endParaRPr lang="en-US" dirty="0" smtClean="0"/>
          </a:p>
          <a:p>
            <a:r>
              <a:rPr lang="en-US" dirty="0" smtClean="0"/>
              <a:t>-LE interaction plan- how to communicate with remote operator, how to safely remove the vehicle fro the road, safely disengage autonomous mode, provide other LE and first responders in the vicinity of the operational domain a website to access the plan.</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10</a:t>
            </a:fld>
            <a:endParaRPr lang="en-US"/>
          </a:p>
        </p:txBody>
      </p:sp>
    </p:spTree>
    <p:extLst>
      <p:ext uri="{BB962C8B-B14F-4D97-AF65-F5344CB8AC3E}">
        <p14:creationId xmlns:p14="http://schemas.microsoft.com/office/powerpoint/2010/main" val="158495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vary, from original equipment manufacturers (Ford,  VW, Mercedes, to tech companies like Google- </a:t>
            </a:r>
            <a:r>
              <a:rPr lang="en-US" dirty="0" err="1" smtClean="0"/>
              <a:t>Waymo</a:t>
            </a:r>
            <a:r>
              <a:rPr lang="en-US" dirty="0" smtClean="0"/>
              <a:t>, to small companies).  Most are in the Bay Area, some are in southern California. </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11</a:t>
            </a:fld>
            <a:endParaRPr lang="en-US"/>
          </a:p>
        </p:txBody>
      </p:sp>
    </p:spTree>
    <p:extLst>
      <p:ext uri="{BB962C8B-B14F-4D97-AF65-F5344CB8AC3E}">
        <p14:creationId xmlns:p14="http://schemas.microsoft.com/office/powerpoint/2010/main" val="154080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vary, from original equipment manufacturers (Ford,  VW, Mercedes, to tech companies like Google- </a:t>
            </a:r>
            <a:r>
              <a:rPr lang="en-US" dirty="0" err="1" smtClean="0"/>
              <a:t>Waymo</a:t>
            </a:r>
            <a:r>
              <a:rPr lang="en-US" dirty="0" smtClean="0"/>
              <a:t>, to small companies).  Most are in the Bay Area, some are in southern California. </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12</a:t>
            </a:fld>
            <a:endParaRPr lang="en-US"/>
          </a:p>
        </p:txBody>
      </p:sp>
    </p:spTree>
    <p:extLst>
      <p:ext uri="{BB962C8B-B14F-4D97-AF65-F5344CB8AC3E}">
        <p14:creationId xmlns:p14="http://schemas.microsoft.com/office/powerpoint/2010/main" val="414205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numbers- 611 vehicles 2016 safety drivers approved, Updated collisions 103</a:t>
            </a:r>
          </a:p>
          <a:p>
            <a:endParaRPr lang="en-US" dirty="0"/>
          </a:p>
          <a:p>
            <a:r>
              <a:rPr lang="en-US" dirty="0" smtClean="0"/>
              <a:t>Companies with largest fleets of </a:t>
            </a:r>
            <a:r>
              <a:rPr lang="en-US" dirty="0" err="1" smtClean="0"/>
              <a:t>Avs</a:t>
            </a:r>
            <a:r>
              <a:rPr lang="en-US" dirty="0" smtClean="0"/>
              <a:t> and drivers:</a:t>
            </a:r>
          </a:p>
          <a:p>
            <a:pPr marL="171450" indent="-171450">
              <a:buFontTx/>
              <a:buChar char="-"/>
            </a:pPr>
            <a:r>
              <a:rPr lang="en-US" dirty="0" smtClean="0"/>
              <a:t>GM Cruise 199 vehicles/ 556 drivers</a:t>
            </a:r>
          </a:p>
          <a:p>
            <a:pPr marL="171450" indent="-171450">
              <a:buFontTx/>
              <a:buChar char="-"/>
            </a:pPr>
            <a:r>
              <a:rPr lang="en-US" dirty="0" err="1" smtClean="0"/>
              <a:t>Waymo</a:t>
            </a:r>
            <a:r>
              <a:rPr lang="en-US" dirty="0" smtClean="0"/>
              <a:t> 103vehicles/ 395 drivers</a:t>
            </a:r>
          </a:p>
          <a:p>
            <a:pPr marL="171450" indent="-171450">
              <a:buFontTx/>
              <a:buChar char="-"/>
            </a:pPr>
            <a:r>
              <a:rPr lang="en-US" dirty="0" smtClean="0"/>
              <a:t>Apple  70 vehicles/ 144 drivers</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13</a:t>
            </a:fld>
            <a:endParaRPr lang="en-US"/>
          </a:p>
        </p:txBody>
      </p:sp>
    </p:spTree>
    <p:extLst>
      <p:ext uri="{BB962C8B-B14F-4D97-AF65-F5344CB8AC3E}">
        <p14:creationId xmlns:p14="http://schemas.microsoft.com/office/powerpoint/2010/main" val="409398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162050"/>
            <a:ext cx="5575300" cy="3136900"/>
          </a:xfrm>
        </p:spPr>
      </p:sp>
      <p:sp>
        <p:nvSpPr>
          <p:cNvPr id="3" name="Notes Placeholder 2"/>
          <p:cNvSpPr>
            <a:spLocks noGrp="1"/>
          </p:cNvSpPr>
          <p:nvPr>
            <p:ph type="body" idx="1"/>
          </p:nvPr>
        </p:nvSpPr>
        <p:spPr/>
        <p:txBody>
          <a:bodyPr/>
          <a:lstStyle/>
          <a:p>
            <a:r>
              <a:rPr lang="en-US" dirty="0" smtClean="0"/>
              <a:t>Disengagement- a Deactivation of the autonomous mode when a failure of the technology is detected or when safe operation of the vehicle requires the test driver take immediate control of the vehicle.  </a:t>
            </a:r>
          </a:p>
          <a:p>
            <a:endParaRPr lang="en-US" dirty="0"/>
          </a:p>
          <a:p>
            <a:r>
              <a:rPr lang="en-US" dirty="0" smtClean="0"/>
              <a:t>Companies must submit an annual report summarizing disengagements by January 1 of each year. </a:t>
            </a:r>
          </a:p>
          <a:p>
            <a:endParaRPr lang="en-US" dirty="0"/>
          </a:p>
          <a:p>
            <a:r>
              <a:rPr lang="en-US" dirty="0" smtClean="0"/>
              <a:t>1</a:t>
            </a:r>
            <a:r>
              <a:rPr lang="en-US" baseline="30000" dirty="0" smtClean="0"/>
              <a:t>st</a:t>
            </a:r>
            <a:r>
              <a:rPr lang="en-US" dirty="0" smtClean="0"/>
              <a:t> report covers the period from the date of permit issuance to November 30</a:t>
            </a:r>
            <a:r>
              <a:rPr lang="en-US" baseline="30000" dirty="0" smtClean="0"/>
              <a:t>th</a:t>
            </a:r>
            <a:r>
              <a:rPr lang="en-US" dirty="0" smtClean="0"/>
              <a:t> of the following year..</a:t>
            </a:r>
          </a:p>
          <a:p>
            <a:endParaRPr lang="en-US" dirty="0"/>
          </a:p>
          <a:p>
            <a:r>
              <a:rPr lang="en-US" dirty="0" smtClean="0"/>
              <a:t>Report also includes the total number of miles each AV were tested on the public roadways. </a:t>
            </a:r>
          </a:p>
          <a:p>
            <a:r>
              <a:rPr lang="en-US" dirty="0" smtClean="0"/>
              <a:t>Disengagements important- allows DMV to monitor progress manufacturers make each year.  Prevention and mitigation of these factors is in the interest of traffic safety. </a:t>
            </a:r>
          </a:p>
          <a:p>
            <a:endParaRPr lang="en-US" dirty="0"/>
          </a:p>
          <a:p>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14</a:t>
            </a:fld>
            <a:endParaRPr lang="en-US"/>
          </a:p>
        </p:txBody>
      </p:sp>
    </p:spTree>
    <p:extLst>
      <p:ext uri="{BB962C8B-B14F-4D97-AF65-F5344CB8AC3E}">
        <p14:creationId xmlns:p14="http://schemas.microsoft.com/office/powerpoint/2010/main" val="157660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Drive.Ai</a:t>
            </a:r>
            <a:r>
              <a:rPr lang="en-US" dirty="0"/>
              <a:t> = 1 %</a:t>
            </a:r>
          </a:p>
          <a:p>
            <a:r>
              <a:rPr lang="en-US" dirty="0" err="1"/>
              <a:t>Zoox</a:t>
            </a:r>
            <a:r>
              <a:rPr lang="en-US" dirty="0"/>
              <a:t>, Baidu, </a:t>
            </a:r>
            <a:r>
              <a:rPr lang="en-US" dirty="0" err="1"/>
              <a:t>Telenav</a:t>
            </a:r>
            <a:r>
              <a:rPr lang="en-US" dirty="0"/>
              <a:t>, Delphi, Bosch, Mercedes, </a:t>
            </a:r>
            <a:r>
              <a:rPr lang="en-US" dirty="0" err="1"/>
              <a:t>Valeo</a:t>
            </a:r>
            <a:r>
              <a:rPr lang="en-US" dirty="0"/>
              <a:t>, </a:t>
            </a:r>
            <a:r>
              <a:rPr lang="en-US" dirty="0" err="1"/>
              <a:t>Nvidia</a:t>
            </a:r>
            <a:r>
              <a:rPr lang="en-US" dirty="0"/>
              <a:t>, Nissan = 3%</a:t>
            </a:r>
          </a:p>
          <a:p>
            <a:endParaRPr lang="en-US" dirty="0"/>
          </a:p>
        </p:txBody>
      </p:sp>
      <p:sp>
        <p:nvSpPr>
          <p:cNvPr id="4" name="Slide Number Placeholder 3"/>
          <p:cNvSpPr>
            <a:spLocks noGrp="1"/>
          </p:cNvSpPr>
          <p:nvPr>
            <p:ph type="sldNum" sz="quarter" idx="10"/>
          </p:nvPr>
        </p:nvSpPr>
        <p:spPr/>
        <p:txBody>
          <a:bodyPr/>
          <a:lstStyle/>
          <a:p>
            <a:fld id="{A4A45336-C93E-49C6-BA0F-B9BEFC3D16CD}" type="slidenum">
              <a:rPr lang="en-US" smtClean="0"/>
              <a:t>15</a:t>
            </a:fld>
            <a:endParaRPr lang="en-US"/>
          </a:p>
        </p:txBody>
      </p:sp>
    </p:spTree>
    <p:extLst>
      <p:ext uri="{BB962C8B-B14F-4D97-AF65-F5344CB8AC3E}">
        <p14:creationId xmlns:p14="http://schemas.microsoft.com/office/powerpoint/2010/main" val="211361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45336-C93E-49C6-BA0F-B9BEFC3D16CD}" type="slidenum">
              <a:rPr lang="en-US" smtClean="0"/>
              <a:t>16</a:t>
            </a:fld>
            <a:endParaRPr lang="en-US"/>
          </a:p>
        </p:txBody>
      </p:sp>
    </p:spTree>
    <p:extLst>
      <p:ext uri="{BB962C8B-B14F-4D97-AF65-F5344CB8AC3E}">
        <p14:creationId xmlns:p14="http://schemas.microsoft.com/office/powerpoint/2010/main" val="57356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companies </a:t>
            </a:r>
            <a:r>
              <a:rPr lang="en-US" dirty="0" smtClean="0"/>
              <a:t>report </a:t>
            </a:r>
            <a:r>
              <a:rPr lang="en-US" dirty="0"/>
              <a:t>an average of less than one </a:t>
            </a:r>
            <a:r>
              <a:rPr lang="en-US" dirty="0" smtClean="0"/>
              <a:t>second for test driver to take control of the car. </a:t>
            </a:r>
          </a:p>
          <a:p>
            <a:endParaRPr lang="en-US" dirty="0"/>
          </a:p>
          <a:p>
            <a:r>
              <a:rPr lang="en-US" dirty="0"/>
              <a:t>It’s hard to tell </a:t>
            </a:r>
            <a:r>
              <a:rPr lang="en-US" dirty="0" smtClean="0"/>
              <a:t>if vehicles are performing better just </a:t>
            </a:r>
            <a:r>
              <a:rPr lang="en-US" dirty="0"/>
              <a:t>from observing the changes in Miles per Disengagement (MPD). A change in MPD could indicate the car is becoming better/worse at driving or it could indicate that the company has changed the testing environment. For example, </a:t>
            </a:r>
            <a:r>
              <a:rPr lang="en-US" dirty="0" smtClean="0"/>
              <a:t>one company showed </a:t>
            </a:r>
            <a:r>
              <a:rPr lang="en-US" dirty="0"/>
              <a:t>patterns of increasing MPD as they tested on the highway over time, then a sudden decrease in MPD when they switched to testing on urban streets. </a:t>
            </a:r>
          </a:p>
          <a:p>
            <a:endParaRPr lang="en-US" dirty="0"/>
          </a:p>
          <a:p>
            <a:endParaRPr lang="en-US" dirty="0"/>
          </a:p>
        </p:txBody>
      </p:sp>
      <p:sp>
        <p:nvSpPr>
          <p:cNvPr id="4" name="Slide Number Placeholder 3"/>
          <p:cNvSpPr>
            <a:spLocks noGrp="1"/>
          </p:cNvSpPr>
          <p:nvPr>
            <p:ph type="sldNum" sz="quarter" idx="10"/>
          </p:nvPr>
        </p:nvSpPr>
        <p:spPr/>
        <p:txBody>
          <a:bodyPr/>
          <a:lstStyle/>
          <a:p>
            <a:fld id="{A4A45336-C93E-49C6-BA0F-B9BEFC3D16CD}" type="slidenum">
              <a:rPr lang="en-US" smtClean="0"/>
              <a:t>17</a:t>
            </a:fld>
            <a:endParaRPr lang="en-US"/>
          </a:p>
        </p:txBody>
      </p:sp>
    </p:spTree>
    <p:extLst>
      <p:ext uri="{BB962C8B-B14F-4D97-AF65-F5344CB8AC3E}">
        <p14:creationId xmlns:p14="http://schemas.microsoft.com/office/powerpoint/2010/main" val="3508309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a:t>
            </a:r>
            <a:r>
              <a:rPr lang="en-US" dirty="0"/>
              <a:t>was calculated as the difference between the MPD of the first month that a disengagement occurred and last month that a disengagement occurred during the reporting period. </a:t>
            </a:r>
          </a:p>
        </p:txBody>
      </p:sp>
      <p:sp>
        <p:nvSpPr>
          <p:cNvPr id="4" name="Slide Number Placeholder 3"/>
          <p:cNvSpPr>
            <a:spLocks noGrp="1"/>
          </p:cNvSpPr>
          <p:nvPr>
            <p:ph type="sldNum" sz="quarter" idx="10"/>
          </p:nvPr>
        </p:nvSpPr>
        <p:spPr/>
        <p:txBody>
          <a:bodyPr/>
          <a:lstStyle/>
          <a:p>
            <a:fld id="{544174E2-306D-40C9-BE4A-30AD7C82FA0D}" type="slidenum">
              <a:rPr lang="en-US" smtClean="0"/>
              <a:t>18</a:t>
            </a:fld>
            <a:endParaRPr lang="en-US"/>
          </a:p>
        </p:txBody>
      </p:sp>
    </p:spTree>
    <p:extLst>
      <p:ext uri="{BB962C8B-B14F-4D97-AF65-F5344CB8AC3E}">
        <p14:creationId xmlns:p14="http://schemas.microsoft.com/office/powerpoint/2010/main" val="28354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Tx/>
              <a:buChar char="-"/>
            </a:pPr>
            <a:r>
              <a:rPr lang="en-US" dirty="0" smtClean="0"/>
              <a:t>Perception discrepancy- A component of the vehicles perception system (e.g. camera, radar/</a:t>
            </a:r>
            <a:r>
              <a:rPr lang="en-US" dirty="0" err="1" smtClean="0"/>
              <a:t>lidar</a:t>
            </a:r>
            <a:r>
              <a:rPr lang="en-US" dirty="0" smtClean="0"/>
              <a:t>) failed to detect an object correctly.  For example, failure to recognize a “no right on red” lighted sign that was activated.  Driver disengaged to prevent car from making a right on red even though no risk of collision.</a:t>
            </a:r>
          </a:p>
          <a:p>
            <a:endParaRPr lang="en-US" dirty="0" smtClean="0"/>
          </a:p>
          <a:p>
            <a:pPr marL="173336" indent="-173336">
              <a:buFontTx/>
              <a:buChar char="-"/>
            </a:pPr>
            <a:r>
              <a:rPr lang="en-US" dirty="0" smtClean="0"/>
              <a:t>Undesired motion planning behavior- caused by an error in the path planning system.  Examples include swerving in lane and jerky or uncomfortable braking</a:t>
            </a:r>
          </a:p>
          <a:p>
            <a:endParaRPr lang="en-US" dirty="0" smtClean="0"/>
          </a:p>
          <a:p>
            <a:pPr marL="173336" indent="-173336">
              <a:buFontTx/>
              <a:buChar char="-"/>
            </a:pPr>
            <a:r>
              <a:rPr lang="en-US" dirty="0" smtClean="0"/>
              <a:t>Unwanted maneuver of vehicle- self driving car was performing a driving behavior that was undesirable under the circumstances.  Example, vehicle makes a shallow left turn and came close to vehicle in adjacent turn lane. </a:t>
            </a:r>
          </a:p>
          <a:p>
            <a:pPr marL="173336" indent="-173336">
              <a:buFontTx/>
              <a:buChar char="-"/>
            </a:pPr>
            <a:endParaRPr lang="en-US" dirty="0"/>
          </a:p>
          <a:p>
            <a:pPr marL="173336" indent="-173336">
              <a:buFontTx/>
              <a:buChar char="-"/>
            </a:pPr>
            <a:r>
              <a:rPr lang="en-US" dirty="0" smtClean="0"/>
              <a:t>CA DMV Monitors Disengagements in order to monitor progress that manufacturers make each year (specifically system failures).</a:t>
            </a:r>
          </a:p>
          <a:p>
            <a:pPr marL="173336" indent="-173336">
              <a:buFontTx/>
              <a:buChar char="-"/>
            </a:pPr>
            <a:r>
              <a:rPr lang="en-US" dirty="0" smtClean="0"/>
              <a:t>Prevention and mitigation of these factors improves traffic safety</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19</a:t>
            </a:fld>
            <a:endParaRPr lang="en-US"/>
          </a:p>
        </p:txBody>
      </p:sp>
    </p:spTree>
    <p:extLst>
      <p:ext uri="{BB962C8B-B14F-4D97-AF65-F5344CB8AC3E}">
        <p14:creationId xmlns:p14="http://schemas.microsoft.com/office/powerpoint/2010/main" val="219667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potential benefits for Automated Driving Systems</a:t>
            </a:r>
            <a:r>
              <a:rPr lang="en-US" dirty="0" smtClean="0"/>
              <a:t>. 2017 Stats- 37,133</a:t>
            </a:r>
            <a:endParaRPr lang="en-US" dirty="0"/>
          </a:p>
          <a:p>
            <a:endParaRPr lang="en-US" dirty="0"/>
          </a:p>
          <a:p>
            <a:r>
              <a:rPr lang="en-US" dirty="0"/>
              <a:t>According to the NHTSA, the major factor in 94% of all fatal crashes </a:t>
            </a:r>
            <a:r>
              <a:rPr lang="en-US" dirty="0" smtClean="0"/>
              <a:t>are a result of driving related factors- impaired driving, distraction, speeding, illegal maneuvers. </a:t>
            </a:r>
          </a:p>
          <a:p>
            <a:r>
              <a:rPr lang="en-US" dirty="0" smtClean="0"/>
              <a:t>Automated </a:t>
            </a:r>
            <a:r>
              <a:rPr lang="en-US" dirty="0"/>
              <a:t>Driving systems have the potential to reduce highway fatalities.</a:t>
            </a:r>
          </a:p>
          <a:p>
            <a:endParaRPr lang="en-US" dirty="0"/>
          </a:p>
          <a:p>
            <a:r>
              <a:rPr lang="en-US" dirty="0"/>
              <a:t>Mobility- potential for elderly driver or those with disabilities can gain greater access to transportation</a:t>
            </a:r>
            <a:r>
              <a:rPr lang="en-US" dirty="0" smtClean="0"/>
              <a:t>. An estimated 25.5 million Americans have disabilities, which make travelling outside the home difficult.  US DOT 2017 National Household Travel Survey- 70% of respondents with travel limiting disabilities reduce their day-day travel.</a:t>
            </a:r>
          </a:p>
          <a:p>
            <a:endParaRPr lang="en-US" dirty="0"/>
          </a:p>
          <a:p>
            <a:r>
              <a:rPr lang="en-US" dirty="0"/>
              <a:t>Efficiency </a:t>
            </a:r>
            <a:r>
              <a:rPr lang="en-US" dirty="0" smtClean="0"/>
              <a:t>– 2017 National Household Travel Survey- US DOT, Americans take over 220 billion vehicle trips per year- approx. 20% of those trips were for shopping with another 23% for other errands. </a:t>
            </a:r>
            <a:endParaRPr lang="en-US" dirty="0"/>
          </a:p>
          <a:p>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a:t>
            </a:fld>
            <a:endParaRPr lang="en-US"/>
          </a:p>
        </p:txBody>
      </p:sp>
    </p:spTree>
    <p:extLst>
      <p:ext uri="{BB962C8B-B14F-4D97-AF65-F5344CB8AC3E}">
        <p14:creationId xmlns:p14="http://schemas.microsoft.com/office/powerpoint/2010/main" val="229563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numbers- 107 collisions</a:t>
            </a:r>
          </a:p>
          <a:p>
            <a:r>
              <a:rPr lang="en-US" dirty="0" smtClean="0"/>
              <a:t>GM Cruise 53</a:t>
            </a:r>
          </a:p>
          <a:p>
            <a:r>
              <a:rPr lang="en-US" dirty="0" smtClean="0"/>
              <a:t>Waymo-37</a:t>
            </a:r>
          </a:p>
          <a:p>
            <a:endParaRPr lang="en-US" dirty="0" smtClean="0"/>
          </a:p>
          <a:p>
            <a:r>
              <a:rPr lang="en-US" dirty="0" smtClean="0"/>
              <a:t>Required to report to DMV within 10 days after collision, when the vehicle is any manner involved in a collision originating from the operation of the AV on a public road.</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20</a:t>
            </a:fld>
            <a:endParaRPr lang="en-US"/>
          </a:p>
        </p:txBody>
      </p:sp>
    </p:spTree>
    <p:extLst>
      <p:ext uri="{BB962C8B-B14F-4D97-AF65-F5344CB8AC3E}">
        <p14:creationId xmlns:p14="http://schemas.microsoft.com/office/powerpoint/2010/main" val="372903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9/10 of collisions reported, occurred when the AV was struck.  Some of these are not by vehicles- golf ball in front driver windshield, a jaywalker in SF walked onto the hood of the vehicle.  </a:t>
            </a:r>
          </a:p>
          <a:p>
            <a:endParaRPr lang="en-US" dirty="0"/>
          </a:p>
          <a:p>
            <a:r>
              <a:rPr lang="en-US" dirty="0" smtClean="0"/>
              <a:t>the cases where AV hit another vehicle- 2018- most occurred in manual/conventional mode where driver made an error. </a:t>
            </a:r>
          </a:p>
          <a:p>
            <a:endParaRPr lang="en-US" dirty="0"/>
          </a:p>
          <a:p>
            <a:r>
              <a:rPr lang="en-US" dirty="0" smtClean="0"/>
              <a:t>2016- AV was in autonomous mode and while merging into a lane after driving around sandbags surrounding a storm drain, hit a bus on the side. Another instance an AV going 20mph began moving in its lane to the left and then corrected to the right.  The safety driver took control, but didn’t correct the path of the vehicle and struck a parked car.</a:t>
            </a:r>
          </a:p>
          <a:p>
            <a:endParaRPr lang="en-US" dirty="0"/>
          </a:p>
          <a:p>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21</a:t>
            </a:fld>
            <a:endParaRPr lang="en-US"/>
          </a:p>
        </p:txBody>
      </p:sp>
    </p:spTree>
    <p:extLst>
      <p:ext uri="{BB962C8B-B14F-4D97-AF65-F5344CB8AC3E}">
        <p14:creationId xmlns:p14="http://schemas.microsoft.com/office/powerpoint/2010/main" val="174761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of these collisions- rear bumper fender benders. The AV was at or close to zero speed.  </a:t>
            </a:r>
          </a:p>
          <a:p>
            <a:endParaRPr lang="en-US" dirty="0"/>
          </a:p>
          <a:p>
            <a:r>
              <a:rPr lang="en-US" dirty="0" smtClean="0"/>
              <a:t>Some collisions involved the AV braking (slowing/stopping) for what appears to be a drifting vehicle towards them, but no confirmation on alleged vehicle entering AV’s lane.</a:t>
            </a:r>
          </a:p>
          <a:p>
            <a:r>
              <a:rPr lang="en-US" dirty="0" smtClean="0"/>
              <a:t>Some collisions involved the AV creeping out further into an intersection to gain a better view of approaching vehicles and then were struck from the rear.  Is AV panic braking or a quick start followed by a quick stop after being stopped at the limit line? </a:t>
            </a:r>
          </a:p>
          <a:p>
            <a:endParaRPr lang="en-US" dirty="0"/>
          </a:p>
          <a:p>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22</a:t>
            </a:fld>
            <a:endParaRPr lang="en-US"/>
          </a:p>
        </p:txBody>
      </p:sp>
    </p:spTree>
    <p:extLst>
      <p:ext uri="{BB962C8B-B14F-4D97-AF65-F5344CB8AC3E}">
        <p14:creationId xmlns:p14="http://schemas.microsoft.com/office/powerpoint/2010/main" val="243999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vehicle has been removed from the public roadway, it may be released to the registered owner, or person in control of the vehicle, upon the following being provided:</a:t>
            </a:r>
          </a:p>
          <a:p>
            <a:r>
              <a:rPr lang="en-US" dirty="0"/>
              <a:t> </a:t>
            </a:r>
          </a:p>
          <a:p>
            <a:pPr lvl="0"/>
            <a:r>
              <a:rPr lang="en-US" dirty="0"/>
              <a:t>Proof of a valid AV permit required to operate the autonomous vehicle </a:t>
            </a:r>
            <a:r>
              <a:rPr lang="en-US" u="sng" dirty="0"/>
              <a:t>or</a:t>
            </a:r>
            <a:endParaRPr lang="en-US" dirty="0"/>
          </a:p>
          <a:p>
            <a:r>
              <a:rPr lang="en-US" dirty="0"/>
              <a:t> </a:t>
            </a:r>
          </a:p>
          <a:p>
            <a:pPr lvl="0"/>
            <a:r>
              <a:rPr lang="en-US" dirty="0"/>
              <a:t>A declaration or sworn statement to the CA DMV stating that the autonomous vehicle will not be operated using autonomous technology on public roads without first obtaining a valid AV permit from the CA DMV.</a:t>
            </a:r>
          </a:p>
          <a:p>
            <a:pPr marL="173336" indent="-173336">
              <a:buFontTx/>
              <a:buChar char="-"/>
            </a:pP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23</a:t>
            </a:fld>
            <a:endParaRPr lang="en-US"/>
          </a:p>
        </p:txBody>
      </p:sp>
    </p:spTree>
    <p:extLst>
      <p:ext uri="{BB962C8B-B14F-4D97-AF65-F5344CB8AC3E}">
        <p14:creationId xmlns:p14="http://schemas.microsoft.com/office/powerpoint/2010/main" val="111377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learn as data becomes available.  The 2018 disengagement data will be available in January of 2019.  We will continue to take a collaborative approach with the industry and all stakeholders to ensure the safe operation of these vehicles. </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24</a:t>
            </a:fld>
            <a:endParaRPr lang="en-US"/>
          </a:p>
        </p:txBody>
      </p:sp>
    </p:spTree>
    <p:extLst>
      <p:ext uri="{BB962C8B-B14F-4D97-AF65-F5344CB8AC3E}">
        <p14:creationId xmlns:p14="http://schemas.microsoft.com/office/powerpoint/2010/main" val="186026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174E2-306D-40C9-BE4A-30AD7C82FA0D}" type="slidenum">
              <a:rPr lang="en-US" smtClean="0"/>
              <a:t>3</a:t>
            </a:fld>
            <a:endParaRPr lang="en-US"/>
          </a:p>
        </p:txBody>
      </p:sp>
    </p:spTree>
    <p:extLst>
      <p:ext uri="{BB962C8B-B14F-4D97-AF65-F5344CB8AC3E}">
        <p14:creationId xmlns:p14="http://schemas.microsoft.com/office/powerpoint/2010/main" val="338224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Autonomous vehicles specifically </a:t>
            </a:r>
            <a:r>
              <a:rPr lang="en-US" u="sng" dirty="0"/>
              <a:t>exclude</a:t>
            </a:r>
            <a:r>
              <a:rPr lang="en-US" dirty="0"/>
              <a:t> vehicles that are “merely” equipped with collision avoidance systems (e.g., blind spot assistance, emergency </a:t>
            </a:r>
            <a:r>
              <a:rPr lang="en-US" dirty="0" smtClean="0"/>
              <a:t>braking, </a:t>
            </a:r>
            <a:r>
              <a:rPr lang="en-US" dirty="0"/>
              <a:t>park assist, adaptive cruise control, lane keep assist, lane departure warning, and traffic jam and queuing assist) that together or in combination cannot perform the dynamic driving task on a sustained basis without the control or active monitoring of a natural person. </a:t>
            </a:r>
            <a:endParaRPr lang="en-US" dirty="0" smtClean="0"/>
          </a:p>
          <a:p>
            <a:endParaRPr lang="en-US" dirty="0"/>
          </a:p>
          <a:p>
            <a:r>
              <a:rPr lang="en-US" dirty="0" smtClean="0"/>
              <a:t>Level 1 and 2 are on the roadways now- Tesla autopilot is considered a level 2.  In level 2, the driver still needs to have hands on the wheel.  These are not covered by DMV regulations- only level 3 and above.  </a:t>
            </a:r>
          </a:p>
          <a:p>
            <a:endParaRPr lang="en-US" dirty="0"/>
          </a:p>
          <a:p>
            <a:r>
              <a:rPr lang="en-US" dirty="0" smtClean="0"/>
              <a:t>Level 3 and 4 are limited in some way- the operational domain, speed, city/rural, time of day, weather, </a:t>
            </a:r>
            <a:r>
              <a:rPr lang="en-US" dirty="0" err="1" smtClean="0"/>
              <a:t>geofencing</a:t>
            </a:r>
            <a:r>
              <a:rPr lang="en-US" dirty="0" smtClean="0"/>
              <a:t>).  Level 3 vehicles are being tested on California Roadways. </a:t>
            </a:r>
          </a:p>
          <a:p>
            <a:r>
              <a:rPr lang="en-US" dirty="0" smtClean="0"/>
              <a:t>Level 5 is fully autonomous</a:t>
            </a:r>
            <a:endParaRPr lang="en-US" dirty="0"/>
          </a:p>
          <a:p>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4</a:t>
            </a:fld>
            <a:endParaRPr lang="en-US"/>
          </a:p>
        </p:txBody>
      </p:sp>
    </p:spTree>
    <p:extLst>
      <p:ext uri="{BB962C8B-B14F-4D97-AF65-F5344CB8AC3E}">
        <p14:creationId xmlns:p14="http://schemas.microsoft.com/office/powerpoint/2010/main" val="260501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In 2012, SB 1298 </a:t>
            </a:r>
            <a:r>
              <a:rPr lang="en-US" dirty="0"/>
              <a:t>added Division 16.6. Autonomous Vehicles (starting with Section 38750) to the Vehicle Code. </a:t>
            </a:r>
          </a:p>
          <a:p>
            <a:pPr lvl="0"/>
            <a:endParaRPr lang="en-US" dirty="0"/>
          </a:p>
          <a:p>
            <a:pPr lvl="0"/>
            <a:r>
              <a:rPr lang="en-US" b="1" dirty="0"/>
              <a:t>Legislative Intent- </a:t>
            </a:r>
          </a:p>
          <a:p>
            <a:pPr lvl="0"/>
            <a:r>
              <a:rPr lang="en-US" b="1" dirty="0"/>
              <a:t>Establishment of specific safety requirements for testing and operation of autonomous vehicles. </a:t>
            </a:r>
          </a:p>
          <a:p>
            <a:pPr lvl="0"/>
            <a:endParaRPr lang="en-US" b="1" dirty="0"/>
          </a:p>
          <a:p>
            <a:r>
              <a:rPr lang="en-US" dirty="0"/>
              <a:t>SB 1298--</a:t>
            </a:r>
          </a:p>
          <a:p>
            <a:r>
              <a:rPr lang="en-US" dirty="0"/>
              <a:t>Department of Motor Vehicles must adopt regulations setting forth requirements for:</a:t>
            </a:r>
          </a:p>
          <a:p>
            <a:endParaRPr lang="en-US" dirty="0"/>
          </a:p>
          <a:p>
            <a:pPr lvl="1">
              <a:buFont typeface="Arial" panose="020B0604020202020204" pitchFamily="34" charset="0"/>
              <a:buChar char="•"/>
            </a:pPr>
            <a:r>
              <a:rPr lang="en-US" dirty="0"/>
              <a:t>Manufacturers’ testing of autonomous vehicles on public roadways</a:t>
            </a:r>
          </a:p>
          <a:p>
            <a:pPr lvl="2"/>
            <a:endParaRPr lang="en-US" dirty="0"/>
          </a:p>
          <a:p>
            <a:pPr lvl="1">
              <a:buFont typeface="Arial" panose="020B0604020202020204" pitchFamily="34" charset="0"/>
              <a:buChar char="•"/>
            </a:pPr>
            <a:r>
              <a:rPr lang="en-US" dirty="0"/>
              <a:t>Operation of autonomous vehicles on public roadways</a:t>
            </a:r>
            <a:endParaRPr lang="en-US" sz="1000" dirty="0"/>
          </a:p>
          <a:p>
            <a:endParaRPr lang="en-US" dirty="0"/>
          </a:p>
          <a:p>
            <a:r>
              <a:rPr lang="en-US" dirty="0"/>
              <a:t>Codified in Vehicle Code </a:t>
            </a:r>
            <a:r>
              <a:rPr lang="en-US" dirty="0">
                <a:latin typeface="Arial"/>
                <a:cs typeface="Arial"/>
              </a:rPr>
              <a:t>§ </a:t>
            </a:r>
            <a:r>
              <a:rPr lang="en-US" dirty="0"/>
              <a:t>38750</a:t>
            </a:r>
          </a:p>
          <a:p>
            <a:endParaRPr lang="en-US" dirty="0"/>
          </a:p>
          <a:p>
            <a:r>
              <a:rPr lang="en-US" dirty="0"/>
              <a:t>Responsibility to ensure the safe operation</a:t>
            </a:r>
          </a:p>
        </p:txBody>
      </p:sp>
      <p:sp>
        <p:nvSpPr>
          <p:cNvPr id="4" name="Slide Number Placeholder 3"/>
          <p:cNvSpPr>
            <a:spLocks noGrp="1"/>
          </p:cNvSpPr>
          <p:nvPr>
            <p:ph type="sldNum" sz="quarter" idx="10"/>
          </p:nvPr>
        </p:nvSpPr>
        <p:spPr/>
        <p:txBody>
          <a:bodyPr/>
          <a:lstStyle/>
          <a:p>
            <a:fld id="{CB3A03CE-9F38-42B0-BD75-A53892012E0E}" type="slidenum">
              <a:rPr lang="en-US" smtClean="0"/>
              <a:t>5</a:t>
            </a:fld>
            <a:endParaRPr lang="en-US"/>
          </a:p>
        </p:txBody>
      </p:sp>
    </p:spTree>
    <p:extLst>
      <p:ext uri="{BB962C8B-B14F-4D97-AF65-F5344CB8AC3E}">
        <p14:creationId xmlns:p14="http://schemas.microsoft.com/office/powerpoint/2010/main" val="282651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Autonomous mode- where technology (combo of hardware/software, remote and/or on-board), performs the DYNAMIC DRIVING TASK with or without a person actively supervising the performance of the DYNAMIC DRIVING TASK.  </a:t>
            </a:r>
          </a:p>
          <a:p>
            <a:endParaRPr lang="en-US" dirty="0"/>
          </a:p>
          <a:p>
            <a:r>
              <a:rPr lang="en-US" dirty="0" smtClean="0"/>
              <a:t>DYNAMIC DRIVING TASK- All the real time functions required to operate a vehicle in on-road traffic…object/event detection, recognition, maneuvering, steering, lane keeping/lane changing </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6</a:t>
            </a:fld>
            <a:endParaRPr lang="en-US"/>
          </a:p>
        </p:txBody>
      </p:sp>
    </p:spTree>
    <p:extLst>
      <p:ext uri="{BB962C8B-B14F-4D97-AF65-F5344CB8AC3E}">
        <p14:creationId xmlns:p14="http://schemas.microsoft.com/office/powerpoint/2010/main" val="129969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7E3B2-EC49-4358-A4DC-0EC80F75B752}" type="slidenum">
              <a:rPr lang="en-US" smtClean="0"/>
              <a:t>7</a:t>
            </a:fld>
            <a:endParaRPr lang="en-US"/>
          </a:p>
        </p:txBody>
      </p:sp>
    </p:spTree>
    <p:extLst>
      <p:ext uri="{BB962C8B-B14F-4D97-AF65-F5344CB8AC3E}">
        <p14:creationId xmlns:p14="http://schemas.microsoft.com/office/powerpoint/2010/main" val="45903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174E2-306D-40C9-BE4A-30AD7C82FA0D}" type="slidenum">
              <a:rPr lang="en-US" smtClean="0"/>
              <a:t>8</a:t>
            </a:fld>
            <a:endParaRPr lang="en-US"/>
          </a:p>
        </p:txBody>
      </p:sp>
    </p:spTree>
    <p:extLst>
      <p:ext uri="{BB962C8B-B14F-4D97-AF65-F5344CB8AC3E}">
        <p14:creationId xmlns:p14="http://schemas.microsoft.com/office/powerpoint/2010/main" val="154448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manufacturer has in place the ability to respond to a judgement for damages for personal injury or property damages arising from operating an AV in the amount of $5million.</a:t>
            </a:r>
          </a:p>
          <a:p>
            <a:r>
              <a:rPr lang="en-US" dirty="0" smtClean="0"/>
              <a:t>-driver training- instruction on technology/ capabilities &amp; limitations of driving system</a:t>
            </a:r>
          </a:p>
          <a:p>
            <a:r>
              <a:rPr lang="en-US" dirty="0" smtClean="0"/>
              <a:t>-no driving violations (DUI, failure to stop accident, reckless driving, vehicular manslaughter, speed contests, driving while suspended/revoked).</a:t>
            </a:r>
          </a:p>
          <a:p>
            <a:r>
              <a:rPr lang="en-US" dirty="0" smtClean="0"/>
              <a:t>- Vehicles excluded: IRP vehicles, </a:t>
            </a:r>
            <a:r>
              <a:rPr lang="en-US" dirty="0" err="1" smtClean="0"/>
              <a:t>motortrucks</a:t>
            </a:r>
            <a:r>
              <a:rPr lang="en-US" dirty="0" smtClean="0"/>
              <a:t>- vehicles used for transporting property.</a:t>
            </a:r>
            <a:endParaRPr lang="en-US" dirty="0"/>
          </a:p>
        </p:txBody>
      </p:sp>
      <p:sp>
        <p:nvSpPr>
          <p:cNvPr id="4" name="Slide Number Placeholder 3"/>
          <p:cNvSpPr>
            <a:spLocks noGrp="1"/>
          </p:cNvSpPr>
          <p:nvPr>
            <p:ph type="sldNum" sz="quarter" idx="10"/>
          </p:nvPr>
        </p:nvSpPr>
        <p:spPr/>
        <p:txBody>
          <a:bodyPr/>
          <a:lstStyle/>
          <a:p>
            <a:fld id="{544174E2-306D-40C9-BE4A-30AD7C82FA0D}" type="slidenum">
              <a:rPr lang="en-US" smtClean="0"/>
              <a:t>9</a:t>
            </a:fld>
            <a:endParaRPr lang="en-US"/>
          </a:p>
        </p:txBody>
      </p:sp>
    </p:spTree>
    <p:extLst>
      <p:ext uri="{BB962C8B-B14F-4D97-AF65-F5344CB8AC3E}">
        <p14:creationId xmlns:p14="http://schemas.microsoft.com/office/powerpoint/2010/main" val="34910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447F6-8D0C-4E94-B4DA-327F9DF7E89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145210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447F6-8D0C-4E94-B4DA-327F9DF7E89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172232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447F6-8D0C-4E94-B4DA-327F9DF7E89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24502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447F6-8D0C-4E94-B4DA-327F9DF7E89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348226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2447F6-8D0C-4E94-B4DA-327F9DF7E89E}"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122659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447F6-8D0C-4E94-B4DA-327F9DF7E89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343600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447F6-8D0C-4E94-B4DA-327F9DF7E89E}"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338093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447F6-8D0C-4E94-B4DA-327F9DF7E89E}"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160099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47F6-8D0C-4E94-B4DA-327F9DF7E89E}"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382923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2447F6-8D0C-4E94-B4DA-327F9DF7E89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256929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2447F6-8D0C-4E94-B4DA-327F9DF7E89E}"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35FC-90EF-401E-886A-A6D0A5FB90BE}" type="slidenum">
              <a:rPr lang="en-US" smtClean="0"/>
              <a:t>‹#›</a:t>
            </a:fld>
            <a:endParaRPr lang="en-US"/>
          </a:p>
        </p:txBody>
      </p:sp>
    </p:spTree>
    <p:extLst>
      <p:ext uri="{BB962C8B-B14F-4D97-AF65-F5344CB8AC3E}">
        <p14:creationId xmlns:p14="http://schemas.microsoft.com/office/powerpoint/2010/main" val="29150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447F6-8D0C-4E94-B4DA-327F9DF7E89E}"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135FC-90EF-401E-886A-A6D0A5FB90BE}" type="slidenum">
              <a:rPr lang="en-US" smtClean="0"/>
              <a:t>‹#›</a:t>
            </a:fld>
            <a:endParaRPr lang="en-US"/>
          </a:p>
        </p:txBody>
      </p:sp>
    </p:spTree>
    <p:extLst>
      <p:ext uri="{BB962C8B-B14F-4D97-AF65-F5344CB8AC3E}">
        <p14:creationId xmlns:p14="http://schemas.microsoft.com/office/powerpoint/2010/main" val="62568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Miguel.Acosta@dmv.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1328057" y="0"/>
            <a:ext cx="201882" cy="6858001"/>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2114" y="2765107"/>
            <a:ext cx="9535886" cy="1193800"/>
          </a:xfrm>
        </p:spPr>
        <p:txBody>
          <a:bodyPr>
            <a:normAutofit fontScale="90000"/>
          </a:bodyPr>
          <a:lstStyle/>
          <a:p>
            <a:r>
              <a:rPr lang="en-US" sz="5400" dirty="0" smtClean="0">
                <a:latin typeface="+mn-lt"/>
              </a:rPr>
              <a:t>Autonomous Vehicles in California</a:t>
            </a:r>
            <a:endParaRPr lang="en-US" sz="5400" dirty="0">
              <a:latin typeface="+mn-lt"/>
            </a:endParaRPr>
          </a:p>
        </p:txBody>
      </p:sp>
      <p:sp>
        <p:nvSpPr>
          <p:cNvPr id="3" name="Subtitle 2"/>
          <p:cNvSpPr>
            <a:spLocks noGrp="1"/>
          </p:cNvSpPr>
          <p:nvPr>
            <p:ph type="subTitle" idx="1"/>
          </p:nvPr>
        </p:nvSpPr>
        <p:spPr>
          <a:xfrm>
            <a:off x="1328057" y="4452488"/>
            <a:ext cx="9144000" cy="2186307"/>
          </a:xfrm>
        </p:spPr>
        <p:txBody>
          <a:bodyPr>
            <a:normAutofit/>
          </a:bodyPr>
          <a:lstStyle/>
          <a:p>
            <a:r>
              <a:rPr lang="en-US" dirty="0" smtClean="0"/>
              <a:t>November 27, 2018</a:t>
            </a:r>
          </a:p>
          <a:p>
            <a:endParaRPr lang="en-US" sz="1100" dirty="0"/>
          </a:p>
          <a:p>
            <a:r>
              <a:rPr lang="en-US" dirty="0" smtClean="0"/>
              <a:t>Miguel Acosta</a:t>
            </a:r>
          </a:p>
          <a:p>
            <a:r>
              <a:rPr lang="en-US" dirty="0" smtClean="0"/>
              <a:t>Chief, Autonomous Vehicles Branch</a:t>
            </a:r>
          </a:p>
          <a:p>
            <a:r>
              <a:rPr lang="en-US" dirty="0" smtClean="0"/>
              <a:t>California Department of Motor Vehicles</a:t>
            </a:r>
            <a:endParaRPr lang="en-US" dirty="0"/>
          </a:p>
        </p:txBody>
      </p:sp>
      <p:sp>
        <p:nvSpPr>
          <p:cNvPr id="6" name="Rectangle 5"/>
          <p:cNvSpPr/>
          <p:nvPr/>
        </p:nvSpPr>
        <p:spPr>
          <a:xfrm>
            <a:off x="1" y="0"/>
            <a:ext cx="1328056" cy="6858000"/>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90" y="101008"/>
            <a:ext cx="2936694" cy="2563091"/>
          </a:xfrm>
          <a:prstGeom prst="rect">
            <a:avLst/>
          </a:prstGeom>
        </p:spPr>
      </p:pic>
    </p:spTree>
    <p:extLst>
      <p:ext uri="{BB962C8B-B14F-4D97-AF65-F5344CB8AC3E}">
        <p14:creationId xmlns:p14="http://schemas.microsoft.com/office/powerpoint/2010/main" val="257666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295782" y="1218956"/>
            <a:ext cx="11628488" cy="49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Aft>
                <a:spcPts val="600"/>
              </a:spcAft>
            </a:pPr>
            <a:r>
              <a:rPr lang="en-US" sz="1900" dirty="0" smtClean="0">
                <a:latin typeface="+mj-lt"/>
                <a:cs typeface="Arial" panose="020B0604020202020204" pitchFamily="34" charset="0"/>
              </a:rPr>
              <a:t>$5 million insurance, bond, or self-insurance</a:t>
            </a:r>
          </a:p>
          <a:p>
            <a:pPr algn="just">
              <a:spcAft>
                <a:spcPts val="600"/>
              </a:spcAft>
            </a:pPr>
            <a:r>
              <a:rPr lang="en-US" sz="1900" dirty="0" smtClean="0">
                <a:latin typeface="+mj-lt"/>
                <a:cs typeface="Arial" panose="020B0604020202020204" pitchFamily="34" charset="0"/>
              </a:rPr>
              <a:t>Communication link with the remote operator.</a:t>
            </a:r>
          </a:p>
          <a:p>
            <a:pPr algn="just">
              <a:spcAft>
                <a:spcPts val="600"/>
              </a:spcAft>
            </a:pPr>
            <a:r>
              <a:rPr lang="en-US" sz="1900" dirty="0" smtClean="0">
                <a:latin typeface="+mj-lt"/>
                <a:cs typeface="Arial" panose="020B0604020202020204" pitchFamily="34" charset="0"/>
              </a:rPr>
              <a:t>Process to display or communicate vehicle owner or operator information to a law enforcement officer.</a:t>
            </a:r>
          </a:p>
          <a:p>
            <a:pPr algn="just">
              <a:spcAft>
                <a:spcPts val="600"/>
              </a:spcAft>
            </a:pPr>
            <a:r>
              <a:rPr lang="en-US" sz="1900" dirty="0" smtClean="0">
                <a:latin typeface="+mj-lt"/>
                <a:cs typeface="Arial" panose="020B0604020202020204" pitchFamily="34" charset="0"/>
              </a:rPr>
              <a:t>AV complies with all FMVSS and CVC Div. 12 (Equipment of Vehicles), or NHTSA has approved an exemption.</a:t>
            </a:r>
          </a:p>
          <a:p>
            <a:pPr algn="just">
              <a:spcAft>
                <a:spcPts val="600"/>
              </a:spcAft>
            </a:pPr>
            <a:r>
              <a:rPr lang="en-US" sz="1900" dirty="0" smtClean="0">
                <a:latin typeface="+mj-lt"/>
                <a:cs typeface="Arial" panose="020B0604020202020204" pitchFamily="34" charset="0"/>
              </a:rPr>
              <a:t>Meets the description of level 4 or 5 automated driving system. </a:t>
            </a:r>
          </a:p>
          <a:p>
            <a:pPr algn="just">
              <a:spcAft>
                <a:spcPts val="600"/>
              </a:spcAft>
            </a:pPr>
            <a:r>
              <a:rPr lang="en-US" sz="1900" dirty="0" smtClean="0">
                <a:latin typeface="+mj-lt"/>
                <a:cs typeface="Arial" panose="020B0604020202020204" pitchFamily="34" charset="0"/>
              </a:rPr>
              <a:t>Law enforcement interaction plan </a:t>
            </a:r>
          </a:p>
          <a:p>
            <a:pPr algn="just">
              <a:spcAft>
                <a:spcPts val="600"/>
              </a:spcAft>
            </a:pPr>
            <a:r>
              <a:rPr lang="en-US" sz="1900" dirty="0" smtClean="0">
                <a:latin typeface="+mj-lt"/>
                <a:cs typeface="Arial" panose="020B0604020202020204" pitchFamily="34" charset="0"/>
              </a:rPr>
              <a:t>Remote operators + training program</a:t>
            </a:r>
          </a:p>
          <a:p>
            <a:pPr algn="just">
              <a:spcAft>
                <a:spcPts val="600"/>
              </a:spcAft>
            </a:pPr>
            <a:r>
              <a:rPr lang="en-US" sz="1900" dirty="0" smtClean="0">
                <a:latin typeface="+mj-lt"/>
                <a:cs typeface="Arial" panose="020B0604020202020204" pitchFamily="34" charset="0"/>
              </a:rPr>
              <a:t>Passengers that are not employees/contractors will be notified what personal information, if any, may be collected and how it will be used. </a:t>
            </a:r>
          </a:p>
          <a:p>
            <a:pPr algn="just">
              <a:spcAft>
                <a:spcPts val="600"/>
              </a:spcAft>
            </a:pPr>
            <a:r>
              <a:rPr lang="en-US" sz="1900" dirty="0" smtClean="0">
                <a:latin typeface="+mj-lt"/>
                <a:cs typeface="Arial" panose="020B0604020202020204" pitchFamily="34" charset="0"/>
              </a:rPr>
              <a:t>Annual report of disengagements to the DMV. </a:t>
            </a:r>
          </a:p>
          <a:p>
            <a:pPr algn="just">
              <a:spcAft>
                <a:spcPts val="600"/>
              </a:spcAft>
            </a:pPr>
            <a:r>
              <a:rPr lang="en-US" sz="1900" dirty="0" smtClean="0">
                <a:latin typeface="+mj-lt"/>
                <a:cs typeface="Arial" panose="020B0604020202020204" pitchFamily="34" charset="0"/>
              </a:rPr>
              <a:t>Report collision resulting in damage of property, bodily injury, or death to DMV within 10 days. </a:t>
            </a:r>
          </a:p>
          <a:p>
            <a:pPr algn="just">
              <a:spcAft>
                <a:spcPts val="600"/>
              </a:spcAft>
            </a:pPr>
            <a:r>
              <a:rPr lang="en-US" sz="1900" dirty="0" smtClean="0">
                <a:latin typeface="+mj-lt"/>
                <a:cs typeface="Arial" panose="020B0604020202020204" pitchFamily="34" charset="0"/>
              </a:rPr>
              <a:t>No charging of a fee or receiving other compensation for providing a ride to members of the public.</a:t>
            </a:r>
          </a:p>
        </p:txBody>
      </p:sp>
      <p:sp>
        <p:nvSpPr>
          <p:cNvPr id="6" name="Title 1"/>
          <p:cNvSpPr>
            <a:spLocks noGrp="1"/>
          </p:cNvSpPr>
          <p:nvPr>
            <p:ph type="title"/>
          </p:nvPr>
        </p:nvSpPr>
        <p:spPr>
          <a:xfrm>
            <a:off x="295782" y="144183"/>
            <a:ext cx="11628488" cy="1325563"/>
          </a:xfrm>
        </p:spPr>
        <p:txBody>
          <a:bodyPr/>
          <a:lstStyle/>
          <a:p>
            <a:r>
              <a:rPr lang="en-US" b="1" dirty="0" smtClean="0">
                <a:solidFill>
                  <a:srgbClr val="0053A6"/>
                </a:solidFill>
              </a:rPr>
              <a:t>Regulations Summary: Testing </a:t>
            </a:r>
            <a:r>
              <a:rPr lang="en-US" b="1" u="sng" dirty="0" smtClean="0">
                <a:solidFill>
                  <a:srgbClr val="0053A6"/>
                </a:solidFill>
              </a:rPr>
              <a:t>Without</a:t>
            </a:r>
            <a:r>
              <a:rPr lang="en-US" b="1" dirty="0" smtClean="0">
                <a:solidFill>
                  <a:srgbClr val="0053A6"/>
                </a:solidFill>
              </a:rPr>
              <a:t> a </a:t>
            </a:r>
            <a:r>
              <a:rPr lang="en-US" b="1" dirty="0">
                <a:solidFill>
                  <a:srgbClr val="0053A6"/>
                </a:solidFill>
              </a:rPr>
              <a:t>D</a:t>
            </a:r>
            <a:r>
              <a:rPr lang="en-US" b="1" dirty="0" smtClean="0">
                <a:solidFill>
                  <a:srgbClr val="0053A6"/>
                </a:solidFill>
              </a:rPr>
              <a:t>river</a:t>
            </a:r>
            <a:endParaRPr lang="en-US" b="1" dirty="0">
              <a:solidFill>
                <a:srgbClr val="0053A6"/>
              </a:solidFill>
            </a:endParaRPr>
          </a:p>
        </p:txBody>
      </p:sp>
    </p:spTree>
    <p:extLst>
      <p:ext uri="{BB962C8B-B14F-4D97-AF65-F5344CB8AC3E}">
        <p14:creationId xmlns:p14="http://schemas.microsoft.com/office/powerpoint/2010/main" val="310973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4" y="1438458"/>
            <a:ext cx="11114311" cy="4188001"/>
          </a:xfrm>
          <a:prstGeom prst="rect">
            <a:avLst/>
          </a:prstGeom>
        </p:spPr>
      </p:pic>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6" name="Title 1"/>
          <p:cNvSpPr>
            <a:spLocks noGrp="1"/>
          </p:cNvSpPr>
          <p:nvPr>
            <p:ph type="title"/>
          </p:nvPr>
        </p:nvSpPr>
        <p:spPr>
          <a:xfrm>
            <a:off x="647699" y="415142"/>
            <a:ext cx="10583518" cy="1325563"/>
          </a:xfrm>
        </p:spPr>
        <p:txBody>
          <a:bodyPr/>
          <a:lstStyle/>
          <a:p>
            <a:r>
              <a:rPr lang="en-US" b="1" dirty="0" smtClean="0">
                <a:solidFill>
                  <a:srgbClr val="0053A6"/>
                </a:solidFill>
              </a:rPr>
              <a:t>Approved Testing Permits Today (64)</a:t>
            </a:r>
            <a:endParaRPr lang="en-US" b="1" dirty="0">
              <a:solidFill>
                <a:srgbClr val="0053A6"/>
              </a:solidFill>
            </a:endParaRPr>
          </a:p>
        </p:txBody>
      </p:sp>
    </p:spTree>
    <p:extLst>
      <p:ext uri="{BB962C8B-B14F-4D97-AF65-F5344CB8AC3E}">
        <p14:creationId xmlns:p14="http://schemas.microsoft.com/office/powerpoint/2010/main" val="418847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6" name="Title 1"/>
          <p:cNvSpPr>
            <a:spLocks noGrp="1"/>
          </p:cNvSpPr>
          <p:nvPr>
            <p:ph type="title"/>
          </p:nvPr>
        </p:nvSpPr>
        <p:spPr>
          <a:xfrm>
            <a:off x="647699" y="415142"/>
            <a:ext cx="10583518" cy="1325563"/>
          </a:xfrm>
        </p:spPr>
        <p:txBody>
          <a:bodyPr/>
          <a:lstStyle/>
          <a:p>
            <a:r>
              <a:rPr lang="en-US" b="1" dirty="0" smtClean="0">
                <a:solidFill>
                  <a:srgbClr val="0053A6"/>
                </a:solidFill>
              </a:rPr>
              <a:t>Approved Driverless Testing Permits (1)</a:t>
            </a:r>
            <a:endParaRPr lang="en-US" b="1" dirty="0">
              <a:solidFill>
                <a:srgbClr val="0053A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573" y="415142"/>
            <a:ext cx="2594154" cy="1677553"/>
          </a:xfrm>
          <a:prstGeom prst="rect">
            <a:avLst/>
          </a:prstGeom>
        </p:spPr>
      </p:pic>
      <p:sp>
        <p:nvSpPr>
          <p:cNvPr id="9" name="Rectangle 2"/>
          <p:cNvSpPr txBox="1">
            <a:spLocks noGrp="1" noChangeArrowheads="1"/>
          </p:cNvSpPr>
          <p:nvPr>
            <p:ph idx="1"/>
          </p:nvPr>
        </p:nvSpPr>
        <p:spPr bwMode="auto">
          <a:xfrm>
            <a:off x="5337030" y="1575301"/>
            <a:ext cx="5739996" cy="365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en-US" dirty="0" smtClean="0">
                <a:latin typeface="+mj-lt"/>
                <a:cs typeface="Arial" panose="020B0604020202020204" pitchFamily="34" charset="0"/>
              </a:rPr>
              <a:t>Fleet – 39</a:t>
            </a:r>
          </a:p>
          <a:p>
            <a:pPr algn="just"/>
            <a:r>
              <a:rPr lang="en-US" dirty="0" smtClean="0">
                <a:latin typeface="+mj-lt"/>
                <a:cs typeface="Arial" panose="020B0604020202020204" pitchFamily="34" charset="0"/>
              </a:rPr>
              <a:t>Operational Design Domain</a:t>
            </a:r>
          </a:p>
          <a:p>
            <a:pPr lvl="1" algn="just"/>
            <a:r>
              <a:rPr lang="en-US" dirty="0" smtClean="0">
                <a:latin typeface="+mj-lt"/>
                <a:cs typeface="Arial" panose="020B0604020202020204" pitchFamily="34" charset="0"/>
              </a:rPr>
              <a:t>Level 4 Automation</a:t>
            </a:r>
          </a:p>
          <a:p>
            <a:pPr lvl="2" algn="just"/>
            <a:r>
              <a:rPr lang="en-US" dirty="0" smtClean="0">
                <a:latin typeface="+mj-lt"/>
                <a:cs typeface="Arial" panose="020B0604020202020204" pitchFamily="34" charset="0"/>
              </a:rPr>
              <a:t>Minimal Risk Condition</a:t>
            </a:r>
          </a:p>
          <a:p>
            <a:pPr lvl="2" algn="just"/>
            <a:r>
              <a:rPr lang="en-US" dirty="0" smtClean="0">
                <a:latin typeface="+mj-lt"/>
                <a:cs typeface="Arial" panose="020B0604020202020204" pitchFamily="34" charset="0"/>
              </a:rPr>
              <a:t>Freeways, highways, city streets, rural roads, and parking lots</a:t>
            </a:r>
          </a:p>
          <a:p>
            <a:pPr lvl="2" algn="just"/>
            <a:r>
              <a:rPr lang="en-US" dirty="0" smtClean="0">
                <a:latin typeface="+mj-lt"/>
                <a:cs typeface="Arial" panose="020B0604020202020204" pitchFamily="34" charset="0"/>
              </a:rPr>
              <a:t>Up to 65 mph</a:t>
            </a:r>
          </a:p>
          <a:p>
            <a:pPr lvl="2" algn="just"/>
            <a:r>
              <a:rPr lang="en-US" dirty="0" smtClean="0">
                <a:latin typeface="+mj-lt"/>
                <a:cs typeface="Arial" panose="020B0604020202020204" pitchFamily="34" charset="0"/>
              </a:rPr>
              <a:t>Excludes heavy rain</a:t>
            </a:r>
          </a:p>
          <a:p>
            <a:pPr lvl="2" algn="just"/>
            <a:r>
              <a:rPr lang="en-US" dirty="0" smtClean="0">
                <a:latin typeface="+mj-lt"/>
                <a:cs typeface="Arial" panose="020B0604020202020204" pitchFamily="34" charset="0"/>
              </a:rPr>
              <a:t>All times of day and night</a:t>
            </a:r>
          </a:p>
        </p:txBody>
      </p:sp>
      <p:pic>
        <p:nvPicPr>
          <p:cNvPr id="8" name="Picture 7"/>
          <p:cNvPicPr>
            <a:picLocks noChangeAspect="1"/>
          </p:cNvPicPr>
          <p:nvPr/>
        </p:nvPicPr>
        <p:blipFill>
          <a:blip r:embed="rId5"/>
          <a:stretch>
            <a:fillRect/>
          </a:stretch>
        </p:blipFill>
        <p:spPr>
          <a:xfrm>
            <a:off x="647699" y="1566295"/>
            <a:ext cx="4493397" cy="3672428"/>
          </a:xfrm>
          <a:prstGeom prst="rect">
            <a:avLst/>
          </a:prstGeom>
        </p:spPr>
      </p:pic>
    </p:spTree>
    <p:extLst>
      <p:ext uri="{BB962C8B-B14F-4D97-AF65-F5344CB8AC3E}">
        <p14:creationId xmlns:p14="http://schemas.microsoft.com/office/powerpoint/2010/main" val="353790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1667" l="4370" r="99376">
                        <a14:foregroundMark x1="49313" y1="14655" x2="49313" y2="14655"/>
                        <a14:foregroundMark x1="52684" y1="14655" x2="52684" y2="14655"/>
                        <a14:foregroundMark x1="47191" y1="18103" x2="47191" y2="18103"/>
                        <a14:foregroundMark x1="58552" y1="14943" x2="58552" y2="14943"/>
                        <a14:foregroundMark x1="61423" y1="15230" x2="61423" y2="15230"/>
                        <a14:foregroundMark x1="63296" y1="14943" x2="63296" y2="14943"/>
                        <a14:foregroundMark x1="60300" y1="13506" x2="60300" y2="13506"/>
                        <a14:foregroundMark x1="64919" y1="16667" x2="64919" y2="16667"/>
                        <a14:foregroundMark x1="59176" y1="12069" x2="59176" y2="12069"/>
                        <a14:foregroundMark x1="52310" y1="6897" x2="52310" y2="6897"/>
                        <a14:foregroundMark x1="52185" y1="4310" x2="52185" y2="4310"/>
                        <a14:foregroundMark x1="53184" y1="3448" x2="53184" y2="3448"/>
                        <a14:foregroundMark x1="76030" y1="19253" x2="76030" y2="19253"/>
                        <a14:foregroundMark x1="72285" y1="18103" x2="72285" y2="18103"/>
                        <a14:foregroundMark x1="80275" y1="19253" x2="80275" y2="19253"/>
                        <a14:foregroundMark x1="68789" y1="19253" x2="68789" y2="19253"/>
                        <a14:foregroundMark x1="71036" y1="18103" x2="71036" y2="18103"/>
                        <a14:foregroundMark x1="73908" y1="19253" x2="73908" y2="19253"/>
                        <a14:foregroundMark x1="78277" y1="19253" x2="78277" y2="19253"/>
                        <a14:foregroundMark x1="74657" y1="18678" x2="74657" y2="18678"/>
                        <a14:foregroundMark x1="76779" y1="18103" x2="76779" y2="18103"/>
                        <a14:foregroundMark x1="79151" y1="19540" x2="79151" y2="19540"/>
                        <a14:foregroundMark x1="81149" y1="19540" x2="81149" y2="19540"/>
                        <a14:foregroundMark x1="82647" y1="20690" x2="82647" y2="20690"/>
                        <a14:foregroundMark x1="84894" y1="21839" x2="84894" y2="21839"/>
                        <a14:foregroundMark x1="86642" y1="22989" x2="86642" y2="22989"/>
                        <a14:foregroundMark x1="85643" y1="18966" x2="85643" y2="18966"/>
                        <a14:foregroundMark x1="84894" y1="17816" x2="84894" y2="17816"/>
                        <a14:foregroundMark x1="18227" y1="47989" x2="18227" y2="47989"/>
                        <a14:foregroundMark x1="15231" y1="49425" x2="15231" y2="49425"/>
                        <a14:foregroundMark x1="14232" y1="49713" x2="14232" y2="49713"/>
                        <a14:foregroundMark x1="16979" y1="47414" x2="16979" y2="47414"/>
                        <a14:foregroundMark x1="18227" y1="45977" x2="18227" y2="45977"/>
                        <a14:foregroundMark x1="24594" y1="43103" x2="24594" y2="43103"/>
                        <a14:foregroundMark x1="25843" y1="41379" x2="25843" y2="41379"/>
                        <a14:foregroundMark x1="22097" y1="43966" x2="22097" y2="43966"/>
                        <a14:foregroundMark x1="23346" y1="42529" x2="23346" y2="42529"/>
                        <a14:foregroundMark x1="20724" y1="43391" x2="20724" y2="43391"/>
                        <a14:foregroundMark x1="19101" y1="44253" x2="19101" y2="44253"/>
                        <a14:foregroundMark x1="29463" y1="38218" x2="29463" y2="38218"/>
                        <a14:foregroundMark x1="30836" y1="37356" x2="30836" y2="37356"/>
                        <a14:foregroundMark x1="31710" y1="35920" x2="31710" y2="35920"/>
                        <a14:foregroundMark x1="34082" y1="33046" x2="34082" y2="33046"/>
                        <a14:foregroundMark x1="32709" y1="35345" x2="32709" y2="35345"/>
                        <a14:foregroundMark x1="27840" y1="39655" x2="27840" y2="39655"/>
                      </a14:backgroundRemoval>
                    </a14:imgEffect>
                    <a14:imgEffect>
                      <a14:artisticPencilGrayscale/>
                    </a14:imgEffect>
                  </a14:imgLayer>
                </a14:imgProps>
              </a:ext>
              <a:ext uri="{28A0092B-C50C-407E-A947-70E740481C1C}">
                <a14:useLocalDpi xmlns:a14="http://schemas.microsoft.com/office/drawing/2010/main" val="0"/>
              </a:ext>
            </a:extLst>
          </a:blip>
          <a:stretch>
            <a:fillRect/>
          </a:stretch>
        </p:blipFill>
        <p:spPr>
          <a:xfrm>
            <a:off x="4002235" y="2253951"/>
            <a:ext cx="7974656" cy="3464645"/>
          </a:xfrm>
          <a:prstGeom prst="rect">
            <a:avLst/>
          </a:prstGeom>
        </p:spPr>
      </p:pic>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74423"/>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612185" y="1302300"/>
            <a:ext cx="11002871" cy="177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3600" b="1" dirty="0" smtClean="0">
                <a:solidFill>
                  <a:schemeClr val="accent1"/>
                </a:solidFill>
              </a:rPr>
              <a:t>61</a:t>
            </a:r>
            <a:r>
              <a:rPr lang="en-US" sz="3600" dirty="0" smtClean="0">
                <a:latin typeface="+mj-lt"/>
              </a:rPr>
              <a:t> active permits to test with a driver</a:t>
            </a:r>
          </a:p>
          <a:p>
            <a:pPr marL="0" indent="0">
              <a:buNone/>
            </a:pPr>
            <a:r>
              <a:rPr lang="en-US" sz="3600" b="1" dirty="0" smtClean="0">
                <a:solidFill>
                  <a:schemeClr val="accent1"/>
                </a:solidFill>
              </a:rPr>
              <a:t>  1</a:t>
            </a:r>
            <a:r>
              <a:rPr lang="en-US" sz="3600" dirty="0" smtClean="0"/>
              <a:t> </a:t>
            </a:r>
            <a:r>
              <a:rPr lang="en-US" sz="3600" dirty="0"/>
              <a:t>active </a:t>
            </a:r>
            <a:r>
              <a:rPr lang="en-US" sz="3600" dirty="0" smtClean="0"/>
              <a:t>permit </a:t>
            </a:r>
            <a:r>
              <a:rPr lang="en-US" sz="3600" dirty="0"/>
              <a:t>to test </a:t>
            </a:r>
            <a:r>
              <a:rPr lang="en-US" sz="3600" dirty="0" smtClean="0"/>
              <a:t>without </a:t>
            </a:r>
            <a:r>
              <a:rPr lang="en-US" sz="3600" dirty="0"/>
              <a:t>a </a:t>
            </a:r>
            <a:r>
              <a:rPr lang="en-US" sz="3600" dirty="0" smtClean="0"/>
              <a:t>driver</a:t>
            </a:r>
          </a:p>
          <a:p>
            <a:pPr marL="0" indent="0">
              <a:buNone/>
            </a:pPr>
            <a:r>
              <a:rPr lang="en-US" sz="3600" b="1" dirty="0" smtClean="0">
                <a:solidFill>
                  <a:schemeClr val="accent1"/>
                </a:solidFill>
              </a:rPr>
              <a:t>647</a:t>
            </a:r>
            <a:r>
              <a:rPr lang="en-US" sz="3600" dirty="0" smtClean="0">
                <a:latin typeface="+mj-lt"/>
              </a:rPr>
              <a:t> autonomous vehicles permitted</a:t>
            </a:r>
          </a:p>
        </p:txBody>
      </p:sp>
      <p:sp>
        <p:nvSpPr>
          <p:cNvPr id="6" name="Title 1"/>
          <p:cNvSpPr>
            <a:spLocks noGrp="1"/>
          </p:cNvSpPr>
          <p:nvPr>
            <p:ph type="title"/>
          </p:nvPr>
        </p:nvSpPr>
        <p:spPr>
          <a:xfrm>
            <a:off x="460662" y="220178"/>
            <a:ext cx="7931727" cy="1325563"/>
          </a:xfrm>
        </p:spPr>
        <p:txBody>
          <a:bodyPr/>
          <a:lstStyle/>
          <a:p>
            <a:r>
              <a:rPr lang="en-US" b="1" dirty="0" smtClean="0">
                <a:solidFill>
                  <a:srgbClr val="0053A6"/>
                </a:solidFill>
              </a:rPr>
              <a:t>California by the Numbers</a:t>
            </a:r>
            <a:endParaRPr lang="en-US" b="1" dirty="0">
              <a:solidFill>
                <a:srgbClr val="0053A6"/>
              </a:solidFill>
            </a:endParaRPr>
          </a:p>
        </p:txBody>
      </p:sp>
      <p:sp>
        <p:nvSpPr>
          <p:cNvPr id="3" name="TextBox 2"/>
          <p:cNvSpPr txBox="1"/>
          <p:nvPr/>
        </p:nvSpPr>
        <p:spPr>
          <a:xfrm>
            <a:off x="537509" y="3072383"/>
            <a:ext cx="5657986" cy="3000821"/>
          </a:xfrm>
          <a:prstGeom prst="rect">
            <a:avLst/>
          </a:prstGeom>
          <a:noFill/>
        </p:spPr>
        <p:txBody>
          <a:bodyPr wrap="square" rtlCol="0">
            <a:spAutoFit/>
          </a:bodyPr>
          <a:lstStyle/>
          <a:p>
            <a:r>
              <a:rPr lang="en-US" sz="3700" b="1" dirty="0" smtClean="0">
                <a:solidFill>
                  <a:schemeClr val="accent1"/>
                </a:solidFill>
              </a:rPr>
              <a:t>2117</a:t>
            </a:r>
            <a:r>
              <a:rPr lang="en-US" sz="1600" dirty="0" smtClean="0"/>
              <a:t> </a:t>
            </a:r>
            <a:r>
              <a:rPr lang="en-US" sz="3000" dirty="0">
                <a:latin typeface="+mj-lt"/>
              </a:rPr>
              <a:t>test </a:t>
            </a:r>
            <a:r>
              <a:rPr lang="en-US" sz="3000" dirty="0" smtClean="0">
                <a:latin typeface="+mj-lt"/>
              </a:rPr>
              <a:t>drivers</a:t>
            </a:r>
          </a:p>
          <a:p>
            <a:r>
              <a:rPr lang="en-US" sz="3700" b="1" dirty="0" smtClean="0">
                <a:solidFill>
                  <a:schemeClr val="accent1"/>
                </a:solidFill>
              </a:rPr>
              <a:t>1.6 </a:t>
            </a:r>
            <a:r>
              <a:rPr lang="en-US" sz="3700" b="1" dirty="0">
                <a:solidFill>
                  <a:schemeClr val="accent1"/>
                </a:solidFill>
              </a:rPr>
              <a:t>million+</a:t>
            </a:r>
            <a:r>
              <a:rPr lang="en-US" sz="3700" dirty="0"/>
              <a:t> </a:t>
            </a:r>
            <a:endParaRPr lang="en-US" sz="3700" dirty="0" smtClean="0"/>
          </a:p>
          <a:p>
            <a:r>
              <a:rPr lang="en-US" sz="3000" dirty="0" smtClean="0">
                <a:latin typeface="+mj-lt"/>
              </a:rPr>
              <a:t>autonomous </a:t>
            </a:r>
            <a:r>
              <a:rPr lang="en-US" sz="3000" dirty="0">
                <a:latin typeface="+mj-lt"/>
              </a:rPr>
              <a:t>miles </a:t>
            </a:r>
            <a:r>
              <a:rPr lang="en-US" sz="3000" dirty="0" smtClean="0">
                <a:latin typeface="+mj-lt"/>
              </a:rPr>
              <a:t>driven</a:t>
            </a:r>
          </a:p>
          <a:p>
            <a:r>
              <a:rPr lang="en-US" sz="3700" b="1" dirty="0" smtClean="0">
                <a:solidFill>
                  <a:schemeClr val="accent1"/>
                </a:solidFill>
              </a:rPr>
              <a:t>118 </a:t>
            </a:r>
            <a:r>
              <a:rPr lang="en-US" sz="3000" dirty="0" smtClean="0"/>
              <a:t>collisions</a:t>
            </a:r>
            <a:endParaRPr lang="en-US" sz="3000" dirty="0"/>
          </a:p>
          <a:p>
            <a:endParaRPr lang="en-US" sz="3000" dirty="0">
              <a:latin typeface="+mj-lt"/>
            </a:endParaRPr>
          </a:p>
          <a:p>
            <a:endParaRPr lang="en-US" dirty="0"/>
          </a:p>
        </p:txBody>
      </p:sp>
    </p:spTree>
    <p:extLst>
      <p:ext uri="{BB962C8B-B14F-4D97-AF65-F5344CB8AC3E}">
        <p14:creationId xmlns:p14="http://schemas.microsoft.com/office/powerpoint/2010/main" val="228601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5798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6" name="Title 1"/>
          <p:cNvSpPr>
            <a:spLocks noGrp="1"/>
          </p:cNvSpPr>
          <p:nvPr>
            <p:ph type="title"/>
          </p:nvPr>
        </p:nvSpPr>
        <p:spPr>
          <a:xfrm>
            <a:off x="295781" y="144183"/>
            <a:ext cx="11266565" cy="1325563"/>
          </a:xfrm>
        </p:spPr>
        <p:txBody>
          <a:bodyPr/>
          <a:lstStyle/>
          <a:p>
            <a:r>
              <a:rPr lang="en-US" b="1" dirty="0" smtClean="0">
                <a:solidFill>
                  <a:srgbClr val="0053A6"/>
                </a:solidFill>
              </a:rPr>
              <a:t>Current state of AV testing in California: </a:t>
            </a:r>
            <a:r>
              <a:rPr lang="en-US" b="1" dirty="0" smtClean="0">
                <a:solidFill>
                  <a:schemeClr val="accent1"/>
                </a:solidFill>
              </a:rPr>
              <a:t>Disengagements</a:t>
            </a:r>
            <a:endParaRPr lang="en-US" b="1" dirty="0">
              <a:solidFill>
                <a:schemeClr val="accent1"/>
              </a:solidFill>
            </a:endParaRPr>
          </a:p>
        </p:txBody>
      </p:sp>
      <p:graphicFrame>
        <p:nvGraphicFramePr>
          <p:cNvPr id="9" name="Chart 8"/>
          <p:cNvGraphicFramePr>
            <a:graphicFrameLocks/>
          </p:cNvGraphicFramePr>
          <p:nvPr>
            <p:extLst/>
          </p:nvPr>
        </p:nvGraphicFramePr>
        <p:xfrm>
          <a:off x="3867189" y="2126666"/>
          <a:ext cx="7211060" cy="4847035"/>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2"/>
          <p:cNvSpPr>
            <a:spLocks noGrp="1"/>
          </p:cNvSpPr>
          <p:nvPr>
            <p:ph idx="1"/>
          </p:nvPr>
        </p:nvSpPr>
        <p:spPr>
          <a:xfrm>
            <a:off x="194655" y="1418773"/>
            <a:ext cx="11135593" cy="4351338"/>
          </a:xfrm>
        </p:spPr>
        <p:txBody>
          <a:bodyPr>
            <a:normAutofit/>
          </a:bodyPr>
          <a:lstStyle/>
          <a:p>
            <a:pPr marL="0" indent="0" fontAlgn="base">
              <a:buNone/>
            </a:pPr>
            <a:r>
              <a:rPr lang="en-US" b="1" dirty="0" smtClean="0"/>
              <a:t>Manufacturers required to submit an annual report to DMV</a:t>
            </a:r>
          </a:p>
          <a:p>
            <a:pPr marL="0" indent="0" fontAlgn="base">
              <a:buNone/>
            </a:pPr>
            <a:r>
              <a:rPr lang="en-US" sz="2400" b="1" dirty="0"/>
              <a:t>	</a:t>
            </a:r>
            <a:r>
              <a:rPr lang="en-US" sz="2400" b="1" dirty="0" smtClean="0"/>
              <a:t>	-Circumstances or testing conditions</a:t>
            </a:r>
          </a:p>
          <a:p>
            <a:pPr marL="0" indent="0" fontAlgn="base">
              <a:buNone/>
            </a:pPr>
            <a:r>
              <a:rPr lang="en-US" sz="2400" b="1" dirty="0"/>
              <a:t>	</a:t>
            </a:r>
            <a:r>
              <a:rPr lang="en-US" sz="2400" b="1" dirty="0" smtClean="0"/>
              <a:t>	-Location</a:t>
            </a:r>
          </a:p>
          <a:p>
            <a:pPr marL="0" indent="0" fontAlgn="base">
              <a:buNone/>
            </a:pPr>
            <a:r>
              <a:rPr lang="en-US" sz="2400" b="1" dirty="0" smtClean="0"/>
              <a:t>		-Description of the facts causing the Disengagement</a:t>
            </a:r>
          </a:p>
          <a:p>
            <a:pPr marL="0" indent="0" fontAlgn="base">
              <a:buNone/>
            </a:pPr>
            <a:r>
              <a:rPr lang="en-US" sz="2400" b="1" dirty="0"/>
              <a:t>	</a:t>
            </a:r>
            <a:r>
              <a:rPr lang="en-US" sz="2400" b="1" dirty="0" smtClean="0"/>
              <a:t>	-Party that initiated the Disengagement (Autonomous Technology, Test 		Driver, Remote Operator)</a:t>
            </a:r>
            <a:endParaRPr lang="en-US" sz="2400" dirty="0" smtClean="0"/>
          </a:p>
          <a:p>
            <a:pPr marL="0" indent="0" fontAlgn="base">
              <a:buNone/>
            </a:pPr>
            <a:r>
              <a:rPr lang="en-US" b="1" dirty="0" smtClean="0"/>
              <a:t>2017:  2309</a:t>
            </a:r>
            <a:r>
              <a:rPr lang="en-US" sz="2400" dirty="0" smtClean="0"/>
              <a:t> disengagements reported*</a:t>
            </a:r>
          </a:p>
          <a:p>
            <a:pPr marL="0" indent="0" fontAlgn="base">
              <a:buNone/>
            </a:pPr>
            <a:endParaRPr lang="en-US" sz="2400" dirty="0" smtClean="0"/>
          </a:p>
          <a:p>
            <a:pPr marL="0" indent="0" fontAlgn="base">
              <a:buNone/>
            </a:pPr>
            <a:r>
              <a:rPr lang="en-US" sz="1800" dirty="0" smtClean="0"/>
              <a:t>*these numbers do not include testing by companies that did not submit disengagement reports</a:t>
            </a:r>
          </a:p>
        </p:txBody>
      </p:sp>
    </p:spTree>
    <p:extLst>
      <p:ext uri="{BB962C8B-B14F-4D97-AF65-F5344CB8AC3E}">
        <p14:creationId xmlns:p14="http://schemas.microsoft.com/office/powerpoint/2010/main" val="61178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878" y="764770"/>
            <a:ext cx="4189916" cy="4503289"/>
          </a:xfrm>
          <a:prstGeom prst="rect">
            <a:avLst/>
          </a:prstGeom>
        </p:spPr>
      </p:pic>
      <p:sp>
        <p:nvSpPr>
          <p:cNvPr id="7" name="Rectangle 6"/>
          <p:cNvSpPr/>
          <p:nvPr/>
        </p:nvSpPr>
        <p:spPr>
          <a:xfrm flipV="1">
            <a:off x="0" y="6042027"/>
            <a:ext cx="12192000" cy="50016"/>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0184" y="173044"/>
            <a:ext cx="10515600" cy="1325563"/>
          </a:xfrm>
        </p:spPr>
        <p:txBody>
          <a:bodyPr/>
          <a:lstStyle/>
          <a:p>
            <a:r>
              <a:rPr lang="en-US" b="1" dirty="0" smtClean="0">
                <a:solidFill>
                  <a:srgbClr val="0053A6"/>
                </a:solidFill>
              </a:rPr>
              <a:t>Autonomous Miles Reported- 2017</a:t>
            </a:r>
            <a:endParaRPr lang="en-US" b="1" dirty="0">
              <a:solidFill>
                <a:srgbClr val="0053A6"/>
              </a:solidFill>
            </a:endParaRPr>
          </a:p>
        </p:txBody>
      </p:sp>
      <p:sp>
        <p:nvSpPr>
          <p:cNvPr id="12" name="TextBox 11"/>
          <p:cNvSpPr txBox="1"/>
          <p:nvPr/>
        </p:nvSpPr>
        <p:spPr>
          <a:xfrm>
            <a:off x="838200" y="1494540"/>
            <a:ext cx="6740236" cy="3323987"/>
          </a:xfrm>
          <a:prstGeom prst="rect">
            <a:avLst/>
          </a:prstGeom>
          <a:noFill/>
        </p:spPr>
        <p:txBody>
          <a:bodyPr wrap="square" rtlCol="0">
            <a:spAutoFit/>
          </a:bodyPr>
          <a:lstStyle/>
          <a:p>
            <a:r>
              <a:rPr lang="en-US" sz="2400" b="1" dirty="0" smtClean="0"/>
              <a:t>Total: </a:t>
            </a:r>
            <a:r>
              <a:rPr lang="en-US" sz="2400" dirty="0" smtClean="0"/>
              <a:t>507,271 miles</a:t>
            </a:r>
          </a:p>
          <a:p>
            <a:endParaRPr lang="en-US" sz="2400" dirty="0"/>
          </a:p>
          <a:p>
            <a:r>
              <a:rPr lang="en-US" sz="2400" b="1" dirty="0" smtClean="0"/>
              <a:t>Top Three in 2017:</a:t>
            </a:r>
            <a:endParaRPr lang="en-US" sz="2400" dirty="0"/>
          </a:p>
          <a:p>
            <a:pPr marL="342900" lvl="0" indent="-342900" fontAlgn="base">
              <a:buFont typeface="+mj-lt"/>
              <a:buAutoNum type="arabicPeriod"/>
            </a:pPr>
            <a:r>
              <a:rPr lang="en-US" sz="2400" dirty="0" err="1"/>
              <a:t>Waymo</a:t>
            </a:r>
            <a:r>
              <a:rPr lang="en-US" sz="2400" dirty="0"/>
              <a:t> = </a:t>
            </a:r>
            <a:r>
              <a:rPr lang="en-US" sz="2400" dirty="0" smtClean="0"/>
              <a:t>352,545 miles</a:t>
            </a:r>
            <a:endParaRPr lang="en-US" sz="2400" dirty="0"/>
          </a:p>
          <a:p>
            <a:pPr marL="342900" lvl="0" indent="-342900" fontAlgn="base">
              <a:buFont typeface="+mj-lt"/>
              <a:buAutoNum type="arabicPeriod"/>
            </a:pPr>
            <a:r>
              <a:rPr lang="en-US" sz="2400" dirty="0" smtClean="0"/>
              <a:t>GM Cruise = 131,675</a:t>
            </a:r>
          </a:p>
          <a:p>
            <a:pPr marL="342900" lvl="0" indent="-342900" fontAlgn="base">
              <a:buFont typeface="+mj-lt"/>
              <a:buAutoNum type="arabicPeriod"/>
            </a:pPr>
            <a:r>
              <a:rPr lang="en-US" sz="2400" dirty="0" err="1" smtClean="0"/>
              <a:t>Drive.Ai</a:t>
            </a:r>
            <a:r>
              <a:rPr lang="en-US" sz="2400" dirty="0" smtClean="0"/>
              <a:t> </a:t>
            </a:r>
            <a:r>
              <a:rPr lang="en-US" sz="2400" dirty="0"/>
              <a:t>= 6,572 </a:t>
            </a:r>
            <a:r>
              <a:rPr lang="en-US" sz="2400" dirty="0" smtClean="0"/>
              <a:t>miles</a:t>
            </a:r>
            <a:endParaRPr lang="en-US" sz="2400" dirty="0"/>
          </a:p>
          <a:p>
            <a:endParaRPr lang="en-US" sz="2400" b="1" dirty="0" smtClean="0"/>
          </a:p>
          <a:p>
            <a:endParaRPr lang="en-US" sz="2400" dirty="0"/>
          </a:p>
          <a:p>
            <a:endParaRPr lang="en-US" dirty="0"/>
          </a:p>
        </p:txBody>
      </p:sp>
      <p:sp>
        <p:nvSpPr>
          <p:cNvPr id="5" name="Rectangle 4"/>
          <p:cNvSpPr/>
          <p:nvPr/>
        </p:nvSpPr>
        <p:spPr>
          <a:xfrm>
            <a:off x="0" y="5730375"/>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graphicFrame>
        <p:nvGraphicFramePr>
          <p:cNvPr id="9" name="Chart 8"/>
          <p:cNvGraphicFramePr/>
          <p:nvPr>
            <p:extLst>
              <p:ext uri="{D42A27DB-BD31-4B8C-83A1-F6EECF244321}">
                <p14:modId xmlns:p14="http://schemas.microsoft.com/office/powerpoint/2010/main" val="755335688"/>
              </p:ext>
            </p:extLst>
          </p:nvPr>
        </p:nvGraphicFramePr>
        <p:xfrm>
          <a:off x="6550429" y="302454"/>
          <a:ext cx="5220393" cy="5277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608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6042027"/>
            <a:ext cx="12192000" cy="50016"/>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908" y="110470"/>
            <a:ext cx="10515600" cy="1325563"/>
          </a:xfrm>
        </p:spPr>
        <p:txBody>
          <a:bodyPr/>
          <a:lstStyle/>
          <a:p>
            <a:r>
              <a:rPr lang="en-US" b="1" dirty="0" smtClean="0">
                <a:solidFill>
                  <a:srgbClr val="0053A6"/>
                </a:solidFill>
              </a:rPr>
              <a:t>Where Disengagements Occur</a:t>
            </a:r>
            <a:endParaRPr lang="en-US" b="1" dirty="0">
              <a:solidFill>
                <a:srgbClr val="0053A6"/>
              </a:solidFill>
            </a:endParaRPr>
          </a:p>
        </p:txBody>
      </p:sp>
      <p:sp>
        <p:nvSpPr>
          <p:cNvPr id="5" name="Rectangle 4"/>
          <p:cNvSpPr/>
          <p:nvPr/>
        </p:nvSpPr>
        <p:spPr>
          <a:xfrm>
            <a:off x="0" y="5747872"/>
            <a:ext cx="12192000" cy="294154"/>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0" y="1836657"/>
            <a:ext cx="2711304" cy="3911215"/>
          </a:xfrm>
          <a:prstGeom prst="rect">
            <a:avLst/>
          </a:prstGeom>
        </p:spPr>
      </p:pic>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5344" y="1493197"/>
            <a:ext cx="3476576" cy="5064763"/>
          </a:xfrm>
        </p:spPr>
      </p:pic>
      <p:sp>
        <p:nvSpPr>
          <p:cNvPr id="16" name="TextBox 15"/>
          <p:cNvSpPr txBox="1"/>
          <p:nvPr/>
        </p:nvSpPr>
        <p:spPr>
          <a:xfrm>
            <a:off x="5843461" y="1820836"/>
            <a:ext cx="6246239" cy="830997"/>
          </a:xfrm>
          <a:prstGeom prst="rect">
            <a:avLst/>
          </a:prstGeom>
          <a:noFill/>
        </p:spPr>
        <p:txBody>
          <a:bodyPr wrap="square" rtlCol="0">
            <a:spAutoFit/>
          </a:bodyPr>
          <a:lstStyle/>
          <a:p>
            <a:endParaRPr lang="en-US" sz="2400" b="1" dirty="0" smtClean="0"/>
          </a:p>
          <a:p>
            <a:endParaRPr lang="en-US" sz="2400" dirty="0" smtClean="0"/>
          </a:p>
        </p:txBody>
      </p:sp>
      <p:sp>
        <p:nvSpPr>
          <p:cNvPr id="3" name="Rectangle 2"/>
          <p:cNvSpPr/>
          <p:nvPr/>
        </p:nvSpPr>
        <p:spPr>
          <a:xfrm>
            <a:off x="5181944" y="1337177"/>
            <a:ext cx="1883529" cy="369332"/>
          </a:xfrm>
          <a:prstGeom prst="rect">
            <a:avLst/>
          </a:prstGeom>
        </p:spPr>
        <p:txBody>
          <a:bodyPr wrap="none">
            <a:spAutoFit/>
          </a:bodyPr>
          <a:lstStyle/>
          <a:p>
            <a:r>
              <a:rPr lang="en-US" b="1" dirty="0"/>
              <a:t>Cities </a:t>
            </a:r>
            <a:r>
              <a:rPr lang="en-US" b="1" dirty="0" smtClean="0"/>
              <a:t>&amp; Highways</a:t>
            </a:r>
            <a:endParaRPr lang="en-US" b="1" dirty="0"/>
          </a:p>
        </p:txBody>
      </p:sp>
    </p:spTree>
    <p:extLst>
      <p:ext uri="{BB962C8B-B14F-4D97-AF65-F5344CB8AC3E}">
        <p14:creationId xmlns:p14="http://schemas.microsoft.com/office/powerpoint/2010/main" val="319902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6042027"/>
            <a:ext cx="12192000" cy="50016"/>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730375"/>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sp>
        <p:nvSpPr>
          <p:cNvPr id="3" name="Content Placeholder 2"/>
          <p:cNvSpPr>
            <a:spLocks noGrp="1"/>
          </p:cNvSpPr>
          <p:nvPr>
            <p:ph idx="1"/>
          </p:nvPr>
        </p:nvSpPr>
        <p:spPr>
          <a:xfrm>
            <a:off x="6117156" y="4130936"/>
            <a:ext cx="4357518" cy="2228299"/>
          </a:xfrm>
        </p:spPr>
        <p:txBody>
          <a:bodyPr/>
          <a:lstStyle/>
          <a:p>
            <a:pPr marL="514350" lvl="0" indent="-514350" fontAlgn="base">
              <a:buFont typeface="+mj-lt"/>
              <a:buAutoNum type="arabicPeriod"/>
            </a:pPr>
            <a:r>
              <a:rPr lang="en-US" sz="2000" dirty="0" err="1" smtClean="0"/>
              <a:t>Waymo</a:t>
            </a:r>
            <a:r>
              <a:rPr lang="en-US" sz="2000" dirty="0" smtClean="0"/>
              <a:t> </a:t>
            </a:r>
            <a:r>
              <a:rPr lang="en-US" sz="2000" dirty="0"/>
              <a:t>= 30,517 MPD</a:t>
            </a:r>
          </a:p>
          <a:p>
            <a:pPr marL="514350" lvl="0" indent="-514350" fontAlgn="base">
              <a:buFont typeface="+mj-lt"/>
              <a:buAutoNum type="arabicPeriod"/>
            </a:pPr>
            <a:r>
              <a:rPr lang="en-US" sz="2000" dirty="0"/>
              <a:t>GM Cruise = 4,630 MPD</a:t>
            </a:r>
          </a:p>
          <a:p>
            <a:pPr marL="514350" lvl="0" indent="-514350" fontAlgn="base">
              <a:buFont typeface="+mj-lt"/>
              <a:buAutoNum type="arabicPeriod"/>
            </a:pPr>
            <a:r>
              <a:rPr lang="en-US" sz="2000" dirty="0" err="1"/>
              <a:t>Zoox</a:t>
            </a:r>
            <a:r>
              <a:rPr lang="en-US" sz="2000" dirty="0"/>
              <a:t> = 430 MPD</a:t>
            </a:r>
          </a:p>
          <a:p>
            <a:pPr marL="0" indent="0" algn="ctr">
              <a:buNone/>
            </a:pPr>
            <a:endParaRPr lang="en-US" dirty="0"/>
          </a:p>
        </p:txBody>
      </p:sp>
      <p:sp>
        <p:nvSpPr>
          <p:cNvPr id="12" name="Content Placeholder 2"/>
          <p:cNvSpPr txBox="1">
            <a:spLocks/>
          </p:cNvSpPr>
          <p:nvPr/>
        </p:nvSpPr>
        <p:spPr>
          <a:xfrm>
            <a:off x="873492" y="3959201"/>
            <a:ext cx="4859654" cy="1681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fontAlgn="base">
              <a:buFont typeface="+mj-lt"/>
              <a:buAutoNum type="arabicPeriod"/>
            </a:pPr>
            <a:r>
              <a:rPr lang="en-US" sz="2000" dirty="0" err="1" smtClean="0"/>
              <a:t>Waymo</a:t>
            </a:r>
            <a:r>
              <a:rPr lang="en-US" sz="2000" dirty="0" smtClean="0"/>
              <a:t> </a:t>
            </a:r>
            <a:r>
              <a:rPr lang="en-US" sz="2000" dirty="0"/>
              <a:t>= 5,596 MPD</a:t>
            </a:r>
          </a:p>
          <a:p>
            <a:pPr marL="514350" lvl="0" indent="-514350" fontAlgn="base">
              <a:buFont typeface="+mj-lt"/>
              <a:buAutoNum type="arabicPeriod"/>
            </a:pPr>
            <a:r>
              <a:rPr lang="en-US" sz="2000" dirty="0" smtClean="0"/>
              <a:t>GM </a:t>
            </a:r>
            <a:r>
              <a:rPr lang="en-US" sz="2000" dirty="0"/>
              <a:t>Cruise = 1,254 MPD</a:t>
            </a:r>
          </a:p>
          <a:p>
            <a:pPr marL="514350" lvl="0" indent="-514350" fontAlgn="base">
              <a:buFont typeface="+mj-lt"/>
              <a:buAutoNum type="arabicPeriod"/>
            </a:pPr>
            <a:r>
              <a:rPr lang="en-US" sz="2000" dirty="0"/>
              <a:t>Nissan = 209 MPD</a:t>
            </a:r>
          </a:p>
          <a:p>
            <a:pPr marL="0" indent="0">
              <a:buNone/>
            </a:pPr>
            <a:endParaRPr lang="en-US" dirty="0"/>
          </a:p>
        </p:txBody>
      </p:sp>
      <p:graphicFrame>
        <p:nvGraphicFramePr>
          <p:cNvPr id="14" name="Chart 13"/>
          <p:cNvGraphicFramePr>
            <a:graphicFrameLocks/>
          </p:cNvGraphicFramePr>
          <p:nvPr>
            <p:extLst/>
          </p:nvPr>
        </p:nvGraphicFramePr>
        <p:xfrm>
          <a:off x="712519" y="1071228"/>
          <a:ext cx="4572000" cy="27986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nvPr>
        </p:nvGraphicFramePr>
        <p:xfrm>
          <a:off x="6451005" y="1113108"/>
          <a:ext cx="4537627" cy="287754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26258" y="608913"/>
            <a:ext cx="5815503" cy="738664"/>
          </a:xfrm>
          <a:prstGeom prst="rect">
            <a:avLst/>
          </a:prstGeom>
          <a:noFill/>
        </p:spPr>
        <p:txBody>
          <a:bodyPr wrap="none" rtlCol="0">
            <a:spAutoFit/>
          </a:bodyPr>
          <a:lstStyle/>
          <a:p>
            <a:r>
              <a:rPr lang="en-US" sz="2400" b="1" dirty="0">
                <a:solidFill>
                  <a:srgbClr val="0053A6"/>
                </a:solidFill>
              </a:rPr>
              <a:t>MPD Averaged </a:t>
            </a:r>
            <a:r>
              <a:rPr lang="en-US" sz="2400" b="1" dirty="0" smtClean="0">
                <a:solidFill>
                  <a:srgbClr val="0053A6"/>
                </a:solidFill>
              </a:rPr>
              <a:t>Over </a:t>
            </a:r>
            <a:r>
              <a:rPr lang="en-US" sz="2400" b="1" dirty="0">
                <a:solidFill>
                  <a:srgbClr val="0053A6"/>
                </a:solidFill>
              </a:rPr>
              <a:t>E</a:t>
            </a:r>
            <a:r>
              <a:rPr lang="en-US" sz="2400" b="1" dirty="0" smtClean="0">
                <a:solidFill>
                  <a:srgbClr val="0053A6"/>
                </a:solidFill>
              </a:rPr>
              <a:t>ntire </a:t>
            </a:r>
            <a:r>
              <a:rPr lang="en-US" sz="2400" b="1" dirty="0">
                <a:solidFill>
                  <a:srgbClr val="0053A6"/>
                </a:solidFill>
              </a:rPr>
              <a:t>R</a:t>
            </a:r>
            <a:r>
              <a:rPr lang="en-US" sz="2400" b="1" dirty="0" smtClean="0">
                <a:solidFill>
                  <a:srgbClr val="0053A6"/>
                </a:solidFill>
              </a:rPr>
              <a:t>eporting </a:t>
            </a:r>
            <a:r>
              <a:rPr lang="en-US" sz="2400" b="1" dirty="0">
                <a:solidFill>
                  <a:srgbClr val="0053A6"/>
                </a:solidFill>
              </a:rPr>
              <a:t>P</a:t>
            </a:r>
            <a:r>
              <a:rPr lang="en-US" sz="2400" b="1" dirty="0" smtClean="0">
                <a:solidFill>
                  <a:srgbClr val="0053A6"/>
                </a:solidFill>
              </a:rPr>
              <a:t>eriod</a:t>
            </a:r>
            <a:endParaRPr lang="en-US" sz="2400" dirty="0"/>
          </a:p>
          <a:p>
            <a:endParaRPr lang="en-US" dirty="0"/>
          </a:p>
        </p:txBody>
      </p:sp>
      <p:sp>
        <p:nvSpPr>
          <p:cNvPr id="18" name="TextBox 17"/>
          <p:cNvSpPr txBox="1"/>
          <p:nvPr/>
        </p:nvSpPr>
        <p:spPr>
          <a:xfrm>
            <a:off x="6612185" y="650106"/>
            <a:ext cx="3701141" cy="738664"/>
          </a:xfrm>
          <a:prstGeom prst="rect">
            <a:avLst/>
          </a:prstGeom>
          <a:noFill/>
        </p:spPr>
        <p:txBody>
          <a:bodyPr wrap="none" rtlCol="0">
            <a:spAutoFit/>
          </a:bodyPr>
          <a:lstStyle/>
          <a:p>
            <a:r>
              <a:rPr lang="en-US" sz="2400" b="1" dirty="0">
                <a:solidFill>
                  <a:srgbClr val="0053A6"/>
                </a:solidFill>
              </a:rPr>
              <a:t>MPD F</a:t>
            </a:r>
            <a:r>
              <a:rPr lang="en-US" sz="2400" b="1" dirty="0" smtClean="0">
                <a:solidFill>
                  <a:srgbClr val="0053A6"/>
                </a:solidFill>
              </a:rPr>
              <a:t>inal </a:t>
            </a:r>
            <a:r>
              <a:rPr lang="en-US" sz="2400" b="1" dirty="0">
                <a:solidFill>
                  <a:srgbClr val="0053A6"/>
                </a:solidFill>
              </a:rPr>
              <a:t>M</a:t>
            </a:r>
            <a:r>
              <a:rPr lang="en-US" sz="2400" b="1" dirty="0" smtClean="0">
                <a:solidFill>
                  <a:srgbClr val="0053A6"/>
                </a:solidFill>
              </a:rPr>
              <a:t>onth </a:t>
            </a:r>
            <a:r>
              <a:rPr lang="en-US" sz="2400" b="1" dirty="0">
                <a:solidFill>
                  <a:srgbClr val="0053A6"/>
                </a:solidFill>
              </a:rPr>
              <a:t>of </a:t>
            </a:r>
            <a:r>
              <a:rPr lang="en-US" sz="2400" b="1" dirty="0" smtClean="0">
                <a:solidFill>
                  <a:srgbClr val="0053A6"/>
                </a:solidFill>
              </a:rPr>
              <a:t>Testing</a:t>
            </a:r>
            <a:endParaRPr lang="en-US" sz="2400" dirty="0"/>
          </a:p>
          <a:p>
            <a:endParaRPr lang="en-US" dirty="0"/>
          </a:p>
        </p:txBody>
      </p:sp>
    </p:spTree>
    <p:extLst>
      <p:ext uri="{BB962C8B-B14F-4D97-AF65-F5344CB8AC3E}">
        <p14:creationId xmlns:p14="http://schemas.microsoft.com/office/powerpoint/2010/main" val="318965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50016"/>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730375"/>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939"/>
            <a:ext cx="10515600" cy="1325563"/>
          </a:xfrm>
        </p:spPr>
        <p:txBody>
          <a:bodyPr>
            <a:normAutofit/>
          </a:bodyPr>
          <a:lstStyle/>
          <a:p>
            <a:r>
              <a:rPr lang="en-US" sz="4000" b="1" dirty="0" smtClean="0">
                <a:solidFill>
                  <a:srgbClr val="0053A6"/>
                </a:solidFill>
              </a:rPr>
              <a:t>Greatest Increase in MPD over the 2017 Reporting Period</a:t>
            </a:r>
            <a:endParaRPr lang="en-US" sz="4000" b="1" dirty="0">
              <a:solidFill>
                <a:srgbClr val="0053A6"/>
              </a:solidFill>
            </a:endParaRPr>
          </a:p>
        </p:txBody>
      </p:sp>
      <p:sp>
        <p:nvSpPr>
          <p:cNvPr id="3" name="Content Placeholder 2"/>
          <p:cNvSpPr>
            <a:spLocks noGrp="1"/>
          </p:cNvSpPr>
          <p:nvPr>
            <p:ph idx="1"/>
          </p:nvPr>
        </p:nvSpPr>
        <p:spPr>
          <a:xfrm>
            <a:off x="5541818" y="1379036"/>
            <a:ext cx="5539838" cy="4351338"/>
          </a:xfrm>
        </p:spPr>
        <p:txBody>
          <a:bodyPr>
            <a:normAutofit/>
          </a:bodyPr>
          <a:lstStyle/>
          <a:p>
            <a:pPr marL="514350" lvl="0" indent="-514350" fontAlgn="base">
              <a:buFont typeface="+mj-lt"/>
              <a:buAutoNum type="arabicPeriod"/>
            </a:pPr>
            <a:r>
              <a:rPr lang="en-US" dirty="0" err="1"/>
              <a:t>Waymo</a:t>
            </a:r>
            <a:r>
              <a:rPr lang="en-US" dirty="0"/>
              <a:t> = Increase of 25,279 MPD over 12 months</a:t>
            </a:r>
          </a:p>
          <a:p>
            <a:pPr marL="514350" lvl="0" indent="-514350" fontAlgn="base">
              <a:buFont typeface="+mj-lt"/>
              <a:buAutoNum type="arabicPeriod"/>
            </a:pPr>
            <a:r>
              <a:rPr lang="en-US" dirty="0"/>
              <a:t>GM Cruise = Increase of 4,261 MPD over 12 months</a:t>
            </a:r>
          </a:p>
          <a:p>
            <a:pPr marL="514350" lvl="0" indent="-514350" fontAlgn="base">
              <a:buFont typeface="+mj-lt"/>
              <a:buAutoNum type="arabicPeriod"/>
            </a:pPr>
            <a:r>
              <a:rPr lang="en-US" dirty="0" err="1"/>
              <a:t>Zoox</a:t>
            </a:r>
            <a:r>
              <a:rPr lang="en-US" dirty="0"/>
              <a:t> = Increase of 149 MPD over 9 months </a:t>
            </a:r>
          </a:p>
          <a:p>
            <a:pPr marL="0" indent="0">
              <a:buNone/>
            </a:pPr>
            <a:endParaRPr lang="en-US" dirty="0"/>
          </a:p>
          <a:p>
            <a:pPr marL="0" indent="0" fontAlgn="base">
              <a:buNone/>
            </a:pP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graphicFrame>
        <p:nvGraphicFramePr>
          <p:cNvPr id="11" name="Chart 10"/>
          <p:cNvGraphicFramePr>
            <a:graphicFrameLocks/>
          </p:cNvGraphicFramePr>
          <p:nvPr>
            <p:extLst/>
          </p:nvPr>
        </p:nvGraphicFramePr>
        <p:xfrm>
          <a:off x="838200" y="1379036"/>
          <a:ext cx="4431474" cy="4200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815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6"/>
            <a:ext cx="12192000" cy="815973"/>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730375"/>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solidFill>
                  <a:srgbClr val="0053A6"/>
                </a:solidFill>
              </a:rPr>
              <a:t>Top Causes of Disengagement: </a:t>
            </a:r>
            <a:r>
              <a:rPr lang="en-US" b="1" dirty="0" smtClean="0">
                <a:solidFill>
                  <a:schemeClr val="accent1"/>
                </a:solidFill>
              </a:rPr>
              <a:t>2017</a:t>
            </a:r>
            <a:endParaRPr lang="en-US" b="1" dirty="0">
              <a:solidFill>
                <a:schemeClr val="accent1"/>
              </a:solidFill>
            </a:endParaRPr>
          </a:p>
        </p:txBody>
      </p:sp>
      <p:sp>
        <p:nvSpPr>
          <p:cNvPr id="3" name="Content Placeholder 2"/>
          <p:cNvSpPr>
            <a:spLocks noGrp="1"/>
          </p:cNvSpPr>
          <p:nvPr>
            <p:ph idx="1"/>
          </p:nvPr>
        </p:nvSpPr>
        <p:spPr>
          <a:xfrm>
            <a:off x="838200" y="1537855"/>
            <a:ext cx="8701215" cy="4504171"/>
          </a:xfrm>
        </p:spPr>
        <p:txBody>
          <a:bodyPr>
            <a:normAutofit/>
          </a:bodyPr>
          <a:lstStyle/>
          <a:p>
            <a:pPr lvl="0" fontAlgn="base"/>
            <a:r>
              <a:rPr lang="en-US" dirty="0"/>
              <a:t>Perception discrepancy </a:t>
            </a:r>
            <a:endParaRPr lang="en-US" dirty="0" smtClean="0"/>
          </a:p>
          <a:p>
            <a:pPr lvl="0" fontAlgn="base"/>
            <a:r>
              <a:rPr lang="en-US" dirty="0" smtClean="0"/>
              <a:t>Other road user behaving poorly </a:t>
            </a:r>
          </a:p>
          <a:p>
            <a:pPr lvl="0" fontAlgn="base"/>
            <a:r>
              <a:rPr lang="en-US" dirty="0" smtClean="0"/>
              <a:t>Traffic </a:t>
            </a:r>
            <a:r>
              <a:rPr lang="en-US" dirty="0"/>
              <a:t>light detection; Pedestrian traffic </a:t>
            </a:r>
            <a:endParaRPr lang="en-US" dirty="0" smtClean="0"/>
          </a:p>
          <a:p>
            <a:pPr lvl="0" fontAlgn="base"/>
            <a:r>
              <a:rPr lang="en-US" dirty="0" smtClean="0"/>
              <a:t>Undesired </a:t>
            </a:r>
            <a:r>
              <a:rPr lang="en-US" dirty="0"/>
              <a:t>motion planning behavior </a:t>
            </a:r>
            <a:endParaRPr lang="en-US" dirty="0" smtClean="0"/>
          </a:p>
          <a:p>
            <a:pPr lvl="0" fontAlgn="base"/>
            <a:r>
              <a:rPr lang="en-US" dirty="0" smtClean="0"/>
              <a:t>AV </a:t>
            </a:r>
            <a:r>
              <a:rPr lang="en-US" dirty="0"/>
              <a:t>system fails and requires driver to take over </a:t>
            </a:r>
            <a:endParaRPr lang="en-US" dirty="0" smtClean="0"/>
          </a:p>
          <a:p>
            <a:pPr lvl="0" fontAlgn="base"/>
            <a:r>
              <a:rPr lang="en-US" dirty="0" smtClean="0"/>
              <a:t>Distance </a:t>
            </a:r>
            <a:r>
              <a:rPr lang="en-US" dirty="0"/>
              <a:t>keeping problem </a:t>
            </a:r>
            <a:endParaRPr lang="en-US" dirty="0" smtClean="0"/>
          </a:p>
          <a:p>
            <a:pPr lvl="0" fontAlgn="base"/>
            <a:r>
              <a:rPr lang="en-US" dirty="0" smtClean="0"/>
              <a:t>Unwanted </a:t>
            </a:r>
            <a:r>
              <a:rPr lang="en-US" dirty="0"/>
              <a:t>maneuver of the </a:t>
            </a:r>
            <a:r>
              <a:rPr lang="en-US" dirty="0" smtClean="0"/>
              <a:t>vehicle</a:t>
            </a:r>
            <a:endParaRPr lang="en-US" sz="24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spTree>
    <p:extLst>
      <p:ext uri="{BB962C8B-B14F-4D97-AF65-F5344CB8AC3E}">
        <p14:creationId xmlns:p14="http://schemas.microsoft.com/office/powerpoint/2010/main" val="337839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294503" y="1341782"/>
            <a:ext cx="6808777" cy="45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None/>
            </a:pPr>
            <a:r>
              <a:rPr lang="en-US" sz="4100" b="1" dirty="0" smtClean="0">
                <a:solidFill>
                  <a:schemeClr val="accent1"/>
                </a:solidFill>
              </a:rPr>
              <a:t>Safety</a:t>
            </a:r>
            <a:endParaRPr lang="en-US" sz="4100" b="1" dirty="0">
              <a:solidFill>
                <a:schemeClr val="accent1"/>
              </a:solidFill>
            </a:endParaRPr>
          </a:p>
          <a:p>
            <a:pPr lvl="1">
              <a:spcAft>
                <a:spcPts val="600"/>
              </a:spcAft>
              <a:buFont typeface="Courier New" panose="02070309020205020404" pitchFamily="49" charset="0"/>
              <a:buChar char="o"/>
            </a:pPr>
            <a:r>
              <a:rPr lang="en-US" sz="3400" dirty="0" smtClean="0"/>
              <a:t>37,133 </a:t>
            </a:r>
            <a:r>
              <a:rPr lang="en-US" sz="3400" dirty="0"/>
              <a:t>people killed in crashes on U.S. roadways (</a:t>
            </a:r>
            <a:r>
              <a:rPr lang="en-US" sz="3400" dirty="0" smtClean="0"/>
              <a:t>2017)</a:t>
            </a:r>
            <a:endParaRPr lang="en-US" sz="3400" dirty="0"/>
          </a:p>
          <a:p>
            <a:pPr lvl="2">
              <a:spcAft>
                <a:spcPts val="600"/>
              </a:spcAft>
              <a:buFont typeface="Wingdings" panose="05000000000000000000" pitchFamily="2" charset="2"/>
              <a:buChar char="Ø"/>
            </a:pPr>
            <a:r>
              <a:rPr lang="en-US" sz="2600" dirty="0"/>
              <a:t>30% of fatalities attributed to alcohol-impaired driving</a:t>
            </a:r>
          </a:p>
          <a:p>
            <a:pPr lvl="2">
              <a:spcAft>
                <a:spcPts val="600"/>
              </a:spcAft>
              <a:buFont typeface="Wingdings" panose="05000000000000000000" pitchFamily="2" charset="2"/>
              <a:buChar char="Ø"/>
            </a:pPr>
            <a:r>
              <a:rPr lang="en-US" sz="2600" dirty="0"/>
              <a:t>10% because of distracted driving</a:t>
            </a:r>
          </a:p>
          <a:p>
            <a:pPr lvl="2">
              <a:spcAft>
                <a:spcPts val="600"/>
              </a:spcAft>
              <a:buFont typeface="Wingdings" panose="05000000000000000000" pitchFamily="2" charset="2"/>
              <a:buChar char="Ø"/>
            </a:pPr>
            <a:r>
              <a:rPr lang="en-US" sz="2600" dirty="0"/>
              <a:t>27% due to speeding-related crashes</a:t>
            </a:r>
          </a:p>
          <a:p>
            <a:pPr lvl="2">
              <a:spcAft>
                <a:spcPts val="600"/>
              </a:spcAft>
              <a:buFont typeface="Wingdings" panose="05000000000000000000" pitchFamily="2" charset="2"/>
              <a:buChar char="Ø"/>
            </a:pPr>
            <a:r>
              <a:rPr lang="en-US" sz="2600" dirty="0"/>
              <a:t>18% were </a:t>
            </a:r>
            <a:r>
              <a:rPr lang="en-US" sz="2600" dirty="0" smtClean="0"/>
              <a:t>non-occupants </a:t>
            </a:r>
            <a:r>
              <a:rPr lang="en-US" sz="2600" dirty="0"/>
              <a:t>(pedestrians, cyclists, etc.)</a:t>
            </a:r>
          </a:p>
          <a:p>
            <a:pPr lvl="1">
              <a:spcAft>
                <a:spcPts val="600"/>
              </a:spcAft>
              <a:buFont typeface="Courier New" panose="02070309020205020404" pitchFamily="49" charset="0"/>
              <a:buChar char="o"/>
            </a:pPr>
            <a:r>
              <a:rPr lang="en-US" sz="3400" dirty="0"/>
              <a:t>Estimated that 94% of fatalities due to human choice</a:t>
            </a:r>
          </a:p>
          <a:p>
            <a:pPr lvl="1">
              <a:spcAft>
                <a:spcPts val="600"/>
              </a:spcAft>
              <a:buFont typeface="Courier New" panose="02070309020205020404" pitchFamily="49" charset="0"/>
              <a:buChar char="o"/>
            </a:pPr>
            <a:r>
              <a:rPr lang="en-US" sz="3400" dirty="0" smtClean="0"/>
              <a:t>~7K </a:t>
            </a:r>
            <a:r>
              <a:rPr lang="en-US" sz="3400" dirty="0"/>
              <a:t>injured per </a:t>
            </a:r>
            <a:r>
              <a:rPr lang="en-US" sz="3400" dirty="0" smtClean="0"/>
              <a:t>day</a:t>
            </a:r>
          </a:p>
          <a:p>
            <a:pPr marL="0" indent="0">
              <a:spcAft>
                <a:spcPts val="600"/>
              </a:spcAft>
              <a:buNone/>
            </a:pPr>
            <a:r>
              <a:rPr lang="en-US" sz="4100" b="1" dirty="0" smtClean="0">
                <a:solidFill>
                  <a:schemeClr val="accent1"/>
                </a:solidFill>
              </a:rPr>
              <a:t>Mobility</a:t>
            </a:r>
          </a:p>
          <a:p>
            <a:pPr marL="0" indent="0">
              <a:spcAft>
                <a:spcPts val="600"/>
              </a:spcAft>
              <a:buNone/>
            </a:pPr>
            <a:r>
              <a:rPr lang="en-US" sz="4100" b="1" dirty="0" smtClean="0">
                <a:solidFill>
                  <a:schemeClr val="accent1"/>
                </a:solidFill>
              </a:rPr>
              <a:t>Efficiency</a:t>
            </a:r>
            <a:r>
              <a:rPr lang="en-US" sz="3800" dirty="0" smtClean="0">
                <a:solidFill>
                  <a:schemeClr val="accent1"/>
                </a:solidFill>
                <a:latin typeface="+mj-lt"/>
              </a:rPr>
              <a:t> </a:t>
            </a:r>
            <a:r>
              <a:rPr lang="en-US" sz="2600" dirty="0" smtClean="0"/>
              <a:t>(Time, resources, traffic flow, land use, etc.)</a:t>
            </a:r>
          </a:p>
          <a:p>
            <a:pPr marL="0" indent="0">
              <a:spcAft>
                <a:spcPts val="600"/>
              </a:spcAft>
              <a:buNone/>
            </a:pPr>
            <a:endParaRPr lang="en-US" sz="2600" dirty="0" smtClean="0"/>
          </a:p>
          <a:p>
            <a:pPr marL="0" indent="0">
              <a:buNone/>
            </a:pPr>
            <a:r>
              <a:rPr lang="en-US" sz="1867" dirty="0" smtClean="0"/>
              <a:t>Source: NHTSA National Center for Statistics and Analysis</a:t>
            </a:r>
            <a:endParaRPr lang="en-US" dirty="0"/>
          </a:p>
        </p:txBody>
      </p:sp>
      <p:sp>
        <p:nvSpPr>
          <p:cNvPr id="6" name="Title 1"/>
          <p:cNvSpPr>
            <a:spLocks noGrp="1"/>
          </p:cNvSpPr>
          <p:nvPr>
            <p:ph type="title"/>
          </p:nvPr>
        </p:nvSpPr>
        <p:spPr>
          <a:xfrm>
            <a:off x="637760" y="145427"/>
            <a:ext cx="7931727" cy="1325563"/>
          </a:xfrm>
        </p:spPr>
        <p:txBody>
          <a:bodyPr/>
          <a:lstStyle/>
          <a:p>
            <a:r>
              <a:rPr lang="en-US" b="1" dirty="0" smtClean="0">
                <a:solidFill>
                  <a:srgbClr val="0053A6"/>
                </a:solidFill>
              </a:rPr>
              <a:t>Why Autonomous Vehicles?</a:t>
            </a:r>
            <a:endParaRPr lang="en-US" b="1" dirty="0">
              <a:solidFill>
                <a:srgbClr val="0053A6"/>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9" y="1105593"/>
            <a:ext cx="4989235" cy="3865418"/>
          </a:xfrm>
          <a:prstGeom prst="rect">
            <a:avLst/>
          </a:prstGeom>
        </p:spPr>
      </p:pic>
    </p:spTree>
    <p:extLst>
      <p:ext uri="{BB962C8B-B14F-4D97-AF65-F5344CB8AC3E}">
        <p14:creationId xmlns:p14="http://schemas.microsoft.com/office/powerpoint/2010/main" val="97969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5798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412" y="5180777"/>
            <a:ext cx="1888177" cy="1647965"/>
          </a:xfrm>
          <a:prstGeom prst="rect">
            <a:avLst/>
          </a:prstGeom>
        </p:spPr>
      </p:pic>
      <p:sp>
        <p:nvSpPr>
          <p:cNvPr id="8" name="Rectangle 2"/>
          <p:cNvSpPr txBox="1">
            <a:spLocks noGrp="1" noChangeArrowheads="1"/>
          </p:cNvSpPr>
          <p:nvPr>
            <p:ph idx="1"/>
          </p:nvPr>
        </p:nvSpPr>
        <p:spPr bwMode="auto">
          <a:xfrm>
            <a:off x="170669" y="1362229"/>
            <a:ext cx="701941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dirty="0" smtClean="0"/>
              <a:t>118 total collisions </a:t>
            </a:r>
            <a:r>
              <a:rPr lang="en-US" sz="2800" dirty="0"/>
              <a:t>since testing regulations in effect</a:t>
            </a:r>
            <a:r>
              <a:rPr lang="en-US" sz="2800" dirty="0" smtClean="0"/>
              <a:t>.</a:t>
            </a:r>
          </a:p>
          <a:p>
            <a:pPr marL="0" indent="0">
              <a:buNone/>
            </a:pPr>
            <a:endParaRPr lang="en-US" sz="1400" dirty="0">
              <a:latin typeface="+mj-lt"/>
            </a:endParaRPr>
          </a:p>
          <a:p>
            <a:pPr lvl="1">
              <a:buFont typeface="Arial" panose="020B0604020202020204" pitchFamily="34" charset="0"/>
              <a:buChar char="•"/>
            </a:pPr>
            <a:r>
              <a:rPr lang="en-US" sz="2400" dirty="0">
                <a:latin typeface="+mj-lt"/>
              </a:rPr>
              <a:t>GM Cruise – </a:t>
            </a:r>
            <a:r>
              <a:rPr lang="en-US" sz="2400" dirty="0" smtClean="0">
                <a:latin typeface="+mj-lt"/>
              </a:rPr>
              <a:t>57</a:t>
            </a:r>
            <a:endParaRPr lang="en-US" sz="2400" dirty="0">
              <a:latin typeface="+mj-lt"/>
            </a:endParaRPr>
          </a:p>
          <a:p>
            <a:pPr lvl="1">
              <a:buFont typeface="Arial" panose="020B0604020202020204" pitchFamily="34" charset="0"/>
              <a:buChar char="•"/>
            </a:pPr>
            <a:r>
              <a:rPr lang="en-US" sz="2400" dirty="0" err="1">
                <a:latin typeface="+mj-lt"/>
              </a:rPr>
              <a:t>Waymo</a:t>
            </a:r>
            <a:r>
              <a:rPr lang="en-US" sz="2400" dirty="0">
                <a:latin typeface="+mj-lt"/>
              </a:rPr>
              <a:t> (Google) </a:t>
            </a:r>
            <a:r>
              <a:rPr lang="en-US" sz="2400">
                <a:latin typeface="+mj-lt"/>
              </a:rPr>
              <a:t>– </a:t>
            </a:r>
            <a:r>
              <a:rPr lang="en-US" sz="2400" smtClean="0">
                <a:latin typeface="+mj-lt"/>
              </a:rPr>
              <a:t>43  </a:t>
            </a:r>
            <a:endParaRPr lang="en-US" sz="2400" dirty="0">
              <a:latin typeface="+mj-lt"/>
            </a:endParaRPr>
          </a:p>
          <a:p>
            <a:pPr lvl="1">
              <a:buFont typeface="Arial" panose="020B0604020202020204" pitchFamily="34" charset="0"/>
              <a:buChar char="•"/>
            </a:pPr>
            <a:r>
              <a:rPr lang="en-US" sz="2400" dirty="0" err="1">
                <a:latin typeface="+mj-lt"/>
              </a:rPr>
              <a:t>Zoox</a:t>
            </a:r>
            <a:r>
              <a:rPr lang="en-US" sz="2400" dirty="0">
                <a:latin typeface="+mj-lt"/>
              </a:rPr>
              <a:t> – </a:t>
            </a:r>
            <a:r>
              <a:rPr lang="en-US" sz="2400" dirty="0" smtClean="0">
                <a:latin typeface="+mj-lt"/>
              </a:rPr>
              <a:t>6</a:t>
            </a:r>
            <a:endParaRPr lang="en-US" sz="2400" dirty="0">
              <a:latin typeface="+mj-lt"/>
            </a:endParaRPr>
          </a:p>
          <a:p>
            <a:pPr lvl="1">
              <a:buFont typeface="Arial" panose="020B0604020202020204" pitchFamily="34" charset="0"/>
              <a:buChar char="•"/>
            </a:pPr>
            <a:r>
              <a:rPr lang="en-US" sz="2400" dirty="0">
                <a:latin typeface="+mj-lt"/>
              </a:rPr>
              <a:t>Nissan – 1</a:t>
            </a:r>
          </a:p>
          <a:p>
            <a:pPr lvl="1">
              <a:buFont typeface="Arial" panose="020B0604020202020204" pitchFamily="34" charset="0"/>
              <a:buChar char="•"/>
            </a:pPr>
            <a:r>
              <a:rPr lang="en-US" sz="2400" dirty="0">
                <a:latin typeface="+mj-lt"/>
              </a:rPr>
              <a:t>Delphi Automotive – 1</a:t>
            </a:r>
          </a:p>
          <a:p>
            <a:pPr lvl="1">
              <a:buFont typeface="Arial" panose="020B0604020202020204" pitchFamily="34" charset="0"/>
              <a:buChar char="•"/>
            </a:pPr>
            <a:r>
              <a:rPr lang="en-US" sz="2400" dirty="0" smtClean="0">
                <a:latin typeface="+mj-lt"/>
              </a:rPr>
              <a:t>Apple Inc. – </a:t>
            </a:r>
            <a:r>
              <a:rPr lang="en-US" sz="2400" dirty="0">
                <a:latin typeface="+mj-lt"/>
              </a:rPr>
              <a:t>2</a:t>
            </a:r>
            <a:r>
              <a:rPr lang="en-US" sz="2400" dirty="0" smtClean="0">
                <a:latin typeface="+mj-lt"/>
              </a:rPr>
              <a:t> </a:t>
            </a:r>
            <a:endParaRPr lang="en-US" sz="2400" dirty="0">
              <a:latin typeface="+mj-lt"/>
            </a:endParaRPr>
          </a:p>
          <a:p>
            <a:pPr lvl="1">
              <a:buFont typeface="Arial" panose="020B0604020202020204" pitchFamily="34" charset="0"/>
              <a:buChar char="•"/>
            </a:pPr>
            <a:r>
              <a:rPr lang="en-US" sz="2400" dirty="0" smtClean="0">
                <a:latin typeface="+mj-lt"/>
              </a:rPr>
              <a:t>Drive.ai – 1</a:t>
            </a:r>
          </a:p>
          <a:p>
            <a:pPr lvl="1">
              <a:buFont typeface="Arial" panose="020B0604020202020204" pitchFamily="34" charset="0"/>
              <a:buChar char="•"/>
            </a:pPr>
            <a:r>
              <a:rPr lang="en-US" sz="2400" dirty="0" smtClean="0">
                <a:latin typeface="+mj-lt"/>
              </a:rPr>
              <a:t>Uber - 3</a:t>
            </a:r>
          </a:p>
          <a:p>
            <a:pPr algn="just">
              <a:spcAft>
                <a:spcPts val="600"/>
              </a:spcAft>
            </a:pPr>
            <a:endParaRPr lang="en-US" sz="1500" dirty="0" smtClean="0">
              <a:latin typeface="+mj-lt"/>
              <a:cs typeface="Arial" panose="020B0604020202020204" pitchFamily="34" charset="0"/>
            </a:endParaRPr>
          </a:p>
        </p:txBody>
      </p:sp>
      <p:sp>
        <p:nvSpPr>
          <p:cNvPr id="6" name="Title 1"/>
          <p:cNvSpPr>
            <a:spLocks noGrp="1"/>
          </p:cNvSpPr>
          <p:nvPr>
            <p:ph type="title"/>
          </p:nvPr>
        </p:nvSpPr>
        <p:spPr>
          <a:xfrm>
            <a:off x="295781" y="144183"/>
            <a:ext cx="11266565" cy="1325563"/>
          </a:xfrm>
        </p:spPr>
        <p:txBody>
          <a:bodyPr/>
          <a:lstStyle/>
          <a:p>
            <a:r>
              <a:rPr lang="en-US" b="1" dirty="0" smtClean="0">
                <a:solidFill>
                  <a:srgbClr val="0053A6"/>
                </a:solidFill>
              </a:rPr>
              <a:t>Current state of AV testing in California: </a:t>
            </a:r>
            <a:r>
              <a:rPr lang="en-US" b="1" dirty="0" smtClean="0">
                <a:solidFill>
                  <a:schemeClr val="accent1"/>
                </a:solidFill>
              </a:rPr>
              <a:t>Collisions</a:t>
            </a:r>
            <a:endParaRPr lang="en-US" b="1" dirty="0">
              <a:solidFill>
                <a:schemeClr val="accent1"/>
              </a:solidFill>
            </a:endParaRPr>
          </a:p>
        </p:txBody>
      </p:sp>
      <p:graphicFrame>
        <p:nvGraphicFramePr>
          <p:cNvPr id="9" name="Chart 8"/>
          <p:cNvGraphicFramePr>
            <a:graphicFrameLocks/>
          </p:cNvGraphicFramePr>
          <p:nvPr>
            <p:extLst>
              <p:ext uri="{D42A27DB-BD31-4B8C-83A1-F6EECF244321}">
                <p14:modId xmlns:p14="http://schemas.microsoft.com/office/powerpoint/2010/main" val="2135424605"/>
              </p:ext>
            </p:extLst>
          </p:nvPr>
        </p:nvGraphicFramePr>
        <p:xfrm>
          <a:off x="3867189" y="2126666"/>
          <a:ext cx="7211060" cy="4847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801288655"/>
              </p:ext>
            </p:extLst>
          </p:nvPr>
        </p:nvGraphicFramePr>
        <p:xfrm>
          <a:off x="3749040" y="2126667"/>
          <a:ext cx="7308236" cy="36076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3033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537" y="929091"/>
            <a:ext cx="6150864" cy="4590288"/>
          </a:xfrm>
          <a:prstGeom prst="rect">
            <a:avLst/>
          </a:prstGeom>
        </p:spPr>
      </p:pic>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5798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0412" y="5180777"/>
            <a:ext cx="1888177" cy="1647965"/>
          </a:xfrm>
          <a:prstGeom prst="rect">
            <a:avLst/>
          </a:prstGeom>
        </p:spPr>
      </p:pic>
      <p:sp>
        <p:nvSpPr>
          <p:cNvPr id="6" name="Title 1"/>
          <p:cNvSpPr>
            <a:spLocks noGrp="1"/>
          </p:cNvSpPr>
          <p:nvPr>
            <p:ph type="title"/>
          </p:nvPr>
        </p:nvSpPr>
        <p:spPr>
          <a:xfrm>
            <a:off x="295781" y="144183"/>
            <a:ext cx="11266565" cy="1325563"/>
          </a:xfrm>
        </p:spPr>
        <p:txBody>
          <a:bodyPr/>
          <a:lstStyle/>
          <a:p>
            <a:r>
              <a:rPr lang="en-US" b="1" dirty="0" smtClean="0">
                <a:solidFill>
                  <a:srgbClr val="0053A6"/>
                </a:solidFill>
              </a:rPr>
              <a:t>Current state of AV testing in California: </a:t>
            </a:r>
            <a:r>
              <a:rPr lang="en-US" b="1" dirty="0" smtClean="0">
                <a:solidFill>
                  <a:schemeClr val="accent1"/>
                </a:solidFill>
              </a:rPr>
              <a:t>Collisions</a:t>
            </a:r>
            <a:endParaRPr lang="en-US" b="1" dirty="0">
              <a:solidFill>
                <a:schemeClr val="accent1"/>
              </a:solidFill>
            </a:endParaRPr>
          </a:p>
        </p:txBody>
      </p:sp>
      <p:graphicFrame>
        <p:nvGraphicFramePr>
          <p:cNvPr id="8" name="Chart 7"/>
          <p:cNvGraphicFramePr>
            <a:graphicFrameLocks/>
          </p:cNvGraphicFramePr>
          <p:nvPr>
            <p:extLst>
              <p:ext uri="{D42A27DB-BD31-4B8C-83A1-F6EECF244321}">
                <p14:modId xmlns:p14="http://schemas.microsoft.com/office/powerpoint/2010/main" val="1944190378"/>
              </p:ext>
            </p:extLst>
          </p:nvPr>
        </p:nvGraphicFramePr>
        <p:xfrm>
          <a:off x="448887" y="1270363"/>
          <a:ext cx="5228705" cy="39285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957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5798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412" y="5180777"/>
            <a:ext cx="1888177" cy="1647965"/>
          </a:xfrm>
          <a:prstGeom prst="rect">
            <a:avLst/>
          </a:prstGeom>
        </p:spPr>
      </p:pic>
      <p:sp>
        <p:nvSpPr>
          <p:cNvPr id="6" name="Title 1"/>
          <p:cNvSpPr>
            <a:spLocks noGrp="1"/>
          </p:cNvSpPr>
          <p:nvPr>
            <p:ph type="title"/>
          </p:nvPr>
        </p:nvSpPr>
        <p:spPr>
          <a:xfrm>
            <a:off x="295781" y="144183"/>
            <a:ext cx="11266565" cy="1325563"/>
          </a:xfrm>
        </p:spPr>
        <p:txBody>
          <a:bodyPr/>
          <a:lstStyle/>
          <a:p>
            <a:r>
              <a:rPr lang="en-US" b="1" dirty="0" smtClean="0">
                <a:solidFill>
                  <a:srgbClr val="0053A6"/>
                </a:solidFill>
              </a:rPr>
              <a:t>Current state of AV testing in California: </a:t>
            </a:r>
            <a:r>
              <a:rPr lang="en-US" b="1" dirty="0" smtClean="0">
                <a:solidFill>
                  <a:schemeClr val="accent1"/>
                </a:solidFill>
              </a:rPr>
              <a:t>Collisions</a:t>
            </a:r>
            <a:endParaRPr lang="en-US" b="1" dirty="0">
              <a:solidFill>
                <a:schemeClr val="accent1"/>
              </a:solidFill>
            </a:endParaRPr>
          </a:p>
        </p:txBody>
      </p:sp>
      <p:graphicFrame>
        <p:nvGraphicFramePr>
          <p:cNvPr id="19" name="Chart 18"/>
          <p:cNvGraphicFramePr>
            <a:graphicFrameLocks/>
          </p:cNvGraphicFramePr>
          <p:nvPr>
            <p:extLst>
              <p:ext uri="{D42A27DB-BD31-4B8C-83A1-F6EECF244321}">
                <p14:modId xmlns:p14="http://schemas.microsoft.com/office/powerpoint/2010/main" val="2708398055"/>
              </p:ext>
            </p:extLst>
          </p:nvPr>
        </p:nvGraphicFramePr>
        <p:xfrm>
          <a:off x="6455664" y="1264513"/>
          <a:ext cx="4562856" cy="3934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173989323"/>
              </p:ext>
            </p:extLst>
          </p:nvPr>
        </p:nvGraphicFramePr>
        <p:xfrm>
          <a:off x="295780" y="1264513"/>
          <a:ext cx="6159883" cy="4248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909754484"/>
              </p:ext>
            </p:extLst>
          </p:nvPr>
        </p:nvGraphicFramePr>
        <p:xfrm>
          <a:off x="6597461" y="1101676"/>
          <a:ext cx="5594539" cy="41852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9033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6"/>
            <a:ext cx="12192000" cy="815973"/>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730375"/>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smtClean="0">
                <a:solidFill>
                  <a:srgbClr val="0053A6"/>
                </a:solidFill>
              </a:rPr>
              <a:t>AB 87- Removal of AV on Public Roadways</a:t>
            </a:r>
            <a:endParaRPr lang="en-US" b="1"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2" y="4906393"/>
            <a:ext cx="1888177" cy="1647965"/>
          </a:xfrm>
          <a:prstGeom prst="rect">
            <a:avLst/>
          </a:prstGeom>
        </p:spPr>
      </p:pic>
      <p:sp>
        <p:nvSpPr>
          <p:cNvPr id="5" name="Content Placeholder 4"/>
          <p:cNvSpPr>
            <a:spLocks noGrp="1"/>
          </p:cNvSpPr>
          <p:nvPr>
            <p:ph idx="1"/>
          </p:nvPr>
        </p:nvSpPr>
        <p:spPr>
          <a:xfrm>
            <a:off x="637032" y="1690688"/>
            <a:ext cx="10515600" cy="4351338"/>
          </a:xfrm>
        </p:spPr>
        <p:txBody>
          <a:bodyPr>
            <a:normAutofit/>
          </a:bodyPr>
          <a:lstStyle/>
          <a:p>
            <a:r>
              <a:rPr lang="en-US" sz="3600" dirty="0" smtClean="0">
                <a:solidFill>
                  <a:srgbClr val="0053A6"/>
                </a:solidFill>
              </a:rPr>
              <a:t>Amends CVC 22651-</a:t>
            </a:r>
            <a:r>
              <a:rPr lang="en-US" sz="3600" dirty="0">
                <a:solidFill>
                  <a:srgbClr val="0053A6"/>
                </a:solidFill>
              </a:rPr>
              <a:t> </a:t>
            </a:r>
            <a:r>
              <a:rPr lang="en-US" sz="3600" dirty="0" smtClean="0">
                <a:solidFill>
                  <a:srgbClr val="0053A6"/>
                </a:solidFill>
              </a:rPr>
              <a:t>Peace Officer can remove vehicle from public roadway if:</a:t>
            </a:r>
          </a:p>
          <a:p>
            <a:pPr lvl="1"/>
            <a:endParaRPr lang="en-US" dirty="0">
              <a:solidFill>
                <a:srgbClr val="0053A6"/>
              </a:solidFill>
            </a:endParaRPr>
          </a:p>
          <a:p>
            <a:pPr lvl="1"/>
            <a:r>
              <a:rPr lang="en-US" sz="3200" dirty="0" smtClean="0">
                <a:solidFill>
                  <a:srgbClr val="0053A6"/>
                </a:solidFill>
              </a:rPr>
              <a:t>Operator does not provide a valid AV permit issued by the CA DMV</a:t>
            </a:r>
          </a:p>
          <a:p>
            <a:pPr marL="457200" lvl="1" indent="0">
              <a:buNone/>
            </a:pPr>
            <a:endParaRPr lang="en-US" sz="3200" dirty="0" smtClean="0">
              <a:solidFill>
                <a:srgbClr val="0053A6"/>
              </a:solidFill>
            </a:endParaRPr>
          </a:p>
          <a:p>
            <a:pPr lvl="1"/>
            <a:r>
              <a:rPr lang="en-US" sz="3200" dirty="0" smtClean="0">
                <a:solidFill>
                  <a:srgbClr val="0053A6"/>
                </a:solidFill>
              </a:rPr>
              <a:t>The vehicle is operating with a suspended or revoked AV Permit</a:t>
            </a:r>
            <a:endParaRPr lang="en-US" sz="3200" dirty="0">
              <a:solidFill>
                <a:srgbClr val="0053A6"/>
              </a:solidFill>
            </a:endParaRPr>
          </a:p>
          <a:p>
            <a:endParaRPr lang="en-US" dirty="0"/>
          </a:p>
        </p:txBody>
      </p:sp>
    </p:spTree>
    <p:extLst>
      <p:ext uri="{BB962C8B-B14F-4D97-AF65-F5344CB8AC3E}">
        <p14:creationId xmlns:p14="http://schemas.microsoft.com/office/powerpoint/2010/main" val="47169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295781" y="2273968"/>
            <a:ext cx="11567355" cy="32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Aft>
                <a:spcPts val="600"/>
              </a:spcAft>
              <a:buNone/>
            </a:pPr>
            <a:r>
              <a:rPr lang="en-US" dirty="0" smtClean="0">
                <a:solidFill>
                  <a:srgbClr val="0053A6"/>
                </a:solidFill>
                <a:cs typeface="Arial" panose="020B0604020202020204" pitchFamily="34" charset="0"/>
                <a:hlinkClick r:id="rId4"/>
              </a:rPr>
              <a:t>Miguel.Acosta@dmv.ca.gov</a:t>
            </a:r>
            <a:endParaRPr lang="en-US" dirty="0" smtClean="0">
              <a:solidFill>
                <a:srgbClr val="0053A6"/>
              </a:solidFill>
              <a:cs typeface="Arial" panose="020B0604020202020204" pitchFamily="34" charset="0"/>
            </a:endParaRPr>
          </a:p>
          <a:p>
            <a:pPr marL="0" indent="0" algn="ctr">
              <a:spcAft>
                <a:spcPts val="600"/>
              </a:spcAft>
              <a:buNone/>
            </a:pPr>
            <a:r>
              <a:rPr lang="en-US" sz="2800" dirty="0">
                <a:solidFill>
                  <a:srgbClr val="0053A6"/>
                </a:solidFill>
              </a:rPr>
              <a:t>(916) </a:t>
            </a:r>
            <a:r>
              <a:rPr lang="en-US" sz="2800" dirty="0" smtClean="0">
                <a:solidFill>
                  <a:srgbClr val="0053A6"/>
                </a:solidFill>
              </a:rPr>
              <a:t>657-9735</a:t>
            </a:r>
            <a:endParaRPr lang="en-US" sz="2800" dirty="0">
              <a:solidFill>
                <a:srgbClr val="0053A6"/>
              </a:solidFill>
            </a:endParaRPr>
          </a:p>
          <a:p>
            <a:pPr marL="0" indent="0" algn="ctr">
              <a:spcAft>
                <a:spcPts val="600"/>
              </a:spcAft>
              <a:buNone/>
            </a:pPr>
            <a:endParaRPr lang="en-US" sz="2800" b="1" dirty="0" smtClean="0">
              <a:latin typeface="+mj-lt"/>
              <a:cs typeface="Arial" panose="020B0604020202020204" pitchFamily="34" charset="0"/>
            </a:endParaRPr>
          </a:p>
        </p:txBody>
      </p:sp>
    </p:spTree>
    <p:extLst>
      <p:ext uri="{BB962C8B-B14F-4D97-AF65-F5344CB8AC3E}">
        <p14:creationId xmlns:p14="http://schemas.microsoft.com/office/powerpoint/2010/main" val="198101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838200" y="174070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latin typeface="+mj-lt"/>
              </a:rPr>
              <a:t>The federal government, through the National Highway Traffic Safety Administration (NHTSA), is responsible for ensuring </a:t>
            </a:r>
            <a:r>
              <a:rPr lang="en-US" b="1" dirty="0">
                <a:solidFill>
                  <a:schemeClr val="accent1"/>
                </a:solidFill>
                <a:latin typeface="+mj-lt"/>
              </a:rPr>
              <a:t>the </a:t>
            </a:r>
            <a:r>
              <a:rPr lang="en-US" b="1" dirty="0" smtClean="0">
                <a:solidFill>
                  <a:schemeClr val="accent1"/>
                </a:solidFill>
                <a:latin typeface="+mj-lt"/>
              </a:rPr>
              <a:t>safety of </a:t>
            </a:r>
            <a:r>
              <a:rPr lang="en-US" b="1" dirty="0">
                <a:solidFill>
                  <a:schemeClr val="accent1"/>
                </a:solidFill>
                <a:latin typeface="+mj-lt"/>
              </a:rPr>
              <a:t>vehicles</a:t>
            </a:r>
            <a:r>
              <a:rPr lang="en-US" dirty="0">
                <a:latin typeface="+mj-lt"/>
              </a:rPr>
              <a:t>.  </a:t>
            </a:r>
            <a:endParaRPr lang="en-US" dirty="0" smtClean="0">
              <a:latin typeface="+mj-lt"/>
            </a:endParaRPr>
          </a:p>
          <a:p>
            <a:r>
              <a:rPr lang="en-US" dirty="0" smtClean="0">
                <a:latin typeface="+mj-lt"/>
              </a:rPr>
              <a:t>State </a:t>
            </a:r>
            <a:r>
              <a:rPr lang="en-US" dirty="0">
                <a:latin typeface="+mj-lt"/>
              </a:rPr>
              <a:t>governments, in contrast, are responsible for ensuring </a:t>
            </a:r>
            <a:r>
              <a:rPr lang="en-US" b="1" dirty="0">
                <a:solidFill>
                  <a:schemeClr val="accent1"/>
                </a:solidFill>
                <a:latin typeface="+mj-lt"/>
              </a:rPr>
              <a:t>the safe operation of vehicles on public roads</a:t>
            </a:r>
            <a:r>
              <a:rPr lang="en-US" dirty="0">
                <a:latin typeface="+mj-lt"/>
              </a:rPr>
              <a:t>. </a:t>
            </a:r>
          </a:p>
        </p:txBody>
      </p:sp>
      <p:sp>
        <p:nvSpPr>
          <p:cNvPr id="6" name="Title 1"/>
          <p:cNvSpPr>
            <a:spLocks noGrp="1"/>
          </p:cNvSpPr>
          <p:nvPr>
            <p:ph type="title"/>
          </p:nvPr>
        </p:nvSpPr>
        <p:spPr>
          <a:xfrm>
            <a:off x="647699" y="415142"/>
            <a:ext cx="7931727" cy="1325563"/>
          </a:xfrm>
        </p:spPr>
        <p:txBody>
          <a:bodyPr/>
          <a:lstStyle/>
          <a:p>
            <a:r>
              <a:rPr lang="en-US" b="1" dirty="0" smtClean="0">
                <a:solidFill>
                  <a:srgbClr val="0053A6"/>
                </a:solidFill>
              </a:rPr>
              <a:t>Important Distinction</a:t>
            </a:r>
            <a:endParaRPr lang="en-US" b="1" dirty="0">
              <a:solidFill>
                <a:srgbClr val="0053A6"/>
              </a:solidFill>
            </a:endParaRPr>
          </a:p>
        </p:txBody>
      </p:sp>
    </p:spTree>
    <p:extLst>
      <p:ext uri="{BB962C8B-B14F-4D97-AF65-F5344CB8AC3E}">
        <p14:creationId xmlns:p14="http://schemas.microsoft.com/office/powerpoint/2010/main" val="320007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Source: NHTSA </a:t>
            </a:r>
            <a:r>
              <a:rPr lang="en-US" dirty="0" smtClean="0"/>
              <a:t>Automated Driving Systems 2.0: </a:t>
            </a:r>
            <a:r>
              <a:rPr lang="en-US" i="1" dirty="0" smtClean="0"/>
              <a:t>A Vision For Safety</a:t>
            </a: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pic>
        <p:nvPicPr>
          <p:cNvPr id="3" name="Picture 2"/>
          <p:cNvPicPr>
            <a:picLocks noChangeAspect="1"/>
          </p:cNvPicPr>
          <p:nvPr/>
        </p:nvPicPr>
        <p:blipFill>
          <a:blip r:embed="rId4"/>
          <a:stretch>
            <a:fillRect/>
          </a:stretch>
        </p:blipFill>
        <p:spPr>
          <a:xfrm>
            <a:off x="191193" y="187459"/>
            <a:ext cx="10299469" cy="5542915"/>
          </a:xfrm>
          <a:prstGeom prst="rect">
            <a:avLst/>
          </a:prstGeom>
        </p:spPr>
      </p:pic>
    </p:spTree>
    <p:extLst>
      <p:ext uri="{BB962C8B-B14F-4D97-AF65-F5344CB8AC3E}">
        <p14:creationId xmlns:p14="http://schemas.microsoft.com/office/powerpoint/2010/main" val="216715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90" y="654342"/>
            <a:ext cx="7776964" cy="762000"/>
          </a:xfrm>
        </p:spPr>
        <p:txBody>
          <a:bodyPr/>
          <a:lstStyle/>
          <a:p>
            <a:pPr algn="l"/>
            <a:r>
              <a:rPr lang="en-US" dirty="0" smtClean="0"/>
              <a:t>California Vehicle  Code</a:t>
            </a:r>
            <a:endParaRPr lang="en-US" dirty="0"/>
          </a:p>
        </p:txBody>
      </p:sp>
      <p:sp>
        <p:nvSpPr>
          <p:cNvPr id="4" name="Slide Number Placeholder 3"/>
          <p:cNvSpPr>
            <a:spLocks noGrp="1"/>
          </p:cNvSpPr>
          <p:nvPr>
            <p:ph type="sldNum" sz="quarter" idx="12"/>
          </p:nvPr>
        </p:nvSpPr>
        <p:spPr/>
        <p:txBody>
          <a:bodyPr/>
          <a:lstStyle/>
          <a:p>
            <a:fld id="{693FBE84-12AF-4A7F-B568-27FD2F39F5F1}" type="slidenum">
              <a:rPr lang="en-US" smtClean="0"/>
              <a:t>5</a:t>
            </a:fld>
            <a:endParaRPr lang="en-US"/>
          </a:p>
        </p:txBody>
      </p:sp>
      <p:sp>
        <p:nvSpPr>
          <p:cNvPr id="5" name="Rectangle 2"/>
          <p:cNvSpPr txBox="1">
            <a:spLocks noChangeArrowheads="1"/>
          </p:cNvSpPr>
          <p:nvPr/>
        </p:nvSpPr>
        <p:spPr bwMode="auto">
          <a:xfrm>
            <a:off x="3505200" y="1427325"/>
            <a:ext cx="7400544"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None/>
              <a:defRPr/>
            </a:pPr>
            <a:endParaRPr lang="en-US" sz="1200" kern="0" dirty="0">
              <a:solidFill>
                <a:srgbClr val="000000"/>
              </a:solidFill>
              <a:latin typeface="Arial"/>
            </a:endParaRPr>
          </a:p>
          <a:p>
            <a:pPr marL="111125" indent="0" eaLnBrk="1" hangingPunct="1">
              <a:buNone/>
              <a:defRPr/>
            </a:pPr>
            <a:r>
              <a:rPr lang="en-US" sz="2400" b="1" dirty="0" smtClean="0">
                <a:latin typeface="+mj-lt"/>
                <a:ea typeface="Tahoma" pitchFamily="34" charset="0"/>
                <a:cs typeface="Arial" panose="020B0604020202020204" pitchFamily="34" charset="0"/>
              </a:rPr>
              <a:t>VC Section 38750:</a:t>
            </a:r>
            <a:endParaRPr lang="en-US" sz="2400" b="1" dirty="0">
              <a:latin typeface="+mj-lt"/>
              <a:ea typeface="Tahoma" pitchFamily="34" charset="0"/>
              <a:cs typeface="Arial" panose="020B0604020202020204" pitchFamily="34" charset="0"/>
            </a:endParaRPr>
          </a:p>
          <a:p>
            <a:pPr marL="1081087" lvl="1" indent="-342900" eaLnBrk="1" hangingPunct="1">
              <a:buFont typeface="Arial" panose="020B0604020202020204" pitchFamily="34" charset="0"/>
              <a:buChar char="•"/>
              <a:defRPr/>
            </a:pPr>
            <a:r>
              <a:rPr lang="en-US" sz="2000" dirty="0" smtClean="0">
                <a:latin typeface="+mj-lt"/>
                <a:ea typeface="Tahoma" pitchFamily="34" charset="0"/>
                <a:cs typeface="Arial" panose="020B0604020202020204" pitchFamily="34" charset="0"/>
              </a:rPr>
              <a:t>Defines key terms</a:t>
            </a:r>
          </a:p>
          <a:p>
            <a:pPr marL="1081087" lvl="1" indent="-342900" eaLnBrk="1" hangingPunct="1">
              <a:buFont typeface="Arial" panose="020B0604020202020204" pitchFamily="34" charset="0"/>
              <a:buChar char="•"/>
              <a:defRPr/>
            </a:pPr>
            <a:endParaRPr lang="en-US" sz="2000" dirty="0" smtClean="0">
              <a:latin typeface="+mj-lt"/>
              <a:ea typeface="Tahoma" pitchFamily="34" charset="0"/>
              <a:cs typeface="Arial" panose="020B0604020202020204" pitchFamily="34" charset="0"/>
            </a:endParaRPr>
          </a:p>
          <a:p>
            <a:pPr marL="1081087" lvl="1" indent="-342900" eaLnBrk="1" hangingPunct="1">
              <a:buFont typeface="Arial" panose="020B0604020202020204" pitchFamily="34" charset="0"/>
              <a:buChar char="•"/>
              <a:defRPr/>
            </a:pPr>
            <a:r>
              <a:rPr lang="en-US" sz="2000" dirty="0" smtClean="0">
                <a:latin typeface="+mj-lt"/>
                <a:ea typeface="Tahoma" pitchFamily="34" charset="0"/>
                <a:cs typeface="Arial" panose="020B0604020202020204" pitchFamily="34" charset="0"/>
              </a:rPr>
              <a:t>Develops regulations for the testing and operation of autonomous vehicles on public roadways</a:t>
            </a:r>
          </a:p>
          <a:p>
            <a:pPr marL="1081087" lvl="1" indent="-342900" eaLnBrk="1" hangingPunct="1">
              <a:buFont typeface="Arial" panose="020B0604020202020204" pitchFamily="34" charset="0"/>
              <a:buChar char="•"/>
              <a:defRPr/>
            </a:pPr>
            <a:endParaRPr lang="en-US" sz="2000" dirty="0">
              <a:latin typeface="+mj-lt"/>
              <a:ea typeface="Tahoma" pitchFamily="34" charset="0"/>
              <a:cs typeface="Arial" panose="020B0604020202020204" pitchFamily="34" charset="0"/>
            </a:endParaRPr>
          </a:p>
          <a:p>
            <a:pPr marL="1081087" lvl="1" indent="-342900" eaLnBrk="1" hangingPunct="1">
              <a:buFont typeface="Arial" panose="020B0604020202020204" pitchFamily="34" charset="0"/>
              <a:buChar char="•"/>
              <a:defRPr/>
            </a:pPr>
            <a:r>
              <a:rPr lang="en-US" sz="2000" dirty="0" smtClean="0">
                <a:latin typeface="+mj-lt"/>
                <a:ea typeface="Tahoma" pitchFamily="34" charset="0"/>
                <a:cs typeface="Arial" panose="020B0604020202020204" pitchFamily="34" charset="0"/>
              </a:rPr>
              <a:t>Outlines requirements the department concludes are necessary to ensure the safe operation of autonomous vehicles.</a:t>
            </a:r>
          </a:p>
          <a:p>
            <a:pPr eaLnBrk="1" hangingPunct="1">
              <a:buNone/>
              <a:defRPr/>
            </a:pPr>
            <a:endParaRPr lang="en-US" sz="1400" kern="0" dirty="0">
              <a:solidFill>
                <a:srgbClr val="000000"/>
              </a:solidFill>
              <a:latin typeface="Arial"/>
            </a:endParaRPr>
          </a:p>
          <a:p>
            <a:pPr marL="0" indent="0" eaLnBrk="1" hangingPunct="1">
              <a:buNone/>
              <a:defRPr/>
            </a:pPr>
            <a:endParaRPr lang="en-US" sz="2800" kern="0" dirty="0">
              <a:solidFill>
                <a:srgbClr val="000000"/>
              </a:solidFill>
              <a:latin typeface="Arial"/>
            </a:endParaRPr>
          </a:p>
          <a:p>
            <a:pPr eaLnBrk="1" hangingPunct="1">
              <a:defRPr/>
            </a:pPr>
            <a:endParaRPr lang="en-US" sz="2800" kern="0" dirty="0">
              <a:solidFill>
                <a:srgbClr val="000000"/>
              </a:solidFill>
              <a:latin typeface="Arial"/>
            </a:endParaRPr>
          </a:p>
          <a:p>
            <a:pPr eaLnBrk="1" hangingPunct="1">
              <a:defRPr/>
            </a:pPr>
            <a:endParaRPr lang="en-US" sz="2800" kern="0" dirty="0">
              <a:solidFill>
                <a:srgbClr val="000000"/>
              </a:solidFill>
              <a:latin typeface="Arial"/>
            </a:endParaRPr>
          </a:p>
        </p:txBody>
      </p:sp>
      <p:pic>
        <p:nvPicPr>
          <p:cNvPr id="6" name="Picture 4" descr="DMV LOGO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0052"/>
            <a:ext cx="2384358" cy="101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MV LOGO ROUND-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00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0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dn.vox-cdn.com/thumbor/qRzC913yyPLmoE20JNCNslCkxc0=/0x0:3840x2564/1200x800/filters:focal(1613x975:2227x1589)/cdn.vox-cdn.com/uploads/chorus_image/image/58494923/Nuro___Road.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100000" l="10000" r="90000">
                        <a14:foregroundMark x1="36250" y1="70125" x2="36250" y2="70125"/>
                        <a14:foregroundMark x1="36333" y1="77125" x2="36333" y2="77125"/>
                        <a14:foregroundMark x1="27750" y1="79125" x2="27750" y2="79125"/>
                        <a14:foregroundMark x1="26417" y1="82250" x2="26417" y2="82250"/>
                        <a14:foregroundMark x1="51333" y1="82375" x2="51333" y2="82375"/>
                        <a14:foregroundMark x1="45333" y1="82125" x2="45333" y2="82125"/>
                        <a14:foregroundMark x1="46167" y1="74875" x2="46167" y2="74875"/>
                        <a14:foregroundMark x1="48000" y1="66375" x2="48000" y2="66375"/>
                        <a14:foregroundMark x1="48667" y1="68375" x2="48667" y2="68375"/>
                        <a14:foregroundMark x1="51417" y1="67125" x2="51417" y2="67125"/>
                        <a14:foregroundMark x1="49667" y1="67500" x2="49667" y2="67500"/>
                        <a14:foregroundMark x1="53917" y1="66875" x2="53917" y2="66875"/>
                        <a14:foregroundMark x1="52667" y1="67625" x2="52667" y2="67625"/>
                        <a14:foregroundMark x1="56250" y1="69875" x2="56250" y2="69875"/>
                        <a14:foregroundMark x1="54333" y1="68125" x2="54333" y2="68125"/>
                        <a14:foregroundMark x1="57083" y1="79125" x2="57083" y2="79125"/>
                        <a14:foregroundMark x1="56833" y1="82125" x2="56833" y2="82125"/>
                        <a14:foregroundMark x1="58083" y1="89750" x2="58083" y2="89750"/>
                        <a14:foregroundMark x1="51667" y1="93250" x2="51667" y2="93250"/>
                        <a14:foregroundMark x1="58083" y1="84625" x2="58083" y2="84625"/>
                        <a14:foregroundMark x1="50917" y1="91375" x2="50917" y2="91375"/>
                        <a14:foregroundMark x1="69083" y1="23375" x2="69083" y2="23375"/>
                        <a14:foregroundMark x1="71333" y1="24250" x2="71333" y2="24250"/>
                        <a14:backgroundMark x1="15833" y1="48625" x2="15833" y2="48625"/>
                        <a14:backgroundMark x1="16750" y1="41500" x2="16750" y2="41500"/>
                        <a14:backgroundMark x1="33583" y1="25000" x2="33583" y2="25000"/>
                        <a14:backgroundMark x1="27833" y1="29000" x2="27833" y2="29000"/>
                        <a14:backgroundMark x1="32083" y1="26375" x2="32083" y2="26375"/>
                        <a14:backgroundMark x1="28750" y1="29000" x2="28750" y2="29000"/>
                        <a14:backgroundMark x1="37250" y1="23125" x2="37250" y2="23125"/>
                        <a14:backgroundMark x1="45667" y1="19875" x2="45667" y2="19875"/>
                        <a14:backgroundMark x1="46917" y1="17500" x2="46917" y2="17500"/>
                        <a14:backgroundMark x1="50083" y1="20750" x2="50083" y2="20750"/>
                        <a14:backgroundMark x1="49250" y1="20125" x2="49250" y2="20125"/>
                        <a14:backgroundMark x1="48667" y1="18625" x2="48667" y2="18625"/>
                        <a14:backgroundMark x1="44000" y1="21375" x2="44000" y2="21375"/>
                        <a14:backgroundMark x1="70583" y1="90375" x2="70583" y2="90375"/>
                        <a14:backgroundMark x1="76667" y1="91375" x2="76667" y2="91375"/>
                        <a14:backgroundMark x1="80417" y1="90875" x2="80417" y2="90875"/>
                        <a14:backgroundMark x1="86833" y1="62375" x2="86833" y2="62375"/>
                        <a14:backgroundMark x1="58583" y1="18500" x2="58583" y2="18500"/>
                      </a14:backgroundRemoval>
                    </a14:imgEffect>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flipH="1">
            <a:off x="6956854" y="1753815"/>
            <a:ext cx="6198575" cy="41323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838200" y="1740705"/>
            <a:ext cx="710719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b="1" dirty="0" smtClean="0">
                <a:solidFill>
                  <a:schemeClr val="accent1"/>
                </a:solidFill>
              </a:rPr>
              <a:t>“Autonomous technology”</a:t>
            </a:r>
            <a:r>
              <a:rPr lang="en-US" sz="2800" dirty="0" smtClean="0"/>
              <a:t>: </a:t>
            </a:r>
            <a:r>
              <a:rPr lang="en-US" sz="2800" dirty="0" smtClean="0">
                <a:latin typeface="+mj-lt"/>
              </a:rPr>
              <a:t>technology </a:t>
            </a:r>
            <a:r>
              <a:rPr lang="en-US" sz="2800" dirty="0">
                <a:latin typeface="+mj-lt"/>
              </a:rPr>
              <a:t>that has the capability to drive a vehicle without the active </a:t>
            </a:r>
            <a:r>
              <a:rPr lang="en-US" sz="2800" dirty="0" smtClean="0">
                <a:latin typeface="+mj-lt"/>
              </a:rPr>
              <a:t>physical </a:t>
            </a:r>
            <a:r>
              <a:rPr lang="en-US" sz="2800" dirty="0">
                <a:latin typeface="+mj-lt"/>
              </a:rPr>
              <a:t>control or monitoring by a human operator</a:t>
            </a:r>
            <a:r>
              <a:rPr lang="en-US" sz="2800" dirty="0" smtClean="0">
                <a:latin typeface="+mj-lt"/>
              </a:rPr>
              <a:t>.</a:t>
            </a:r>
          </a:p>
          <a:p>
            <a:pPr marL="0" indent="0">
              <a:buNone/>
            </a:pPr>
            <a:endParaRPr lang="en-US" sz="2800" dirty="0" smtClean="0">
              <a:latin typeface="+mj-lt"/>
            </a:endParaRPr>
          </a:p>
          <a:p>
            <a:pPr marL="0" indent="0">
              <a:buNone/>
            </a:pPr>
            <a:r>
              <a:rPr lang="en-US" sz="2800" b="1" dirty="0" smtClean="0">
                <a:solidFill>
                  <a:schemeClr val="accent1"/>
                </a:solidFill>
              </a:rPr>
              <a:t>“</a:t>
            </a:r>
            <a:r>
              <a:rPr lang="en-US" sz="2800" b="1" dirty="0">
                <a:solidFill>
                  <a:schemeClr val="accent1"/>
                </a:solidFill>
              </a:rPr>
              <a:t>Autonomous </a:t>
            </a:r>
            <a:r>
              <a:rPr lang="en-US" sz="2800" b="1" dirty="0" smtClean="0">
                <a:solidFill>
                  <a:schemeClr val="accent1"/>
                </a:solidFill>
              </a:rPr>
              <a:t>vehicle”</a:t>
            </a:r>
            <a:r>
              <a:rPr lang="en-US" sz="2800" dirty="0" smtClean="0"/>
              <a:t>: </a:t>
            </a:r>
            <a:r>
              <a:rPr lang="en-US" sz="2800" dirty="0" smtClean="0">
                <a:latin typeface="+mj-lt"/>
              </a:rPr>
              <a:t>any </a:t>
            </a:r>
            <a:r>
              <a:rPr lang="en-US" sz="2800" dirty="0">
                <a:latin typeface="+mj-lt"/>
              </a:rPr>
              <a:t>vehicle equipped with autonomous technology that has been integrated into that </a:t>
            </a:r>
            <a:r>
              <a:rPr lang="en-US" sz="2800" dirty="0" smtClean="0">
                <a:latin typeface="+mj-lt"/>
              </a:rPr>
              <a:t>vehicle.</a:t>
            </a:r>
          </a:p>
          <a:p>
            <a:pPr marL="0" indent="0">
              <a:buNone/>
            </a:pPr>
            <a:endParaRPr lang="en-US" sz="2800" dirty="0">
              <a:latin typeface="+mj-lt"/>
            </a:endParaRPr>
          </a:p>
          <a:p>
            <a:endParaRPr lang="en-US" sz="2800" dirty="0" smtClean="0">
              <a:latin typeface="+mj-lt"/>
            </a:endParaRPr>
          </a:p>
        </p:txBody>
      </p:sp>
      <p:sp>
        <p:nvSpPr>
          <p:cNvPr id="6" name="Title 1"/>
          <p:cNvSpPr>
            <a:spLocks noGrp="1"/>
          </p:cNvSpPr>
          <p:nvPr>
            <p:ph type="title"/>
          </p:nvPr>
        </p:nvSpPr>
        <p:spPr>
          <a:xfrm>
            <a:off x="647699" y="415142"/>
            <a:ext cx="10583518" cy="1325563"/>
          </a:xfrm>
        </p:spPr>
        <p:txBody>
          <a:bodyPr/>
          <a:lstStyle/>
          <a:p>
            <a:r>
              <a:rPr lang="en-US" b="1" dirty="0" smtClean="0">
                <a:solidFill>
                  <a:srgbClr val="0053A6"/>
                </a:solidFill>
              </a:rPr>
              <a:t>California’s Definition of Autonomous Vehicle</a:t>
            </a:r>
            <a:endParaRPr lang="en-US" b="1" dirty="0">
              <a:solidFill>
                <a:srgbClr val="0053A6"/>
              </a:solidFill>
            </a:endParaRPr>
          </a:p>
        </p:txBody>
      </p:sp>
    </p:spTree>
    <p:extLst>
      <p:ext uri="{BB962C8B-B14F-4D97-AF65-F5344CB8AC3E}">
        <p14:creationId xmlns:p14="http://schemas.microsoft.com/office/powerpoint/2010/main" val="62312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2938" y1="31579" x2="42938" y2="31579"/>
                        <a14:foregroundMark x1="42500" y1="30263" x2="42500" y2="30263"/>
                        <a14:foregroundMark x1="46188" y1="27368" x2="46188" y2="27368"/>
                        <a14:foregroundMark x1="46375" y1="23421" x2="46375" y2="23421"/>
                        <a14:foregroundMark x1="45750" y1="21842" x2="45750" y2="21842"/>
                        <a14:foregroundMark x1="45938" y1="20000" x2="45938" y2="20000"/>
                        <a14:foregroundMark x1="45750" y1="24868" x2="45750" y2="24868"/>
                        <a14:foregroundMark x1="45938" y1="30395" x2="45938" y2="30395"/>
                        <a14:foregroundMark x1="45688" y1="28421" x2="45688" y2="28421"/>
                        <a14:foregroundMark x1="45688" y1="26711" x2="45688" y2="26711"/>
                        <a14:foregroundMark x1="41500" y1="31316" x2="41500" y2="31316"/>
                        <a14:foregroundMark x1="51250" y1="28158" x2="51250" y2="28158"/>
                        <a14:foregroundMark x1="50875" y1="22763" x2="50875" y2="22763"/>
                        <a14:foregroundMark x1="50938" y1="26447" x2="50938" y2="26447"/>
                        <a14:foregroundMark x1="50688" y1="27763" x2="50688" y2="27763"/>
                        <a14:foregroundMark x1="52938" y1="32763" x2="52938" y2="32763"/>
                        <a14:foregroundMark x1="53688" y1="33289" x2="53688" y2="33289"/>
                        <a14:foregroundMark x1="58062" y1="36316" x2="58062" y2="36316"/>
                        <a14:foregroundMark x1="65688" y1="43947" x2="65688" y2="43947"/>
                        <a14:foregroundMark x1="62125" y1="40132" x2="62125" y2="40132"/>
                        <a14:foregroundMark x1="59562" y1="37632" x2="59562" y2="37632"/>
                        <a14:foregroundMark x1="70375" y1="63947" x2="70375" y2="63947"/>
                        <a14:foregroundMark x1="76125" y1="62237" x2="76125" y2="62237"/>
                        <a14:foregroundMark x1="60625" y1="38553" x2="60625" y2="38553"/>
                        <a14:foregroundMark x1="32063" y1="72632" x2="32063" y2="72632"/>
                        <a14:foregroundMark x1="75625" y1="62237" x2="75625" y2="62237"/>
                        <a14:foregroundMark x1="76000" y1="61184" x2="76000" y2="61184"/>
                        <a14:foregroundMark x1="41000" y1="32632" x2="41000" y2="32632"/>
                        <a14:foregroundMark x1="40375" y1="32895" x2="40375" y2="32895"/>
                      </a14:backgroundRemoval>
                    </a14:imgEffect>
                    <a14:imgEffect>
                      <a14:artisticPencilGrayscale/>
                    </a14:imgEffect>
                  </a14:imgLayer>
                </a14:imgProps>
              </a:ext>
              <a:ext uri="{28A0092B-C50C-407E-A947-70E740481C1C}">
                <a14:useLocalDpi xmlns:a14="http://schemas.microsoft.com/office/drawing/2010/main" val="0"/>
              </a:ext>
            </a:extLst>
          </a:blip>
          <a:stretch>
            <a:fillRect/>
          </a:stretch>
        </p:blipFill>
        <p:spPr>
          <a:xfrm>
            <a:off x="-2849330" y="1443388"/>
            <a:ext cx="11399184" cy="5414612"/>
          </a:xfrm>
          <a:prstGeom prst="rect">
            <a:avLst/>
          </a:prstGeom>
        </p:spPr>
      </p:pic>
      <p:sp>
        <p:nvSpPr>
          <p:cNvPr id="10" name="Rectangle 9"/>
          <p:cNvSpPr/>
          <p:nvPr/>
        </p:nvSpPr>
        <p:spPr>
          <a:xfrm flipV="1">
            <a:off x="0" y="618298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6" name="Title 1"/>
          <p:cNvSpPr>
            <a:spLocks noGrp="1"/>
          </p:cNvSpPr>
          <p:nvPr>
            <p:ph type="title"/>
          </p:nvPr>
        </p:nvSpPr>
        <p:spPr>
          <a:xfrm>
            <a:off x="285523" y="437297"/>
            <a:ext cx="11275105" cy="1325563"/>
          </a:xfrm>
        </p:spPr>
        <p:txBody>
          <a:bodyPr/>
          <a:lstStyle/>
          <a:p>
            <a:r>
              <a:rPr lang="en-US" b="1" dirty="0" smtClean="0">
                <a:solidFill>
                  <a:srgbClr val="0053A6"/>
                </a:solidFill>
              </a:rPr>
              <a:t>A (Very) Brief History of California AV Regulation</a:t>
            </a:r>
            <a:endParaRPr lang="en-US" b="1" dirty="0">
              <a:solidFill>
                <a:srgbClr val="0053A6"/>
              </a:solidFill>
            </a:endParaRPr>
          </a:p>
        </p:txBody>
      </p:sp>
      <p:sp>
        <p:nvSpPr>
          <p:cNvPr id="9" name="TextBox 8"/>
          <p:cNvSpPr txBox="1"/>
          <p:nvPr/>
        </p:nvSpPr>
        <p:spPr>
          <a:xfrm>
            <a:off x="5848673" y="1475362"/>
            <a:ext cx="5836034" cy="461664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j-lt"/>
              </a:rPr>
              <a:t>September </a:t>
            </a:r>
            <a:r>
              <a:rPr lang="en-US" sz="2400" b="1" dirty="0">
                <a:latin typeface="+mj-lt"/>
              </a:rPr>
              <a:t>25,2012: </a:t>
            </a:r>
            <a:r>
              <a:rPr lang="en-US" sz="2000" dirty="0">
                <a:latin typeface="+mj-lt"/>
              </a:rPr>
              <a:t>Senate Bill 1298 authorizes the DMV to adopt regulations for the operation of autonomous vehicles in California. </a:t>
            </a:r>
            <a:endParaRPr lang="en-US" sz="2000" dirty="0" smtClean="0">
              <a:latin typeface="+mj-lt"/>
            </a:endParaRPr>
          </a:p>
          <a:p>
            <a:endParaRPr lang="en-US" sz="2000" dirty="0">
              <a:latin typeface="+mj-lt"/>
            </a:endParaRPr>
          </a:p>
          <a:p>
            <a:pPr marL="342900" indent="-342900">
              <a:buFont typeface="Arial" panose="020B0604020202020204" pitchFamily="34" charset="0"/>
              <a:buChar char="•"/>
            </a:pPr>
            <a:r>
              <a:rPr lang="en-US" sz="2400" b="1" dirty="0" smtClean="0">
                <a:latin typeface="+mj-lt"/>
              </a:rPr>
              <a:t>September </a:t>
            </a:r>
            <a:r>
              <a:rPr lang="en-US" sz="2400" b="1" dirty="0">
                <a:latin typeface="+mj-lt"/>
              </a:rPr>
              <a:t>16, 2014: </a:t>
            </a:r>
            <a:r>
              <a:rPr lang="en-US" sz="2000" dirty="0">
                <a:latin typeface="+mj-lt"/>
              </a:rPr>
              <a:t>First set of regulations governing how manufacturers could test autonomous vehicles (with a driver) on California roads went into effect. </a:t>
            </a:r>
            <a:endParaRPr lang="en-US" sz="2000" dirty="0" smtClean="0">
              <a:latin typeface="+mj-lt"/>
            </a:endParaRPr>
          </a:p>
          <a:p>
            <a:endParaRPr lang="en-US" sz="2000" dirty="0" smtClean="0">
              <a:latin typeface="+mj-lt"/>
            </a:endParaRPr>
          </a:p>
          <a:p>
            <a:pPr marL="342900" indent="-342900">
              <a:buFont typeface="Arial" panose="020B0604020202020204" pitchFamily="34" charset="0"/>
              <a:buChar char="•"/>
            </a:pPr>
            <a:r>
              <a:rPr lang="en-US" sz="2400" b="1" dirty="0">
                <a:latin typeface="+mj-lt"/>
              </a:rPr>
              <a:t>April 2, 2018:</a:t>
            </a:r>
            <a:r>
              <a:rPr lang="en-US" sz="2400" dirty="0">
                <a:latin typeface="+mj-lt"/>
              </a:rPr>
              <a:t> </a:t>
            </a:r>
            <a:r>
              <a:rPr lang="en-US" sz="2000" dirty="0">
                <a:latin typeface="+mj-lt"/>
              </a:rPr>
              <a:t>DMV </a:t>
            </a:r>
            <a:r>
              <a:rPr lang="en-US" sz="2000" dirty="0" smtClean="0">
                <a:latin typeface="+mj-lt"/>
              </a:rPr>
              <a:t>can begin approving </a:t>
            </a:r>
            <a:r>
              <a:rPr lang="en-US" sz="2000" dirty="0">
                <a:latin typeface="+mj-lt"/>
              </a:rPr>
              <a:t>applications for autonomous vehicle testing without a driver and deployment (public use). </a:t>
            </a:r>
          </a:p>
          <a:p>
            <a:endParaRPr lang="en-US" sz="2400" dirty="0">
              <a:latin typeface="+mj-lt"/>
            </a:endParaRPr>
          </a:p>
          <a:p>
            <a:endParaRPr lang="en-US" dirty="0"/>
          </a:p>
        </p:txBody>
      </p:sp>
    </p:spTree>
    <p:extLst>
      <p:ext uri="{BB962C8B-B14F-4D97-AF65-F5344CB8AC3E}">
        <p14:creationId xmlns:p14="http://schemas.microsoft.com/office/powerpoint/2010/main" val="102596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6042027"/>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8" name="Rectangle 2"/>
          <p:cNvSpPr txBox="1">
            <a:spLocks noGrp="1" noChangeArrowheads="1"/>
          </p:cNvSpPr>
          <p:nvPr>
            <p:ph idx="1"/>
          </p:nvPr>
        </p:nvSpPr>
        <p:spPr bwMode="auto">
          <a:xfrm>
            <a:off x="732311" y="210268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en-US" dirty="0" smtClean="0">
                <a:latin typeface="+mj-lt"/>
                <a:cs typeface="Arial" panose="020B0604020202020204" pitchFamily="34" charset="0"/>
              </a:rPr>
              <a:t>Testing with a driver</a:t>
            </a:r>
          </a:p>
          <a:p>
            <a:pPr algn="just"/>
            <a:r>
              <a:rPr lang="en-US" dirty="0" smtClean="0">
                <a:latin typeface="+mj-lt"/>
                <a:cs typeface="Arial" panose="020B0604020202020204" pitchFamily="34" charset="0"/>
              </a:rPr>
              <a:t>Testing without a driver</a:t>
            </a:r>
          </a:p>
          <a:p>
            <a:pPr algn="just"/>
            <a:r>
              <a:rPr lang="en-US" dirty="0" smtClean="0">
                <a:latin typeface="+mj-lt"/>
                <a:cs typeface="Arial" panose="020B0604020202020204" pitchFamily="34" charset="0"/>
              </a:rPr>
              <a:t>Deployment (public use)</a:t>
            </a:r>
            <a:endParaRPr lang="en-US" dirty="0">
              <a:latin typeface="+mj-lt"/>
              <a:cs typeface="Arial" panose="020B0604020202020204" pitchFamily="34" charset="0"/>
            </a:endParaRPr>
          </a:p>
        </p:txBody>
      </p:sp>
      <p:sp>
        <p:nvSpPr>
          <p:cNvPr id="6" name="Title 1"/>
          <p:cNvSpPr>
            <a:spLocks noGrp="1"/>
          </p:cNvSpPr>
          <p:nvPr>
            <p:ph type="title"/>
          </p:nvPr>
        </p:nvSpPr>
        <p:spPr>
          <a:xfrm>
            <a:off x="647699" y="415142"/>
            <a:ext cx="9656124" cy="1325563"/>
          </a:xfrm>
        </p:spPr>
        <p:txBody>
          <a:bodyPr>
            <a:normAutofit/>
          </a:bodyPr>
          <a:lstStyle/>
          <a:p>
            <a:r>
              <a:rPr lang="en-US" b="1" dirty="0">
                <a:solidFill>
                  <a:srgbClr val="0053A6"/>
                </a:solidFill>
              </a:rPr>
              <a:t>Title 13, Division 1, Chapter 1 Article 3.7 – </a:t>
            </a:r>
            <a:r>
              <a:rPr lang="en-US" b="1" i="1" dirty="0">
                <a:solidFill>
                  <a:schemeClr val="accent1"/>
                </a:solidFill>
              </a:rPr>
              <a:t>Testing of Autonomous Vehicles </a:t>
            </a:r>
          </a:p>
        </p:txBody>
      </p:sp>
    </p:spTree>
    <p:extLst>
      <p:ext uri="{BB962C8B-B14F-4D97-AF65-F5344CB8AC3E}">
        <p14:creationId xmlns:p14="http://schemas.microsoft.com/office/powerpoint/2010/main" val="21024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183010" y="6087195"/>
            <a:ext cx="12192000" cy="823982"/>
          </a:xfrm>
          <a:prstGeom prst="rect">
            <a:avLst/>
          </a:prstGeom>
          <a:solidFill>
            <a:srgbClr val="FFCC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5886201"/>
            <a:ext cx="12192000" cy="311651"/>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823" y="5062217"/>
            <a:ext cx="1888177" cy="1647965"/>
          </a:xfrm>
          <a:prstGeom prst="rect">
            <a:avLst/>
          </a:prstGeom>
        </p:spPr>
      </p:pic>
      <p:sp>
        <p:nvSpPr>
          <p:cNvPr id="6" name="Title 1"/>
          <p:cNvSpPr>
            <a:spLocks noGrp="1"/>
          </p:cNvSpPr>
          <p:nvPr>
            <p:ph type="title"/>
          </p:nvPr>
        </p:nvSpPr>
        <p:spPr>
          <a:xfrm>
            <a:off x="449991" y="143432"/>
            <a:ext cx="10583518" cy="1325563"/>
          </a:xfrm>
        </p:spPr>
        <p:txBody>
          <a:bodyPr/>
          <a:lstStyle/>
          <a:p>
            <a:r>
              <a:rPr lang="en-US" b="1" dirty="0" smtClean="0">
                <a:solidFill>
                  <a:srgbClr val="0053A6"/>
                </a:solidFill>
              </a:rPr>
              <a:t>Regulations Summary: Testing with a Driver</a:t>
            </a:r>
            <a:endParaRPr lang="en-US" b="1" dirty="0">
              <a:solidFill>
                <a:srgbClr val="0053A6"/>
              </a:solidFill>
            </a:endParaRPr>
          </a:p>
        </p:txBody>
      </p:sp>
      <p:sp>
        <p:nvSpPr>
          <p:cNvPr id="2" name="TextBox 1"/>
          <p:cNvSpPr txBox="1"/>
          <p:nvPr/>
        </p:nvSpPr>
        <p:spPr>
          <a:xfrm>
            <a:off x="4015049" y="1246000"/>
            <a:ext cx="8577982" cy="4539704"/>
          </a:xfrm>
          <a:prstGeom prst="rect">
            <a:avLst/>
          </a:prstGeom>
          <a:noFill/>
        </p:spPr>
        <p:txBody>
          <a:bodyPr wrap="square" rtlCol="0">
            <a:spAutoFit/>
          </a:bodyPr>
          <a:lstStyle/>
          <a:p>
            <a:pPr marL="615935" indent="-467772">
              <a:buFont typeface="Arial" panose="020B0604020202020204" pitchFamily="34" charset="0"/>
              <a:buChar char="•"/>
              <a:defRPr/>
            </a:pPr>
            <a:r>
              <a:rPr lang="en-US" dirty="0">
                <a:latin typeface="+mj-lt"/>
                <a:ea typeface="Tahoma" pitchFamily="34" charset="0"/>
                <a:cs typeface="Arial" panose="020B0604020202020204" pitchFamily="34" charset="0"/>
              </a:rPr>
              <a:t>$5 million in insurance, bond, or self-insurance</a:t>
            </a: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Test driver requirements: </a:t>
            </a:r>
          </a:p>
          <a:p>
            <a:pPr marL="1367332" lvl="1" indent="-383108">
              <a:buFont typeface="Courier New" panose="02070309020205020404" pitchFamily="49" charset="0"/>
              <a:buChar char="o"/>
              <a:defRPr/>
            </a:pPr>
            <a:r>
              <a:rPr lang="en-US" dirty="0">
                <a:latin typeface="+mj-lt"/>
                <a:ea typeface="Tahoma" pitchFamily="34" charset="0"/>
                <a:cs typeface="Arial" panose="020B0604020202020204" pitchFamily="34" charset="0"/>
              </a:rPr>
              <a:t>No DUI, not an at-fault driver, and no more than 1 point</a:t>
            </a:r>
          </a:p>
          <a:p>
            <a:pPr marL="1367332" lvl="1" indent="-383108">
              <a:buFont typeface="Courier New" panose="02070309020205020404" pitchFamily="49" charset="0"/>
              <a:buChar char="o"/>
              <a:defRPr/>
            </a:pPr>
            <a:r>
              <a:rPr lang="en-US" dirty="0">
                <a:latin typeface="+mj-lt"/>
                <a:ea typeface="Tahoma" pitchFamily="34" charset="0"/>
                <a:cs typeface="Arial" panose="020B0604020202020204" pitchFamily="34" charset="0"/>
              </a:rPr>
              <a:t>Successful completion of test driver training program</a:t>
            </a:r>
          </a:p>
          <a:p>
            <a:pPr marL="1367332" lvl="1" indent="-383108">
              <a:buFont typeface="Courier New" panose="02070309020205020404" pitchFamily="49" charset="0"/>
              <a:buChar char="o"/>
              <a:defRPr/>
            </a:pPr>
            <a:r>
              <a:rPr lang="en-US" dirty="0">
                <a:latin typeface="+mj-lt"/>
                <a:ea typeface="Tahoma" pitchFamily="34" charset="0"/>
                <a:cs typeface="Arial" panose="020B0604020202020204" pitchFamily="34" charset="0"/>
              </a:rPr>
              <a:t>Employee, contractor, or designee of manufacturer</a:t>
            </a: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Test driver must be seated in driver </a:t>
            </a:r>
            <a:r>
              <a:rPr lang="en-US" dirty="0" smtClean="0">
                <a:latin typeface="+mj-lt"/>
                <a:ea typeface="Tahoma" pitchFamily="34" charset="0"/>
                <a:cs typeface="Arial" panose="020B0604020202020204" pitchFamily="34" charset="0"/>
              </a:rPr>
              <a:t>seat </a:t>
            </a:r>
            <a:r>
              <a:rPr lang="en-US" dirty="0">
                <a:latin typeface="+mj-lt"/>
                <a:ea typeface="Tahoma" pitchFamily="34" charset="0"/>
                <a:cs typeface="Arial" panose="020B0604020202020204" pitchFamily="34" charset="0"/>
              </a:rPr>
              <a:t>during </a:t>
            </a:r>
            <a:r>
              <a:rPr lang="en-US" dirty="0" smtClean="0">
                <a:latin typeface="+mj-lt"/>
                <a:ea typeface="Tahoma" pitchFamily="34" charset="0"/>
                <a:cs typeface="Arial" panose="020B0604020202020204" pitchFamily="34" charset="0"/>
              </a:rPr>
              <a:t>testing</a:t>
            </a: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Report any accident within 10 days</a:t>
            </a: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Report unanticipated disengagements </a:t>
            </a:r>
            <a:r>
              <a:rPr lang="en-US" dirty="0" smtClean="0">
                <a:latin typeface="+mj-lt"/>
                <a:ea typeface="Tahoma" pitchFamily="34" charset="0"/>
                <a:cs typeface="Arial" panose="020B0604020202020204" pitchFamily="34" charset="0"/>
              </a:rPr>
              <a:t>of </a:t>
            </a:r>
            <a:r>
              <a:rPr lang="en-US" dirty="0">
                <a:latin typeface="+mj-lt"/>
                <a:ea typeface="Tahoma" pitchFamily="34" charset="0"/>
                <a:cs typeface="Arial" panose="020B0604020202020204" pitchFamily="34" charset="0"/>
              </a:rPr>
              <a:t>autonomous technology annually</a:t>
            </a: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Testing permit valid for </a:t>
            </a:r>
            <a:r>
              <a:rPr lang="en-US" dirty="0" smtClean="0">
                <a:latin typeface="+mj-lt"/>
                <a:ea typeface="Tahoma" pitchFamily="34" charset="0"/>
                <a:cs typeface="Arial" panose="020B0604020202020204" pitchFamily="34" charset="0"/>
              </a:rPr>
              <a:t>two years</a:t>
            </a:r>
            <a:endParaRPr lang="en-US" dirty="0">
              <a:latin typeface="+mj-lt"/>
              <a:ea typeface="Tahoma" pitchFamily="34" charset="0"/>
              <a:cs typeface="Arial" panose="020B0604020202020204" pitchFamily="34" charset="0"/>
            </a:endParaRPr>
          </a:p>
          <a:p>
            <a:pPr marL="615935" indent="-467772">
              <a:spcBef>
                <a:spcPts val="1067"/>
              </a:spcBef>
              <a:buFont typeface="Arial" panose="020B0604020202020204" pitchFamily="34" charset="0"/>
              <a:buChar char="•"/>
              <a:defRPr/>
            </a:pPr>
            <a:r>
              <a:rPr lang="en-US" dirty="0">
                <a:latin typeface="+mj-lt"/>
                <a:ea typeface="Tahoma" pitchFamily="34" charset="0"/>
                <a:cs typeface="Arial" panose="020B0604020202020204" pitchFamily="34" charset="0"/>
              </a:rPr>
              <a:t>Vehicles excluded from testing:</a:t>
            </a:r>
          </a:p>
          <a:p>
            <a:pPr marL="1367332" lvl="2" indent="-383108">
              <a:buFont typeface="Courier New" panose="02070309020205020404" pitchFamily="49" charset="0"/>
              <a:buChar char="o"/>
              <a:defRPr/>
            </a:pPr>
            <a:r>
              <a:rPr lang="en-US" kern="0" dirty="0">
                <a:solidFill>
                  <a:srgbClr val="000000"/>
                </a:solidFill>
                <a:latin typeface="+mj-lt"/>
              </a:rPr>
              <a:t>Commercial vehicles</a:t>
            </a:r>
          </a:p>
          <a:p>
            <a:pPr marL="1367332" lvl="2" indent="-383108">
              <a:buFont typeface="Courier New" panose="02070309020205020404" pitchFamily="49" charset="0"/>
              <a:buChar char="o"/>
              <a:defRPr/>
            </a:pPr>
            <a:r>
              <a:rPr lang="en-US" kern="0" dirty="0">
                <a:solidFill>
                  <a:srgbClr val="000000"/>
                </a:solidFill>
                <a:latin typeface="+mj-lt"/>
              </a:rPr>
              <a:t>&gt; 10,000 </a:t>
            </a:r>
            <a:r>
              <a:rPr lang="en-US" kern="0" dirty="0" err="1">
                <a:solidFill>
                  <a:srgbClr val="000000"/>
                </a:solidFill>
                <a:latin typeface="+mj-lt"/>
              </a:rPr>
              <a:t>lbs</a:t>
            </a:r>
            <a:r>
              <a:rPr lang="en-US" kern="0" dirty="0">
                <a:solidFill>
                  <a:srgbClr val="000000"/>
                </a:solidFill>
                <a:latin typeface="+mj-lt"/>
              </a:rPr>
              <a:t> GVW</a:t>
            </a:r>
          </a:p>
          <a:p>
            <a:pPr marL="1367332" lvl="2" indent="-383108">
              <a:buFont typeface="Courier New" panose="02070309020205020404" pitchFamily="49" charset="0"/>
              <a:buChar char="o"/>
              <a:defRPr/>
            </a:pPr>
            <a:r>
              <a:rPr lang="en-US" kern="0" dirty="0" smtClean="0">
                <a:solidFill>
                  <a:srgbClr val="000000"/>
                </a:solidFill>
                <a:latin typeface="+mj-lt"/>
              </a:rPr>
              <a:t>Motorcycles</a:t>
            </a:r>
            <a:endParaRPr lang="en-US" kern="0" dirty="0">
              <a:solidFill>
                <a:srgbClr val="000000"/>
              </a:solidFill>
              <a:latin typeface="+mj-lt"/>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7346" b="89336" l="34256" r="80632">
                        <a14:foregroundMark x1="58366" y1="12559" x2="58366" y2="12559"/>
                        <a14:foregroundMark x1="40580" y1="42654" x2="40580" y2="42654"/>
                        <a14:foregroundMark x1="44269" y1="41469" x2="44269" y2="41469"/>
                        <a14:foregroundMark x1="45718" y1="34597" x2="45718" y2="34597"/>
                        <a14:foregroundMark x1="49012" y1="30806" x2="49012" y2="30806"/>
                        <a14:foregroundMark x1="59289" y1="32227" x2="59289" y2="32227"/>
                        <a14:foregroundMark x1="63241" y1="31280" x2="63241" y2="31280"/>
                        <a14:foregroundMark x1="40711" y1="53791" x2="40711" y2="53791"/>
                        <a14:foregroundMark x1="40711" y1="52370" x2="40711" y2="52370"/>
                        <a14:foregroundMark x1="64954" y1="31991" x2="64954" y2="31991"/>
                        <a14:foregroundMark x1="77207" y1="45261" x2="77207" y2="45261"/>
                        <a14:foregroundMark x1="72464" y1="41469" x2="72464" y2="41469"/>
                        <a14:foregroundMark x1="71805" y1="38626" x2="71805" y2="38626"/>
                        <a14:foregroundMark x1="73518" y1="45024" x2="73518" y2="45024"/>
                        <a14:foregroundMark x1="67852" y1="32938" x2="67852" y2="32938"/>
                        <a14:foregroundMark x1="61924" y1="32701" x2="61924" y2="32701"/>
                        <a14:foregroundMark x1="61001" y1="30569" x2="61001" y2="30569"/>
                        <a14:foregroundMark x1="72464" y1="43365" x2="72464" y2="43365"/>
                        <a14:foregroundMark x1="77997" y1="44313" x2="77997" y2="44313"/>
                        <a14:foregroundMark x1="54282" y1="19194" x2="54282" y2="19194"/>
                        <a14:foregroundMark x1="53096" y1="21801" x2="53096" y2="21801"/>
                        <a14:foregroundMark x1="51779" y1="22986" x2="51779" y2="22986"/>
                        <a14:foregroundMark x1="49802" y1="25829" x2="49802" y2="25829"/>
                        <a14:foregroundMark x1="54282" y1="22512" x2="54282" y2="22512"/>
                        <a14:foregroundMark x1="66667" y1="25592" x2="66667" y2="25592"/>
                        <a14:backgroundMark x1="39526" y1="38152" x2="39526" y2="38152"/>
                        <a14:backgroundMark x1="36759" y1="44313" x2="36759" y2="44313"/>
                        <a14:backgroundMark x1="42951" y1="43128" x2="42951" y2="43128"/>
                        <a14:backgroundMark x1="39394" y1="49289" x2="39394" y2="49289"/>
                        <a14:backgroundMark x1="36759" y1="50474" x2="36759" y2="50474"/>
                        <a14:backgroundMark x1="39526" y1="53555" x2="39526" y2="53555"/>
                        <a14:backgroundMark x1="38999" y1="59479" x2="38999" y2="59479"/>
                        <a14:backgroundMark x1="40843" y1="48578" x2="40843" y2="48578"/>
                        <a14:backgroundMark x1="56258" y1="27962" x2="56258" y2="27962"/>
                        <a14:backgroundMark x1="60474" y1="28199" x2="60474" y2="28199"/>
                        <a14:backgroundMark x1="42556" y1="37204" x2="42556" y2="37204"/>
                        <a14:backgroundMark x1="62978" y1="27962" x2="62978" y2="27962"/>
                        <a14:backgroundMark x1="36364" y1="42180" x2="36364" y2="42180"/>
                        <a14:backgroundMark x1="62055" y1="28910" x2="62055" y2="28910"/>
                        <a14:backgroundMark x1="65613" y1="29384" x2="65613" y2="29384"/>
                        <a14:backgroundMark x1="74704" y1="39100" x2="74704" y2="39100"/>
                        <a14:backgroundMark x1="73913" y1="38389" x2="73913" y2="38389"/>
                        <a14:backgroundMark x1="76812" y1="42654" x2="76812" y2="42654"/>
                        <a14:backgroundMark x1="55072" y1="22512" x2="55072" y2="22512"/>
                      </a14:backgroundRemoval>
                    </a14:imgEffect>
                    <a14:imgEffect>
                      <a14:artisticPencilGrayscale/>
                    </a14:imgEffect>
                  </a14:imgLayer>
                </a14:imgProps>
              </a:ext>
              <a:ext uri="{28A0092B-C50C-407E-A947-70E740481C1C}">
                <a14:useLocalDpi xmlns:a14="http://schemas.microsoft.com/office/drawing/2010/main" val="0"/>
              </a:ext>
            </a:extLst>
          </a:blip>
          <a:stretch>
            <a:fillRect/>
          </a:stretch>
        </p:blipFill>
        <p:spPr>
          <a:xfrm>
            <a:off x="-3266406" y="1125750"/>
            <a:ext cx="9179396" cy="5103696"/>
          </a:xfrm>
          <a:prstGeom prst="rect">
            <a:avLst/>
          </a:prstGeom>
        </p:spPr>
      </p:pic>
    </p:spTree>
    <p:extLst>
      <p:ext uri="{BB962C8B-B14F-4D97-AF65-F5344CB8AC3E}">
        <p14:creationId xmlns:p14="http://schemas.microsoft.com/office/powerpoint/2010/main" val="279890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20886</TotalTime>
  <Words>2479</Words>
  <Application>Microsoft Office PowerPoint</Application>
  <PresentationFormat>Custom</PresentationFormat>
  <Paragraphs>271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Autonomous Vehicles in California</vt:lpstr>
      <vt:lpstr>Why Autonomous Vehicles?</vt:lpstr>
      <vt:lpstr>Important Distinction</vt:lpstr>
      <vt:lpstr>PowerPoint Presentation</vt:lpstr>
      <vt:lpstr>California Vehicle  Code</vt:lpstr>
      <vt:lpstr>California’s Definition of Autonomous Vehicle</vt:lpstr>
      <vt:lpstr>A (Very) Brief History of California AV Regulation</vt:lpstr>
      <vt:lpstr>Title 13, Division 1, Chapter 1 Article 3.7 – Testing of Autonomous Vehicles </vt:lpstr>
      <vt:lpstr>Regulations Summary: Testing with a Driver</vt:lpstr>
      <vt:lpstr>Regulations Summary: Testing Without a Driver</vt:lpstr>
      <vt:lpstr>Approved Testing Permits Today (64)</vt:lpstr>
      <vt:lpstr>Approved Driverless Testing Permits (1)</vt:lpstr>
      <vt:lpstr>California by the Numbers</vt:lpstr>
      <vt:lpstr>Current state of AV testing in California: Disengagements</vt:lpstr>
      <vt:lpstr>Autonomous Miles Reported- 2017</vt:lpstr>
      <vt:lpstr>Where Disengagements Occur</vt:lpstr>
      <vt:lpstr>PowerPoint Presentation</vt:lpstr>
      <vt:lpstr>Greatest Increase in MPD over the 2017 Reporting Period</vt:lpstr>
      <vt:lpstr>Top Causes of Disengagement: 2017</vt:lpstr>
      <vt:lpstr>Current state of AV testing in California: Collisions</vt:lpstr>
      <vt:lpstr>Current state of AV testing in California: Collisions</vt:lpstr>
      <vt:lpstr>Current state of AV testing in California: Collisions</vt:lpstr>
      <vt:lpstr>AB 87- Removal of AV on Public Roadways</vt:lpstr>
      <vt:lpstr>PowerPoint Presentation</vt:lpstr>
    </vt:vector>
  </TitlesOfParts>
  <Company>DMV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Deployment of Autonomous Vehicles in California</dc:title>
  <dc:creator>Lake, Alexandra@DMV</dc:creator>
  <cp:lastModifiedBy>David Liebler</cp:lastModifiedBy>
  <cp:revision>110</cp:revision>
  <cp:lastPrinted>2018-10-01T22:51:53Z</cp:lastPrinted>
  <dcterms:created xsi:type="dcterms:W3CDTF">2018-03-11T17:55:02Z</dcterms:created>
  <dcterms:modified xsi:type="dcterms:W3CDTF">2018-12-03T22:09:27Z</dcterms:modified>
</cp:coreProperties>
</file>