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3"/>
  </p:notesMasterIdLst>
  <p:handoutMasterIdLst>
    <p:handoutMasterId r:id="rId14"/>
  </p:handoutMasterIdLst>
  <p:sldIdLst>
    <p:sldId id="266" r:id="rId2"/>
    <p:sldId id="257" r:id="rId3"/>
    <p:sldId id="278" r:id="rId4"/>
    <p:sldId id="325" r:id="rId5"/>
    <p:sldId id="282" r:id="rId6"/>
    <p:sldId id="326" r:id="rId7"/>
    <p:sldId id="327" r:id="rId8"/>
    <p:sldId id="328" r:id="rId9"/>
    <p:sldId id="341" r:id="rId10"/>
    <p:sldId id="342" r:id="rId11"/>
    <p:sldId id="286" r:id="rId1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erta Mendonc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33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100" d="100"/>
          <a:sy n="100" d="100"/>
        </p:scale>
        <p:origin x="-204" y="5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5-29T12:01:34.425"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3201F9A-1119-2D4C-9BEC-7715DA20F688}" type="datetime1">
              <a:rPr lang="en-US"/>
              <a:pPr>
                <a:defRPr/>
              </a:pPr>
              <a:t>6/3/2013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59FE649-A15A-9E46-B106-E77EEC1AB85B}" type="slidenum">
              <a:rPr lang="en-US"/>
              <a:pPr>
                <a:defRPr/>
              </a:pPr>
              <a:t>‹#›</a:t>
            </a:fld>
            <a:endParaRPr lang="en-US"/>
          </a:p>
        </p:txBody>
      </p:sp>
    </p:spTree>
    <p:extLst>
      <p:ext uri="{BB962C8B-B14F-4D97-AF65-F5344CB8AC3E}">
        <p14:creationId xmlns:p14="http://schemas.microsoft.com/office/powerpoint/2010/main" val="2824239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F090706-E49B-EB4C-895C-9C0736A4CEC3}" type="datetime1">
              <a:rPr lang="en-US"/>
              <a:pPr>
                <a:defRPr/>
              </a:pPr>
              <a:t>6/3/2013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5A8CA1C-61B9-7249-A09B-AD821E4EF08C}" type="slidenum">
              <a:rPr lang="en-US"/>
              <a:pPr>
                <a:defRPr/>
              </a:pPr>
              <a:t>‹#›</a:t>
            </a:fld>
            <a:endParaRPr lang="en-US"/>
          </a:p>
        </p:txBody>
      </p:sp>
    </p:spTree>
    <p:extLst>
      <p:ext uri="{BB962C8B-B14F-4D97-AF65-F5344CB8AC3E}">
        <p14:creationId xmlns:p14="http://schemas.microsoft.com/office/powerpoint/2010/main" val="120359111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A06C2-8B69-7543-8302-DAC845AEA32A}" type="slidenum">
              <a:rPr lang="en-US" sz="1200"/>
              <a:pPr eaLnBrk="1" hangingPunct="1"/>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06FE10-E4C0-8245-8EDF-5AB220ABAC83}" type="slidenum">
              <a:rPr lang="en-US" sz="1200"/>
              <a:pPr eaLnBrk="1" hangingPunct="1"/>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E57D21-4BDF-6343-AA60-B01C9C6425EA}" type="slidenum">
              <a:rPr lang="en-US" sz="1200"/>
              <a:pPr eaLnBrk="1" hangingPunct="1"/>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latin typeface="Calibri" charset="0"/>
              <a:ea typeface="ＭＳ Ｐゴシック" charset="0"/>
              <a:cs typeface="ＭＳ Ｐゴシック" charset="0"/>
            </a:endParaRPr>
          </a:p>
          <a:p>
            <a:r>
              <a:rPr lang="en-US" b="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9F3741-9D23-E041-8148-A36877DC4115}" type="slidenum">
              <a:rPr lang="en-US" sz="1200"/>
              <a:pPr eaLnBrk="1" hangingPunct="1"/>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a:latin typeface="Calibri" charset="0"/>
              <a:ea typeface="ＭＳ Ｐゴシック" charset="0"/>
              <a:cs typeface="ＭＳ Ｐゴシック" charset="0"/>
            </a:endParaRPr>
          </a:p>
          <a:p>
            <a:r>
              <a:rPr lang="en-US" b="1">
                <a:latin typeface="Calibri" charset="0"/>
                <a:ea typeface="ＭＳ Ｐゴシック" charset="0"/>
                <a:cs typeface="ＭＳ Ｐゴシック" charset="0"/>
              </a:rPr>
              <a:t>  </a:t>
            </a:r>
            <a:endParaRPr lang="en-US">
              <a:latin typeface="Calibri" charset="0"/>
              <a:ea typeface="ＭＳ Ｐゴシック" charset="0"/>
              <a:cs typeface="ＭＳ Ｐゴシック" charset="0"/>
            </a:endParaRPr>
          </a:p>
          <a:p>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9F3741-9D23-E041-8148-A36877DC4115}" type="slidenum">
              <a:rPr lang="en-US" sz="1200"/>
              <a:pPr eaLnBrk="1" hangingPunct="1"/>
              <a:t>7</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06FE10-E4C0-8245-8EDF-5AB220ABAC83}" type="slidenum">
              <a:rPr lang="en-US" sz="1200"/>
              <a:pPr eaLnBrk="1" hangingPunct="1"/>
              <a:t>8</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EE67A8-3192-D842-BA88-A8D086936B49}" type="slidenum">
              <a:rPr lang="en-US" sz="1200"/>
              <a:pPr eaLnBrk="1" hangingPunct="1"/>
              <a:t>10</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Calibri" charset="0"/>
              <a:ea typeface="ＭＳ Ｐゴシック" charset="0"/>
              <a:cs typeface="ＭＳ Ｐゴシック"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BE2E67-85EB-EF47-811B-97C1E327E155}" type="slidenum">
              <a:rPr lang="en-US" sz="1200"/>
              <a:pPr eaLnBrk="1" hangingPunct="1"/>
              <a:t>11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8" descr="Overlay-TitleSli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Slide Number Placeholder 5"/>
          <p:cNvSpPr>
            <a:spLocks noGrp="1"/>
          </p:cNvSpPr>
          <p:nvPr>
            <p:ph type="sldNum" sz="quarter" idx="10"/>
          </p:nvPr>
        </p:nvSpPr>
        <p:spPr/>
        <p:txBody>
          <a:bodyPr/>
          <a:lstStyle>
            <a:lvl1pPr>
              <a:defRPr/>
            </a:lvl1pPr>
          </a:lstStyle>
          <a:p>
            <a:pPr>
              <a:defRPr/>
            </a:pPr>
            <a:fld id="{869691B7-518A-AC45-A344-2B16DA3B073E}" type="slidenum">
              <a:rPr lang="en-US"/>
              <a:pPr>
                <a:defRPr/>
              </a:pPr>
              <a:t>‹#›</a:t>
            </a:fld>
            <a:endParaRPr lang="en-US"/>
          </a:p>
        </p:txBody>
      </p:sp>
      <p:sp>
        <p:nvSpPr>
          <p:cNvPr id="6" name="Date Placeholder 3"/>
          <p:cNvSpPr>
            <a:spLocks noGrp="1"/>
          </p:cNvSpPr>
          <p:nvPr>
            <p:ph type="dt" sz="half" idx="11"/>
          </p:nvPr>
        </p:nvSpPr>
        <p:spPr/>
        <p:txBody>
          <a:bodyPr/>
          <a:lstStyle>
            <a:lvl1pPr>
              <a:defRPr/>
            </a:lvl1pPr>
          </a:lstStyle>
          <a:p>
            <a:pPr>
              <a:defRPr/>
            </a:pPr>
            <a:fld id="{A5C9ABD7-D9CF-F749-8B9B-2C3BC07774F1}" type="datetime1">
              <a:rPr lang="en-US"/>
              <a:pPr>
                <a:defRPr/>
              </a:pPr>
              <a:t>6/3/2013</a:t>
            </a:fld>
            <a:endParaRPr 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809747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1A09C2BA-4009-F049-A5CD-0DAF956F8573}" type="datetime1">
              <a:rPr lang="en-US"/>
              <a:pPr>
                <a:defRPr/>
              </a:pPr>
              <a:t>6/3/2013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FFEAC5AD-70CC-E647-9984-F43C8FB806C1}" type="slidenum">
              <a:rPr lang="en-US"/>
              <a:pPr>
                <a:defRPr/>
              </a:pPr>
              <a:t>‹#›</a:t>
            </a:fld>
            <a:endParaRPr lang="en-US"/>
          </a:p>
        </p:txBody>
      </p:sp>
    </p:spTree>
    <p:extLst>
      <p:ext uri="{BB962C8B-B14F-4D97-AF65-F5344CB8AC3E}">
        <p14:creationId xmlns:p14="http://schemas.microsoft.com/office/powerpoint/2010/main" val="1043453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descr="Overlay-ContentCap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9464" y="590550"/>
            <a:ext cx="3657600" cy="1162050"/>
          </a:xfr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21008F6F-4AD3-4449-8D15-E2B32F77A550}" type="datetime1">
              <a:rPr lang="en-US"/>
              <a:pPr>
                <a:defRPr/>
              </a:pPr>
              <a:t>6/3/2013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066278FC-5E8C-8F4D-8170-233F063B5A6B}" type="slidenum">
              <a:rPr lang="en-US"/>
              <a:pPr>
                <a:defRPr/>
              </a:pPr>
              <a:t>‹#›</a:t>
            </a:fld>
            <a:endParaRPr lang="en-US"/>
          </a:p>
        </p:txBody>
      </p:sp>
    </p:spTree>
    <p:extLst>
      <p:ext uri="{BB962C8B-B14F-4D97-AF65-F5344CB8AC3E}">
        <p14:creationId xmlns:p14="http://schemas.microsoft.com/office/powerpoint/2010/main" val="4277658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descr="Overlay-PictureCap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263" y="187325"/>
            <a:ext cx="8535987"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86200" y="533400"/>
            <a:ext cx="4476750" cy="1252538"/>
          </a:xfrm>
        </p:spPr>
        <p:txBody>
          <a:bodyPr/>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6" name="Date Placeholder 4"/>
          <p:cNvSpPr>
            <a:spLocks noGrp="1"/>
          </p:cNvSpPr>
          <p:nvPr>
            <p:ph type="dt" sz="half" idx="10"/>
          </p:nvPr>
        </p:nvSpPr>
        <p:spPr>
          <a:xfrm>
            <a:off x="3886200" y="6288088"/>
            <a:ext cx="1887538" cy="365125"/>
          </a:xfrm>
        </p:spPr>
        <p:txBody>
          <a:bodyPr/>
          <a:lstStyle>
            <a:lvl1pPr>
              <a:defRPr/>
            </a:lvl1pPr>
          </a:lstStyle>
          <a:p>
            <a:pPr>
              <a:defRPr/>
            </a:pPr>
            <a:fld id="{A14EEBBA-59FF-7143-95B6-3D41547A14F8}" type="datetime1">
              <a:rPr lang="en-US"/>
              <a:pPr>
                <a:defRPr/>
              </a:pPr>
              <a:t>6/3/2013</a:t>
            </a:fld>
            <a:endParaRPr lang="en-US"/>
          </a:p>
        </p:txBody>
      </p:sp>
      <p:sp>
        <p:nvSpPr>
          <p:cNvPr id="7" name="Footer Placeholder 5"/>
          <p:cNvSpPr>
            <a:spLocks noGrp="1"/>
          </p:cNvSpPr>
          <p:nvPr>
            <p:ph type="ftr" sz="quarter" idx="11"/>
          </p:nvPr>
        </p:nvSpPr>
        <p:spPr>
          <a:xfrm>
            <a:off x="5867400" y="6288088"/>
            <a:ext cx="2676525"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36C6E535-F7C0-3344-AD41-33D9468E11DD}" type="slidenum">
              <a:rPr lang="en-US"/>
              <a:pPr>
                <a:defRPr/>
              </a:pPr>
              <a:t>‹#›</a:t>
            </a:fld>
            <a:endParaRPr lang="en-US"/>
          </a:p>
        </p:txBody>
      </p:sp>
    </p:spTree>
    <p:extLst>
      <p:ext uri="{BB962C8B-B14F-4D97-AF65-F5344CB8AC3E}">
        <p14:creationId xmlns:p14="http://schemas.microsoft.com/office/powerpoint/2010/main" val="320976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5" name="Picture 8" descr="Overlay-PictureCaption-Extra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0953" y="533400"/>
            <a:ext cx="3657600" cy="1252538"/>
          </a:xfrm>
        </p:spPr>
        <p:txBody>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381000" y="6288088"/>
            <a:ext cx="1865313" cy="365125"/>
          </a:xfrm>
        </p:spPr>
        <p:txBody>
          <a:bodyPr/>
          <a:lstStyle>
            <a:lvl1pPr>
              <a:defRPr/>
            </a:lvl1pPr>
          </a:lstStyle>
          <a:p>
            <a:pPr>
              <a:defRPr/>
            </a:pPr>
            <a:fld id="{E9029973-17CE-D94B-88E0-7B478565ACB2}" type="datetime1">
              <a:rPr lang="en-US"/>
              <a:pPr>
                <a:defRPr/>
              </a:pPr>
              <a:t>6/3/2013</a:t>
            </a:fld>
            <a:endParaRPr lang="en-US"/>
          </a:p>
        </p:txBody>
      </p:sp>
      <p:sp>
        <p:nvSpPr>
          <p:cNvPr id="7" name="Footer Placeholder 5"/>
          <p:cNvSpPr>
            <a:spLocks noGrp="1"/>
          </p:cNvSpPr>
          <p:nvPr>
            <p:ph type="ftr" sz="quarter" idx="11"/>
          </p:nvPr>
        </p:nvSpPr>
        <p:spPr>
          <a:xfrm>
            <a:off x="3325813" y="6288088"/>
            <a:ext cx="5218112"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EB4343A7-3346-C046-845A-0EBE06A9387F}" type="slidenum">
              <a:rPr lang="en-US"/>
              <a:pPr>
                <a:defRPr/>
              </a:pPr>
              <a:t>‹#›</a:t>
            </a:fld>
            <a:endParaRPr lang="en-US"/>
          </a:p>
        </p:txBody>
      </p:sp>
    </p:spTree>
    <p:extLst>
      <p:ext uri="{BB962C8B-B14F-4D97-AF65-F5344CB8AC3E}">
        <p14:creationId xmlns:p14="http://schemas.microsoft.com/office/powerpoint/2010/main" val="203746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5" name="Picture 8" descr="Overlay-PictureCaption-Extra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8038" y="3778624"/>
            <a:ext cx="7560515" cy="1102658"/>
          </a:xfrm>
        </p:spPr>
        <p:txBody>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a:xfrm>
            <a:off x="381000" y="6288088"/>
            <a:ext cx="1865313" cy="365125"/>
          </a:xfrm>
        </p:spPr>
        <p:txBody>
          <a:bodyPr/>
          <a:lstStyle>
            <a:lvl1pPr>
              <a:defRPr/>
            </a:lvl1pPr>
          </a:lstStyle>
          <a:p>
            <a:pPr>
              <a:defRPr/>
            </a:pPr>
            <a:fld id="{7358F365-A879-AF4C-92A4-3D4D06631CAD}" type="datetime1">
              <a:rPr lang="en-US"/>
              <a:pPr>
                <a:defRPr/>
              </a:pPr>
              <a:t>6/3/2013</a:t>
            </a:fld>
            <a:endParaRPr lang="en-US"/>
          </a:p>
        </p:txBody>
      </p:sp>
      <p:sp>
        <p:nvSpPr>
          <p:cNvPr id="7" name="Footer Placeholder 5"/>
          <p:cNvSpPr>
            <a:spLocks noGrp="1"/>
          </p:cNvSpPr>
          <p:nvPr>
            <p:ph type="ftr" sz="quarter" idx="11"/>
          </p:nvPr>
        </p:nvSpPr>
        <p:spPr>
          <a:xfrm>
            <a:off x="3325813" y="6288088"/>
            <a:ext cx="5218112" cy="365125"/>
          </a:xfrm>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B87C4EDC-98A8-874D-87C7-CF5BD8B93834}" type="slidenum">
              <a:rPr lang="en-US"/>
              <a:pPr>
                <a:defRPr/>
              </a:pPr>
              <a:t>‹#›</a:t>
            </a:fld>
            <a:endParaRPr lang="en-US"/>
          </a:p>
        </p:txBody>
      </p:sp>
    </p:spTree>
    <p:extLst>
      <p:ext uri="{BB962C8B-B14F-4D97-AF65-F5344CB8AC3E}">
        <p14:creationId xmlns:p14="http://schemas.microsoft.com/office/powerpoint/2010/main" val="3112326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fld id="{D11450F1-B457-7B4F-A733-C09466EABF57}" type="datetime1">
              <a:rPr lang="en-US"/>
              <a:pPr>
                <a:defRPr/>
              </a:pPr>
              <a:t>6/3/2013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B0DE65-DA9A-434B-92DD-715C485968FB}" type="slidenum">
              <a:rPr lang="en-US"/>
              <a:pPr>
                <a:defRPr/>
              </a:pPr>
              <a:t>‹#›</a:t>
            </a:fld>
            <a:endParaRPr lang="en-US"/>
          </a:p>
        </p:txBody>
      </p:sp>
    </p:spTree>
    <p:extLst>
      <p:ext uri="{BB962C8B-B14F-4D97-AF65-F5344CB8AC3E}">
        <p14:creationId xmlns:p14="http://schemas.microsoft.com/office/powerpoint/2010/main" val="2758715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fld id="{8ED7D610-9ED6-ED4A-BA33-01A3D9796202}" type="datetime1">
              <a:rPr lang="en-US"/>
              <a:pPr>
                <a:defRPr/>
              </a:pPr>
              <a:t>6/3/2013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09771-FD6C-5E48-B5BA-32A04E13C906}" type="slidenum">
              <a:rPr lang="en-US"/>
              <a:pPr>
                <a:defRPr/>
              </a:pPr>
              <a:t>‹#›</a:t>
            </a:fld>
            <a:endParaRPr lang="en-US"/>
          </a:p>
        </p:txBody>
      </p:sp>
    </p:spTree>
    <p:extLst>
      <p:ext uri="{BB962C8B-B14F-4D97-AF65-F5344CB8AC3E}">
        <p14:creationId xmlns:p14="http://schemas.microsoft.com/office/powerpoint/2010/main" val="488384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fld id="{FB6DF177-574D-6C40-A9B8-7CA169F7E703}" type="datetime1">
              <a:rPr lang="en-US"/>
              <a:pPr>
                <a:defRPr/>
              </a:pPr>
              <a:t>6/3/2013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473F6A-3399-2D46-8425-ECE6E2A54845}" type="slidenum">
              <a:rPr lang="en-US"/>
              <a:pPr>
                <a:defRPr/>
              </a:pPr>
              <a:t>‹#›</a:t>
            </a:fld>
            <a:endParaRPr lang="en-US"/>
          </a:p>
        </p:txBody>
      </p:sp>
    </p:spTree>
    <p:extLst>
      <p:ext uri="{BB962C8B-B14F-4D97-AF65-F5344CB8AC3E}">
        <p14:creationId xmlns:p14="http://schemas.microsoft.com/office/powerpoint/2010/main" val="961586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descr="Overlay-SectionHead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7325"/>
            <a:ext cx="8826500"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79463" y="2591360"/>
            <a:ext cx="7583487" cy="1362075"/>
          </a:xfrm>
        </p:spPr>
        <p:txBody>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E91289E-4C36-D84D-92A0-DEB14E0B8A16}" type="datetime1">
              <a:rPr lang="en-US"/>
              <a:pPr>
                <a:defRPr/>
              </a:pPr>
              <a:t>6/3/2013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C8FBED-4B1A-5649-94F2-B607DA514931}" type="slidenum">
              <a:rPr lang="en-US"/>
              <a:pPr>
                <a:defRPr/>
              </a:pPr>
              <a:t>‹#›</a:t>
            </a:fld>
            <a:endParaRPr lang="en-US"/>
          </a:p>
        </p:txBody>
      </p:sp>
    </p:spTree>
    <p:extLst>
      <p:ext uri="{BB962C8B-B14F-4D97-AF65-F5344CB8AC3E}">
        <p14:creationId xmlns:p14="http://schemas.microsoft.com/office/powerpoint/2010/main" val="1523570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4"/>
          <p:cNvSpPr>
            <a:spLocks noGrp="1"/>
          </p:cNvSpPr>
          <p:nvPr>
            <p:ph type="dt" sz="half" idx="10"/>
          </p:nvPr>
        </p:nvSpPr>
        <p:spPr/>
        <p:txBody>
          <a:bodyPr/>
          <a:lstStyle>
            <a:lvl1pPr>
              <a:defRPr/>
            </a:lvl1pPr>
          </a:lstStyle>
          <a:p>
            <a:pPr>
              <a:defRPr/>
            </a:pPr>
            <a:fld id="{63E40DB2-47A8-BE42-9E2C-14A5365C6347}" type="datetime1">
              <a:rPr lang="en-US"/>
              <a:pPr>
                <a:defRPr/>
              </a:pPr>
              <a:t>6/3/2013</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1BF75199-A6D3-AD4C-918B-CDA38335D18C}" type="slidenum">
              <a:rPr lang="en-US"/>
              <a:pPr>
                <a:defRPr/>
              </a:pPr>
              <a:t>‹#›</a:t>
            </a:fld>
            <a:endParaRPr lang="en-US"/>
          </a:p>
        </p:txBody>
      </p:sp>
    </p:spTree>
    <p:extLst>
      <p:ext uri="{BB962C8B-B14F-4D97-AF65-F5344CB8AC3E}">
        <p14:creationId xmlns:p14="http://schemas.microsoft.com/office/powerpoint/2010/main" val="270735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874713" y="2286000"/>
            <a:ext cx="356235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16475" y="2286000"/>
            <a:ext cx="3565525"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74713" y="2286000"/>
            <a:ext cx="356235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816475" y="2286000"/>
            <a:ext cx="3565525"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Date Placeholder 6"/>
          <p:cNvSpPr>
            <a:spLocks noGrp="1"/>
          </p:cNvSpPr>
          <p:nvPr>
            <p:ph type="dt" sz="half" idx="10"/>
          </p:nvPr>
        </p:nvSpPr>
        <p:spPr/>
        <p:txBody>
          <a:bodyPr/>
          <a:lstStyle>
            <a:lvl1pPr>
              <a:defRPr/>
            </a:lvl1pPr>
          </a:lstStyle>
          <a:p>
            <a:pPr>
              <a:defRPr/>
            </a:pPr>
            <a:fld id="{E4AA42B0-B8B3-4D4B-B03E-33DB34AC6A26}" type="datetime1">
              <a:rPr lang="en-US"/>
              <a:pPr>
                <a:defRPr/>
              </a:pPr>
              <a:t>6/3/2013</a:t>
            </a:fld>
            <a:endParaRPr lang="en-US"/>
          </a:p>
        </p:txBody>
      </p:sp>
      <p:sp>
        <p:nvSpPr>
          <p:cNvPr id="13" name="Footer Placeholder 7"/>
          <p:cNvSpPr>
            <a:spLocks noGrp="1"/>
          </p:cNvSpPr>
          <p:nvPr>
            <p:ph type="ftr" sz="quarter" idx="11"/>
          </p:nvPr>
        </p:nvSpPr>
        <p:spPr/>
        <p:txBody>
          <a:bodyPr/>
          <a:lstStyle>
            <a:lvl1pPr>
              <a:defRPr/>
            </a:lvl1pPr>
          </a:lstStyle>
          <a:p>
            <a:pPr>
              <a:defRPr/>
            </a:pPr>
            <a:endParaRPr lang="en-US"/>
          </a:p>
        </p:txBody>
      </p:sp>
      <p:sp>
        <p:nvSpPr>
          <p:cNvPr id="14" name="Slide Number Placeholder 8"/>
          <p:cNvSpPr>
            <a:spLocks noGrp="1"/>
          </p:cNvSpPr>
          <p:nvPr>
            <p:ph type="sldNum" sz="quarter" idx="12"/>
          </p:nvPr>
        </p:nvSpPr>
        <p:spPr/>
        <p:txBody>
          <a:bodyPr/>
          <a:lstStyle>
            <a:lvl1pPr>
              <a:defRPr/>
            </a:lvl1pPr>
          </a:lstStyle>
          <a:p>
            <a:pPr>
              <a:defRPr/>
            </a:pPr>
            <a:fld id="{00A64C39-5065-0045-85A5-DB5325AFCDDE}" type="slidenum">
              <a:rPr lang="en-US"/>
              <a:pPr>
                <a:defRPr/>
              </a:pPr>
              <a:t>‹#›</a:t>
            </a:fld>
            <a:endParaRPr lang="en-US"/>
          </a:p>
        </p:txBody>
      </p:sp>
    </p:spTree>
    <p:extLst>
      <p:ext uri="{BB962C8B-B14F-4D97-AF65-F5344CB8AC3E}">
        <p14:creationId xmlns:p14="http://schemas.microsoft.com/office/powerpoint/2010/main" val="1419901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5"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4"/>
          <p:cNvSpPr>
            <a:spLocks noGrp="1"/>
          </p:cNvSpPr>
          <p:nvPr>
            <p:ph type="dt" sz="half" idx="14"/>
          </p:nvPr>
        </p:nvSpPr>
        <p:spPr/>
        <p:txBody>
          <a:bodyPr/>
          <a:lstStyle>
            <a:lvl1pPr>
              <a:defRPr/>
            </a:lvl1pPr>
          </a:lstStyle>
          <a:p>
            <a:pPr>
              <a:defRPr/>
            </a:pPr>
            <a:fld id="{DC25A4FE-C48A-834C-9ABB-56B3926CF2E3}" type="datetime1">
              <a:rPr lang="en-US"/>
              <a:pPr>
                <a:defRPr/>
              </a:pPr>
              <a:t>6/3/2013</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ECFE7C92-E190-CA49-9689-62E81B15C9CC}" type="slidenum">
              <a:rPr lang="en-US"/>
              <a:pPr>
                <a:defRPr/>
              </a:pPr>
              <a:t>‹#›</a:t>
            </a:fld>
            <a:endParaRPr lang="en-US"/>
          </a:p>
        </p:txBody>
      </p:sp>
    </p:spTree>
    <p:extLst>
      <p:ext uri="{BB962C8B-B14F-4D97-AF65-F5344CB8AC3E}">
        <p14:creationId xmlns:p14="http://schemas.microsoft.com/office/powerpoint/2010/main" val="2104821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6"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4"/>
          <p:cNvSpPr>
            <a:spLocks noGrp="1"/>
          </p:cNvSpPr>
          <p:nvPr>
            <p:ph type="dt" sz="half" idx="15"/>
          </p:nvPr>
        </p:nvSpPr>
        <p:spPr/>
        <p:txBody>
          <a:bodyPr/>
          <a:lstStyle>
            <a:lvl1pPr>
              <a:defRPr/>
            </a:lvl1pPr>
          </a:lstStyle>
          <a:p>
            <a:pPr>
              <a:defRPr/>
            </a:pPr>
            <a:fld id="{4C6BB240-0621-8543-8F7E-7B287423FA54}" type="datetime1">
              <a:rPr lang="en-US"/>
              <a:pPr>
                <a:defRPr/>
              </a:pPr>
              <a:t>6/3/2013</a:t>
            </a:fld>
            <a:endParaRPr lang="en-US"/>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9" name="Slide Number Placeholder 6"/>
          <p:cNvSpPr>
            <a:spLocks noGrp="1"/>
          </p:cNvSpPr>
          <p:nvPr>
            <p:ph type="sldNum" sz="quarter" idx="17"/>
          </p:nvPr>
        </p:nvSpPr>
        <p:spPr/>
        <p:txBody>
          <a:bodyPr/>
          <a:lstStyle>
            <a:lvl1pPr>
              <a:defRPr/>
            </a:lvl1pPr>
          </a:lstStyle>
          <a:p>
            <a:pPr>
              <a:defRPr/>
            </a:pPr>
            <a:fld id="{5DC4B260-8155-E64B-90E9-DFB54B87F6ED}" type="slidenum">
              <a:rPr lang="en-US"/>
              <a:pPr>
                <a:defRPr/>
              </a:pPr>
              <a:t>‹#›</a:t>
            </a:fld>
            <a:endParaRPr lang="en-US"/>
          </a:p>
        </p:txBody>
      </p:sp>
    </p:spTree>
    <p:extLst>
      <p:ext uri="{BB962C8B-B14F-4D97-AF65-F5344CB8AC3E}">
        <p14:creationId xmlns:p14="http://schemas.microsoft.com/office/powerpoint/2010/main" val="124191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7"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Date Placeholder 4"/>
          <p:cNvSpPr>
            <a:spLocks noGrp="1"/>
          </p:cNvSpPr>
          <p:nvPr>
            <p:ph type="dt" sz="half" idx="16"/>
          </p:nvPr>
        </p:nvSpPr>
        <p:spPr/>
        <p:txBody>
          <a:bodyPr/>
          <a:lstStyle>
            <a:lvl1pPr>
              <a:defRPr/>
            </a:lvl1pPr>
          </a:lstStyle>
          <a:p>
            <a:pPr>
              <a:defRPr/>
            </a:pPr>
            <a:fld id="{9F6F1C06-974B-4B4B-AACD-231D3464314D}" type="datetime1">
              <a:rPr lang="en-US"/>
              <a:pPr>
                <a:defRPr/>
              </a:pPr>
              <a:t>6/3/2013</a:t>
            </a:fld>
            <a:endParaRPr lang="en-US"/>
          </a:p>
        </p:txBody>
      </p:sp>
      <p:sp>
        <p:nvSpPr>
          <p:cNvPr id="9" name="Footer Placeholder 5"/>
          <p:cNvSpPr>
            <a:spLocks noGrp="1"/>
          </p:cNvSpPr>
          <p:nvPr>
            <p:ph type="ftr" sz="quarter" idx="17"/>
          </p:nvPr>
        </p:nvSpPr>
        <p:spPr/>
        <p:txBody>
          <a:bodyPr/>
          <a:lstStyle>
            <a:lvl1pPr>
              <a:defRPr/>
            </a:lvl1pPr>
          </a:lstStyle>
          <a:p>
            <a:pPr>
              <a:defRPr/>
            </a:pPr>
            <a:endParaRPr lang="en-US"/>
          </a:p>
        </p:txBody>
      </p:sp>
      <p:sp>
        <p:nvSpPr>
          <p:cNvPr id="10" name="Slide Number Placeholder 6"/>
          <p:cNvSpPr>
            <a:spLocks noGrp="1"/>
          </p:cNvSpPr>
          <p:nvPr>
            <p:ph type="sldNum" sz="quarter" idx="18"/>
          </p:nvPr>
        </p:nvSpPr>
        <p:spPr/>
        <p:txBody>
          <a:bodyPr/>
          <a:lstStyle>
            <a:lvl1pPr>
              <a:defRPr/>
            </a:lvl1pPr>
          </a:lstStyle>
          <a:p>
            <a:pPr>
              <a:defRPr/>
            </a:pPr>
            <a:fld id="{13D13626-E788-6D40-BA0E-9F5AA5A6B429}" type="slidenum">
              <a:rPr lang="en-US"/>
              <a:pPr>
                <a:defRPr/>
              </a:pPr>
              <a:t>‹#›</a:t>
            </a:fld>
            <a:endParaRPr lang="en-US"/>
          </a:p>
        </p:txBody>
      </p:sp>
    </p:spTree>
    <p:extLst>
      <p:ext uri="{BB962C8B-B14F-4D97-AF65-F5344CB8AC3E}">
        <p14:creationId xmlns:p14="http://schemas.microsoft.com/office/powerpoint/2010/main" val="4066673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Overlay-ContentSlide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87325"/>
            <a:ext cx="8828087"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a:p>
        </p:txBody>
      </p:sp>
      <p:sp>
        <p:nvSpPr>
          <p:cNvPr id="4" name="Date Placeholder 2"/>
          <p:cNvSpPr>
            <a:spLocks noGrp="1"/>
          </p:cNvSpPr>
          <p:nvPr>
            <p:ph type="dt" sz="half" idx="10"/>
          </p:nvPr>
        </p:nvSpPr>
        <p:spPr/>
        <p:txBody>
          <a:bodyPr/>
          <a:lstStyle>
            <a:lvl1pPr>
              <a:defRPr/>
            </a:lvl1pPr>
          </a:lstStyle>
          <a:p>
            <a:pPr>
              <a:defRPr/>
            </a:pPr>
            <a:fld id="{8D9BB5B6-EB52-3D46-A6FC-96628306910A}" type="datetime1">
              <a:rPr lang="en-US"/>
              <a:pPr>
                <a:defRPr/>
              </a:pPr>
              <a:t>6/3/2013</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FF8CA44F-75BA-984E-A2F9-6F77A1C1DC13}" type="slidenum">
              <a:rPr lang="en-US"/>
              <a:pPr>
                <a:defRPr/>
              </a:pPr>
              <a:t>‹#›</a:t>
            </a:fld>
            <a:endParaRPr lang="en-US"/>
          </a:p>
        </p:txBody>
      </p:sp>
    </p:spTree>
    <p:extLst>
      <p:ext uri="{BB962C8B-B14F-4D97-AF65-F5344CB8AC3E}">
        <p14:creationId xmlns:p14="http://schemas.microsoft.com/office/powerpoint/2010/main" val="212851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79463" y="381000"/>
            <a:ext cx="758348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779463" y="1828800"/>
            <a:ext cx="7583487"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6288088"/>
            <a:ext cx="1887538"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2"/>
                </a:solidFill>
                <a:latin typeface="Trebuchet MS" charset="0"/>
              </a:defRPr>
            </a:lvl1pPr>
          </a:lstStyle>
          <a:p>
            <a:pPr>
              <a:defRPr/>
            </a:pPr>
            <a:fld id="{0405B16B-3AD3-9C4F-AE63-C8F7CFFC0AD5}" type="datetime1">
              <a:rPr lang="en-US"/>
              <a:pPr>
                <a:defRPr/>
              </a:pPr>
              <a:t>6/3/2013</a:t>
            </a:fld>
            <a:endParaRPr lang="en-US"/>
          </a:p>
        </p:txBody>
      </p:sp>
      <p:sp>
        <p:nvSpPr>
          <p:cNvPr id="5" name="Footer Placeholder 4"/>
          <p:cNvSpPr>
            <a:spLocks noGrp="1"/>
          </p:cNvSpPr>
          <p:nvPr>
            <p:ph type="ftr" sz="quarter" idx="3"/>
          </p:nvPr>
        </p:nvSpPr>
        <p:spPr>
          <a:xfrm>
            <a:off x="3305175" y="6288088"/>
            <a:ext cx="523875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2"/>
                </a:solidFill>
                <a:latin typeface="Trebuchet MS"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8404225" y="219075"/>
            <a:ext cx="49371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latin typeface="Trebuchet MS" charset="0"/>
              </a:defRPr>
            </a:lvl1pPr>
          </a:lstStyle>
          <a:p>
            <a:pPr>
              <a:defRPr/>
            </a:pPr>
            <a:fld id="{D9511064-0B43-864B-A7BA-8CCED23942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07" r:id="rId1"/>
    <p:sldLayoutId id="2147484606"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 id="2147484617" r:id="rId12"/>
    <p:sldLayoutId id="2147484618" r:id="rId13"/>
    <p:sldLayoutId id="2147484619" r:id="rId14"/>
    <p:sldLayoutId id="2147484620" r:id="rId15"/>
    <p:sldLayoutId id="2147484621" r:id="rId16"/>
  </p:sldLayoutIdLst>
  <p:txStyles>
    <p:titleStyle>
      <a:lvl1pPr algn="l" rtl="0" eaLnBrk="0" fontAlgn="base" hangingPunct="0">
        <a:spcBef>
          <a:spcPct val="0"/>
        </a:spcBef>
        <a:spcAft>
          <a:spcPct val="0"/>
        </a:spcAft>
        <a:defRPr sz="3800" kern="1200">
          <a:solidFill>
            <a:schemeClr val="bg1"/>
          </a:solidFill>
          <a:latin typeface="Franklin Gothic Book"/>
          <a:ea typeface="ＭＳ Ｐゴシック" pitchFamily="-65" charset="-128"/>
          <a:cs typeface="ＭＳ Ｐゴシック" pitchFamily="-65" charset="-128"/>
        </a:defRPr>
      </a:lvl1pPr>
      <a:lvl2pPr algn="l" rtl="0" eaLnBrk="0" fontAlgn="base" hangingPunct="0">
        <a:spcBef>
          <a:spcPct val="0"/>
        </a:spcBef>
        <a:spcAft>
          <a:spcPct val="0"/>
        </a:spcAft>
        <a:defRPr sz="3800">
          <a:solidFill>
            <a:schemeClr val="bg1"/>
          </a:solidFill>
          <a:latin typeface="Franklin Gothic Book" charset="0"/>
          <a:ea typeface="ＭＳ Ｐゴシック" pitchFamily="-65" charset="-128"/>
          <a:cs typeface="ＭＳ Ｐゴシック" pitchFamily="-65" charset="-128"/>
        </a:defRPr>
      </a:lvl2pPr>
      <a:lvl3pPr algn="l" rtl="0" eaLnBrk="0" fontAlgn="base" hangingPunct="0">
        <a:spcBef>
          <a:spcPct val="0"/>
        </a:spcBef>
        <a:spcAft>
          <a:spcPct val="0"/>
        </a:spcAft>
        <a:defRPr sz="3800">
          <a:solidFill>
            <a:schemeClr val="bg1"/>
          </a:solidFill>
          <a:latin typeface="Franklin Gothic Book" charset="0"/>
          <a:ea typeface="ＭＳ Ｐゴシック" pitchFamily="-65" charset="-128"/>
          <a:cs typeface="ＭＳ Ｐゴシック" pitchFamily="-65" charset="-128"/>
        </a:defRPr>
      </a:lvl3pPr>
      <a:lvl4pPr algn="l" rtl="0" eaLnBrk="0" fontAlgn="base" hangingPunct="0">
        <a:spcBef>
          <a:spcPct val="0"/>
        </a:spcBef>
        <a:spcAft>
          <a:spcPct val="0"/>
        </a:spcAft>
        <a:defRPr sz="3800">
          <a:solidFill>
            <a:schemeClr val="bg1"/>
          </a:solidFill>
          <a:latin typeface="Franklin Gothic Book" charset="0"/>
          <a:ea typeface="ＭＳ Ｐゴシック" pitchFamily="-65" charset="-128"/>
          <a:cs typeface="ＭＳ Ｐゴシック" pitchFamily="-65" charset="-128"/>
        </a:defRPr>
      </a:lvl4pPr>
      <a:lvl5pPr algn="l" rtl="0" eaLnBrk="0" fontAlgn="base" hangingPunct="0">
        <a:spcBef>
          <a:spcPct val="0"/>
        </a:spcBef>
        <a:spcAft>
          <a:spcPct val="0"/>
        </a:spcAft>
        <a:defRPr sz="3800">
          <a:solidFill>
            <a:schemeClr val="bg1"/>
          </a:solidFill>
          <a:latin typeface="Franklin Gothic Book" charset="0"/>
          <a:ea typeface="ＭＳ Ｐゴシック" pitchFamily="-65" charset="-128"/>
          <a:cs typeface="ＭＳ Ｐゴシック" pitchFamily="-65" charset="-128"/>
        </a:defRPr>
      </a:lvl5pPr>
      <a:lvl6pPr marL="457200" algn="l" rtl="0" fontAlgn="base">
        <a:spcBef>
          <a:spcPct val="0"/>
        </a:spcBef>
        <a:spcAft>
          <a:spcPct val="0"/>
        </a:spcAft>
        <a:defRPr sz="3800">
          <a:solidFill>
            <a:schemeClr val="bg1"/>
          </a:solidFill>
          <a:latin typeface="Trebuchet MS" pitchFamily="-65" charset="0"/>
          <a:ea typeface="ＭＳ Ｐゴシック" pitchFamily="-65" charset="-128"/>
          <a:cs typeface="ＭＳ Ｐゴシック" pitchFamily="-65" charset="-128"/>
        </a:defRPr>
      </a:lvl6pPr>
      <a:lvl7pPr marL="914400" algn="l" rtl="0" fontAlgn="base">
        <a:spcBef>
          <a:spcPct val="0"/>
        </a:spcBef>
        <a:spcAft>
          <a:spcPct val="0"/>
        </a:spcAft>
        <a:defRPr sz="3800">
          <a:solidFill>
            <a:schemeClr val="bg1"/>
          </a:solidFill>
          <a:latin typeface="Trebuchet MS" pitchFamily="-65" charset="0"/>
          <a:ea typeface="ＭＳ Ｐゴシック" pitchFamily="-65" charset="-128"/>
          <a:cs typeface="ＭＳ Ｐゴシック" pitchFamily="-65" charset="-128"/>
        </a:defRPr>
      </a:lvl7pPr>
      <a:lvl8pPr marL="1371600" algn="l" rtl="0" fontAlgn="base">
        <a:spcBef>
          <a:spcPct val="0"/>
        </a:spcBef>
        <a:spcAft>
          <a:spcPct val="0"/>
        </a:spcAft>
        <a:defRPr sz="3800">
          <a:solidFill>
            <a:schemeClr val="bg1"/>
          </a:solidFill>
          <a:latin typeface="Trebuchet MS" pitchFamily="-65" charset="0"/>
          <a:ea typeface="ＭＳ Ｐゴシック" pitchFamily="-65" charset="-128"/>
          <a:cs typeface="ＭＳ Ｐゴシック" pitchFamily="-65" charset="-128"/>
        </a:defRPr>
      </a:lvl8pPr>
      <a:lvl9pPr marL="1828800" algn="l" rtl="0" fontAlgn="base">
        <a:spcBef>
          <a:spcPct val="0"/>
        </a:spcBef>
        <a:spcAft>
          <a:spcPct val="0"/>
        </a:spcAft>
        <a:defRPr sz="3800">
          <a:solidFill>
            <a:schemeClr val="bg1"/>
          </a:solidFill>
          <a:latin typeface="Trebuchet MS" pitchFamily="-65" charset="0"/>
          <a:ea typeface="ＭＳ Ｐゴシック" pitchFamily="-65" charset="-128"/>
          <a:cs typeface="ＭＳ Ｐゴシック" pitchFamily="-65" charset="-128"/>
        </a:defRPr>
      </a:lvl9pPr>
    </p:titleStyle>
    <p:bodyStyle>
      <a:lvl1pPr marL="282575" indent="-282575" algn="l" rtl="0" eaLnBrk="0" fontAlgn="base" hangingPunct="0">
        <a:spcBef>
          <a:spcPts val="2000"/>
        </a:spcBef>
        <a:spcAft>
          <a:spcPct val="0"/>
        </a:spcAft>
        <a:buFont typeface="Wingdings 2" charset="0"/>
        <a:buChar char=""/>
        <a:defRPr sz="2200" kern="1200">
          <a:solidFill>
            <a:schemeClr val="bg1"/>
          </a:solidFill>
          <a:latin typeface="+mn-lt"/>
          <a:ea typeface="ＭＳ Ｐゴシック" pitchFamily="-65" charset="-128"/>
          <a:cs typeface="ＭＳ Ｐゴシック" pitchFamily="-65" charset="-128"/>
        </a:defRPr>
      </a:lvl1pPr>
      <a:lvl2pPr marL="577850" indent="-295275" algn="l" rtl="0" eaLnBrk="0" fontAlgn="base" hangingPunct="0">
        <a:spcBef>
          <a:spcPts val="600"/>
        </a:spcBef>
        <a:spcAft>
          <a:spcPct val="0"/>
        </a:spcAft>
        <a:buFont typeface="Wingdings 2" charset="0"/>
        <a:buChar char=""/>
        <a:defRPr sz="2000" kern="1200">
          <a:solidFill>
            <a:schemeClr val="bg1"/>
          </a:solidFill>
          <a:latin typeface="+mn-lt"/>
          <a:ea typeface="ＭＳ Ｐゴシック" pitchFamily="-65" charset="-128"/>
          <a:cs typeface="+mn-cs"/>
        </a:defRPr>
      </a:lvl2pPr>
      <a:lvl3pPr marL="860425" indent="-282575" algn="l" rtl="0" eaLnBrk="0" fontAlgn="base" hangingPunct="0">
        <a:spcBef>
          <a:spcPts val="600"/>
        </a:spcBef>
        <a:spcAft>
          <a:spcPct val="0"/>
        </a:spcAft>
        <a:buFont typeface="Wingdings 2" charset="0"/>
        <a:buChar char=""/>
        <a:defRPr kern="1200">
          <a:solidFill>
            <a:schemeClr val="bg1"/>
          </a:solidFill>
          <a:latin typeface="+mn-lt"/>
          <a:ea typeface="ＭＳ Ｐゴシック" pitchFamily="-65" charset="-128"/>
          <a:cs typeface="+mn-cs"/>
        </a:defRPr>
      </a:lvl3pPr>
      <a:lvl4pPr marL="1143000" indent="-282575" algn="l" rtl="0" eaLnBrk="0" fontAlgn="base" hangingPunct="0">
        <a:spcBef>
          <a:spcPts val="600"/>
        </a:spcBef>
        <a:spcAft>
          <a:spcPct val="0"/>
        </a:spcAft>
        <a:buFont typeface="Wingdings 2" charset="0"/>
        <a:buChar char=""/>
        <a:defRPr kern="1200">
          <a:solidFill>
            <a:schemeClr val="bg1"/>
          </a:solidFill>
          <a:latin typeface="+mn-lt"/>
          <a:ea typeface="ＭＳ Ｐゴシック" pitchFamily="-65" charset="-128"/>
          <a:cs typeface="+mn-cs"/>
        </a:defRPr>
      </a:lvl4pPr>
      <a:lvl5pPr marL="1425575" indent="-282575" algn="l" rtl="0" eaLnBrk="0" fontAlgn="base" hangingPunct="0">
        <a:spcBef>
          <a:spcPts val="600"/>
        </a:spcBef>
        <a:spcAft>
          <a:spcPct val="0"/>
        </a:spcAft>
        <a:buFont typeface="Wingdings 2" charset="0"/>
        <a:buChar char=""/>
        <a:defRPr kern="1200">
          <a:solidFill>
            <a:schemeClr val="bg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6.em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iStock_000005045447Large - Blue.psd"/>
          <p:cNvPicPr>
            <a:picLocks noChangeAspect="1"/>
          </p:cNvPicPr>
          <p:nvPr/>
        </p:nvPicPr>
        <p:blipFill>
          <a:blip r:embed="rId3">
            <a:lum bright="22000" contrast="-12000"/>
            <a:alphaModFix amt="61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alpha val="6117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4114800" y="2514600"/>
            <a:ext cx="2665413" cy="4554538"/>
          </a:xfrm>
          <a:prstGeom prst="rect">
            <a:avLst/>
          </a:prstGeom>
          <a:noFill/>
        </p:spPr>
        <p:txBody>
          <a:bodyPr wrap="none">
            <a:spAutoFit/>
          </a:bodyPr>
          <a:lstStyle/>
          <a:p>
            <a:pPr>
              <a:defRPr/>
            </a:pPr>
            <a:r>
              <a:rPr lang="en-US" sz="29000" dirty="0">
                <a:solidFill>
                  <a:schemeClr val="bg1">
                    <a:lumMod val="65000"/>
                  </a:schemeClr>
                </a:solidFill>
                <a:ea typeface="ＭＳ Ｐゴシック" charset="-128"/>
                <a:cs typeface="ＭＳ Ｐゴシック" charset="-128"/>
              </a:rPr>
              <a:t>&amp;</a:t>
            </a:r>
          </a:p>
        </p:txBody>
      </p:sp>
      <p:sp>
        <p:nvSpPr>
          <p:cNvPr id="20483" name="TextBox 8"/>
          <p:cNvSpPr txBox="1">
            <a:spLocks noChangeArrowheads="1"/>
          </p:cNvSpPr>
          <p:nvPr/>
        </p:nvSpPr>
        <p:spPr bwMode="auto">
          <a:xfrm>
            <a:off x="1981200" y="3886200"/>
            <a:ext cx="65325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0090"/>
                </a:solidFill>
                <a:latin typeface="Franklin Gothic Book" charset="0"/>
                <a:cs typeface="Franklin Gothic Book" charset="0"/>
              </a:rPr>
              <a:t>Where </a:t>
            </a:r>
            <a:r>
              <a:rPr lang="en-US" sz="3400" b="1">
                <a:solidFill>
                  <a:srgbClr val="000090"/>
                </a:solidFill>
                <a:latin typeface="Franklin Gothic Book" charset="0"/>
                <a:cs typeface="Franklin Gothic Book" charset="0"/>
              </a:rPr>
              <a:t>PUBLIC BENEFITS</a:t>
            </a:r>
          </a:p>
          <a:p>
            <a:pPr eaLnBrk="1" hangingPunct="1"/>
            <a:endParaRPr lang="en-US" sz="2800" b="1">
              <a:solidFill>
                <a:srgbClr val="000090"/>
              </a:solidFill>
              <a:latin typeface="Franklin Gothic Book" charset="0"/>
              <a:cs typeface="Franklin Gothic Book" charset="0"/>
            </a:endParaRPr>
          </a:p>
          <a:p>
            <a:pPr eaLnBrk="1" hangingPunct="1"/>
            <a:endParaRPr lang="en-US" sz="2800" b="1">
              <a:solidFill>
                <a:srgbClr val="000090"/>
              </a:solidFill>
              <a:latin typeface="Franklin Gothic Book" charset="0"/>
              <a:cs typeface="Franklin Gothic Book" charset="0"/>
            </a:endParaRPr>
          </a:p>
          <a:p>
            <a:pPr eaLnBrk="1" hangingPunct="1"/>
            <a:r>
              <a:rPr lang="en-US" sz="2800" b="1">
                <a:solidFill>
                  <a:srgbClr val="000090"/>
                </a:solidFill>
                <a:latin typeface="Franklin Gothic Book" charset="0"/>
                <a:cs typeface="Franklin Gothic Book" charset="0"/>
              </a:rPr>
              <a:t>		</a:t>
            </a:r>
            <a:r>
              <a:rPr lang="en-US" sz="3400" b="1">
                <a:solidFill>
                  <a:srgbClr val="000090"/>
                </a:solidFill>
                <a:latin typeface="Franklin Gothic Book" charset="0"/>
                <a:cs typeface="Franklin Gothic Book" charset="0"/>
              </a:rPr>
              <a:t>PRIVATE ENTERPRISE </a:t>
            </a:r>
            <a:r>
              <a:rPr lang="en-US" sz="2800" b="1">
                <a:solidFill>
                  <a:srgbClr val="000090"/>
                </a:solidFill>
                <a:latin typeface="Franklin Gothic Book" charset="0"/>
                <a:cs typeface="Franklin Gothic Book" charset="0"/>
              </a:rPr>
              <a:t>Intersect</a:t>
            </a:r>
          </a:p>
        </p:txBody>
      </p:sp>
      <p:pic>
        <p:nvPicPr>
          <p:cNvPr id="20484" name="Picture 2" descr="GoRail Logo - cmyk.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388" y="838200"/>
            <a:ext cx="29702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8" descr="iStock_000004725614Medium - Blu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9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3" descr="Background Normal .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09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9"/>
          <p:cNvSpPr txBox="1">
            <a:spLocks noChangeArrowheads="1"/>
          </p:cNvSpPr>
          <p:nvPr/>
        </p:nvSpPr>
        <p:spPr bwMode="auto">
          <a:xfrm>
            <a:off x="533400" y="228600"/>
            <a:ext cx="7924800" cy="477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smtClean="0">
                <a:solidFill>
                  <a:schemeClr val="bg1"/>
                </a:solidFill>
                <a:latin typeface="Franklin Gothic Book" charset="0"/>
                <a:cs typeface="Franklin Gothic Book" charset="0"/>
              </a:rPr>
              <a:t>Freight Rail Pulls Its Own Weight</a:t>
            </a:r>
          </a:p>
          <a:p>
            <a:pPr algn="ctr" eaLnBrk="1" hangingPunct="1"/>
            <a:endParaRPr lang="en-US" sz="3600" dirty="0" smtClean="0">
              <a:solidFill>
                <a:schemeClr val="bg1"/>
              </a:solidFill>
              <a:latin typeface="Franklin Gothic Book" charset="0"/>
              <a:cs typeface="Franklin Gothic Book" charset="0"/>
            </a:endParaRPr>
          </a:p>
          <a:p>
            <a:pPr algn="ctr" eaLnBrk="1" hangingPunct="1"/>
            <a:r>
              <a:rPr lang="en-US" sz="3200" dirty="0" smtClean="0">
                <a:solidFill>
                  <a:schemeClr val="bg1"/>
                </a:solidFill>
                <a:latin typeface="Franklin Gothic Book" charset="0"/>
                <a:cs typeface="Franklin Gothic Book" charset="0"/>
              </a:rPr>
              <a:t>Please join hundreds of elected county officials across the US who support GoRail &amp; the  MN &amp; FL State County Associations by</a:t>
            </a:r>
          </a:p>
          <a:p>
            <a:pPr algn="ctr" eaLnBrk="1" hangingPunct="1"/>
            <a:r>
              <a:rPr lang="en-US" sz="3200" dirty="0" smtClean="0">
                <a:solidFill>
                  <a:schemeClr val="bg1"/>
                </a:solidFill>
                <a:latin typeface="Franklin Gothic Book" charset="0"/>
                <a:cs typeface="Franklin Gothic Book" charset="0"/>
              </a:rPr>
              <a:t> ‘Resolving’ to support the </a:t>
            </a:r>
          </a:p>
          <a:p>
            <a:pPr algn="ctr" eaLnBrk="1" hangingPunct="1"/>
            <a:r>
              <a:rPr lang="en-US" sz="3200" dirty="0" smtClean="0">
                <a:solidFill>
                  <a:schemeClr val="bg1"/>
                </a:solidFill>
                <a:latin typeface="Franklin Gothic Book" charset="0"/>
                <a:cs typeface="Franklin Gothic Book" charset="0"/>
              </a:rPr>
              <a:t>Public Benefits of Freight Rail</a:t>
            </a:r>
          </a:p>
          <a:p>
            <a:pPr algn="ctr" eaLnBrk="1" hangingPunct="1"/>
            <a:r>
              <a:rPr lang="en-US" sz="3200" dirty="0" smtClean="0">
                <a:solidFill>
                  <a:schemeClr val="bg1"/>
                </a:solidFill>
                <a:latin typeface="Franklin Gothic Book" charset="0"/>
                <a:cs typeface="Franklin Gothic Book" charset="0"/>
              </a:rPr>
              <a:t>(delivered free of charge to</a:t>
            </a:r>
          </a:p>
          <a:p>
            <a:pPr algn="ctr" eaLnBrk="1" hangingPunct="1"/>
            <a:r>
              <a:rPr lang="en-US" sz="3200" dirty="0" smtClean="0">
                <a:solidFill>
                  <a:schemeClr val="bg1"/>
                </a:solidFill>
                <a:latin typeface="Franklin Gothic Book" charset="0"/>
                <a:cs typeface="Franklin Gothic Book" charset="0"/>
              </a:rPr>
              <a:t>taxpayers).</a:t>
            </a:r>
            <a:endParaRPr lang="en-US" sz="3200" dirty="0">
              <a:solidFill>
                <a:schemeClr val="bg1"/>
              </a:solidFill>
              <a:latin typeface="Franklin Gothic Book" charset="0"/>
              <a:cs typeface="Franklin Gothic Book" charset="0"/>
            </a:endParaRPr>
          </a:p>
        </p:txBody>
      </p:sp>
      <p:sp>
        <p:nvSpPr>
          <p:cNvPr id="37892" name="TextBox 11"/>
          <p:cNvSpPr txBox="1">
            <a:spLocks noChangeArrowheads="1"/>
          </p:cNvSpPr>
          <p:nvPr/>
        </p:nvSpPr>
        <p:spPr bwMode="auto">
          <a:xfrm>
            <a:off x="0" y="5741988"/>
            <a:ext cx="9209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dirty="0" err="1" smtClean="0">
                <a:solidFill>
                  <a:schemeClr val="bg1"/>
                </a:solidFill>
                <a:latin typeface="Franklin Gothic Book" charset="0"/>
                <a:cs typeface="Franklin Gothic Book" charset="0"/>
              </a:rPr>
              <a:t>www.gorail.org</a:t>
            </a:r>
            <a:endParaRPr lang="en-US" sz="4000" dirty="0">
              <a:solidFill>
                <a:schemeClr val="bg1"/>
              </a:solidFill>
              <a:latin typeface="Franklin Gothic Book" charset="0"/>
              <a:cs typeface="Franklin Gothic Book"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8" descr="iStock_000004725614Medium - Blue.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9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descr="Background Normal .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09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9"/>
          <p:cNvSpPr txBox="1">
            <a:spLocks noChangeArrowheads="1"/>
          </p:cNvSpPr>
          <p:nvPr/>
        </p:nvSpPr>
        <p:spPr bwMode="auto">
          <a:xfrm>
            <a:off x="3060700" y="2133600"/>
            <a:ext cx="33067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8800" dirty="0">
                <a:solidFill>
                  <a:srgbClr val="FFFFFF"/>
                </a:solidFill>
                <a:latin typeface="Franklin Gothic Book" charset="0"/>
                <a:cs typeface="Franklin Gothic Book" charset="0"/>
              </a:rPr>
              <a:t>GoRail</a:t>
            </a:r>
          </a:p>
          <a:p>
            <a:pPr algn="ctr" eaLnBrk="1" hangingPunct="1"/>
            <a:r>
              <a:rPr lang="en-US" dirty="0">
                <a:solidFill>
                  <a:srgbClr val="FFFFFF"/>
                </a:solidFill>
                <a:latin typeface="Franklin Gothic Book" charset="0"/>
                <a:cs typeface="Franklin Gothic Book" charset="0"/>
              </a:rPr>
              <a:t>Roberta Mendonca</a:t>
            </a:r>
          </a:p>
          <a:p>
            <a:pPr algn="ctr" eaLnBrk="1" hangingPunct="1"/>
            <a:r>
              <a:rPr lang="en-US" dirty="0">
                <a:solidFill>
                  <a:srgbClr val="FFFFFF"/>
                </a:solidFill>
                <a:latin typeface="Franklin Gothic Book" charset="0"/>
                <a:cs typeface="Franklin Gothic Book" charset="0"/>
              </a:rPr>
              <a:t>State Director</a:t>
            </a:r>
          </a:p>
          <a:p>
            <a:pPr algn="ctr" eaLnBrk="1" hangingPunct="1"/>
            <a:r>
              <a:rPr lang="en-US" dirty="0" err="1">
                <a:solidFill>
                  <a:srgbClr val="FFFFFF"/>
                </a:solidFill>
                <a:latin typeface="Franklin Gothic Book" charset="0"/>
                <a:cs typeface="Franklin Gothic Book" charset="0"/>
              </a:rPr>
              <a:t>rmendonca@gorail.org</a:t>
            </a:r>
            <a:endParaRPr lang="en-US" dirty="0">
              <a:solidFill>
                <a:srgbClr val="FFFFFF"/>
              </a:solidFill>
              <a:latin typeface="Franklin Gothic Book" charset="0"/>
              <a:cs typeface="Franklin Gothic Book" charset="0"/>
            </a:endParaRPr>
          </a:p>
          <a:p>
            <a:pPr algn="ctr" eaLnBrk="1" hangingPunct="1"/>
            <a:r>
              <a:rPr lang="en-US" dirty="0">
                <a:solidFill>
                  <a:srgbClr val="FFFFFF"/>
                </a:solidFill>
                <a:latin typeface="Franklin Gothic Book" charset="0"/>
                <a:cs typeface="Franklin Gothic Book" charset="0"/>
              </a:rPr>
              <a:t>571-480-5467</a:t>
            </a:r>
          </a:p>
          <a:p>
            <a:pPr algn="ctr" eaLnBrk="1" hangingPunct="1"/>
            <a:r>
              <a:rPr lang="en-US" dirty="0">
                <a:solidFill>
                  <a:srgbClr val="FFFFFF"/>
                </a:solidFill>
                <a:latin typeface="Franklin Gothic Book" charset="0"/>
                <a:cs typeface="Franklin Gothic Book" charset="0"/>
              </a:rPr>
              <a:t>Cell 916-204-</a:t>
            </a:r>
            <a:r>
              <a:rPr lang="en-US" dirty="0" smtClean="0">
                <a:solidFill>
                  <a:srgbClr val="FFFFFF"/>
                </a:solidFill>
                <a:latin typeface="Franklin Gothic Book" charset="0"/>
                <a:cs typeface="Franklin Gothic Book" charset="0"/>
              </a:rPr>
              <a:t>9864</a:t>
            </a:r>
            <a:endParaRPr lang="en-US" dirty="0">
              <a:solidFill>
                <a:srgbClr val="FFFFFF"/>
              </a:solidFill>
              <a:latin typeface="Franklin Gothic Book" charset="0"/>
              <a:cs typeface="Franklin Gothic Book" charset="0"/>
            </a:endParaRPr>
          </a:p>
        </p:txBody>
      </p:sp>
      <p:sp>
        <p:nvSpPr>
          <p:cNvPr id="39940" name="TextBox 11"/>
          <p:cNvSpPr txBox="1">
            <a:spLocks noChangeArrowheads="1"/>
          </p:cNvSpPr>
          <p:nvPr/>
        </p:nvSpPr>
        <p:spPr bwMode="auto">
          <a:xfrm>
            <a:off x="0" y="5741988"/>
            <a:ext cx="9209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a:solidFill>
                  <a:srgbClr val="FFFFFF"/>
                </a:solidFill>
                <a:latin typeface="Franklin Gothic Book" charset="0"/>
                <a:cs typeface="Franklin Gothic Book" charset="0"/>
              </a:rPr>
              <a:t>www.gorail.org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Backgrou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82563"/>
            <a:ext cx="877887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Background Normal .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2563"/>
            <a:ext cx="8839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a:xfrm>
            <a:off x="779463" y="381000"/>
            <a:ext cx="7583487" cy="1371600"/>
          </a:xfrm>
        </p:spPr>
        <p:txBody>
          <a:bodyPr/>
          <a:lstStyle/>
          <a:p>
            <a:pPr eaLnBrk="1" hangingPunct="1"/>
            <a:r>
              <a:rPr lang="en-US">
                <a:latin typeface="Trebuchet MS" charset="0"/>
                <a:ea typeface="ＭＳ Ｐゴシック" charset="0"/>
                <a:cs typeface="ＭＳ Ｐゴシック" charset="0"/>
              </a:rPr>
              <a:t>GoRail Mission </a:t>
            </a:r>
          </a:p>
        </p:txBody>
      </p:sp>
      <p:sp>
        <p:nvSpPr>
          <p:cNvPr id="22532" name="Content Placeholder 2"/>
          <p:cNvSpPr>
            <a:spLocks noGrp="1"/>
          </p:cNvSpPr>
          <p:nvPr>
            <p:ph idx="1"/>
          </p:nvPr>
        </p:nvSpPr>
        <p:spPr>
          <a:xfrm>
            <a:off x="779463" y="1752600"/>
            <a:ext cx="7583487" cy="4572000"/>
          </a:xfrm>
        </p:spPr>
        <p:txBody>
          <a:bodyPr/>
          <a:lstStyle/>
          <a:p>
            <a:pPr eaLnBrk="1" hangingPunct="1">
              <a:buFont typeface="Wingdings 2" charset="0"/>
              <a:buNone/>
            </a:pPr>
            <a:endParaRPr lang="en-US" dirty="0">
              <a:latin typeface="Franklin Gothic Book" charset="0"/>
              <a:ea typeface="ＭＳ Ｐゴシック" charset="0"/>
              <a:cs typeface="Franklin Gothic Book" charset="0"/>
            </a:endParaRPr>
          </a:p>
          <a:p>
            <a:pPr eaLnBrk="1" hangingPunct="1"/>
            <a:r>
              <a:rPr lang="en-US" dirty="0">
                <a:latin typeface="Franklin Gothic Book" charset="0"/>
                <a:ea typeface="ＭＳ Ｐゴシック" charset="0"/>
                <a:cs typeface="Franklin Gothic Book" charset="0"/>
              </a:rPr>
              <a:t>National non-profit grassroots organization promoting the public benefits of </a:t>
            </a:r>
            <a:r>
              <a:rPr lang="en-US" dirty="0" smtClean="0">
                <a:latin typeface="Franklin Gothic Book" charset="0"/>
                <a:ea typeface="ＭＳ Ｐゴシック" charset="0"/>
                <a:cs typeface="Franklin Gothic Book" charset="0"/>
              </a:rPr>
              <a:t>rail.</a:t>
            </a:r>
            <a:endParaRPr lang="en-US" dirty="0">
              <a:latin typeface="Franklin Gothic Book" charset="0"/>
              <a:ea typeface="ＭＳ Ｐゴシック" charset="0"/>
              <a:cs typeface="Franklin Gothic Book" charset="0"/>
            </a:endParaRPr>
          </a:p>
          <a:p>
            <a:pPr eaLnBrk="1" hangingPunct="1"/>
            <a:r>
              <a:rPr lang="en-US" dirty="0">
                <a:latin typeface="Franklin Gothic Book" charset="0"/>
                <a:ea typeface="ＭＳ Ｐゴシック" charset="0"/>
                <a:cs typeface="Franklin Gothic Book" charset="0"/>
              </a:rPr>
              <a:t>Building public support for policies to expand </a:t>
            </a:r>
            <a:r>
              <a:rPr lang="en-US" dirty="0" smtClean="0">
                <a:latin typeface="Franklin Gothic Book" charset="0"/>
                <a:ea typeface="ＭＳ Ｐゴシック" charset="0"/>
                <a:cs typeface="Franklin Gothic Book" charset="0"/>
              </a:rPr>
              <a:t>rail.</a:t>
            </a:r>
            <a:endParaRPr lang="en-US" dirty="0">
              <a:latin typeface="Franklin Gothic Book" charset="0"/>
              <a:ea typeface="ＭＳ Ｐゴシック" charset="0"/>
              <a:cs typeface="Franklin Gothic Book" charset="0"/>
            </a:endParaRPr>
          </a:p>
          <a:p>
            <a:r>
              <a:rPr lang="en-US" dirty="0">
                <a:latin typeface="Franklin Gothic Book" charset="0"/>
                <a:ea typeface="ＭＳ Ｐゴシック" charset="0"/>
                <a:cs typeface="Franklin Gothic Book" charset="0"/>
              </a:rPr>
              <a:t>Supporting legislation to expand rail </a:t>
            </a:r>
            <a:r>
              <a:rPr lang="en-US" dirty="0" smtClean="0">
                <a:latin typeface="Franklin Gothic Book" charset="0"/>
                <a:ea typeface="ＭＳ Ｐゴシック" charset="0"/>
                <a:cs typeface="Franklin Gothic Book" charset="0"/>
              </a:rPr>
              <a:t>capacity.</a:t>
            </a:r>
            <a:endParaRPr lang="en-US" dirty="0">
              <a:latin typeface="Franklin Gothic Book" charset="0"/>
              <a:ea typeface="ＭＳ Ｐゴシック" charset="0"/>
              <a:cs typeface="Franklin Gothic Book" charset="0"/>
            </a:endParaRPr>
          </a:p>
          <a:p>
            <a:r>
              <a:rPr lang="en-US" dirty="0">
                <a:latin typeface="Franklin Gothic Book" charset="0"/>
                <a:ea typeface="ＭＳ Ｐゴシック" charset="0"/>
                <a:cs typeface="Franklin Gothic Book" charset="0"/>
              </a:rPr>
              <a:t>Opposing legislation that would shrink </a:t>
            </a:r>
            <a:r>
              <a:rPr lang="en-US" dirty="0" smtClean="0">
                <a:latin typeface="Franklin Gothic Book" charset="0"/>
                <a:ea typeface="ＭＳ Ｐゴシック" charset="0"/>
                <a:cs typeface="Franklin Gothic Book" charset="0"/>
              </a:rPr>
              <a:t>capacity.</a:t>
            </a:r>
            <a:endParaRPr lang="en-US" dirty="0">
              <a:latin typeface="Franklin Gothic Book" charset="0"/>
              <a:ea typeface="ＭＳ Ｐゴシック" charset="0"/>
              <a:cs typeface="Franklin Gothic Book"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6" descr="Fuel Efficient.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85738"/>
            <a:ext cx="8763000"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5" descr="Background Normal .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5738"/>
            <a:ext cx="8839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6"/>
          <p:cNvSpPr>
            <a:spLocks noChangeArrowheads="1"/>
          </p:cNvSpPr>
          <p:nvPr/>
        </p:nvSpPr>
        <p:spPr bwMode="auto">
          <a:xfrm>
            <a:off x="914400" y="1492250"/>
            <a:ext cx="7315200" cy="4494213"/>
          </a:xfrm>
          <a:prstGeom prst="rect">
            <a:avLst/>
          </a:prstGeom>
          <a:solidFill>
            <a:schemeClr val="bg1">
              <a:lumMod val="95000"/>
              <a:alpha val="75000"/>
            </a:schemeClr>
          </a:solidFill>
          <a:ln>
            <a:noFill/>
          </a:ln>
        </p:spPr>
        <p:txBody>
          <a:bodyPr>
            <a:spAutoFit/>
          </a:bodyPr>
          <a:lstStyle/>
          <a:p>
            <a:pPr>
              <a:buFont typeface="Arial" charset="0"/>
              <a:buChar char="•"/>
              <a:defRPr/>
            </a:pPr>
            <a:r>
              <a:rPr lang="en-US" sz="2200" dirty="0">
                <a:latin typeface="Franklin Gothic Book"/>
                <a:cs typeface="Franklin Gothic Book"/>
              </a:rPr>
              <a:t> Railroads provide 43 percent of the nation's intercity freight transportation—</a:t>
            </a:r>
            <a:r>
              <a:rPr lang="en-US" sz="2200" i="1" dirty="0">
                <a:latin typeface="Franklin Gothic Book"/>
                <a:cs typeface="Franklin Gothic Book"/>
              </a:rPr>
              <a:t>more than any other mode</a:t>
            </a:r>
            <a:r>
              <a:rPr lang="en-US" sz="2200" dirty="0">
                <a:latin typeface="Franklin Gothic Book"/>
                <a:cs typeface="Franklin Gothic Book"/>
              </a:rPr>
              <a:t>.</a:t>
            </a:r>
          </a:p>
          <a:p>
            <a:pPr>
              <a:defRPr/>
            </a:pPr>
            <a:endParaRPr lang="en-US" sz="2200" dirty="0">
              <a:latin typeface="Franklin Gothic Book"/>
              <a:cs typeface="Franklin Gothic Book"/>
            </a:endParaRPr>
          </a:p>
          <a:p>
            <a:pPr>
              <a:buFont typeface="Arial" charset="0"/>
              <a:buChar char="•"/>
              <a:defRPr/>
            </a:pPr>
            <a:r>
              <a:rPr lang="en-US" sz="2200" dirty="0">
                <a:latin typeface="Franklin Gothic Book"/>
                <a:cs typeface="Franklin Gothic Book"/>
              </a:rPr>
              <a:t> Through intermodal service—freight shared by trucks and trains—railroads move almost 12 million trailers or containers a </a:t>
            </a:r>
            <a:r>
              <a:rPr lang="en-US" sz="2200" dirty="0" smtClean="0">
                <a:latin typeface="Franklin Gothic Book"/>
                <a:cs typeface="Franklin Gothic Book"/>
              </a:rPr>
              <a:t>year.</a:t>
            </a:r>
            <a:endParaRPr lang="en-US" sz="2200" dirty="0">
              <a:latin typeface="Franklin Gothic Book"/>
              <a:cs typeface="Franklin Gothic Book"/>
            </a:endParaRPr>
          </a:p>
          <a:p>
            <a:pPr>
              <a:buFont typeface="Arial" charset="0"/>
              <a:buChar char="•"/>
              <a:defRPr/>
            </a:pPr>
            <a:endParaRPr lang="en-US" sz="2200" dirty="0">
              <a:latin typeface="Franklin Gothic Book"/>
              <a:cs typeface="Franklin Gothic Book"/>
            </a:endParaRPr>
          </a:p>
          <a:p>
            <a:pPr>
              <a:buFont typeface="Arial" charset="0"/>
              <a:buChar char="•"/>
              <a:defRPr/>
            </a:pPr>
            <a:r>
              <a:rPr lang="en-US" sz="2200" dirty="0">
                <a:latin typeface="Franklin Gothic Book"/>
                <a:cs typeface="Franklin Gothic Book"/>
              </a:rPr>
              <a:t> $500 Billion in private capital investment since </a:t>
            </a:r>
            <a:r>
              <a:rPr lang="en-US" sz="2200" dirty="0" smtClean="0">
                <a:latin typeface="Franklin Gothic Book"/>
                <a:cs typeface="Franklin Gothic Book"/>
              </a:rPr>
              <a:t>1980.</a:t>
            </a:r>
            <a:endParaRPr lang="en-US" sz="2200" dirty="0">
              <a:latin typeface="Franklin Gothic Book"/>
              <a:cs typeface="Franklin Gothic Book"/>
            </a:endParaRPr>
          </a:p>
          <a:p>
            <a:pPr>
              <a:buFont typeface="Arial" charset="0"/>
              <a:buChar char="•"/>
              <a:defRPr/>
            </a:pPr>
            <a:endParaRPr lang="en-US" sz="2200" dirty="0">
              <a:latin typeface="Franklin Gothic Book"/>
              <a:cs typeface="Franklin Gothic Book"/>
            </a:endParaRPr>
          </a:p>
          <a:p>
            <a:pPr>
              <a:buFont typeface="Arial" charset="0"/>
              <a:buChar char="•"/>
              <a:defRPr/>
            </a:pPr>
            <a:r>
              <a:rPr lang="en-US" sz="2200" dirty="0">
                <a:latin typeface="Franklin Gothic Book"/>
                <a:cs typeface="Franklin Gothic Book"/>
              </a:rPr>
              <a:t> $12.5 Billion in capital expenditures in </a:t>
            </a:r>
            <a:r>
              <a:rPr lang="en-US" sz="2200" dirty="0" smtClean="0">
                <a:latin typeface="Franklin Gothic Book"/>
                <a:cs typeface="Franklin Gothic Book"/>
              </a:rPr>
              <a:t>2011.</a:t>
            </a:r>
            <a:endParaRPr lang="en-US" sz="2200" dirty="0">
              <a:latin typeface="Franklin Gothic Book"/>
              <a:cs typeface="Franklin Gothic Book"/>
            </a:endParaRPr>
          </a:p>
          <a:p>
            <a:pPr>
              <a:buFont typeface="Arial" charset="0"/>
              <a:buChar char="•"/>
              <a:defRPr/>
            </a:pPr>
            <a:endParaRPr lang="en-US" sz="2200" dirty="0">
              <a:latin typeface="Franklin Gothic Book"/>
              <a:cs typeface="Franklin Gothic Book"/>
            </a:endParaRPr>
          </a:p>
          <a:p>
            <a:pPr>
              <a:buFont typeface="Arial" charset="0"/>
              <a:buChar char="•"/>
              <a:defRPr/>
            </a:pPr>
            <a:r>
              <a:rPr lang="en-US" sz="2200" dirty="0">
                <a:latin typeface="Franklin Gothic Book"/>
                <a:cs typeface="Franklin Gothic Book"/>
              </a:rPr>
              <a:t> Average rail rates are 45% lower today than they were in </a:t>
            </a:r>
            <a:r>
              <a:rPr lang="en-US" sz="2200" dirty="0" smtClean="0">
                <a:latin typeface="Franklin Gothic Book"/>
                <a:cs typeface="Franklin Gothic Book"/>
              </a:rPr>
              <a:t>1981.</a:t>
            </a:r>
            <a:endParaRPr lang="en-US" sz="2200" dirty="0">
              <a:latin typeface="Franklin Gothic Book"/>
              <a:cs typeface="Franklin Gothic Book"/>
            </a:endParaRPr>
          </a:p>
        </p:txBody>
      </p:sp>
      <p:sp>
        <p:nvSpPr>
          <p:cNvPr id="35844" name="Title 2"/>
          <p:cNvSpPr>
            <a:spLocks noGrp="1"/>
          </p:cNvSpPr>
          <p:nvPr>
            <p:ph type="title"/>
          </p:nvPr>
        </p:nvSpPr>
        <p:spPr/>
        <p:txBody>
          <a:bodyPr/>
          <a:lstStyle/>
          <a:p>
            <a:r>
              <a:rPr lang="en-US">
                <a:latin typeface="Franklin Gothic Book" charset="0"/>
                <a:ea typeface="ＭＳ Ｐゴシック" charset="0"/>
                <a:cs typeface="ＭＳ Ｐゴシック" charset="0"/>
              </a:rPr>
              <a:t>Today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Backgroun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82563"/>
            <a:ext cx="877887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descr="Background Normal .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275"/>
            <a:ext cx="8839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a:xfrm>
            <a:off x="779463" y="457200"/>
            <a:ext cx="7583487" cy="1447800"/>
          </a:xfrm>
        </p:spPr>
        <p:txBody>
          <a:bodyPr/>
          <a:lstStyle/>
          <a:p>
            <a:pPr algn="r"/>
            <a:r>
              <a:rPr lang="en-US" sz="2400" b="1" dirty="0" smtClean="0">
                <a:solidFill>
                  <a:srgbClr val="000090"/>
                </a:solidFill>
                <a:latin typeface="Franklin Gothic Book" charset="0"/>
                <a:ea typeface="ＭＳ Ｐゴシック" charset="0"/>
                <a:cs typeface="ＭＳ Ｐゴシック" charset="0"/>
              </a:rPr>
              <a:t>Rail Proves Attractive as  </a:t>
            </a:r>
            <a:br>
              <a:rPr lang="en-US" sz="2400" b="1" dirty="0" smtClean="0">
                <a:solidFill>
                  <a:srgbClr val="000090"/>
                </a:solidFill>
                <a:latin typeface="Franklin Gothic Book" charset="0"/>
                <a:ea typeface="ＭＳ Ｐゴシック" charset="0"/>
                <a:cs typeface="ＭＳ Ｐゴシック" charset="0"/>
              </a:rPr>
            </a:br>
            <a:r>
              <a:rPr lang="en-US" sz="2400" b="1" dirty="0" smtClean="0">
                <a:solidFill>
                  <a:srgbClr val="000090"/>
                </a:solidFill>
                <a:latin typeface="Franklin Gothic Book" charset="0"/>
                <a:ea typeface="ＭＳ Ｐゴシック" charset="0"/>
                <a:cs typeface="ＭＳ Ｐゴシック" charset="0"/>
              </a:rPr>
              <a:t>California Winemakers </a:t>
            </a:r>
            <a:r>
              <a:rPr lang="en-US" sz="2400" b="1" dirty="0">
                <a:solidFill>
                  <a:srgbClr val="000090"/>
                </a:solidFill>
                <a:latin typeface="Franklin Gothic Book" charset="0"/>
                <a:ea typeface="ＭＳ Ｐゴシック" charset="0"/>
                <a:cs typeface="ＭＳ Ｐゴシック" charset="0"/>
              </a:rPr>
              <a:t/>
            </a:r>
            <a:br>
              <a:rPr lang="en-US" sz="2400" b="1" dirty="0">
                <a:solidFill>
                  <a:srgbClr val="000090"/>
                </a:solidFill>
                <a:latin typeface="Franklin Gothic Book" charset="0"/>
                <a:ea typeface="ＭＳ Ｐゴシック" charset="0"/>
                <a:cs typeface="ＭＳ Ｐゴシック" charset="0"/>
              </a:rPr>
            </a:br>
            <a:r>
              <a:rPr lang="en-US" sz="2400" b="1" dirty="0" smtClean="0">
                <a:solidFill>
                  <a:srgbClr val="000090"/>
                </a:solidFill>
                <a:latin typeface="Franklin Gothic Book" charset="0"/>
                <a:ea typeface="ＭＳ Ｐゴシック" charset="0"/>
                <a:cs typeface="ＭＳ Ｐゴシック" charset="0"/>
              </a:rPr>
              <a:t>Seek to go Green</a:t>
            </a:r>
            <a:endParaRPr lang="en-US" sz="2400" dirty="0">
              <a:latin typeface="Franklin Gothic Book" charset="0"/>
              <a:ea typeface="ＭＳ Ｐゴシック" charset="0"/>
              <a:cs typeface="ＭＳ Ｐゴシック" charset="0"/>
            </a:endParaRPr>
          </a:p>
        </p:txBody>
      </p:sp>
      <p:sp>
        <p:nvSpPr>
          <p:cNvPr id="43013" name="Content Placeholder 2"/>
          <p:cNvSpPr>
            <a:spLocks noGrp="1"/>
          </p:cNvSpPr>
          <p:nvPr>
            <p:ph sz="half" idx="1"/>
          </p:nvPr>
        </p:nvSpPr>
        <p:spPr>
          <a:xfrm>
            <a:off x="533400" y="3200400"/>
            <a:ext cx="8001000" cy="3429000"/>
          </a:xfrm>
        </p:spPr>
        <p:txBody>
          <a:bodyPr>
            <a:normAutofit fontScale="85000" lnSpcReduction="20000"/>
          </a:bodyPr>
          <a:lstStyle/>
          <a:p>
            <a:pPr>
              <a:defRPr/>
            </a:pPr>
            <a:r>
              <a:rPr lang="en-US" sz="1800" dirty="0" smtClean="0"/>
              <a:t>Access to freight rail was key in the decision to locate the Jackson Family Wines/</a:t>
            </a:r>
            <a:r>
              <a:rPr lang="en-US" sz="1800" dirty="0" err="1" smtClean="0"/>
              <a:t>Biagi</a:t>
            </a:r>
            <a:r>
              <a:rPr lang="en-US" sz="1800" dirty="0" smtClean="0"/>
              <a:t> Bros. Distribution Center recently built in American Canyon where today they are shipping more than 5,000 carloads each year on new environmentally friendly, American-made equipment.</a:t>
            </a:r>
          </a:p>
          <a:p>
            <a:pPr>
              <a:defRPr/>
            </a:pPr>
            <a:r>
              <a:rPr lang="en-US" sz="1800" dirty="0"/>
              <a:t>The connection between freight trains and wine is driving economic development.  The area’s production of about 30 million cases of wine per year creates jobs in bottling, packaging, distribution facilities, warehouses, and boutique </a:t>
            </a:r>
            <a:r>
              <a:rPr lang="en-US" sz="1800" dirty="0" smtClean="0"/>
              <a:t>winemaking.</a:t>
            </a:r>
          </a:p>
          <a:p>
            <a:pPr>
              <a:defRPr/>
            </a:pPr>
            <a:r>
              <a:rPr lang="en-US" sz="1800" dirty="0" smtClean="0"/>
              <a:t>City Manager Dana </a:t>
            </a:r>
            <a:r>
              <a:rPr lang="en-US" sz="1800" dirty="0" err="1" smtClean="0"/>
              <a:t>Shigley</a:t>
            </a:r>
            <a:r>
              <a:rPr lang="en-US" sz="1800" dirty="0" smtClean="0"/>
              <a:t> said that while other cities have been hit for years with catastrophic police and fire service cuts, American Canyon has been spared.  “The boom in wine storage warehouses has been in part fueled by freight rail’s ability to ship case goods to major markets nationwide.”</a:t>
            </a:r>
            <a:endParaRPr lang="en-US" sz="1800" dirty="0"/>
          </a:p>
          <a:p>
            <a:pPr>
              <a:defRPr/>
            </a:pPr>
            <a:r>
              <a:rPr lang="en-US" sz="1800" dirty="0" smtClean="0"/>
              <a:t>“Each boxcar equals three to five truckloads of wine and one locomotive moves a number of cars, so this promotes carbon footprint reduction” states Kathryn </a:t>
            </a:r>
            <a:r>
              <a:rPr lang="en-US" sz="1800" dirty="0" err="1" smtClean="0"/>
              <a:t>Zepaltas</a:t>
            </a:r>
            <a:r>
              <a:rPr lang="en-US" sz="1800" dirty="0" smtClean="0"/>
              <a:t>, director of logistics for Jackson Family Wines.</a:t>
            </a:r>
          </a:p>
          <a:p>
            <a:pPr>
              <a:defRPr/>
            </a:pPr>
            <a:endParaRPr lang="en-US" sz="1800" dirty="0">
              <a:latin typeface="Franklin Gothic Book" charset="0"/>
              <a:ea typeface="ＭＳ Ｐゴシック" charset="0"/>
              <a:cs typeface="Franklin Gothic Book" charset="0"/>
            </a:endParaRPr>
          </a:p>
        </p:txBody>
      </p:sp>
      <p:sp>
        <p:nvSpPr>
          <p:cNvPr id="43014" name="Content Placeholder 3"/>
          <p:cNvSpPr>
            <a:spLocks noGrp="1"/>
          </p:cNvSpPr>
          <p:nvPr>
            <p:ph sz="half" idx="2"/>
          </p:nvPr>
        </p:nvSpPr>
        <p:spPr>
          <a:xfrm>
            <a:off x="8534400" y="6248400"/>
            <a:ext cx="609600" cy="457200"/>
          </a:xfrm>
        </p:spPr>
        <p:txBody>
          <a:bodyPr>
            <a:normAutofit fontScale="85000" lnSpcReduction="20000"/>
          </a:bodyPr>
          <a:lstStyle/>
          <a:p>
            <a:pPr>
              <a:buFont typeface="Wingdings 2" charset="0"/>
              <a:buNone/>
              <a:defRPr/>
            </a:pPr>
            <a:endParaRPr lang="en-US">
              <a:latin typeface="Trebuchet MS" charset="0"/>
              <a:ea typeface="ＭＳ Ｐゴシック" charset="0"/>
              <a:cs typeface="ＭＳ Ｐゴシック" charset="0"/>
            </a:endParaRPr>
          </a:p>
        </p:txBody>
      </p:sp>
      <p:pic>
        <p:nvPicPr>
          <p:cNvPr id="39942"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9463" y="726480"/>
            <a:ext cx="3944937" cy="21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425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EMD Eng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3" descr="Background Normal .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9296400"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p:txBody>
          <a:bodyPr/>
          <a:lstStyle/>
          <a:p>
            <a:r>
              <a:rPr lang="en-US">
                <a:latin typeface="Franklin Gothic Book" charset="0"/>
                <a:ea typeface="ＭＳ Ｐゴシック" charset="0"/>
                <a:cs typeface="ＭＳ Ｐゴシック" charset="0"/>
              </a:rPr>
              <a:t>Freight Rail Creates Jobs</a:t>
            </a:r>
          </a:p>
        </p:txBody>
      </p:sp>
      <p:sp>
        <p:nvSpPr>
          <p:cNvPr id="8" name="Rectangle 6"/>
          <p:cNvSpPr>
            <a:spLocks noChangeArrowheads="1"/>
          </p:cNvSpPr>
          <p:nvPr/>
        </p:nvSpPr>
        <p:spPr bwMode="auto">
          <a:xfrm>
            <a:off x="779463" y="1674813"/>
            <a:ext cx="7315200" cy="4489450"/>
          </a:xfrm>
          <a:prstGeom prst="rect">
            <a:avLst/>
          </a:prstGeom>
          <a:solidFill>
            <a:schemeClr val="bg1">
              <a:lumMod val="95000"/>
              <a:alpha val="75000"/>
            </a:schemeClr>
          </a:solidFill>
          <a:ln>
            <a:noFill/>
          </a:ln>
        </p:spPr>
        <p:txBody>
          <a:bodyPr>
            <a:spAutoFit/>
          </a:bodyPr>
          <a:lstStyle/>
          <a:p>
            <a:pPr>
              <a:defRPr/>
            </a:pPr>
            <a:r>
              <a:rPr lang="en-US" sz="2200" dirty="0">
                <a:latin typeface="Franklin Gothic Book"/>
                <a:cs typeface="Franklin Gothic Book"/>
              </a:rPr>
              <a:t>Every freight rail job sustains another 4.5 jobs across the economy.</a:t>
            </a:r>
          </a:p>
          <a:p>
            <a:pPr>
              <a:defRPr/>
            </a:pPr>
            <a:endParaRPr lang="en-US" sz="2200" dirty="0">
              <a:latin typeface="Franklin Gothic Book"/>
              <a:cs typeface="Franklin Gothic Book"/>
            </a:endParaRPr>
          </a:p>
          <a:p>
            <a:pPr>
              <a:defRPr/>
            </a:pPr>
            <a:r>
              <a:rPr lang="en-US" sz="2200" dirty="0">
                <a:latin typeface="Franklin Gothic Book"/>
                <a:cs typeface="Franklin Gothic Book"/>
              </a:rPr>
              <a:t>Freight railroads generate nearly $265 billion in economic activity each year.</a:t>
            </a:r>
          </a:p>
          <a:p>
            <a:pPr>
              <a:buFont typeface="Arial" charset="0"/>
              <a:buChar char="•"/>
              <a:defRPr/>
            </a:pPr>
            <a:endParaRPr lang="en-US" sz="2200" dirty="0">
              <a:latin typeface="Franklin Gothic Book"/>
              <a:cs typeface="Franklin Gothic Book"/>
            </a:endParaRPr>
          </a:p>
          <a:p>
            <a:pPr>
              <a:defRPr/>
            </a:pPr>
            <a:r>
              <a:rPr lang="en-US" sz="2200" dirty="0">
                <a:latin typeface="Franklin Gothic Book"/>
                <a:cs typeface="Franklin Gothic Book"/>
              </a:rPr>
              <a:t>Every $1 billion of new rail investment creates 20,000 jobs.</a:t>
            </a:r>
          </a:p>
          <a:p>
            <a:pPr>
              <a:buFont typeface="Arial" charset="0"/>
              <a:buChar char="•"/>
              <a:defRPr/>
            </a:pPr>
            <a:endParaRPr lang="en-US" sz="2200" dirty="0">
              <a:latin typeface="Franklin Gothic Book"/>
              <a:cs typeface="Franklin Gothic Book"/>
            </a:endParaRPr>
          </a:p>
          <a:p>
            <a:pPr>
              <a:defRPr/>
            </a:pPr>
            <a:r>
              <a:rPr lang="en-US" sz="2200" dirty="0">
                <a:latin typeface="Franklin Gothic Book"/>
                <a:cs typeface="Franklin Gothic Book"/>
              </a:rPr>
              <a:t>Every $1 of rail infrastructure investment that adds new capacity generates more than $3 in total economic output.</a:t>
            </a:r>
          </a:p>
          <a:p>
            <a:pPr>
              <a:defRPr/>
            </a:pPr>
            <a:endParaRPr lang="en-US" sz="2200" dirty="0">
              <a:latin typeface="Franklin Gothic Book"/>
              <a:cs typeface="Franklin Gothic Book"/>
            </a:endParaRPr>
          </a:p>
          <a:p>
            <a:pPr>
              <a:defRPr/>
            </a:pPr>
            <a:r>
              <a:rPr lang="en-US" sz="2200" dirty="0">
                <a:latin typeface="Franklin Gothic Book"/>
                <a:cs typeface="Franklin Gothic Book"/>
              </a:rPr>
              <a:t>Freight rail will hire an additional 11,000 people this year alone – many of them veterans.</a:t>
            </a:r>
          </a:p>
          <a:p>
            <a:pPr>
              <a:buFont typeface="Arial" charset="0"/>
              <a:buChar char="•"/>
              <a:defRPr/>
            </a:pPr>
            <a:endParaRPr lang="en-US" sz="2200" dirty="0">
              <a:latin typeface="Franklin Gothic Book"/>
              <a:cs typeface="Franklin Gothic Book"/>
            </a:endParaRPr>
          </a:p>
          <a:p>
            <a:pPr>
              <a:defRPr/>
            </a:pPr>
            <a:endParaRPr lang="en-US" sz="2200" dirty="0">
              <a:latin typeface="Franklin Gothic Book"/>
              <a:cs typeface="Franklin Gothic Book"/>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Backgroun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82563"/>
            <a:ext cx="877887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descr="Background Normal .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275"/>
            <a:ext cx="8839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a:xfrm>
            <a:off x="779463" y="726480"/>
            <a:ext cx="7583487" cy="1711920"/>
          </a:xfrm>
        </p:spPr>
        <p:txBody>
          <a:bodyPr/>
          <a:lstStyle/>
          <a:p>
            <a:pPr algn="r"/>
            <a:r>
              <a:rPr lang="en-US" sz="2400" b="1" dirty="0" smtClean="0">
                <a:solidFill>
                  <a:srgbClr val="000090"/>
                </a:solidFill>
                <a:latin typeface="Franklin Gothic Book" charset="0"/>
                <a:ea typeface="ＭＳ Ｐゴシック" charset="0"/>
                <a:cs typeface="ＭＳ Ｐゴシック" charset="0"/>
              </a:rPr>
              <a:t>States Co-operate to Bring</a:t>
            </a:r>
            <a:br>
              <a:rPr lang="en-US" sz="2400" b="1" dirty="0" smtClean="0">
                <a:solidFill>
                  <a:srgbClr val="000090"/>
                </a:solidFill>
                <a:latin typeface="Franklin Gothic Book" charset="0"/>
                <a:ea typeface="ＭＳ Ｐゴシック" charset="0"/>
                <a:cs typeface="ＭＳ Ｐゴシック" charset="0"/>
              </a:rPr>
            </a:br>
            <a:r>
              <a:rPr lang="en-US" sz="2400" b="1" dirty="0" smtClean="0">
                <a:solidFill>
                  <a:srgbClr val="000090"/>
                </a:solidFill>
                <a:latin typeface="Franklin Gothic Book" charset="0"/>
                <a:ea typeface="ＭＳ Ｐゴシック" charset="0"/>
                <a:cs typeface="ＭＳ Ｐゴシック" charset="0"/>
              </a:rPr>
              <a:t>Freight Rail &amp; Jobs to</a:t>
            </a:r>
            <a:r>
              <a:rPr lang="en-US" sz="2400" b="1" dirty="0">
                <a:solidFill>
                  <a:srgbClr val="000090"/>
                </a:solidFill>
                <a:latin typeface="Franklin Gothic Book" charset="0"/>
                <a:ea typeface="ＭＳ Ｐゴシック" charset="0"/>
                <a:cs typeface="ＭＳ Ｐゴシック" charset="0"/>
              </a:rPr>
              <a:t/>
            </a:r>
            <a:br>
              <a:rPr lang="en-US" sz="2400" b="1" dirty="0">
                <a:solidFill>
                  <a:srgbClr val="000090"/>
                </a:solidFill>
                <a:latin typeface="Franklin Gothic Book" charset="0"/>
                <a:ea typeface="ＭＳ Ｐゴシック" charset="0"/>
                <a:cs typeface="ＭＳ Ｐゴシック" charset="0"/>
              </a:rPr>
            </a:br>
            <a:r>
              <a:rPr lang="en-US" sz="2400" b="1" dirty="0" smtClean="0">
                <a:solidFill>
                  <a:srgbClr val="000090"/>
                </a:solidFill>
                <a:latin typeface="Franklin Gothic Book" charset="0"/>
                <a:ea typeface="ＭＳ Ｐゴシック" charset="0"/>
                <a:cs typeface="ＭＳ Ｐゴシック" charset="0"/>
              </a:rPr>
              <a:t>Northwest </a:t>
            </a:r>
            <a:endParaRPr lang="en-US" sz="2400" dirty="0">
              <a:latin typeface="Franklin Gothic Book" charset="0"/>
              <a:ea typeface="ＭＳ Ｐゴシック" charset="0"/>
              <a:cs typeface="ＭＳ Ｐゴシック" charset="0"/>
            </a:endParaRPr>
          </a:p>
        </p:txBody>
      </p:sp>
      <p:sp>
        <p:nvSpPr>
          <p:cNvPr id="43013" name="Content Placeholder 2"/>
          <p:cNvSpPr>
            <a:spLocks noGrp="1"/>
          </p:cNvSpPr>
          <p:nvPr>
            <p:ph sz="half" idx="1"/>
          </p:nvPr>
        </p:nvSpPr>
        <p:spPr>
          <a:xfrm>
            <a:off x="533400" y="3200400"/>
            <a:ext cx="8001000" cy="3429000"/>
          </a:xfrm>
        </p:spPr>
        <p:txBody>
          <a:bodyPr>
            <a:normAutofit lnSpcReduction="10000"/>
          </a:bodyPr>
          <a:lstStyle/>
          <a:p>
            <a:pPr>
              <a:defRPr/>
            </a:pPr>
            <a:r>
              <a:rPr lang="en-US" sz="1800" dirty="0" smtClean="0"/>
              <a:t>Knowing the importance of freight rail to the regional economy, stakeholders in California and Oregon worked to find a solution to restore regular train traffic along the Siskiyou Rail line, which closed in 2008.</a:t>
            </a:r>
          </a:p>
          <a:p>
            <a:pPr>
              <a:defRPr/>
            </a:pPr>
            <a:r>
              <a:rPr lang="en-US" sz="1800" dirty="0" smtClean="0"/>
              <a:t>“Opening the Siskiyou line will have strong ripple effects across the entire Siskiyou County and will help reduce our high unemployment” said Jim Cook, Siskiyou County Supervisor.  “We hope to see the repairs done by the end of 2014.”</a:t>
            </a:r>
            <a:endParaRPr lang="en-US" sz="1800" dirty="0"/>
          </a:p>
          <a:p>
            <a:pPr>
              <a:defRPr/>
            </a:pPr>
            <a:r>
              <a:rPr lang="en-US" sz="1800" dirty="0" smtClean="0"/>
              <a:t>Most raw materials from timber producing northern CA move into Oregon’s forest products industry region by truck,” added Cook.  “The rail option will remove millions of unnecessary highway truck miles.”</a:t>
            </a:r>
            <a:endParaRPr lang="en-US" sz="1800" dirty="0">
              <a:latin typeface="Franklin Gothic Book" charset="0"/>
              <a:ea typeface="ＭＳ Ｐゴシック" charset="0"/>
              <a:cs typeface="Franklin Gothic Book" charset="0"/>
            </a:endParaRPr>
          </a:p>
        </p:txBody>
      </p:sp>
      <p:pic>
        <p:nvPicPr>
          <p:cNvPr id="39942"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9463" y="726480"/>
            <a:ext cx="3944937" cy="21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779463" y="742950"/>
            <a:ext cx="4021137" cy="2228850"/>
          </a:xfrm>
          <a:prstGeom prst="rect">
            <a:avLst/>
          </a:prstGeom>
          <a:noFill/>
          <a:ln>
            <a:noFill/>
          </a:ln>
        </p:spPr>
      </p:pic>
    </p:spTree>
    <p:extLst>
      <p:ext uri="{BB962C8B-B14F-4D97-AF65-F5344CB8AC3E}">
        <p14:creationId xmlns:p14="http://schemas.microsoft.com/office/powerpoint/2010/main" val="4092308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EMD Eng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3" descr="Background Normal .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9296400"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p:txBody>
          <a:bodyPr/>
          <a:lstStyle/>
          <a:p>
            <a:r>
              <a:rPr lang="en-US" dirty="0">
                <a:latin typeface="Franklin Gothic Book" charset="0"/>
                <a:ea typeface="ＭＳ Ｐゴシック" charset="0"/>
                <a:cs typeface="ＭＳ Ｐゴシック" charset="0"/>
              </a:rPr>
              <a:t>Freight Rail Creates </a:t>
            </a:r>
            <a:r>
              <a:rPr lang="en-US" dirty="0" smtClean="0">
                <a:latin typeface="Franklin Gothic Book" charset="0"/>
                <a:ea typeface="ＭＳ Ｐゴシック" charset="0"/>
                <a:cs typeface="ＭＳ Ｐゴシック" charset="0"/>
              </a:rPr>
              <a:t>Jobs in Counties</a:t>
            </a:r>
            <a:endParaRPr lang="en-US" dirty="0">
              <a:latin typeface="Franklin Gothic Book" charset="0"/>
              <a:ea typeface="ＭＳ Ｐゴシック" charset="0"/>
              <a:cs typeface="ＭＳ Ｐゴシック" charset="0"/>
            </a:endParaRPr>
          </a:p>
        </p:txBody>
      </p:sp>
      <p:sp>
        <p:nvSpPr>
          <p:cNvPr id="8" name="Rectangle 6"/>
          <p:cNvSpPr>
            <a:spLocks noChangeArrowheads="1"/>
          </p:cNvSpPr>
          <p:nvPr/>
        </p:nvSpPr>
        <p:spPr bwMode="auto">
          <a:xfrm>
            <a:off x="990600" y="1600200"/>
            <a:ext cx="7162800" cy="6524862"/>
          </a:xfrm>
          <a:prstGeom prst="rect">
            <a:avLst/>
          </a:prstGeom>
          <a:solidFill>
            <a:schemeClr val="bg1">
              <a:lumMod val="95000"/>
              <a:alpha val="75000"/>
            </a:schemeClr>
          </a:solidFill>
          <a:ln>
            <a:noFill/>
          </a:ln>
        </p:spPr>
        <p:txBody>
          <a:bodyPr wrap="square">
            <a:spAutoFit/>
          </a:bodyPr>
          <a:lstStyle/>
          <a:p>
            <a:pPr>
              <a:defRPr/>
            </a:pPr>
            <a:r>
              <a:rPr lang="en-US" sz="2200" dirty="0" smtClean="0">
                <a:latin typeface="Franklin Gothic Book"/>
                <a:cs typeface="Franklin Gothic Book"/>
              </a:rPr>
              <a:t>CA’s total of 13,134 freight rail employees work in 53 of CA’s 58 counties. </a:t>
            </a:r>
            <a:r>
              <a:rPr lang="en-US" sz="2200" dirty="0">
                <a:latin typeface="Franklin Gothic Book"/>
                <a:cs typeface="Franklin Gothic Book"/>
              </a:rPr>
              <a:t>San </a:t>
            </a:r>
            <a:r>
              <a:rPr lang="en-US" sz="2200" dirty="0" smtClean="0">
                <a:latin typeface="Franklin Gothic Book"/>
                <a:cs typeface="Franklin Gothic Book"/>
              </a:rPr>
              <a:t>Bernardino County </a:t>
            </a:r>
            <a:r>
              <a:rPr lang="en-US" sz="2200" dirty="0">
                <a:latin typeface="Franklin Gothic Book"/>
                <a:cs typeface="Franklin Gothic Book"/>
              </a:rPr>
              <a:t>has the most with 2,883 rail </a:t>
            </a:r>
            <a:r>
              <a:rPr lang="en-US" sz="2200" dirty="0" smtClean="0">
                <a:latin typeface="Franklin Gothic Book"/>
                <a:cs typeface="Franklin Gothic Book"/>
              </a:rPr>
              <a:t>employees.</a:t>
            </a:r>
          </a:p>
          <a:p>
            <a:pPr>
              <a:defRPr/>
            </a:pPr>
            <a:endParaRPr lang="en-US" sz="2200" dirty="0">
              <a:latin typeface="Franklin Gothic Book"/>
              <a:cs typeface="Franklin Gothic Book"/>
            </a:endParaRPr>
          </a:p>
          <a:p>
            <a:pPr>
              <a:defRPr/>
            </a:pPr>
            <a:r>
              <a:rPr lang="en-US" sz="2200" dirty="0" smtClean="0">
                <a:latin typeface="Franklin Gothic Book"/>
                <a:cs typeface="Franklin Gothic Book"/>
              </a:rPr>
              <a:t>These are good jobs that support families, communities and local governments.</a:t>
            </a:r>
            <a:r>
              <a:rPr lang="en-US" sz="2200" dirty="0">
                <a:latin typeface="Franklin Gothic Book"/>
                <a:cs typeface="Franklin Gothic Book"/>
              </a:rPr>
              <a:t> </a:t>
            </a:r>
            <a:r>
              <a:rPr lang="en-US" sz="2200" dirty="0" smtClean="0">
                <a:latin typeface="Franklin Gothic Book"/>
                <a:cs typeface="Franklin Gothic Book"/>
              </a:rPr>
              <a:t> Average wage and benefits per freight rail employee in CA is $105, 504. </a:t>
            </a:r>
            <a:endParaRPr lang="en-US" sz="2200" dirty="0">
              <a:latin typeface="Franklin Gothic Book"/>
              <a:cs typeface="Franklin Gothic Book"/>
            </a:endParaRPr>
          </a:p>
          <a:p>
            <a:pPr>
              <a:buFont typeface="Arial" charset="0"/>
              <a:buChar char="•"/>
              <a:defRPr/>
            </a:pPr>
            <a:endParaRPr lang="en-US" sz="2200" dirty="0">
              <a:latin typeface="Franklin Gothic Book"/>
              <a:cs typeface="Franklin Gothic Book"/>
            </a:endParaRPr>
          </a:p>
          <a:p>
            <a:pPr>
              <a:defRPr/>
            </a:pPr>
            <a:r>
              <a:rPr lang="en-US" sz="2200" dirty="0">
                <a:latin typeface="Franklin Gothic Book"/>
                <a:cs typeface="Franklin Gothic Book"/>
              </a:rPr>
              <a:t>The 27,276 railroad retirement beneficiaries in CA received $506 million in retirement </a:t>
            </a:r>
            <a:r>
              <a:rPr lang="en-US" sz="2200" dirty="0" smtClean="0">
                <a:latin typeface="Franklin Gothic Book"/>
                <a:cs typeface="Franklin Gothic Book"/>
              </a:rPr>
              <a:t>benefits funded by railroads.</a:t>
            </a:r>
          </a:p>
          <a:p>
            <a:pPr>
              <a:defRPr/>
            </a:pPr>
            <a:r>
              <a:rPr lang="en-US" sz="2200" dirty="0" smtClean="0">
                <a:latin typeface="Franklin Gothic Book"/>
                <a:cs typeface="Franklin Gothic Book"/>
              </a:rPr>
              <a:t> </a:t>
            </a:r>
            <a:endParaRPr lang="en-US" sz="2200" dirty="0">
              <a:latin typeface="Franklin Gothic Book"/>
              <a:cs typeface="Franklin Gothic Book"/>
            </a:endParaRPr>
          </a:p>
          <a:p>
            <a:pPr>
              <a:defRPr/>
            </a:pPr>
            <a:r>
              <a:rPr lang="en-US" sz="2200" dirty="0" smtClean="0">
                <a:latin typeface="Franklin Gothic Book"/>
                <a:cs typeface="Franklin Gothic Book"/>
              </a:rPr>
              <a:t>There are 5,307 mileages of track and 25 freight railroads who moved 148.0 million tons of freight in CA in 2010.  Saving infrastructure, it would have taken approximately 8.2 million additional trucks to handle that freight.</a:t>
            </a:r>
            <a:endParaRPr lang="en-US" sz="2200" dirty="0">
              <a:latin typeface="Franklin Gothic Book"/>
              <a:cs typeface="Franklin Gothic Book"/>
            </a:endParaRPr>
          </a:p>
          <a:p>
            <a:pPr>
              <a:buFont typeface="Arial" charset="0"/>
              <a:buChar char="•"/>
              <a:defRPr/>
            </a:pPr>
            <a:endParaRPr lang="en-US" sz="2200" dirty="0">
              <a:latin typeface="Franklin Gothic Book"/>
              <a:cs typeface="Franklin Gothic Book"/>
            </a:endParaRPr>
          </a:p>
          <a:p>
            <a:pPr>
              <a:defRPr/>
            </a:pPr>
            <a:endParaRPr lang="en-US" sz="2200" dirty="0">
              <a:latin typeface="Franklin Gothic Book"/>
              <a:cs typeface="Franklin Gothic Book"/>
            </a:endParaRPr>
          </a:p>
          <a:p>
            <a:pPr>
              <a:buFont typeface="Arial" charset="0"/>
              <a:buChar char="•"/>
              <a:defRPr/>
            </a:pPr>
            <a:endParaRPr lang="en-US" sz="2200" dirty="0">
              <a:latin typeface="Franklin Gothic Book"/>
              <a:cs typeface="Franklin Gothic Book"/>
            </a:endParaRPr>
          </a:p>
          <a:p>
            <a:pPr>
              <a:defRPr/>
            </a:pPr>
            <a:endParaRPr lang="en-US" sz="2200" dirty="0">
              <a:latin typeface="Franklin Gothic Book"/>
              <a:cs typeface="Franklin Gothic Book"/>
            </a:endParaRPr>
          </a:p>
        </p:txBody>
      </p:sp>
    </p:spTree>
    <p:extLst>
      <p:ext uri="{BB962C8B-B14F-4D97-AF65-F5344CB8AC3E}">
        <p14:creationId xmlns:p14="http://schemas.microsoft.com/office/powerpoint/2010/main" val="17695765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Backgroun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82563"/>
            <a:ext cx="877887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Background Normal .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2563"/>
            <a:ext cx="8839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a:xfrm>
            <a:off x="779463" y="381000"/>
            <a:ext cx="7583487" cy="1371600"/>
          </a:xfrm>
        </p:spPr>
        <p:txBody>
          <a:bodyPr/>
          <a:lstStyle/>
          <a:p>
            <a:pPr eaLnBrk="1" hangingPunct="1"/>
            <a:r>
              <a:rPr lang="en-US" dirty="0" smtClean="0">
                <a:latin typeface="Trebuchet MS" charset="0"/>
                <a:ea typeface="ＭＳ Ｐゴシック" charset="0"/>
                <a:cs typeface="ＭＳ Ｐゴシック" charset="0"/>
              </a:rPr>
              <a:t>GoRail ‘Job Stories’</a:t>
            </a:r>
            <a:endParaRPr lang="en-US" dirty="0">
              <a:latin typeface="Trebuchet MS" charset="0"/>
              <a:ea typeface="ＭＳ Ｐゴシック" charset="0"/>
              <a:cs typeface="ＭＳ Ｐゴシック" charset="0"/>
            </a:endParaRPr>
          </a:p>
        </p:txBody>
      </p:sp>
      <p:sp>
        <p:nvSpPr>
          <p:cNvPr id="22532" name="Content Placeholder 2"/>
          <p:cNvSpPr>
            <a:spLocks noGrp="1"/>
          </p:cNvSpPr>
          <p:nvPr>
            <p:ph idx="1"/>
          </p:nvPr>
        </p:nvSpPr>
        <p:spPr>
          <a:xfrm>
            <a:off x="779463" y="1752600"/>
            <a:ext cx="7583487" cy="4572000"/>
          </a:xfrm>
        </p:spPr>
        <p:txBody>
          <a:bodyPr/>
          <a:lstStyle/>
          <a:p>
            <a:pPr eaLnBrk="1" hangingPunct="1"/>
            <a:r>
              <a:rPr lang="en-US" dirty="0" smtClean="0">
                <a:latin typeface="Franklin Gothic Book" charset="0"/>
                <a:ea typeface="ＭＳ Ｐゴシック" charset="0"/>
                <a:cs typeface="Franklin Gothic Book" charset="0"/>
              </a:rPr>
              <a:t>Alameda County–new intermodal rail yard &amp; logistics facility will bring jobs &amp; improve air quality for Oakland… more than 9,000 total jobs attributed to OHIT &amp; 2,800 project construction &amp; 2,000 permanent jobs.</a:t>
            </a:r>
            <a:endParaRPr lang="en-US" dirty="0">
              <a:latin typeface="Franklin Gothic Book" charset="0"/>
              <a:ea typeface="ＭＳ Ｐゴシック" charset="0"/>
              <a:cs typeface="Franklin Gothic Book" charset="0"/>
            </a:endParaRPr>
          </a:p>
          <a:p>
            <a:pPr eaLnBrk="1" hangingPunct="1"/>
            <a:r>
              <a:rPr lang="en-US" dirty="0" smtClean="0">
                <a:latin typeface="Franklin Gothic Book" charset="0"/>
                <a:ea typeface="ＭＳ Ｐゴシック" charset="0"/>
                <a:cs typeface="Franklin Gothic Book" charset="0"/>
              </a:rPr>
              <a:t>Yolo County – freight rail is part of renaissance at Port of West Sacramento.</a:t>
            </a:r>
            <a:endParaRPr lang="en-US" dirty="0">
              <a:latin typeface="Franklin Gothic Book" charset="0"/>
              <a:ea typeface="ＭＳ Ｐゴシック" charset="0"/>
              <a:cs typeface="Franklin Gothic Book" charset="0"/>
            </a:endParaRPr>
          </a:p>
          <a:p>
            <a:r>
              <a:rPr lang="en-US" dirty="0" smtClean="0">
                <a:latin typeface="Franklin Gothic Book" charset="0"/>
                <a:ea typeface="ＭＳ Ｐゴシック" charset="0"/>
                <a:cs typeface="Franklin Gothic Book" charset="0"/>
              </a:rPr>
              <a:t>San Diego County – keeping maritime operations &amp; port tenants viable supporting 42,000 regional jobs.</a:t>
            </a:r>
            <a:endParaRPr lang="en-US" dirty="0">
              <a:latin typeface="Franklin Gothic Book" charset="0"/>
              <a:ea typeface="ＭＳ Ｐゴシック" charset="0"/>
              <a:cs typeface="Franklin Gothic Book" charset="0"/>
            </a:endParaRPr>
          </a:p>
          <a:p>
            <a:r>
              <a:rPr lang="en-US" dirty="0" smtClean="0">
                <a:latin typeface="Franklin Gothic Book" charset="0"/>
                <a:ea typeface="ＭＳ Ｐゴシック" charset="0"/>
                <a:cs typeface="Franklin Gothic Book" charset="0"/>
              </a:rPr>
              <a:t>Contra Costa County – attracting new business &amp; 200 full-time jobs at the Port of Richmond.</a:t>
            </a:r>
            <a:endParaRPr lang="en-US" dirty="0">
              <a:latin typeface="Franklin Gothic Book" charset="0"/>
              <a:ea typeface="ＭＳ Ｐゴシック" charset="0"/>
              <a:cs typeface="Franklin Gothic Book" charset="0"/>
            </a:endParaRPr>
          </a:p>
        </p:txBody>
      </p:sp>
    </p:spTree>
    <p:extLst>
      <p:ext uri="{BB962C8B-B14F-4D97-AF65-F5344CB8AC3E}">
        <p14:creationId xmlns:p14="http://schemas.microsoft.com/office/powerpoint/2010/main" val="3935712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Backgroun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82563"/>
            <a:ext cx="877887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3" descr="Background Normal .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563"/>
            <a:ext cx="8839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Content Placeholder 2"/>
          <p:cNvSpPr>
            <a:spLocks noGrp="1"/>
          </p:cNvSpPr>
          <p:nvPr>
            <p:ph idx="1"/>
          </p:nvPr>
        </p:nvSpPr>
        <p:spPr>
          <a:xfrm>
            <a:off x="779463" y="1752600"/>
            <a:ext cx="7583487" cy="4208463"/>
          </a:xfrm>
        </p:spPr>
        <p:txBody>
          <a:bodyPr/>
          <a:lstStyle/>
          <a:p>
            <a:r>
              <a:rPr lang="en-US">
                <a:latin typeface="Franklin Gothic Book" charset="0"/>
                <a:ea typeface="ＭＳ Ｐゴシック" charset="0"/>
                <a:cs typeface="Franklin Gothic Book" charset="0"/>
              </a:rPr>
              <a:t>Freight railroads provide good paying jobs.</a:t>
            </a:r>
          </a:p>
          <a:p>
            <a:r>
              <a:rPr lang="en-US">
                <a:latin typeface="Franklin Gothic Book" charset="0"/>
                <a:ea typeface="ＭＳ Ｐゴシック" charset="0"/>
                <a:cs typeface="Franklin Gothic Book" charset="0"/>
              </a:rPr>
              <a:t>Freight rail saves American consumers billions of dollars.</a:t>
            </a:r>
          </a:p>
          <a:p>
            <a:r>
              <a:rPr lang="en-US">
                <a:latin typeface="Franklin Gothic Book" charset="0"/>
                <a:ea typeface="ＭＳ Ｐゴシック" charset="0"/>
                <a:cs typeface="Franklin Gothic Book" charset="0"/>
              </a:rPr>
              <a:t>Investing in the rail network boosts the nation</a:t>
            </a:r>
            <a:r>
              <a:rPr lang="ja-JP" altLang="en-US">
                <a:latin typeface="Franklin Gothic Book" charset="0"/>
                <a:ea typeface="ＭＳ Ｐゴシック" charset="0"/>
                <a:cs typeface="Franklin Gothic Book" charset="0"/>
              </a:rPr>
              <a:t>’</a:t>
            </a:r>
            <a:r>
              <a:rPr lang="en-US" altLang="ja-JP">
                <a:latin typeface="Franklin Gothic Book" charset="0"/>
                <a:ea typeface="ＭＳ Ｐゴシック" charset="0"/>
                <a:cs typeface="Franklin Gothic Book" charset="0"/>
              </a:rPr>
              <a:t>s economy.</a:t>
            </a:r>
          </a:p>
          <a:p>
            <a:r>
              <a:rPr lang="en-US">
                <a:latin typeface="Franklin Gothic Book" charset="0"/>
                <a:ea typeface="ＭＳ Ｐゴシック" charset="0"/>
                <a:cs typeface="Franklin Gothic Book" charset="0"/>
              </a:rPr>
              <a:t>Moving more freight by rail reduces congestion on our highways.</a:t>
            </a:r>
          </a:p>
          <a:p>
            <a:r>
              <a:rPr lang="en-US">
                <a:latin typeface="Franklin Gothic Book" charset="0"/>
                <a:ea typeface="ＭＳ Ｐゴシック" charset="0"/>
                <a:cs typeface="Franklin Gothic Book" charset="0"/>
              </a:rPr>
              <a:t>Rail is the most energy-efficient way to move goods.</a:t>
            </a:r>
          </a:p>
          <a:p>
            <a:r>
              <a:rPr lang="en-US">
                <a:latin typeface="Franklin Gothic Book" charset="0"/>
                <a:ea typeface="ＭＳ Ｐゴシック" charset="0"/>
                <a:cs typeface="Franklin Gothic Book" charset="0"/>
              </a:rPr>
              <a:t>More freight moving by rail means less pollution.</a:t>
            </a:r>
          </a:p>
        </p:txBody>
      </p:sp>
      <p:sp>
        <p:nvSpPr>
          <p:cNvPr id="36868" name="Title 2"/>
          <p:cNvSpPr>
            <a:spLocks noGrp="1"/>
          </p:cNvSpPr>
          <p:nvPr>
            <p:ph type="title"/>
          </p:nvPr>
        </p:nvSpPr>
        <p:spPr/>
        <p:txBody>
          <a:bodyPr/>
          <a:lstStyle/>
          <a:p>
            <a:r>
              <a:rPr lang="en-US">
                <a:latin typeface="Franklin Gothic Book" charset="0"/>
                <a:ea typeface="ＭＳ Ｐゴシック" charset="0"/>
                <a:cs typeface="ＭＳ Ｐゴシック" charset="0"/>
              </a:rPr>
              <a:t>Public Benefits of Freight Rail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15849</TotalTime>
  <Words>826</Words>
  <Application>Microsoft Office PowerPoint</Application>
  <PresentationFormat>On-screen Show (4:3)</PresentationFormat>
  <Paragraphs>89</Paragraphs>
  <Slides>11</Slides>
  <Notes>8</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Revolution</vt:lpstr>
      <vt:lpstr>PowerPoint Presentation</vt:lpstr>
      <vt:lpstr>GoRail Mission </vt:lpstr>
      <vt:lpstr>Today</vt:lpstr>
      <vt:lpstr>Rail Proves Attractive as   California Winemakers  Seek to go Green</vt:lpstr>
      <vt:lpstr>Freight Rail Creates Jobs</vt:lpstr>
      <vt:lpstr>States Co-operate to Bring Freight Rail &amp; Jobs to Northwest </vt:lpstr>
      <vt:lpstr>Freight Rail Creates Jobs in Counties</vt:lpstr>
      <vt:lpstr>GoRail ‘Job Stories’</vt:lpstr>
      <vt:lpstr>Public Benefits of Freight Rail</vt:lpstr>
      <vt:lpstr>PowerPoint Presentation</vt:lpstr>
      <vt:lpstr>PowerPoint Presentation</vt:lpstr>
    </vt:vector>
  </TitlesOfParts>
  <Company>Go21</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Go21</dc:title>
  <dc:creator>Curtis Sloan</dc:creator>
  <cp:lastModifiedBy>David Liebler</cp:lastModifiedBy>
  <cp:revision>90</cp:revision>
  <cp:lastPrinted>2012-07-13T19:19:42Z</cp:lastPrinted>
  <dcterms:created xsi:type="dcterms:W3CDTF">2012-07-13T19:03:44Z</dcterms:created>
  <dcterms:modified xsi:type="dcterms:W3CDTF">2013-06-03T15:25:30Z</dcterms:modified>
</cp:coreProperties>
</file>