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9" r:id="rId3"/>
    <p:sldId id="380" r:id="rId4"/>
    <p:sldId id="382" r:id="rId5"/>
    <p:sldId id="381" r:id="rId6"/>
    <p:sldId id="361" r:id="rId7"/>
    <p:sldId id="265" r:id="rId8"/>
    <p:sldId id="268" r:id="rId9"/>
    <p:sldId id="374" r:id="rId10"/>
    <p:sldId id="372" r:id="rId11"/>
    <p:sldId id="266" r:id="rId12"/>
    <p:sldId id="364" r:id="rId13"/>
    <p:sldId id="373" r:id="rId14"/>
    <p:sldId id="280" r:id="rId15"/>
    <p:sldId id="289" r:id="rId16"/>
    <p:sldId id="366" r:id="rId17"/>
    <p:sldId id="278" r:id="rId1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8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301C0-2732-114F-ABC8-D32D64DB6153}" type="doc">
      <dgm:prSet loTypeId="urn:microsoft.com/office/officeart/2005/8/layout/vProcess5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FC5389B-00AB-F24C-B0AD-C3414B69CD92}">
      <dgm:prSet custT="1"/>
      <dgm:spPr/>
      <dgm:t>
        <a:bodyPr/>
        <a:lstStyle/>
        <a:p>
          <a:pPr rtl="0"/>
          <a:r>
            <a:rPr lang="en-US" sz="2400" dirty="0">
              <a:latin typeface="+mn-lt"/>
            </a:rPr>
            <a:t>Created categories of offenses and risk levels</a:t>
          </a:r>
        </a:p>
      </dgm:t>
    </dgm:pt>
    <dgm:pt modelId="{32E1CF65-91DD-F543-9C5D-6CEB9AC5830C}" type="parTrans" cxnId="{99EFC521-B633-D547-B714-83BF83B1017D}">
      <dgm:prSet/>
      <dgm:spPr/>
      <dgm:t>
        <a:bodyPr/>
        <a:lstStyle/>
        <a:p>
          <a:endParaRPr lang="en-US" sz="2400"/>
        </a:p>
      </dgm:t>
    </dgm:pt>
    <dgm:pt modelId="{B8C3F326-BEB0-2543-B17F-911506755272}" type="sibTrans" cxnId="{99EFC521-B633-D547-B714-83BF83B1017D}">
      <dgm:prSet custT="1"/>
      <dgm:spPr/>
      <dgm:t>
        <a:bodyPr/>
        <a:lstStyle/>
        <a:p>
          <a:endParaRPr lang="en-US" sz="2400" dirty="0"/>
        </a:p>
      </dgm:t>
    </dgm:pt>
    <dgm:pt modelId="{D4E7795D-FE35-CF47-A803-60F42289E0B8}">
      <dgm:prSet custT="1"/>
      <dgm:spPr/>
      <dgm:t>
        <a:bodyPr/>
        <a:lstStyle/>
        <a:p>
          <a:pPr rtl="0"/>
          <a:r>
            <a:rPr lang="en-US" sz="2400" dirty="0">
              <a:latin typeface="+mn-lt"/>
            </a:rPr>
            <a:t>Different levels of review</a:t>
          </a:r>
        </a:p>
      </dgm:t>
    </dgm:pt>
    <dgm:pt modelId="{3F181D1A-90F5-FD41-B50E-2A5D7D951997}" type="parTrans" cxnId="{49D5754F-6C80-6C48-ABB3-63BF50DA6468}">
      <dgm:prSet/>
      <dgm:spPr/>
      <dgm:t>
        <a:bodyPr/>
        <a:lstStyle/>
        <a:p>
          <a:endParaRPr lang="en-US" sz="2400"/>
        </a:p>
      </dgm:t>
    </dgm:pt>
    <dgm:pt modelId="{B6C44559-CA22-6942-9F9C-8B083602E6D6}" type="sibTrans" cxnId="{49D5754F-6C80-6C48-ABB3-63BF50DA6468}">
      <dgm:prSet/>
      <dgm:spPr/>
      <dgm:t>
        <a:bodyPr/>
        <a:lstStyle/>
        <a:p>
          <a:endParaRPr lang="en-US" sz="2400"/>
        </a:p>
      </dgm:t>
    </dgm:pt>
    <dgm:pt modelId="{698A56BB-ED01-7949-B711-3E6B5C091B9A}">
      <dgm:prSet custT="1"/>
      <dgm:spPr/>
      <dgm:t>
        <a:bodyPr/>
        <a:lstStyle/>
        <a:p>
          <a:pPr rtl="0"/>
          <a:r>
            <a:rPr lang="en-US" sz="2400" dirty="0">
              <a:latin typeface="+mn-lt"/>
            </a:rPr>
            <a:t>Move toward greater scrutiny as seriousness increased</a:t>
          </a:r>
        </a:p>
      </dgm:t>
    </dgm:pt>
    <dgm:pt modelId="{EF6A1786-B031-F143-85D3-02E556219EE3}" type="parTrans" cxnId="{5F452A01-CDDE-8748-B13C-1923905C43A4}">
      <dgm:prSet/>
      <dgm:spPr/>
      <dgm:t>
        <a:bodyPr/>
        <a:lstStyle/>
        <a:p>
          <a:endParaRPr lang="en-US" sz="2400"/>
        </a:p>
      </dgm:t>
    </dgm:pt>
    <dgm:pt modelId="{5B17B27D-A317-7D4F-B2CB-51C4D194A105}" type="sibTrans" cxnId="{5F452A01-CDDE-8748-B13C-1923905C43A4}">
      <dgm:prSet/>
      <dgm:spPr/>
      <dgm:t>
        <a:bodyPr/>
        <a:lstStyle/>
        <a:p>
          <a:endParaRPr lang="en-US" sz="2400"/>
        </a:p>
      </dgm:t>
    </dgm:pt>
    <dgm:pt modelId="{9AA35F91-32A3-9045-9971-C4300523A9F2}">
      <dgm:prSet custT="1"/>
      <dgm:spPr/>
      <dgm:t>
        <a:bodyPr/>
        <a:lstStyle/>
        <a:p>
          <a:pPr rtl="0"/>
          <a:r>
            <a:rPr lang="en-US" sz="2400" dirty="0">
              <a:latin typeface="+mn-lt"/>
            </a:rPr>
            <a:t>Detention based on risk, not lack of money</a:t>
          </a:r>
        </a:p>
      </dgm:t>
    </dgm:pt>
    <dgm:pt modelId="{EBF4EA04-136B-0C43-865B-2307376F4C3E}" type="parTrans" cxnId="{11ADE99D-1F50-8B45-BEF6-2681FEE83E3A}">
      <dgm:prSet/>
      <dgm:spPr/>
      <dgm:t>
        <a:bodyPr/>
        <a:lstStyle/>
        <a:p>
          <a:endParaRPr lang="en-US" sz="2400"/>
        </a:p>
      </dgm:t>
    </dgm:pt>
    <dgm:pt modelId="{3447B66C-DF52-FF4B-A5B2-F1393EF8167C}" type="sibTrans" cxnId="{11ADE99D-1F50-8B45-BEF6-2681FEE83E3A}">
      <dgm:prSet/>
      <dgm:spPr/>
      <dgm:t>
        <a:bodyPr/>
        <a:lstStyle/>
        <a:p>
          <a:endParaRPr lang="en-US" sz="2400"/>
        </a:p>
      </dgm:t>
    </dgm:pt>
    <dgm:pt modelId="{58314936-676A-8C48-80D5-161201E682D8}">
      <dgm:prSet custT="1"/>
      <dgm:spPr/>
      <dgm:t>
        <a:bodyPr/>
        <a:lstStyle/>
        <a:p>
          <a:pPr rtl="0"/>
          <a:r>
            <a:rPr lang="en-US" sz="2400" dirty="0"/>
            <a:t>Eliminated cash bail or bail bonds</a:t>
          </a:r>
        </a:p>
      </dgm:t>
    </dgm:pt>
    <dgm:pt modelId="{81FBE9BC-D3D6-E041-8193-4A8FFF3F31ED}" type="parTrans" cxnId="{D09DCC39-0FEF-8544-8559-E49DABBEF9E0}">
      <dgm:prSet/>
      <dgm:spPr/>
      <dgm:t>
        <a:bodyPr/>
        <a:lstStyle/>
        <a:p>
          <a:endParaRPr lang="en-US" sz="2400"/>
        </a:p>
      </dgm:t>
    </dgm:pt>
    <dgm:pt modelId="{1B519DEE-B5AE-EA40-8A07-2F48E444D192}" type="sibTrans" cxnId="{D09DCC39-0FEF-8544-8559-E49DABBEF9E0}">
      <dgm:prSet custT="1"/>
      <dgm:spPr/>
      <dgm:t>
        <a:bodyPr/>
        <a:lstStyle/>
        <a:p>
          <a:endParaRPr lang="en-US" sz="2400" dirty="0"/>
        </a:p>
      </dgm:t>
    </dgm:pt>
    <dgm:pt modelId="{D8D550C6-9E3B-D846-969C-B8E887B99389}">
      <dgm:prSet custT="1"/>
      <dgm:spPr/>
      <dgm:t>
        <a:bodyPr/>
        <a:lstStyle/>
        <a:p>
          <a:pPr rtl="0"/>
          <a:r>
            <a:rPr lang="en-US" sz="2400" dirty="0"/>
            <a:t>High risk offenders can be detained, regardless of financial resources</a:t>
          </a:r>
        </a:p>
      </dgm:t>
    </dgm:pt>
    <dgm:pt modelId="{C83DA6D4-FE60-2B4E-9372-2BA8635A7DB2}" type="parTrans" cxnId="{5D19E89F-985C-3A45-B117-A2335C503628}">
      <dgm:prSet/>
      <dgm:spPr/>
      <dgm:t>
        <a:bodyPr/>
        <a:lstStyle/>
        <a:p>
          <a:endParaRPr lang="en-US" sz="2400"/>
        </a:p>
      </dgm:t>
    </dgm:pt>
    <dgm:pt modelId="{C295E370-51D6-E743-935E-5EC2D4D178ED}" type="sibTrans" cxnId="{5D19E89F-985C-3A45-B117-A2335C503628}">
      <dgm:prSet/>
      <dgm:spPr/>
      <dgm:t>
        <a:bodyPr/>
        <a:lstStyle/>
        <a:p>
          <a:endParaRPr lang="en-US" sz="2400"/>
        </a:p>
      </dgm:t>
    </dgm:pt>
    <dgm:pt modelId="{152DA64E-C1F0-064E-BDD6-882B4B2BFE4B}">
      <dgm:prSet custT="1"/>
      <dgm:spPr/>
      <dgm:t>
        <a:bodyPr/>
        <a:lstStyle/>
        <a:p>
          <a:pPr rtl="0"/>
          <a:r>
            <a:rPr lang="en-US" sz="2400" dirty="0"/>
            <a:t>Detention based on assessment tool, investigation by Pretrial Assessment Services (PAS), and evidentiary hearing</a:t>
          </a:r>
        </a:p>
      </dgm:t>
    </dgm:pt>
    <dgm:pt modelId="{21774987-1D2B-7D4A-97FD-63CE52F909CC}" type="parTrans" cxnId="{DF459C70-474D-CE42-ABAC-019C4481B3C3}">
      <dgm:prSet/>
      <dgm:spPr/>
      <dgm:t>
        <a:bodyPr/>
        <a:lstStyle/>
        <a:p>
          <a:endParaRPr lang="en-US" sz="2400"/>
        </a:p>
      </dgm:t>
    </dgm:pt>
    <dgm:pt modelId="{3085204B-003C-7044-9733-6D6EFE8A57C4}" type="sibTrans" cxnId="{DF459C70-474D-CE42-ABAC-019C4481B3C3}">
      <dgm:prSet/>
      <dgm:spPr/>
      <dgm:t>
        <a:bodyPr/>
        <a:lstStyle/>
        <a:p>
          <a:endParaRPr lang="en-US" sz="2400"/>
        </a:p>
      </dgm:t>
    </dgm:pt>
    <dgm:pt modelId="{D6FFDC08-6D3B-4BD1-9077-FA499175052E}">
      <dgm:prSet custT="1"/>
      <dgm:spPr/>
      <dgm:t>
        <a:bodyPr/>
        <a:lstStyle/>
        <a:p>
          <a:pPr rtl="0"/>
          <a:r>
            <a:rPr lang="en-US" sz="2400" dirty="0"/>
            <a:t>Low risk offenders can be released, regardless of financial resources</a:t>
          </a:r>
        </a:p>
      </dgm:t>
    </dgm:pt>
    <dgm:pt modelId="{27DF8F6A-E8ED-4B65-8C7C-9C46BF8E8DCD}" type="parTrans" cxnId="{B238C2FC-DD79-4AA9-BB51-68D72D827D32}">
      <dgm:prSet/>
      <dgm:spPr/>
      <dgm:t>
        <a:bodyPr/>
        <a:lstStyle/>
        <a:p>
          <a:endParaRPr lang="en-US"/>
        </a:p>
      </dgm:t>
    </dgm:pt>
    <dgm:pt modelId="{0C3CE35C-190F-4E6E-8E31-868C8119DC54}" type="sibTrans" cxnId="{B238C2FC-DD79-4AA9-BB51-68D72D827D32}">
      <dgm:prSet/>
      <dgm:spPr/>
      <dgm:t>
        <a:bodyPr/>
        <a:lstStyle/>
        <a:p>
          <a:endParaRPr lang="en-US"/>
        </a:p>
      </dgm:t>
    </dgm:pt>
    <dgm:pt modelId="{206F4E79-4E16-0541-8B7A-BBAD0073811E}" type="pres">
      <dgm:prSet presAssocID="{43D301C0-2732-114F-ABC8-D32D64DB61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CDB47A-0292-BA4D-881B-486D66DB24A0}" type="pres">
      <dgm:prSet presAssocID="{43D301C0-2732-114F-ABC8-D32D64DB6153}" presName="dummyMaxCanvas" presStyleCnt="0">
        <dgm:presLayoutVars/>
      </dgm:prSet>
      <dgm:spPr/>
    </dgm:pt>
    <dgm:pt modelId="{A26B9F25-3B09-1243-8C90-7BBCF4A9979B}" type="pres">
      <dgm:prSet presAssocID="{43D301C0-2732-114F-ABC8-D32D64DB6153}" presName="ThreeNodes_1" presStyleLbl="node1" presStyleIdx="0" presStyleCnt="3" custScaleY="127385" custLinFactNeighborX="-2147" custLinFactNeighborY="-12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062BD-C92E-1D42-9CC8-FAF550E837B3}" type="pres">
      <dgm:prSet presAssocID="{43D301C0-2732-114F-ABC8-D32D64DB6153}" presName="ThreeNodes_2" presStyleLbl="node1" presStyleIdx="1" presStyleCnt="3" custScaleY="123943" custLinFactNeighborX="2604" custLinFactNeighborY="13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3E096-014B-034F-A57C-E21232F19AA4}" type="pres">
      <dgm:prSet presAssocID="{43D301C0-2732-114F-ABC8-D32D64DB6153}" presName="ThreeNodes_3" presStyleLbl="node1" presStyleIdx="2" presStyleCnt="3" custScaleY="69657" custLinFactNeighborX="915" custLinFactNeighborY="-2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BA9CD-60A4-954C-A243-F29D4B469FE4}" type="pres">
      <dgm:prSet presAssocID="{43D301C0-2732-114F-ABC8-D32D64DB6153}" presName="ThreeConn_1-2" presStyleLbl="fgAccFollowNode1" presStyleIdx="0" presStyleCnt="2" custScaleY="107406" custLinFactNeighborX="16554" custLinFactNeighborY="31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0EFA-4ABF-C147-B04D-6F687CFC3C5E}" type="pres">
      <dgm:prSet presAssocID="{43D301C0-2732-114F-ABC8-D32D64DB6153}" presName="ThreeConn_2-3" presStyleLbl="fgAccFollowNode1" presStyleIdx="1" presStyleCnt="2" custLinFactNeighborX="26119" custLinFactNeighborY="43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259C2-3784-D145-B4AB-819E9A6F5A81}" type="pres">
      <dgm:prSet presAssocID="{43D301C0-2732-114F-ABC8-D32D64DB615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91943-3CE2-E94E-9701-C3EB6CD05488}" type="pres">
      <dgm:prSet presAssocID="{43D301C0-2732-114F-ABC8-D32D64DB615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9B449-7D82-B24B-8250-4EA3C65A1714}" type="pres">
      <dgm:prSet presAssocID="{43D301C0-2732-114F-ABC8-D32D64DB615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5C3C02-8F53-2A48-9DE5-2D958030813B}" type="presOf" srcId="{43D301C0-2732-114F-ABC8-D32D64DB6153}" destId="{206F4E79-4E16-0541-8B7A-BBAD0073811E}" srcOrd="0" destOrd="0" presId="urn:microsoft.com/office/officeart/2005/8/layout/vProcess5"/>
    <dgm:cxn modelId="{4D6B5C76-41FA-854C-98F1-B74F326BA2BC}" type="presOf" srcId="{D8D550C6-9E3B-D846-969C-B8E887B99389}" destId="{7FC91943-3CE2-E94E-9701-C3EB6CD05488}" srcOrd="1" destOrd="2" presId="urn:microsoft.com/office/officeart/2005/8/layout/vProcess5"/>
    <dgm:cxn modelId="{4FB2BA2B-7FF1-0045-B775-1B30D64908D5}" type="presOf" srcId="{58314936-676A-8C48-80D5-161201E682D8}" destId="{D95062BD-C92E-1D42-9CC8-FAF550E837B3}" srcOrd="0" destOrd="0" presId="urn:microsoft.com/office/officeart/2005/8/layout/vProcess5"/>
    <dgm:cxn modelId="{DF459C70-474D-CE42-ABAC-019C4481B3C3}" srcId="{43D301C0-2732-114F-ABC8-D32D64DB6153}" destId="{152DA64E-C1F0-064E-BDD6-882B4B2BFE4B}" srcOrd="2" destOrd="0" parTransId="{21774987-1D2B-7D4A-97FD-63CE52F909CC}" sibTransId="{3085204B-003C-7044-9733-6D6EFE8A57C4}"/>
    <dgm:cxn modelId="{4DA0732F-8130-284B-BAC5-D8654E1EA8A3}" type="presOf" srcId="{9AA35F91-32A3-9045-9971-C4300523A9F2}" destId="{29D259C2-3784-D145-B4AB-819E9A6F5A81}" srcOrd="1" destOrd="3" presId="urn:microsoft.com/office/officeart/2005/8/layout/vProcess5"/>
    <dgm:cxn modelId="{99EFC521-B633-D547-B714-83BF83B1017D}" srcId="{43D301C0-2732-114F-ABC8-D32D64DB6153}" destId="{CFC5389B-00AB-F24C-B0AD-C3414B69CD92}" srcOrd="0" destOrd="0" parTransId="{32E1CF65-91DD-F543-9C5D-6CEB9AC5830C}" sibTransId="{B8C3F326-BEB0-2543-B17F-911506755272}"/>
    <dgm:cxn modelId="{73249D79-1D29-FD4F-9022-5C29E46B24D9}" type="presOf" srcId="{58314936-676A-8C48-80D5-161201E682D8}" destId="{7FC91943-3CE2-E94E-9701-C3EB6CD05488}" srcOrd="1" destOrd="0" presId="urn:microsoft.com/office/officeart/2005/8/layout/vProcess5"/>
    <dgm:cxn modelId="{04A23397-0241-884A-9391-941A6F61DDE9}" type="presOf" srcId="{9AA35F91-32A3-9045-9971-C4300523A9F2}" destId="{A26B9F25-3B09-1243-8C90-7BBCF4A9979B}" srcOrd="0" destOrd="3" presId="urn:microsoft.com/office/officeart/2005/8/layout/vProcess5"/>
    <dgm:cxn modelId="{21AC28EF-29BD-4946-B663-9314C45111B8}" type="presOf" srcId="{1B519DEE-B5AE-EA40-8A07-2F48E444D192}" destId="{714E0EFA-4ABF-C147-B04D-6F687CFC3C5E}" srcOrd="0" destOrd="0" presId="urn:microsoft.com/office/officeart/2005/8/layout/vProcess5"/>
    <dgm:cxn modelId="{49D5754F-6C80-6C48-ABB3-63BF50DA6468}" srcId="{CFC5389B-00AB-F24C-B0AD-C3414B69CD92}" destId="{D4E7795D-FE35-CF47-A803-60F42289E0B8}" srcOrd="0" destOrd="0" parTransId="{3F181D1A-90F5-FD41-B50E-2A5D7D951997}" sibTransId="{B6C44559-CA22-6942-9F9C-8B083602E6D6}"/>
    <dgm:cxn modelId="{DE3FA16F-64B3-DB4B-AA85-78875E18F1A1}" type="presOf" srcId="{CFC5389B-00AB-F24C-B0AD-C3414B69CD92}" destId="{29D259C2-3784-D145-B4AB-819E9A6F5A81}" srcOrd="1" destOrd="0" presId="urn:microsoft.com/office/officeart/2005/8/layout/vProcess5"/>
    <dgm:cxn modelId="{0625C597-3F34-2846-B3C6-AB9CC250747E}" type="presOf" srcId="{D4E7795D-FE35-CF47-A803-60F42289E0B8}" destId="{A26B9F25-3B09-1243-8C90-7BBCF4A9979B}" srcOrd="0" destOrd="1" presId="urn:microsoft.com/office/officeart/2005/8/layout/vProcess5"/>
    <dgm:cxn modelId="{7D6FA8EA-A846-9F46-9E64-559D479F7FA2}" type="presOf" srcId="{B8C3F326-BEB0-2543-B17F-911506755272}" destId="{87DBA9CD-60A4-954C-A243-F29D4B469FE4}" srcOrd="0" destOrd="0" presId="urn:microsoft.com/office/officeart/2005/8/layout/vProcess5"/>
    <dgm:cxn modelId="{C791C38F-6308-064D-9E07-41FF265E0C77}" type="presOf" srcId="{152DA64E-C1F0-064E-BDD6-882B4B2BFE4B}" destId="{9319B449-7D82-B24B-8250-4EA3C65A1714}" srcOrd="1" destOrd="0" presId="urn:microsoft.com/office/officeart/2005/8/layout/vProcess5"/>
    <dgm:cxn modelId="{11ADE99D-1F50-8B45-BEF6-2681FEE83E3A}" srcId="{CFC5389B-00AB-F24C-B0AD-C3414B69CD92}" destId="{9AA35F91-32A3-9045-9971-C4300523A9F2}" srcOrd="2" destOrd="0" parTransId="{EBF4EA04-136B-0C43-865B-2307376F4C3E}" sibTransId="{3447B66C-DF52-FF4B-A5B2-F1393EF8167C}"/>
    <dgm:cxn modelId="{D09DCC39-0FEF-8544-8559-E49DABBEF9E0}" srcId="{43D301C0-2732-114F-ABC8-D32D64DB6153}" destId="{58314936-676A-8C48-80D5-161201E682D8}" srcOrd="1" destOrd="0" parTransId="{81FBE9BC-D3D6-E041-8193-4A8FFF3F31ED}" sibTransId="{1B519DEE-B5AE-EA40-8A07-2F48E444D192}"/>
    <dgm:cxn modelId="{071068BD-B7CB-EC4F-AEF2-6DDB8FA4A2A5}" type="presOf" srcId="{CFC5389B-00AB-F24C-B0AD-C3414B69CD92}" destId="{A26B9F25-3B09-1243-8C90-7BBCF4A9979B}" srcOrd="0" destOrd="0" presId="urn:microsoft.com/office/officeart/2005/8/layout/vProcess5"/>
    <dgm:cxn modelId="{31DC0D82-B371-A343-8228-FC36156AB917}" type="presOf" srcId="{152DA64E-C1F0-064E-BDD6-882B4B2BFE4B}" destId="{33A3E096-014B-034F-A57C-E21232F19AA4}" srcOrd="0" destOrd="0" presId="urn:microsoft.com/office/officeart/2005/8/layout/vProcess5"/>
    <dgm:cxn modelId="{EF82532C-5C32-624A-80B9-C1251E63EC0F}" type="presOf" srcId="{698A56BB-ED01-7949-B711-3E6B5C091B9A}" destId="{A26B9F25-3B09-1243-8C90-7BBCF4A9979B}" srcOrd="0" destOrd="2" presId="urn:microsoft.com/office/officeart/2005/8/layout/vProcess5"/>
    <dgm:cxn modelId="{5F452A01-CDDE-8748-B13C-1923905C43A4}" srcId="{CFC5389B-00AB-F24C-B0AD-C3414B69CD92}" destId="{698A56BB-ED01-7949-B711-3E6B5C091B9A}" srcOrd="1" destOrd="0" parTransId="{EF6A1786-B031-F143-85D3-02E556219EE3}" sibTransId="{5B17B27D-A317-7D4F-B2CB-51C4D194A105}"/>
    <dgm:cxn modelId="{47902897-07D4-8547-ABAD-D241C4B464E8}" type="presOf" srcId="{698A56BB-ED01-7949-B711-3E6B5C091B9A}" destId="{29D259C2-3784-D145-B4AB-819E9A6F5A81}" srcOrd="1" destOrd="2" presId="urn:microsoft.com/office/officeart/2005/8/layout/vProcess5"/>
    <dgm:cxn modelId="{DB5DB363-D2FB-4798-A274-F382205A0F40}" type="presOf" srcId="{D6FFDC08-6D3B-4BD1-9077-FA499175052E}" destId="{D95062BD-C92E-1D42-9CC8-FAF550E837B3}" srcOrd="0" destOrd="1" presId="urn:microsoft.com/office/officeart/2005/8/layout/vProcess5"/>
    <dgm:cxn modelId="{6E2513FA-F51A-40DC-9CAB-94C15F445BB9}" type="presOf" srcId="{D6FFDC08-6D3B-4BD1-9077-FA499175052E}" destId="{7FC91943-3CE2-E94E-9701-C3EB6CD05488}" srcOrd="1" destOrd="1" presId="urn:microsoft.com/office/officeart/2005/8/layout/vProcess5"/>
    <dgm:cxn modelId="{067C34FE-3CA3-984F-A548-C24FBBC599F8}" type="presOf" srcId="{D8D550C6-9E3B-D846-969C-B8E887B99389}" destId="{D95062BD-C92E-1D42-9CC8-FAF550E837B3}" srcOrd="0" destOrd="2" presId="urn:microsoft.com/office/officeart/2005/8/layout/vProcess5"/>
    <dgm:cxn modelId="{5D19E89F-985C-3A45-B117-A2335C503628}" srcId="{58314936-676A-8C48-80D5-161201E682D8}" destId="{D8D550C6-9E3B-D846-969C-B8E887B99389}" srcOrd="1" destOrd="0" parTransId="{C83DA6D4-FE60-2B4E-9372-2BA8635A7DB2}" sibTransId="{C295E370-51D6-E743-935E-5EC2D4D178ED}"/>
    <dgm:cxn modelId="{B238C2FC-DD79-4AA9-BB51-68D72D827D32}" srcId="{58314936-676A-8C48-80D5-161201E682D8}" destId="{D6FFDC08-6D3B-4BD1-9077-FA499175052E}" srcOrd="0" destOrd="0" parTransId="{27DF8F6A-E8ED-4B65-8C7C-9C46BF8E8DCD}" sibTransId="{0C3CE35C-190F-4E6E-8E31-868C8119DC54}"/>
    <dgm:cxn modelId="{5F070F9E-5BFE-274B-A18A-AC7119183FE7}" type="presOf" srcId="{D4E7795D-FE35-CF47-A803-60F42289E0B8}" destId="{29D259C2-3784-D145-B4AB-819E9A6F5A81}" srcOrd="1" destOrd="1" presId="urn:microsoft.com/office/officeart/2005/8/layout/vProcess5"/>
    <dgm:cxn modelId="{0EEF7F72-FF34-AD4B-90C9-EF003AFC8407}" type="presParOf" srcId="{206F4E79-4E16-0541-8B7A-BBAD0073811E}" destId="{6CCDB47A-0292-BA4D-881B-486D66DB24A0}" srcOrd="0" destOrd="0" presId="urn:microsoft.com/office/officeart/2005/8/layout/vProcess5"/>
    <dgm:cxn modelId="{C22C35F9-D936-FA43-9437-728E029F4539}" type="presParOf" srcId="{206F4E79-4E16-0541-8B7A-BBAD0073811E}" destId="{A26B9F25-3B09-1243-8C90-7BBCF4A9979B}" srcOrd="1" destOrd="0" presId="urn:microsoft.com/office/officeart/2005/8/layout/vProcess5"/>
    <dgm:cxn modelId="{14627F35-CF9B-0544-810D-4D6DF08DF01D}" type="presParOf" srcId="{206F4E79-4E16-0541-8B7A-BBAD0073811E}" destId="{D95062BD-C92E-1D42-9CC8-FAF550E837B3}" srcOrd="2" destOrd="0" presId="urn:microsoft.com/office/officeart/2005/8/layout/vProcess5"/>
    <dgm:cxn modelId="{5011B5E0-EE27-2646-BCD1-57823636A5AE}" type="presParOf" srcId="{206F4E79-4E16-0541-8B7A-BBAD0073811E}" destId="{33A3E096-014B-034F-A57C-E21232F19AA4}" srcOrd="3" destOrd="0" presId="urn:microsoft.com/office/officeart/2005/8/layout/vProcess5"/>
    <dgm:cxn modelId="{9085564D-F891-9B4C-82C9-FF166053ACB3}" type="presParOf" srcId="{206F4E79-4E16-0541-8B7A-BBAD0073811E}" destId="{87DBA9CD-60A4-954C-A243-F29D4B469FE4}" srcOrd="4" destOrd="0" presId="urn:microsoft.com/office/officeart/2005/8/layout/vProcess5"/>
    <dgm:cxn modelId="{92DF9BF5-94A1-A74F-AEE2-51714DE210E9}" type="presParOf" srcId="{206F4E79-4E16-0541-8B7A-BBAD0073811E}" destId="{714E0EFA-4ABF-C147-B04D-6F687CFC3C5E}" srcOrd="5" destOrd="0" presId="urn:microsoft.com/office/officeart/2005/8/layout/vProcess5"/>
    <dgm:cxn modelId="{68C77D70-463E-F04F-AD8B-CC97132A4DC6}" type="presParOf" srcId="{206F4E79-4E16-0541-8B7A-BBAD0073811E}" destId="{29D259C2-3784-D145-B4AB-819E9A6F5A81}" srcOrd="6" destOrd="0" presId="urn:microsoft.com/office/officeart/2005/8/layout/vProcess5"/>
    <dgm:cxn modelId="{74C1CBB0-A078-5149-96BB-20401221E4C7}" type="presParOf" srcId="{206F4E79-4E16-0541-8B7A-BBAD0073811E}" destId="{7FC91943-3CE2-E94E-9701-C3EB6CD05488}" srcOrd="7" destOrd="0" presId="urn:microsoft.com/office/officeart/2005/8/layout/vProcess5"/>
    <dgm:cxn modelId="{AA34F91B-1455-704B-802F-5118041DB528}" type="presParOf" srcId="{206F4E79-4E16-0541-8B7A-BBAD0073811E}" destId="{9319B449-7D82-B24B-8250-4EA3C65A171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B9F25-3B09-1243-8C90-7BBCF4A9979B}">
      <dsp:nvSpPr>
        <dsp:cNvPr id="0" name=""/>
        <dsp:cNvSpPr/>
      </dsp:nvSpPr>
      <dsp:spPr>
        <a:xfrm>
          <a:off x="0" y="-108910"/>
          <a:ext cx="8694550" cy="2026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+mn-lt"/>
            </a:rPr>
            <a:t>Created categories of offenses and risk levels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+mn-lt"/>
            </a:rPr>
            <a:t>Different levels of review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+mn-lt"/>
            </a:rPr>
            <a:t>Move toward greater scrutiny as seriousness increased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+mn-lt"/>
            </a:rPr>
            <a:t>Detention based on risk, not lack of money</a:t>
          </a:r>
        </a:p>
      </dsp:txBody>
      <dsp:txXfrm>
        <a:off x="59353" y="-49557"/>
        <a:ext cx="6952422" cy="1907747"/>
      </dsp:txXfrm>
    </dsp:sp>
    <dsp:sp modelId="{D95062BD-C92E-1D42-9CC8-FAF550E837B3}">
      <dsp:nvSpPr>
        <dsp:cNvPr id="0" name=""/>
        <dsp:cNvSpPr/>
      </dsp:nvSpPr>
      <dsp:spPr>
        <a:xfrm>
          <a:off x="993572" y="1987978"/>
          <a:ext cx="8694550" cy="1971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Eliminated cash bail or bail bonds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Low risk offenders can be released, regardless of financial resources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High risk offenders can be detained, regardless of financial resources</a:t>
          </a:r>
        </a:p>
      </dsp:txBody>
      <dsp:txXfrm>
        <a:off x="1051321" y="2045727"/>
        <a:ext cx="6777859" cy="1856199"/>
      </dsp:txXfrm>
    </dsp:sp>
    <dsp:sp modelId="{33A3E096-014B-034F-A57C-E21232F19AA4}">
      <dsp:nvSpPr>
        <dsp:cNvPr id="0" name=""/>
        <dsp:cNvSpPr/>
      </dsp:nvSpPr>
      <dsp:spPr>
        <a:xfrm>
          <a:off x="1534332" y="4027614"/>
          <a:ext cx="8694550" cy="1108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Detention based on assessment tool, investigation by Pretrial Assessment Services (PAS), and evidentiary hearing</a:t>
          </a:r>
        </a:p>
      </dsp:txBody>
      <dsp:txXfrm>
        <a:off x="1566787" y="4060069"/>
        <a:ext cx="6828447" cy="1043200"/>
      </dsp:txXfrm>
    </dsp:sp>
    <dsp:sp modelId="{87DBA9CD-60A4-954C-A243-F29D4B469FE4}">
      <dsp:nvSpPr>
        <dsp:cNvPr id="0" name=""/>
        <dsp:cNvSpPr/>
      </dsp:nvSpPr>
      <dsp:spPr>
        <a:xfrm>
          <a:off x="7831696" y="1599136"/>
          <a:ext cx="1034026" cy="111060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8064352" y="1599136"/>
        <a:ext cx="568714" cy="854685"/>
      </dsp:txXfrm>
    </dsp:sp>
    <dsp:sp modelId="{714E0EFA-4ABF-C147-B04D-6F687CFC3C5E}">
      <dsp:nvSpPr>
        <dsp:cNvPr id="0" name=""/>
        <dsp:cNvSpPr/>
      </dsp:nvSpPr>
      <dsp:spPr>
        <a:xfrm>
          <a:off x="8697767" y="3613052"/>
          <a:ext cx="1034026" cy="103402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8930423" y="3613052"/>
        <a:ext cx="568714" cy="778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7B9B6-C174-4A34-BE7D-A5AF34059FEF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C5FBE-A6F0-4219-AD7C-48C05E207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4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16000" y="2057400"/>
            <a:ext cx="10363200" cy="11430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733800"/>
            <a:ext cx="100584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5EF1547-EB81-4D1B-B651-1F3C161FA381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1230848-52EC-4886-8E81-39A7D2102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0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F1547-EB81-4D1B-B651-1F3C161FA381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30848-52EC-4886-8E81-39A7D2102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6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76201"/>
            <a:ext cx="2844800" cy="6056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1"/>
            <a:ext cx="8331200" cy="60563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F1547-EB81-4D1B-B651-1F3C161FA381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30848-52EC-4886-8E81-39A7D2102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2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F1547-EB81-4D1B-B651-1F3C161FA381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30848-52EC-4886-8E81-39A7D2102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3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F1547-EB81-4D1B-B651-1F3C161FA381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30848-52EC-4886-8E81-39A7D2102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9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905001"/>
            <a:ext cx="5003800" cy="422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905001"/>
            <a:ext cx="5005917" cy="422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F1547-EB81-4D1B-B651-1F3C161FA381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30848-52EC-4886-8E81-39A7D2102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7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F1547-EB81-4D1B-B651-1F3C161FA381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30848-52EC-4886-8E81-39A7D2102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2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F1547-EB81-4D1B-B651-1F3C161FA381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30848-52EC-4886-8E81-39A7D2102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3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F1547-EB81-4D1B-B651-1F3C161FA381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30848-52EC-4886-8E81-39A7D2102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6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F1547-EB81-4D1B-B651-1F3C161FA381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30848-52EC-4886-8E81-39A7D2102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9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F1547-EB81-4D1B-B651-1F3C161FA381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30848-52EC-4886-8E81-39A7D2102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7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137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7200" y="1905001"/>
            <a:ext cx="10212917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5EF1547-EB81-4D1B-B651-1F3C161FA381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230848-52EC-4886-8E81-39A7D2102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021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85000"/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40000"/>
        </a:spcBef>
        <a:spcAft>
          <a:spcPct val="0"/>
        </a:spcAft>
        <a:buClr>
          <a:schemeClr val="folHlink"/>
        </a:buClr>
        <a:buSzPct val="70000"/>
        <a:buChar char="•"/>
        <a:defRPr sz="3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40000"/>
        </a:spcBef>
        <a:spcAft>
          <a:spcPct val="0"/>
        </a:spcAft>
        <a:buClr>
          <a:schemeClr val="hlink"/>
        </a:buClr>
        <a:buSzPct val="85000"/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urts.ca.gov/pretrial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A21345-5EB2-43AE-8EB1-B6400F0BF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2898913"/>
            <a:ext cx="10363200" cy="1143000"/>
          </a:xfrm>
        </p:spPr>
        <p:txBody>
          <a:bodyPr/>
          <a:lstStyle/>
          <a:p>
            <a:r>
              <a:rPr lang="en-US" dirty="0"/>
              <a:t>SB-10 Pretrial Release </a:t>
            </a:r>
            <a:br>
              <a:rPr lang="en-US" dirty="0"/>
            </a:br>
            <a:r>
              <a:rPr lang="en-US" dirty="0"/>
              <a:t>or Detention: </a:t>
            </a:r>
            <a:br>
              <a:rPr lang="en-US" dirty="0"/>
            </a:br>
            <a:r>
              <a:rPr lang="en-US" dirty="0"/>
              <a:t>Pretrial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C28E63-7079-479F-A1C9-A115BF5A5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4045222"/>
            <a:ext cx="10058400" cy="762000"/>
          </a:xfrm>
        </p:spPr>
        <p:txBody>
          <a:bodyPr/>
          <a:lstStyle/>
          <a:p>
            <a:r>
              <a:rPr lang="en-US" sz="2800" dirty="0" smtClean="0"/>
              <a:t>Shelley Curran, Director</a:t>
            </a:r>
          </a:p>
          <a:p>
            <a:r>
              <a:rPr lang="en-US" sz="2800" dirty="0" smtClean="0"/>
              <a:t>Criminal Justice Services</a:t>
            </a:r>
          </a:p>
          <a:p>
            <a:r>
              <a:rPr lang="en-US" sz="2800" dirty="0" smtClean="0"/>
              <a:t>Judicial Council of California</a:t>
            </a:r>
          </a:p>
        </p:txBody>
      </p:sp>
    </p:spTree>
    <p:extLst>
      <p:ext uri="{BB962C8B-B14F-4D97-AF65-F5344CB8AC3E}">
        <p14:creationId xmlns:p14="http://schemas.microsoft.com/office/powerpoint/2010/main" val="279307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573E9-4230-48AF-A7C9-CB1387C0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46" y="169802"/>
            <a:ext cx="11379200" cy="1371600"/>
          </a:xfrm>
        </p:spPr>
        <p:txBody>
          <a:bodyPr/>
          <a:lstStyle/>
          <a:p>
            <a:r>
              <a:rPr lang="en-US" sz="4400" dirty="0"/>
              <a:t>SB 10 – </a:t>
            </a:r>
            <a:r>
              <a:rPr lang="en-US" sz="4400" dirty="0" err="1"/>
              <a:t>Prearraignment</a:t>
            </a:r>
            <a:r>
              <a:rPr lang="en-US" sz="4400" dirty="0"/>
              <a:t> Review by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5DBAA7-488B-4691-A810-715AFEB02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425590"/>
            <a:ext cx="10906724" cy="3686262"/>
          </a:xfrm>
        </p:spPr>
        <p:txBody>
          <a:bodyPr/>
          <a:lstStyle/>
          <a:p>
            <a:pPr lvl="1"/>
            <a:r>
              <a:rPr lang="en-US" dirty="0"/>
              <a:t>Option of local court</a:t>
            </a:r>
          </a:p>
          <a:p>
            <a:pPr lvl="1"/>
            <a:r>
              <a:rPr lang="en-US" dirty="0"/>
              <a:t>Broader scope of defendants; exclusions limited:</a:t>
            </a:r>
          </a:p>
          <a:p>
            <a:pPr lvl="2">
              <a:lnSpc>
                <a:spcPts val="2800"/>
              </a:lnSpc>
            </a:pPr>
            <a:r>
              <a:rPr lang="en-US" sz="2800" dirty="0"/>
              <a:t>High risk</a:t>
            </a:r>
          </a:p>
          <a:p>
            <a:pPr lvl="2">
              <a:lnSpc>
                <a:spcPts val="2800"/>
              </a:lnSpc>
            </a:pPr>
            <a:r>
              <a:rPr lang="en-US" sz="2800" dirty="0"/>
              <a:t>Charged with serious or violent felony</a:t>
            </a:r>
          </a:p>
          <a:p>
            <a:pPr lvl="2">
              <a:lnSpc>
                <a:spcPts val="2800"/>
              </a:lnSpc>
            </a:pPr>
            <a:r>
              <a:rPr lang="en-US" sz="2800" dirty="0"/>
              <a:t>Pending felony trial or sentencing</a:t>
            </a:r>
          </a:p>
          <a:p>
            <a:pPr lvl="1"/>
            <a:r>
              <a:rPr lang="en-US" dirty="0"/>
              <a:t>Local court may authorize SJO’s</a:t>
            </a:r>
          </a:p>
          <a:p>
            <a:pPr lvl="1"/>
            <a:r>
              <a:rPr lang="en-US" dirty="0"/>
              <a:t>Release standard the same as PAS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31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573E9-4230-48AF-A7C9-CB1387C0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2" y="0"/>
            <a:ext cx="11379200" cy="1371600"/>
          </a:xfrm>
        </p:spPr>
        <p:txBody>
          <a:bodyPr/>
          <a:lstStyle/>
          <a:p>
            <a:r>
              <a:rPr lang="en-US" dirty="0"/>
              <a:t>SB 10 – Arraignment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5DBAA7-488B-4691-A810-715AFEB02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95" y="1800971"/>
            <a:ext cx="10673823" cy="3892163"/>
          </a:xfrm>
        </p:spPr>
        <p:txBody>
          <a:bodyPr/>
          <a:lstStyle/>
          <a:p>
            <a:r>
              <a:rPr lang="en-US" sz="3600" dirty="0"/>
              <a:t>If defendant is in custody, must occur within 48 hours of booking (excluding weekends/holidays)</a:t>
            </a:r>
          </a:p>
          <a:p>
            <a:r>
              <a:rPr lang="en-US" sz="3600" dirty="0"/>
              <a:t>All cases subject to review by judicial officer</a:t>
            </a:r>
          </a:p>
          <a:p>
            <a:r>
              <a:rPr lang="en-US" sz="3600" dirty="0"/>
              <a:t>Defendants are released pretrial unless the prosecutor requests a Preventive Detention Hearing 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6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6643E6-3170-4D50-A348-1FB26B3D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Detention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E79CBE-ACC5-42E4-9C3A-A076E45E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065" y="1768415"/>
            <a:ext cx="10212917" cy="4423733"/>
          </a:xfrm>
        </p:spPr>
        <p:txBody>
          <a:bodyPr/>
          <a:lstStyle/>
          <a:p>
            <a:r>
              <a:rPr lang="en-US" sz="3200" dirty="0"/>
              <a:t>Conducted by a judicial officer</a:t>
            </a:r>
          </a:p>
          <a:p>
            <a:pPr lvl="0"/>
            <a:r>
              <a:rPr lang="en-US" sz="3200" dirty="0"/>
              <a:t>Held within 3 court days if defendant is in custody </a:t>
            </a:r>
          </a:p>
          <a:p>
            <a:pPr lvl="0"/>
            <a:r>
              <a:rPr lang="en-US" sz="3200" dirty="0"/>
              <a:t>Right to counsel and to appointed counsel if indigent </a:t>
            </a:r>
          </a:p>
          <a:p>
            <a:pPr lvl="0"/>
            <a:r>
              <a:rPr lang="en-US" sz="3200" dirty="0"/>
              <a:t>Victim given notice and opportunity to be heard </a:t>
            </a:r>
          </a:p>
          <a:p>
            <a:pPr lvl="0"/>
            <a:r>
              <a:rPr lang="en-US" sz="3200" dirty="0"/>
              <a:t>Findings must be stated on the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2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6643E6-3170-4D50-A348-1FB26B3D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95" y="-265706"/>
            <a:ext cx="11379200" cy="1371600"/>
          </a:xfrm>
        </p:spPr>
        <p:txBody>
          <a:bodyPr/>
          <a:lstStyle/>
          <a:p>
            <a:r>
              <a:rPr lang="en-US" dirty="0"/>
              <a:t>Preventive Detention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E79CBE-ACC5-42E4-9C3A-A076E45E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2" y="1217133"/>
            <a:ext cx="10951596" cy="5366547"/>
          </a:xfrm>
        </p:spPr>
        <p:txBody>
          <a:bodyPr/>
          <a:lstStyle/>
          <a:p>
            <a:r>
              <a:rPr lang="en-US" sz="3600" dirty="0"/>
              <a:t>Prosecution must establish probable cause that the defendant committed the charged crime</a:t>
            </a:r>
          </a:p>
          <a:p>
            <a:r>
              <a:rPr lang="en-US" sz="3600" dirty="0"/>
              <a:t>Rebuttable presumption of detention for specified crimes</a:t>
            </a:r>
          </a:p>
          <a:p>
            <a:r>
              <a:rPr lang="en-US" sz="3600" dirty="0"/>
              <a:t>Evidence</a:t>
            </a:r>
          </a:p>
          <a:p>
            <a:pPr lvl="3">
              <a:lnSpc>
                <a:spcPts val="2600"/>
              </a:lnSpc>
            </a:pPr>
            <a:r>
              <a:rPr lang="en-US" sz="2800" dirty="0"/>
              <a:t>Statements of defendant and victim</a:t>
            </a:r>
          </a:p>
          <a:p>
            <a:pPr lvl="3">
              <a:lnSpc>
                <a:spcPts val="2600"/>
              </a:lnSpc>
            </a:pPr>
            <a:r>
              <a:rPr lang="en-US" sz="2800" dirty="0"/>
              <a:t>Testimony of defendant</a:t>
            </a:r>
          </a:p>
          <a:p>
            <a:pPr lvl="3">
              <a:lnSpc>
                <a:spcPts val="2600"/>
              </a:lnSpc>
            </a:pPr>
            <a:r>
              <a:rPr lang="en-US" sz="2800" dirty="0"/>
              <a:t>Offers of proof and argument of counsel</a:t>
            </a:r>
          </a:p>
          <a:p>
            <a:pPr lvl="3">
              <a:lnSpc>
                <a:spcPts val="2600"/>
              </a:lnSpc>
            </a:pPr>
            <a:r>
              <a:rPr lang="en-US" sz="2800" dirty="0"/>
              <a:t>Reliable hearsay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8BAE0-E811-4265-98C2-7ED0D7DF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17" y="-153826"/>
            <a:ext cx="11669086" cy="1371600"/>
          </a:xfrm>
        </p:spPr>
        <p:txBody>
          <a:bodyPr/>
          <a:lstStyle/>
          <a:p>
            <a:r>
              <a:rPr lang="en-US" sz="4400" dirty="0"/>
              <a:t>Standard for Pretrial Detention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00BB62-DDCC-442B-B820-DDDAE1721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22" y="1408606"/>
            <a:ext cx="10339370" cy="490473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Only if:</a:t>
            </a:r>
          </a:p>
          <a:p>
            <a:pPr marL="514350" indent="-514350">
              <a:buAutoNum type="arabicPeriod"/>
            </a:pPr>
            <a:r>
              <a:rPr lang="en-US" sz="2800" dirty="0"/>
              <a:t>Detention is permitted under the United States and California Constitutions</a:t>
            </a:r>
          </a:p>
          <a:p>
            <a:pPr marL="514350" indent="-514350">
              <a:buAutoNum type="arabicPeriod"/>
            </a:pPr>
            <a:r>
              <a:rPr lang="en-US" sz="2800" dirty="0"/>
              <a:t>Court determines </a:t>
            </a:r>
            <a:r>
              <a:rPr lang="en-US" sz="2800" dirty="0">
                <a:solidFill>
                  <a:srgbClr val="FFC000"/>
                </a:solidFill>
              </a:rPr>
              <a:t>by clear and convincing evidence </a:t>
            </a:r>
            <a:r>
              <a:rPr lang="en-US" sz="2800" dirty="0"/>
              <a:t>that no nonmonetary condition or combination of conditions of pretrial supervision will reasonably assure public safety or the appearance of the defendant in court as required. </a:t>
            </a:r>
          </a:p>
          <a:p>
            <a:pPr marL="0" indent="0">
              <a:buNone/>
            </a:pPr>
            <a:r>
              <a:rPr lang="en-US" sz="3200" dirty="0"/>
              <a:t>The court must state the reasons for ordering preventive detention on the record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74261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6E35D-29AD-434B-80A5-49FBAA19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73" y="0"/>
            <a:ext cx="11379200" cy="978010"/>
          </a:xfrm>
        </p:spPr>
        <p:txBody>
          <a:bodyPr/>
          <a:lstStyle/>
          <a:p>
            <a:r>
              <a:rPr lang="en-US" sz="4400" dirty="0" smtClean="0"/>
              <a:t>Funding/3 Streams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D642DE-E646-4C54-AF63-5C39A0E2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44" y="1160890"/>
            <a:ext cx="10886857" cy="4727050"/>
          </a:xfrm>
        </p:spPr>
        <p:txBody>
          <a:bodyPr/>
          <a:lstStyle/>
          <a:p>
            <a:r>
              <a:rPr lang="en-US" sz="3600" dirty="0" smtClean="0"/>
              <a:t>Funds to the JCC to allocate to the courts for associated court costs.</a:t>
            </a:r>
          </a:p>
          <a:p>
            <a:r>
              <a:rPr lang="en-US" sz="3600" dirty="0" smtClean="0"/>
              <a:t>Funds to the JCC to allocate to the courts for contracting for pretrial assessments.</a:t>
            </a:r>
            <a:endParaRPr lang="en-US" sz="3600" dirty="0"/>
          </a:p>
          <a:p>
            <a:r>
              <a:rPr lang="en-US" sz="3600" dirty="0"/>
              <a:t>F</a:t>
            </a:r>
            <a:r>
              <a:rPr lang="en-US" sz="3600" dirty="0" smtClean="0"/>
              <a:t>unds </a:t>
            </a:r>
            <a:r>
              <a:rPr lang="en-US" sz="3600" dirty="0"/>
              <a:t>for </a:t>
            </a:r>
            <a:r>
              <a:rPr lang="en-US" sz="3600" dirty="0" smtClean="0"/>
              <a:t>pretrial </a:t>
            </a:r>
            <a:r>
              <a:rPr lang="en-US" sz="3600" dirty="0"/>
              <a:t>s</a:t>
            </a:r>
            <a:r>
              <a:rPr lang="en-US" sz="3600" dirty="0" smtClean="0"/>
              <a:t>upervision </a:t>
            </a:r>
            <a:r>
              <a:rPr lang="en-US" sz="3600" dirty="0"/>
              <a:t>directly to probation </a:t>
            </a:r>
            <a:r>
              <a:rPr lang="en-US" sz="3600" dirty="0" smtClean="0"/>
              <a:t>departments.</a:t>
            </a:r>
            <a:endParaRPr lang="en-US" sz="3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87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6E35D-29AD-434B-80A5-49FBAA19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78" y="-493641"/>
            <a:ext cx="11379200" cy="1371600"/>
          </a:xfrm>
        </p:spPr>
        <p:txBody>
          <a:bodyPr/>
          <a:lstStyle/>
          <a:p>
            <a:r>
              <a:rPr lang="en-US" sz="4400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D642DE-E646-4C54-AF63-5C39A0E2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70" y="824571"/>
            <a:ext cx="10648076" cy="5631888"/>
          </a:xfrm>
        </p:spPr>
        <p:txBody>
          <a:bodyPr/>
          <a:lstStyle/>
          <a:p>
            <a:r>
              <a:rPr lang="en-US" sz="2800" dirty="0"/>
              <a:t>Webpage: </a:t>
            </a:r>
            <a:r>
              <a:rPr lang="en-US" sz="2800" dirty="0">
                <a:hlinkClick r:id="rId2"/>
              </a:rPr>
              <a:t>http://www.courts.ca.gov/pretrial.htm</a:t>
            </a:r>
            <a:endParaRPr lang="en-US" sz="2800" dirty="0"/>
          </a:p>
          <a:p>
            <a:pPr lvl="1"/>
            <a:r>
              <a:rPr lang="en-US" sz="2400" dirty="0"/>
              <a:t>Public information related to the implementation of SB 10 </a:t>
            </a:r>
          </a:p>
          <a:p>
            <a:pPr lvl="1"/>
            <a:r>
              <a:rPr lang="en-US" sz="2400" dirty="0"/>
              <a:t>FAQs</a:t>
            </a:r>
          </a:p>
          <a:p>
            <a:pPr lvl="1"/>
            <a:r>
              <a:rPr lang="en-US" sz="2400" dirty="0"/>
              <a:t>Infographics</a:t>
            </a:r>
          </a:p>
          <a:p>
            <a:pPr lvl="1"/>
            <a:r>
              <a:rPr lang="en-US" sz="2400" dirty="0"/>
              <a:t>Future reports on the </a:t>
            </a:r>
            <a:r>
              <a:rPr lang="en-US" sz="2400" dirty="0" smtClean="0"/>
              <a:t>legislation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05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58F97-B830-432F-B55C-55935F6E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9D5035-F84B-425E-A46B-CD1F562EA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264" y="1595036"/>
            <a:ext cx="10212917" cy="4227513"/>
          </a:xfrm>
        </p:spPr>
        <p:txBody>
          <a:bodyPr/>
          <a:lstStyle/>
          <a:p>
            <a:pPr marL="0" indent="0" algn="ctr">
              <a:buNone/>
            </a:pPr>
            <a:endParaRPr lang="en-US" sz="5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5ABA8-7F6C-44E9-B213-888766A8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6" y="-281609"/>
            <a:ext cx="11379200" cy="1371600"/>
          </a:xfrm>
        </p:spPr>
        <p:txBody>
          <a:bodyPr/>
          <a:lstStyle/>
          <a:p>
            <a:r>
              <a:rPr lang="en-US" dirty="0"/>
              <a:t>PDR Workgroup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9CD49-049A-449C-B6E3-9FA2E669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53" y="1493205"/>
            <a:ext cx="10212917" cy="4227513"/>
          </a:xfrm>
        </p:spPr>
        <p:txBody>
          <a:bodyPr/>
          <a:lstStyle/>
          <a:p>
            <a:r>
              <a:rPr lang="en-US" sz="4400" dirty="0">
                <a:solidFill>
                  <a:srgbClr val="FFFFFF"/>
                </a:solidFill>
              </a:rPr>
              <a:t>Year-long process of intensive study and analysis by workgroup of 11 judges and 1 CEO</a:t>
            </a:r>
          </a:p>
          <a:p>
            <a:pPr lvl="1"/>
            <a:r>
              <a:rPr lang="en-US" sz="4000" dirty="0">
                <a:solidFill>
                  <a:srgbClr val="FFFFFF"/>
                </a:solidFill>
              </a:rPr>
              <a:t>Presentations by over 40 speakers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Consistent message from all: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1" i="1" dirty="0">
                <a:solidFill>
                  <a:schemeClr val="tx2"/>
                </a:solidFill>
              </a:rPr>
              <a:t>Current system is not safe and not fair</a:t>
            </a:r>
            <a:endParaRPr lang="en-US" b="1" dirty="0">
              <a:solidFill>
                <a:srgbClr val="FFFFFF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6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108EA-CCD9-4A76-9EA5-EE0BDCFB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1379200" cy="885908"/>
          </a:xfrm>
        </p:spPr>
        <p:txBody>
          <a:bodyPr/>
          <a:lstStyle/>
          <a:p>
            <a:r>
              <a:rPr lang="en-US" dirty="0"/>
              <a:t>PDR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AE9E35-AA92-4357-B06C-22FF67519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66" y="1041621"/>
            <a:ext cx="11232451" cy="5090893"/>
          </a:xfrm>
        </p:spPr>
        <p:txBody>
          <a:bodyPr/>
          <a:lstStyle/>
          <a:p>
            <a:r>
              <a:rPr lang="en-US" sz="2800" dirty="0"/>
              <a:t>Implement a Robust Risk-Based Pretrial Assessment and Supervision System to Replace the Current Monetary Bail System</a:t>
            </a:r>
          </a:p>
          <a:p>
            <a:pPr lvl="0"/>
            <a:r>
              <a:rPr lang="en-US" sz="2800" dirty="0"/>
              <a:t>Use a Validated Pretrial Risk Assessment Tool</a:t>
            </a:r>
          </a:p>
          <a:p>
            <a:pPr lvl="1"/>
            <a:r>
              <a:rPr lang="en-US" sz="2400" dirty="0"/>
              <a:t>Judges remain the final authority in making release or detention decisions but need information to fashion appropriate conditions of pretrial release </a:t>
            </a:r>
          </a:p>
          <a:p>
            <a:r>
              <a:rPr lang="en-US" sz="2800" dirty="0"/>
              <a:t>Deliver Consistent and Comprehensive Education on the Development and Implementation of a Pretrial Release and Supervision System</a:t>
            </a:r>
          </a:p>
          <a:p>
            <a:r>
              <a:rPr lang="en-US" sz="2800" dirty="0"/>
              <a:t>Adopt a New Framework of Legislation and Rules of Court to Implement These Recommendations </a:t>
            </a:r>
          </a:p>
          <a:p>
            <a:endParaRPr lang="en-US" sz="2800" dirty="0"/>
          </a:p>
          <a:p>
            <a:pPr lvl="0"/>
            <a:endParaRPr lang="en-US" sz="2800" dirty="0"/>
          </a:p>
          <a:p>
            <a:endParaRPr lang="en-US" sz="2800" dirty="0"/>
          </a:p>
          <a:p>
            <a:pPr lvl="0"/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3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3FE52-C54F-4622-8FE9-B52FE22D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1379200" cy="814346"/>
          </a:xfrm>
        </p:spPr>
        <p:txBody>
          <a:bodyPr/>
          <a:lstStyle/>
          <a:p>
            <a:pPr algn="ctr"/>
            <a:r>
              <a:rPr lang="en-US" dirty="0"/>
              <a:t>SB 10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345A8D-A8BD-4CD0-BDC8-BC053C28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0" y="890546"/>
            <a:ext cx="10212917" cy="5241969"/>
          </a:xfrm>
        </p:spPr>
        <p:txBody>
          <a:bodyPr/>
          <a:lstStyle/>
          <a:p>
            <a:r>
              <a:rPr lang="en-US" dirty="0"/>
              <a:t>Does NOT change:</a:t>
            </a:r>
          </a:p>
          <a:p>
            <a:pPr lvl="1"/>
            <a:r>
              <a:rPr lang="en-US" dirty="0"/>
              <a:t>Current cite and release policies and procedures</a:t>
            </a:r>
          </a:p>
          <a:p>
            <a:pPr lvl="1"/>
            <a:r>
              <a:rPr lang="en-US" dirty="0"/>
              <a:t>Current arraignment policies and procedures</a:t>
            </a:r>
          </a:p>
          <a:p>
            <a:r>
              <a:rPr lang="en-US" dirty="0"/>
              <a:t>Biggest changes are to:</a:t>
            </a:r>
          </a:p>
          <a:p>
            <a:pPr lvl="1"/>
            <a:r>
              <a:rPr lang="en-US" dirty="0" err="1"/>
              <a:t>Prearraignment</a:t>
            </a:r>
            <a:r>
              <a:rPr lang="en-US" dirty="0"/>
              <a:t> release</a:t>
            </a:r>
          </a:p>
          <a:p>
            <a:pPr lvl="1"/>
            <a:r>
              <a:rPr lang="en-US" dirty="0"/>
              <a:t>Transparency of pretrial detention</a:t>
            </a:r>
          </a:p>
        </p:txBody>
      </p:sp>
    </p:spTree>
    <p:extLst>
      <p:ext uri="{BB962C8B-B14F-4D97-AF65-F5344CB8AC3E}">
        <p14:creationId xmlns:p14="http://schemas.microsoft.com/office/powerpoint/2010/main" val="280432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730BE6-ACD7-4148-8014-17E3057B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1"/>
            <a:ext cx="11379200" cy="838200"/>
          </a:xfrm>
        </p:spPr>
        <p:txBody>
          <a:bodyPr/>
          <a:lstStyle/>
          <a:p>
            <a:pPr algn="ctr"/>
            <a:r>
              <a:rPr lang="en-US" dirty="0"/>
              <a:t>SB 10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BEC89-593E-4ED3-A1B2-D00E00620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645" y="1041622"/>
            <a:ext cx="10954155" cy="5621571"/>
          </a:xfrm>
        </p:spPr>
        <p:txBody>
          <a:bodyPr/>
          <a:lstStyle/>
          <a:p>
            <a:r>
              <a:rPr lang="en-US" sz="3000" dirty="0"/>
              <a:t>Removes monetary bail as an option for pretrial release</a:t>
            </a:r>
          </a:p>
          <a:p>
            <a:r>
              <a:rPr lang="en-US" sz="3000" i="1" dirty="0" err="1"/>
              <a:t>Prearraignment</a:t>
            </a:r>
            <a:r>
              <a:rPr lang="en-US" sz="3000" i="1" dirty="0"/>
              <a:t> </a:t>
            </a:r>
            <a:r>
              <a:rPr lang="en-US" sz="3000" dirty="0"/>
              <a:t>release for persons arrested for misdemeanors (with exceptions)</a:t>
            </a:r>
          </a:p>
          <a:p>
            <a:r>
              <a:rPr lang="en-US" sz="3000" i="1" dirty="0" err="1"/>
              <a:t>Prearraignment</a:t>
            </a:r>
            <a:r>
              <a:rPr lang="en-US" sz="3000" dirty="0"/>
              <a:t> release by Pretrial Assessment Services</a:t>
            </a:r>
          </a:p>
          <a:p>
            <a:pPr lvl="1"/>
            <a:r>
              <a:rPr lang="en-US" sz="2600" dirty="0"/>
              <a:t>Assessed as low risk (with exceptions)</a:t>
            </a:r>
          </a:p>
          <a:p>
            <a:pPr lvl="1"/>
            <a:r>
              <a:rPr lang="en-US" sz="2600" dirty="0"/>
              <a:t>Assessed as medium risk (with exceptions and conditions)</a:t>
            </a:r>
          </a:p>
          <a:p>
            <a:r>
              <a:rPr lang="en-US" sz="3000" dirty="0"/>
              <a:t>Provides for pretrial detention following a hearing if:</a:t>
            </a:r>
          </a:p>
          <a:p>
            <a:pPr lvl="1"/>
            <a:r>
              <a:rPr lang="en-US" sz="2600" dirty="0"/>
              <a:t>Judge determines by clear and convincing evidence that no conditions can reasonably assure public safety or return to court</a:t>
            </a:r>
          </a:p>
        </p:txBody>
      </p:sp>
    </p:spTree>
    <p:extLst>
      <p:ext uri="{BB962C8B-B14F-4D97-AF65-F5344CB8AC3E}">
        <p14:creationId xmlns:p14="http://schemas.microsoft.com/office/powerpoint/2010/main" val="280271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6" y="-83332"/>
            <a:ext cx="8534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SB 10 Legislation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005463"/>
              </p:ext>
            </p:extLst>
          </p:nvPr>
        </p:nvGraphicFramePr>
        <p:xfrm>
          <a:off x="819995" y="970879"/>
          <a:ext cx="10228883" cy="530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3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6B9F25-3B09-1243-8C90-7BBCF4A99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6B9F25-3B09-1243-8C90-7BBCF4A99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DBA9CD-60A4-954C-A243-F29D4B469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87DBA9CD-60A4-954C-A243-F29D4B469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5062BD-C92E-1D42-9CC8-FAF550E83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95062BD-C92E-1D42-9CC8-FAF550E83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4E0EFA-4ABF-C147-B04D-6F687CFC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714E0EFA-4ABF-C147-B04D-6F687CFC3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A3E096-014B-034F-A57C-E21232F19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3A3E096-014B-034F-A57C-E21232F19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573E9-4230-48AF-A7C9-CB1387C0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63" y="115953"/>
            <a:ext cx="11379200" cy="925668"/>
          </a:xfrm>
        </p:spPr>
        <p:txBody>
          <a:bodyPr/>
          <a:lstStyle/>
          <a:p>
            <a:r>
              <a:rPr lang="en-US" sz="4800" dirty="0"/>
              <a:t>SB 10 Legislati</a:t>
            </a:r>
            <a:r>
              <a:rPr lang="en-US" dirty="0"/>
              <a:t>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5DBAA7-488B-4691-A810-715AFEB02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84" y="1129085"/>
            <a:ext cx="10654378" cy="561296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Misdemeanor Charges — No Pretrial Assessment Services (PAS) Investigation</a:t>
            </a:r>
          </a:p>
          <a:p>
            <a:pPr lvl="0"/>
            <a:r>
              <a:rPr lang="en-US" sz="3600" b="1" dirty="0">
                <a:solidFill>
                  <a:srgbClr val="FFC000"/>
                </a:solidFill>
              </a:rPr>
              <a:t>Requires release within 12 hours of booking</a:t>
            </a:r>
          </a:p>
          <a:p>
            <a:pPr lvl="1"/>
            <a:r>
              <a:rPr lang="en-US" dirty="0"/>
              <a:t>Exceptions for:</a:t>
            </a:r>
          </a:p>
          <a:p>
            <a:pPr lvl="6">
              <a:lnSpc>
                <a:spcPts val="2400"/>
              </a:lnSpc>
            </a:pPr>
            <a:r>
              <a:rPr lang="en-US" sz="2800" dirty="0"/>
              <a:t>domestic violence, stalking</a:t>
            </a:r>
          </a:p>
          <a:p>
            <a:pPr lvl="6">
              <a:lnSpc>
                <a:spcPts val="2400"/>
              </a:lnSpc>
            </a:pPr>
            <a:r>
              <a:rPr lang="en-US" sz="2800" dirty="0"/>
              <a:t>sex offenses</a:t>
            </a:r>
          </a:p>
          <a:p>
            <a:pPr lvl="6">
              <a:lnSpc>
                <a:spcPts val="2400"/>
              </a:lnSpc>
            </a:pPr>
            <a:r>
              <a:rPr lang="en-US" sz="2800" dirty="0"/>
              <a:t>multiple DUIs</a:t>
            </a:r>
          </a:p>
          <a:p>
            <a:pPr lvl="6">
              <a:lnSpc>
                <a:spcPts val="2400"/>
              </a:lnSpc>
            </a:pPr>
            <a:r>
              <a:rPr lang="en-US" sz="2800" dirty="0"/>
              <a:t>multiple FTAs</a:t>
            </a:r>
          </a:p>
          <a:p>
            <a:pPr lvl="6">
              <a:lnSpc>
                <a:spcPts val="2400"/>
              </a:lnSpc>
            </a:pPr>
            <a:r>
              <a:rPr lang="en-US" sz="2800" dirty="0"/>
              <a:t>pending trial or sentencing</a:t>
            </a:r>
          </a:p>
          <a:p>
            <a:pPr lvl="6">
              <a:lnSpc>
                <a:spcPts val="2400"/>
              </a:lnSpc>
            </a:pPr>
            <a:r>
              <a:rPr lang="en-US" sz="2800" dirty="0"/>
              <a:t>on postconviction supervision</a:t>
            </a:r>
          </a:p>
          <a:p>
            <a:pPr lvl="6">
              <a:lnSpc>
                <a:spcPts val="2400"/>
              </a:lnSpc>
            </a:pPr>
            <a:r>
              <a:rPr lang="en-US" sz="2800" dirty="0"/>
              <a:t>other serious factors</a:t>
            </a:r>
          </a:p>
        </p:txBody>
      </p:sp>
    </p:spTree>
    <p:extLst>
      <p:ext uri="{BB962C8B-B14F-4D97-AF65-F5344CB8AC3E}">
        <p14:creationId xmlns:p14="http://schemas.microsoft.com/office/powerpoint/2010/main" val="126198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573E9-4230-48AF-A7C9-CB1387C0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1379200" cy="1108544"/>
          </a:xfrm>
        </p:spPr>
        <p:txBody>
          <a:bodyPr/>
          <a:lstStyle/>
          <a:p>
            <a:r>
              <a:rPr lang="en-US" sz="4400" dirty="0"/>
              <a:t>SB 10 </a:t>
            </a:r>
            <a:r>
              <a:rPr lang="en-US" sz="4400" dirty="0" err="1"/>
              <a:t>Prearraignment</a:t>
            </a:r>
            <a:r>
              <a:rPr lang="en-US" sz="4400" dirty="0"/>
              <a:t> Review by PAS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5DBAA7-488B-4691-A810-715AFEB02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40403"/>
            <a:ext cx="10891520" cy="485824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Felony Charges — PAS review with risk assessment tool within 24 hours</a:t>
            </a:r>
          </a:p>
          <a:p>
            <a:pPr lvl="1"/>
            <a:r>
              <a:rPr lang="en-US" sz="4000" dirty="0"/>
              <a:t>Exclusions for:</a:t>
            </a:r>
          </a:p>
          <a:p>
            <a:pPr lvl="2">
              <a:lnSpc>
                <a:spcPts val="3000"/>
              </a:lnSpc>
            </a:pPr>
            <a:r>
              <a:rPr lang="en-US" dirty="0"/>
              <a:t>same factors as for misdemeanors, PLUS</a:t>
            </a:r>
          </a:p>
          <a:p>
            <a:pPr lvl="2">
              <a:lnSpc>
                <a:spcPts val="3000"/>
              </a:lnSpc>
            </a:pPr>
            <a:r>
              <a:rPr lang="en-US" dirty="0"/>
              <a:t>serious or violent felony charge</a:t>
            </a:r>
          </a:p>
          <a:p>
            <a:pPr lvl="2">
              <a:lnSpc>
                <a:spcPts val="3000"/>
              </a:lnSpc>
            </a:pPr>
            <a:r>
              <a:rPr lang="en-US" dirty="0"/>
              <a:t>felony offense involving physical violence or threat of violence, likelihood of great bodily injury</a:t>
            </a:r>
          </a:p>
          <a:p>
            <a:pPr lvl="2">
              <a:lnSpc>
                <a:spcPts val="3000"/>
              </a:lnSpc>
            </a:pPr>
            <a:r>
              <a:rPr lang="en-US" dirty="0"/>
              <a:t>felony offense while armed or used deadly weapon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3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DE368-202A-4DA7-93CE-4517D1A4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1379200" cy="862054"/>
          </a:xfrm>
        </p:spPr>
        <p:txBody>
          <a:bodyPr/>
          <a:lstStyle/>
          <a:p>
            <a:r>
              <a:rPr lang="en-US" sz="4400" dirty="0"/>
              <a:t>SB 10 </a:t>
            </a:r>
            <a:r>
              <a:rPr lang="en-US" sz="4400" dirty="0" err="1"/>
              <a:t>Prearraignment</a:t>
            </a:r>
            <a:r>
              <a:rPr lang="en-US" sz="4400" dirty="0"/>
              <a:t> Review by PAS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FAB0DA-4D4A-494F-8D0E-BABF074A9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11" y="938254"/>
            <a:ext cx="10930302" cy="5279665"/>
          </a:xfrm>
        </p:spPr>
        <p:txBody>
          <a:bodyPr/>
          <a:lstStyle/>
          <a:p>
            <a:pPr marL="0" lvl="0" indent="0">
              <a:lnSpc>
                <a:spcPts val="3200"/>
              </a:lnSpc>
              <a:buNone/>
            </a:pPr>
            <a:r>
              <a:rPr lang="en-US" sz="3600" dirty="0"/>
              <a:t>Low Risk Defendants</a:t>
            </a:r>
          </a:p>
          <a:p>
            <a:pPr lvl="1">
              <a:lnSpc>
                <a:spcPts val="3200"/>
              </a:lnSpc>
            </a:pPr>
            <a:r>
              <a:rPr lang="en-US" sz="2800" dirty="0"/>
              <a:t>Must be released by PAS within 24 hours of booking on own recognizance</a:t>
            </a:r>
          </a:p>
          <a:p>
            <a:pPr lvl="1">
              <a:lnSpc>
                <a:spcPts val="3200"/>
              </a:lnSpc>
            </a:pPr>
            <a:r>
              <a:rPr lang="en-US" sz="2800" dirty="0"/>
              <a:t>PAS may impose conditions; defendant cannot be required to pay for conditions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3600" dirty="0"/>
              <a:t>Medium Risk Defendants</a:t>
            </a:r>
          </a:p>
          <a:p>
            <a:pPr lvl="1">
              <a:lnSpc>
                <a:spcPts val="3200"/>
              </a:lnSpc>
            </a:pPr>
            <a:r>
              <a:rPr lang="en-US" sz="2800" dirty="0"/>
              <a:t>Local court rule can add to exclusions from review</a:t>
            </a:r>
          </a:p>
          <a:p>
            <a:pPr lvl="1">
              <a:lnSpc>
                <a:spcPts val="3200"/>
              </a:lnSpc>
            </a:pPr>
            <a:r>
              <a:rPr lang="en-US" sz="2800" dirty="0"/>
              <a:t>May be released on OR </a:t>
            </a:r>
            <a:r>
              <a:rPr lang="en-US" sz="2800" dirty="0" err="1"/>
              <a:t>or</a:t>
            </a:r>
            <a:r>
              <a:rPr lang="en-US" sz="2800" dirty="0"/>
              <a:t> supervised release, or detained</a:t>
            </a:r>
          </a:p>
          <a:p>
            <a:pPr lvl="1">
              <a:lnSpc>
                <a:spcPts val="3200"/>
              </a:lnSpc>
            </a:pPr>
            <a:r>
              <a:rPr lang="en-US" sz="2800" dirty="0"/>
              <a:t>Detention standard: substantial likelihood that no conditions of release will reasonably assure public safety or return to court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61272"/>
      </p:ext>
    </p:extLst>
  </p:cSld>
  <p:clrMapOvr>
    <a:masterClrMapping/>
  </p:clrMapOvr>
</p:sld>
</file>

<file path=ppt/theme/theme1.xml><?xml version="1.0" encoding="utf-8"?>
<a:theme xmlns:a="http://schemas.openxmlformats.org/drawingml/2006/main" name="JC Blue">
  <a:themeElements>
    <a:clrScheme name="">
      <a:dk1>
        <a:srgbClr val="292929"/>
      </a:dk1>
      <a:lt1>
        <a:srgbClr val="D5EEFF"/>
      </a:lt1>
      <a:dk2>
        <a:srgbClr val="053C6D"/>
      </a:dk2>
      <a:lt2>
        <a:srgbClr val="FFCC00"/>
      </a:lt2>
      <a:accent1>
        <a:srgbClr val="FFCC00"/>
      </a:accent1>
      <a:accent2>
        <a:srgbClr val="A50021"/>
      </a:accent2>
      <a:accent3>
        <a:srgbClr val="AAAFBA"/>
      </a:accent3>
      <a:accent4>
        <a:srgbClr val="B6CBDA"/>
      </a:accent4>
      <a:accent5>
        <a:srgbClr val="FFE2AA"/>
      </a:accent5>
      <a:accent6>
        <a:srgbClr val="95001D"/>
      </a:accent6>
      <a:hlink>
        <a:srgbClr val="00BA89"/>
      </a:hlink>
      <a:folHlink>
        <a:srgbClr val="FF560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JC Blue</Template>
  <TotalTime>4213</TotalTime>
  <Words>771</Words>
  <Application>Microsoft Office PowerPoint</Application>
  <PresentationFormat>Custom</PresentationFormat>
  <Paragraphs>113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JC Blue</vt:lpstr>
      <vt:lpstr>SB-10 Pretrial Release  or Detention:  Pretrial Services</vt:lpstr>
      <vt:lpstr>PDR Workgroup </vt:lpstr>
      <vt:lpstr>PDR Recommendations</vt:lpstr>
      <vt:lpstr>SB 10 Legislation</vt:lpstr>
      <vt:lpstr>SB 10 Legislation</vt:lpstr>
      <vt:lpstr>SB 10 Legislation</vt:lpstr>
      <vt:lpstr>SB 10 Legislation</vt:lpstr>
      <vt:lpstr>SB 10 Prearraignment Review by PAS</vt:lpstr>
      <vt:lpstr>SB 10 Prearraignment Review by PAS</vt:lpstr>
      <vt:lpstr>SB 10 – Prearraignment Review by Court</vt:lpstr>
      <vt:lpstr>SB 10 – Arraignment</vt:lpstr>
      <vt:lpstr>Preventive Detention Hearing</vt:lpstr>
      <vt:lpstr>Preventive Detention Hearing</vt:lpstr>
      <vt:lpstr>Standard for Pretrial Detention </vt:lpstr>
      <vt:lpstr>Funding/3 Streams</vt:lpstr>
      <vt:lpstr>Additional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SB-10 Pretrial release or detention: pretrial services</dc:title>
  <dc:creator>Benedict, Deirdre</dc:creator>
  <cp:lastModifiedBy>David Liebler</cp:lastModifiedBy>
  <cp:revision>156</cp:revision>
  <cp:lastPrinted>2018-09-14T22:38:45Z</cp:lastPrinted>
  <dcterms:created xsi:type="dcterms:W3CDTF">2018-09-11T21:37:21Z</dcterms:created>
  <dcterms:modified xsi:type="dcterms:W3CDTF">2018-12-04T17:21:20Z</dcterms:modified>
</cp:coreProperties>
</file>