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57" r:id="rId2"/>
    <p:sldId id="279" r:id="rId3"/>
    <p:sldId id="280" r:id="rId4"/>
    <p:sldId id="281" r:id="rId5"/>
    <p:sldId id="282" r:id="rId6"/>
    <p:sldId id="283" r:id="rId7"/>
    <p:sldId id="284" r:id="rId8"/>
  </p:sldIdLst>
  <p:sldSz cx="9144000" cy="6858000" type="screen4x3"/>
  <p:notesSz cx="7010400" cy="92964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46E77"/>
    <a:srgbClr val="FFC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5253" autoAdjust="0"/>
  </p:normalViewPr>
  <p:slideViewPr>
    <p:cSldViewPr snapToGrid="0" snapToObjects="1">
      <p:cViewPr varScale="1">
        <p:scale>
          <a:sx n="88" d="100"/>
          <a:sy n="88" d="100"/>
        </p:scale>
        <p:origin x="-167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12836-88BC-1B47-9844-5CB77FEAACCB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C8F02-3350-7B40-A2C0-F466072E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919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9AD870AA-12C4-B84C-A002-F373A051A32A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74362624-E7CD-EC49-9FCB-1BA8E8502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81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2624-E7CD-EC49-9FCB-1BA8E85023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7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2624-E7CD-EC49-9FCB-1BA8E85023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7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2624-E7CD-EC49-9FCB-1BA8E85023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74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2624-E7CD-EC49-9FCB-1BA8E85023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74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2624-E7CD-EC49-9FCB-1BA8E85023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74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2624-E7CD-EC49-9FCB-1BA8E85023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7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949C-5386-7E49-8DFA-A7618F1DF912}" type="datetime1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Info at www.cnx.io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EA2-57C9-F14C-AFBE-5310B76D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0D6C-2676-2242-B99F-F53E0045A4CB}" type="datetime1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Info at www.cnx.io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EA2-57C9-F14C-AFBE-5310B76D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5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6300-6962-0B42-BDF5-7AFEF3E0D84A}" type="datetime1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Info at www.cnx.io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EA2-57C9-F14C-AFBE-5310B76D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3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899A-83A9-0941-AD53-68CF70ABAECD}" type="datetime1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Info at www.cnx.io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EA2-57C9-F14C-AFBE-5310B76D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052D-6332-BD4D-A009-27FB42EDE19F}" type="datetime1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Info at www.cnx.io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EA2-57C9-F14C-AFBE-5310B76D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0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D00C-8879-A842-AA8B-BEB90376DD6F}" type="datetime1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Info at www.cnx.io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EA2-57C9-F14C-AFBE-5310B76D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6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4359-3A76-C04E-8719-20546922E921}" type="datetime1">
              <a:rPr lang="en-US" smtClean="0"/>
              <a:t>10/26/16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Info at www.cnx.io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EA2-57C9-F14C-AFBE-5310B76D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6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D3F6-AA50-9146-83C9-ADDD083F8137}" type="datetime1">
              <a:rPr lang="en-US" smtClean="0"/>
              <a:t>10/26/16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Info at www.cnx.io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EA2-57C9-F14C-AFBE-5310B76D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9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6221-2519-A04B-A3CF-C19304C043D8}" type="datetime1">
              <a:rPr lang="en-US" smtClean="0"/>
              <a:t>10/26/16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Info at www.cnx.io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EA2-57C9-F14C-AFBE-5310B76D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2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2EFC-AE28-AA4B-AEF2-BED70F1C41CB}" type="datetime1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Info at www.cnx.io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EA2-57C9-F14C-AFBE-5310B76D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8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C92C-BDE5-614D-8C60-2023BE27D456}" type="datetime1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Info at www.cnx.io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EA2-57C9-F14C-AFBE-5310B76D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309B2-1D95-2045-BA82-6947BFAFB9E5}" type="datetime1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More Info at www.cnx.io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7EA2-57C9-F14C-AFBE-5310B76D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6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42491"/>
          </a:xfrm>
          <a:prstGeom prst="rect">
            <a:avLst/>
          </a:prstGeom>
          <a:solidFill>
            <a:srgbClr val="646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491"/>
            <a:ext cx="9144000" cy="4481624"/>
          </a:xfrm>
        </p:spPr>
      </p:pic>
      <p:sp>
        <p:nvSpPr>
          <p:cNvPr id="9" name="Rectangle 8"/>
          <p:cNvSpPr/>
          <p:nvPr/>
        </p:nvSpPr>
        <p:spPr>
          <a:xfrm>
            <a:off x="0" y="5191091"/>
            <a:ext cx="9144000" cy="1666910"/>
          </a:xfrm>
          <a:prstGeom prst="rect">
            <a:avLst/>
          </a:prstGeom>
          <a:solidFill>
            <a:srgbClr val="646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213243"/>
            <a:ext cx="9144000" cy="207248"/>
          </a:xfrm>
          <a:prstGeom prst="rect">
            <a:avLst/>
          </a:prstGeom>
          <a:solidFill>
            <a:srgbClr val="FFC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8110" y="5644258"/>
            <a:ext cx="5981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CSAC Webinar</a:t>
            </a:r>
            <a:endParaRPr lang="en-US" sz="2000" b="1" spc="300" dirty="0">
              <a:solidFill>
                <a:schemeClr val="bg1"/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r>
              <a:rPr lang="en-US" sz="2000" b="1" spc="3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October </a:t>
            </a:r>
            <a:r>
              <a:rPr lang="en-US" sz="2000" b="1" spc="3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26</a:t>
            </a:r>
            <a:r>
              <a:rPr lang="en-US" sz="2000" b="1" spc="3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, </a:t>
            </a:r>
            <a:r>
              <a:rPr lang="en-US" sz="2000" b="1" spc="3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2016</a:t>
            </a:r>
          </a:p>
          <a:p>
            <a:endParaRPr lang="en-US" sz="3200" b="1" dirty="0">
              <a:solidFill>
                <a:schemeClr val="bg1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720" y="6328919"/>
            <a:ext cx="4581832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EA2-57C9-F14C-AFBE-5310B76D66F0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 descr="cnx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0" y="-165100"/>
            <a:ext cx="3657600" cy="1371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Info at www.cnx.io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4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29801"/>
          </a:xfrm>
          <a:prstGeom prst="rect">
            <a:avLst/>
          </a:prstGeom>
          <a:solidFill>
            <a:srgbClr val="646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29800"/>
            <a:ext cx="9144000" cy="73152"/>
          </a:xfrm>
          <a:prstGeom prst="rect">
            <a:avLst/>
          </a:prstGeom>
          <a:solidFill>
            <a:srgbClr val="FFC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44000"/>
            <a:ext cx="765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 smtClean="0">
                <a:solidFill>
                  <a:schemeClr val="bg1"/>
                </a:solidFill>
                <a:ea typeface="Gotham Book" charset="0"/>
                <a:cs typeface="Gotham Book" charset="0"/>
              </a:rPr>
              <a:t>Key Point</a:t>
            </a:r>
            <a:endParaRPr lang="en-US" sz="3600" b="1" spc="300" dirty="0">
              <a:solidFill>
                <a:schemeClr val="bg1"/>
              </a:solidFill>
              <a:ea typeface="Gotham Book" charset="0"/>
              <a:cs typeface="Gotham Book" charset="0"/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sz="half" idx="1"/>
          </p:nvPr>
        </p:nvSpPr>
        <p:spPr>
          <a:xfrm>
            <a:off x="356181" y="2005812"/>
            <a:ext cx="8534400" cy="4242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Broadband infrastructure is the connective tissue for </a:t>
            </a:r>
            <a:r>
              <a:rPr lang="en-US" sz="5400" u="sng" dirty="0"/>
              <a:t>smart </a:t>
            </a:r>
            <a:r>
              <a:rPr lang="en-US" sz="5400" u="sng" dirty="0" smtClean="0"/>
              <a:t>cities/counties</a:t>
            </a:r>
            <a:r>
              <a:rPr lang="en-US" sz="5400" dirty="0" smtClean="0"/>
              <a:t> that </a:t>
            </a:r>
            <a:r>
              <a:rPr lang="en-US" sz="5400" dirty="0"/>
              <a:t>you must ensure is </a:t>
            </a:r>
            <a:r>
              <a:rPr lang="en-US" sz="5400" u="sng" dirty="0"/>
              <a:t>abundant</a:t>
            </a:r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EA2-57C9-F14C-AFBE-5310B76D66F0}" type="slidenum">
              <a:rPr lang="en-US" sz="1600" b="1" smtClean="0"/>
              <a:t>2</a:t>
            </a:fld>
            <a:endParaRPr lang="en-US" sz="1600" b="1" dirty="0"/>
          </a:p>
        </p:txBody>
      </p:sp>
      <p:pic>
        <p:nvPicPr>
          <p:cNvPr id="8" name="Picture 7" descr="cnx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57608"/>
            <a:ext cx="2254250" cy="845344"/>
          </a:xfrm>
          <a:prstGeom prst="rect">
            <a:avLst/>
          </a:prstGeom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75000" y="6356351"/>
            <a:ext cx="3086100" cy="365125"/>
          </a:xfrm>
        </p:spPr>
        <p:txBody>
          <a:bodyPr/>
          <a:lstStyle/>
          <a:p>
            <a:r>
              <a:rPr lang="en-US" sz="1600" b="1" dirty="0" smtClean="0"/>
              <a:t>More Info at </a:t>
            </a:r>
            <a:r>
              <a:rPr lang="en-US" sz="1600" b="1" dirty="0" err="1" smtClean="0"/>
              <a:t>www.cnx.io</a:t>
            </a:r>
            <a:endParaRPr lang="en-US" sz="1600" b="1" dirty="0"/>
          </a:p>
        </p:txBody>
      </p:sp>
      <p:sp>
        <p:nvSpPr>
          <p:cNvPr id="14" name="Footer Placeholder 1"/>
          <p:cNvSpPr txBox="1">
            <a:spLocks/>
          </p:cNvSpPr>
          <p:nvPr/>
        </p:nvSpPr>
        <p:spPr>
          <a:xfrm>
            <a:off x="45720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35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/>
              <a:t>Brian R. Mefford, CEO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0486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29801"/>
          </a:xfrm>
          <a:prstGeom prst="rect">
            <a:avLst/>
          </a:prstGeom>
          <a:solidFill>
            <a:srgbClr val="646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29800"/>
            <a:ext cx="9144000" cy="73152"/>
          </a:xfrm>
          <a:prstGeom prst="rect">
            <a:avLst/>
          </a:prstGeom>
          <a:solidFill>
            <a:srgbClr val="FFC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44000"/>
            <a:ext cx="765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 smtClean="0">
                <a:solidFill>
                  <a:schemeClr val="bg1"/>
                </a:solidFill>
                <a:ea typeface="Gotham Book" charset="0"/>
                <a:cs typeface="Gotham Book" charset="0"/>
              </a:rPr>
              <a:t>Insight #1</a:t>
            </a:r>
            <a:endParaRPr lang="en-US" sz="3600" b="1" spc="300" dirty="0">
              <a:solidFill>
                <a:schemeClr val="bg1"/>
              </a:solidFill>
              <a:ea typeface="Gotham Book" charset="0"/>
              <a:cs typeface="Gotham Book" charset="0"/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534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Plan your work and work your </a:t>
            </a:r>
            <a:r>
              <a:rPr lang="en-US" sz="3600" dirty="0" smtClean="0"/>
              <a:t>plan</a:t>
            </a:r>
          </a:p>
          <a:p>
            <a:pPr marL="0" indent="0">
              <a:buNone/>
            </a:pPr>
            <a:r>
              <a:rPr lang="en-US" sz="3600" dirty="0"/>
              <a:t> </a:t>
            </a:r>
            <a:endParaRPr lang="en-US" sz="3600" dirty="0" smtClean="0"/>
          </a:p>
          <a:p>
            <a:pPr lvl="1"/>
            <a:r>
              <a:rPr lang="en-US" sz="3200" dirty="0" smtClean="0"/>
              <a:t>Invite </a:t>
            </a:r>
            <a:r>
              <a:rPr lang="en-US" sz="3200" dirty="0"/>
              <a:t>private sector to contribute to a 5 year master </a:t>
            </a:r>
            <a:r>
              <a:rPr lang="en-US" sz="3200" dirty="0" smtClean="0"/>
              <a:t>plan</a:t>
            </a:r>
          </a:p>
          <a:p>
            <a:pPr lvl="1"/>
            <a:r>
              <a:rPr lang="en-US" sz="3200" dirty="0" smtClean="0"/>
              <a:t>Identify </a:t>
            </a:r>
            <a:r>
              <a:rPr lang="en-US" sz="3200" dirty="0"/>
              <a:t>your needs and their limitations </a:t>
            </a:r>
            <a:endParaRPr lang="en-US" sz="3200" dirty="0" smtClean="0"/>
          </a:p>
          <a:p>
            <a:pPr lvl="1"/>
            <a:r>
              <a:rPr lang="en-US" sz="3200" dirty="0" smtClean="0"/>
              <a:t>Prepare </a:t>
            </a:r>
            <a:r>
              <a:rPr lang="en-US" sz="3200" dirty="0"/>
              <a:t>to own the gap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EA2-57C9-F14C-AFBE-5310B76D66F0}" type="slidenum">
              <a:rPr lang="en-US" sz="1600" b="1" smtClean="0"/>
              <a:t>3</a:t>
            </a:fld>
            <a:endParaRPr lang="en-US" sz="1600" b="1" dirty="0"/>
          </a:p>
        </p:txBody>
      </p:sp>
      <p:pic>
        <p:nvPicPr>
          <p:cNvPr id="8" name="Picture 7" descr="cnx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57608"/>
            <a:ext cx="2254250" cy="84534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75000" y="6356351"/>
            <a:ext cx="3086100" cy="365125"/>
          </a:xfrm>
        </p:spPr>
        <p:txBody>
          <a:bodyPr/>
          <a:lstStyle/>
          <a:p>
            <a:r>
              <a:rPr lang="en-US" sz="1600" b="1" dirty="0" smtClean="0"/>
              <a:t>More Info at </a:t>
            </a:r>
            <a:r>
              <a:rPr lang="en-US" sz="1600" b="1" dirty="0" err="1" smtClean="0"/>
              <a:t>www.cnx.io</a:t>
            </a:r>
            <a:endParaRPr lang="en-US" sz="1600" b="1" dirty="0"/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45720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35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/>
              <a:t>Brian R. Mefford, CEO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9340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29801"/>
          </a:xfrm>
          <a:prstGeom prst="rect">
            <a:avLst/>
          </a:prstGeom>
          <a:solidFill>
            <a:srgbClr val="646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29800"/>
            <a:ext cx="9144000" cy="73152"/>
          </a:xfrm>
          <a:prstGeom prst="rect">
            <a:avLst/>
          </a:prstGeom>
          <a:solidFill>
            <a:srgbClr val="FFC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44000"/>
            <a:ext cx="765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>
                <a:solidFill>
                  <a:schemeClr val="bg1"/>
                </a:solidFill>
                <a:ea typeface="Gotham Book" charset="0"/>
                <a:cs typeface="Gotham Book" charset="0"/>
              </a:rPr>
              <a:t>Insight #</a:t>
            </a:r>
            <a:r>
              <a:rPr lang="en-US" sz="3600" b="1" spc="300" dirty="0" smtClean="0">
                <a:solidFill>
                  <a:schemeClr val="bg1"/>
                </a:solidFill>
                <a:ea typeface="Gotham Book" charset="0"/>
                <a:cs typeface="Gotham Book" charset="0"/>
              </a:rPr>
              <a:t>2</a:t>
            </a:r>
            <a:endParaRPr lang="en-US" sz="3600" b="1" spc="300" dirty="0">
              <a:solidFill>
                <a:schemeClr val="bg1"/>
              </a:solidFill>
              <a:ea typeface="Gotham Book" charset="0"/>
              <a:cs typeface="Gotham Book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EA2-57C9-F14C-AFBE-5310B76D66F0}" type="slidenum">
              <a:rPr lang="en-US" sz="1600" b="1" smtClean="0"/>
              <a:t>4</a:t>
            </a:fld>
            <a:endParaRPr lang="en-US" sz="1600" b="1" dirty="0"/>
          </a:p>
        </p:txBody>
      </p:sp>
      <p:pic>
        <p:nvPicPr>
          <p:cNvPr id="8" name="Picture 7" descr="cnx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57608"/>
            <a:ext cx="2254250" cy="845344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534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Organize and visualize your connectivity so everyone is on the same page 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lvl="1"/>
            <a:r>
              <a:rPr lang="en-US" sz="3200" dirty="0" smtClean="0"/>
              <a:t>Current connected services / infrastructure</a:t>
            </a:r>
          </a:p>
          <a:p>
            <a:pPr lvl="1"/>
            <a:r>
              <a:rPr lang="en-US" sz="3200" dirty="0" smtClean="0"/>
              <a:t>Relevant planned projects</a:t>
            </a:r>
          </a:p>
          <a:p>
            <a:pPr lvl="1"/>
            <a:r>
              <a:rPr lang="en-US" sz="3200" dirty="0"/>
              <a:t>P</a:t>
            </a:r>
            <a:r>
              <a:rPr lang="en-US" sz="3200" dirty="0" smtClean="0"/>
              <a:t>ublic </a:t>
            </a:r>
            <a:r>
              <a:rPr lang="en-US" sz="3200" dirty="0"/>
              <a:t>and </a:t>
            </a:r>
            <a:r>
              <a:rPr lang="en-US" sz="3200" dirty="0" smtClean="0"/>
              <a:t>private data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75000" y="6356351"/>
            <a:ext cx="3086100" cy="365125"/>
          </a:xfrm>
        </p:spPr>
        <p:txBody>
          <a:bodyPr/>
          <a:lstStyle/>
          <a:p>
            <a:r>
              <a:rPr lang="en-US" sz="1600" b="1" dirty="0" smtClean="0"/>
              <a:t>More Info at </a:t>
            </a:r>
            <a:r>
              <a:rPr lang="en-US" sz="1600" b="1" dirty="0" err="1" smtClean="0"/>
              <a:t>www.cnx.io</a:t>
            </a:r>
            <a:endParaRPr lang="en-US" sz="1600" b="1" dirty="0"/>
          </a:p>
        </p:txBody>
      </p:sp>
      <p:sp>
        <p:nvSpPr>
          <p:cNvPr id="14" name="Footer Placeholder 1"/>
          <p:cNvSpPr txBox="1">
            <a:spLocks/>
          </p:cNvSpPr>
          <p:nvPr/>
        </p:nvSpPr>
        <p:spPr>
          <a:xfrm>
            <a:off x="45720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35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/>
              <a:t>Brian R. Mefford, CEO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9340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29801"/>
          </a:xfrm>
          <a:prstGeom prst="rect">
            <a:avLst/>
          </a:prstGeom>
          <a:solidFill>
            <a:srgbClr val="646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29800"/>
            <a:ext cx="9144000" cy="73152"/>
          </a:xfrm>
          <a:prstGeom prst="rect">
            <a:avLst/>
          </a:prstGeom>
          <a:solidFill>
            <a:srgbClr val="FFC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EA2-57C9-F14C-AFBE-5310B76D66F0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cnx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57608"/>
            <a:ext cx="2254250" cy="845344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534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View everything that is connected or enables connectivity as a system - to be managed (systematically)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Centralize management and streamline processes that can help leverage / open assets</a:t>
            </a:r>
          </a:p>
          <a:p>
            <a:pPr lvl="1"/>
            <a:r>
              <a:rPr lang="en-US" sz="3200" dirty="0" smtClean="0"/>
              <a:t>Department </a:t>
            </a:r>
            <a:r>
              <a:rPr lang="en-US" sz="3200" dirty="0"/>
              <a:t>silos kill opportunities to expand </a:t>
            </a:r>
            <a:r>
              <a:rPr lang="en-US" sz="3200" dirty="0" smtClean="0"/>
              <a:t>connectivity (what is P&amp;Z approving or denying today?)</a:t>
            </a:r>
            <a:endParaRPr lang="en-US" sz="3200" dirty="0"/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44000"/>
            <a:ext cx="765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>
                <a:solidFill>
                  <a:schemeClr val="bg1"/>
                </a:solidFill>
                <a:ea typeface="Gotham Book" charset="0"/>
                <a:cs typeface="Gotham Book" charset="0"/>
              </a:rPr>
              <a:t>Insight #</a:t>
            </a:r>
            <a:r>
              <a:rPr lang="en-US" sz="3600" b="1" spc="300" dirty="0" smtClean="0">
                <a:solidFill>
                  <a:schemeClr val="bg1"/>
                </a:solidFill>
                <a:ea typeface="Gotham Book" charset="0"/>
                <a:cs typeface="Gotham Book" charset="0"/>
              </a:rPr>
              <a:t>3</a:t>
            </a:r>
            <a:endParaRPr lang="en-US" sz="3600" b="1" spc="300" dirty="0">
              <a:solidFill>
                <a:schemeClr val="bg1"/>
              </a:solidFill>
              <a:ea typeface="Gotham Book" charset="0"/>
              <a:cs typeface="Gotham Book" charset="0"/>
            </a:endParaRP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75000" y="6356351"/>
            <a:ext cx="3086100" cy="365125"/>
          </a:xfrm>
        </p:spPr>
        <p:txBody>
          <a:bodyPr/>
          <a:lstStyle/>
          <a:p>
            <a:r>
              <a:rPr lang="en-US" sz="1600" b="1" dirty="0" smtClean="0"/>
              <a:t>More Info at </a:t>
            </a:r>
            <a:r>
              <a:rPr lang="en-US" sz="1600" b="1" dirty="0" err="1" smtClean="0"/>
              <a:t>www.cnx.io</a:t>
            </a:r>
            <a:endParaRPr lang="en-US" sz="1600" b="1" dirty="0"/>
          </a:p>
        </p:txBody>
      </p:sp>
      <p:sp>
        <p:nvSpPr>
          <p:cNvPr id="14" name="Footer Placeholder 1"/>
          <p:cNvSpPr txBox="1">
            <a:spLocks/>
          </p:cNvSpPr>
          <p:nvPr/>
        </p:nvSpPr>
        <p:spPr>
          <a:xfrm>
            <a:off x="45720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35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/>
              <a:t>Brian R. Mefford, CEO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9340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29801"/>
          </a:xfrm>
          <a:prstGeom prst="rect">
            <a:avLst/>
          </a:prstGeom>
          <a:solidFill>
            <a:srgbClr val="646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29800"/>
            <a:ext cx="9144000" cy="73152"/>
          </a:xfrm>
          <a:prstGeom prst="rect">
            <a:avLst/>
          </a:prstGeom>
          <a:solidFill>
            <a:srgbClr val="FFC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44000"/>
            <a:ext cx="765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>
                <a:solidFill>
                  <a:schemeClr val="bg1"/>
                </a:solidFill>
                <a:ea typeface="Gotham Book" charset="0"/>
                <a:cs typeface="Gotham Book" charset="0"/>
              </a:rPr>
              <a:t>Insight #</a:t>
            </a:r>
            <a:r>
              <a:rPr lang="en-US" sz="3600" b="1" spc="300" dirty="0" smtClean="0">
                <a:solidFill>
                  <a:schemeClr val="bg1"/>
                </a:solidFill>
                <a:ea typeface="Gotham Book" charset="0"/>
                <a:cs typeface="Gotham Book" charset="0"/>
              </a:rPr>
              <a:t>4</a:t>
            </a:r>
            <a:endParaRPr lang="en-US" sz="3600" b="1" spc="300" dirty="0">
              <a:solidFill>
                <a:schemeClr val="bg1"/>
              </a:solidFill>
              <a:ea typeface="Gotham Book" charset="0"/>
              <a:cs typeface="Gotham Book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EA2-57C9-F14C-AFBE-5310B76D66F0}" type="slidenum">
              <a:rPr lang="en-US" sz="1600" b="1" smtClean="0"/>
              <a:t>6</a:t>
            </a:fld>
            <a:endParaRPr lang="en-US" sz="1600" b="1"/>
          </a:p>
        </p:txBody>
      </p:sp>
      <p:pic>
        <p:nvPicPr>
          <p:cNvPr id="8" name="Picture 7" descr="cnx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57608"/>
            <a:ext cx="2254250" cy="845344"/>
          </a:xfrm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534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Use what you have (your assets) to get more of what you need (connectivity)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Fiber </a:t>
            </a:r>
            <a:r>
              <a:rPr lang="en-US" sz="3200" dirty="0"/>
              <a:t>for fiber (ideally)</a:t>
            </a:r>
          </a:p>
          <a:p>
            <a:pPr lvl="1"/>
            <a:r>
              <a:rPr lang="en-US" sz="3200" dirty="0"/>
              <a:t>B</a:t>
            </a:r>
            <a:r>
              <a:rPr lang="en-US" sz="3200" dirty="0" smtClean="0"/>
              <a:t>uilding </a:t>
            </a:r>
            <a:r>
              <a:rPr lang="en-US" sz="3200" dirty="0"/>
              <a:t>and rooftops</a:t>
            </a:r>
          </a:p>
          <a:p>
            <a:pPr lvl="1"/>
            <a:r>
              <a:rPr lang="en-US" sz="3200" dirty="0" smtClean="0"/>
              <a:t>Poles</a:t>
            </a:r>
            <a:endParaRPr lang="en-US" sz="3200" dirty="0"/>
          </a:p>
          <a:p>
            <a:pPr lvl="1"/>
            <a:r>
              <a:rPr lang="en-US" sz="3200" dirty="0" smtClean="0"/>
              <a:t>PROWs</a:t>
            </a:r>
            <a:endParaRPr lang="en-US" sz="3200" dirty="0"/>
          </a:p>
          <a:p>
            <a:pPr lvl="1"/>
            <a:r>
              <a:rPr lang="en-US" sz="3200" dirty="0"/>
              <a:t>S</a:t>
            </a:r>
            <a:r>
              <a:rPr lang="en-US" sz="3200" dirty="0" smtClean="0"/>
              <a:t>ervices </a:t>
            </a:r>
            <a:r>
              <a:rPr lang="en-US" sz="3200" dirty="0"/>
              <a:t>purchased</a:t>
            </a:r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75000" y="6356351"/>
            <a:ext cx="3086100" cy="365125"/>
          </a:xfrm>
        </p:spPr>
        <p:txBody>
          <a:bodyPr/>
          <a:lstStyle/>
          <a:p>
            <a:r>
              <a:rPr lang="en-US" sz="1600" b="1" dirty="0" smtClean="0"/>
              <a:t>More Info at </a:t>
            </a:r>
            <a:r>
              <a:rPr lang="en-US" sz="1600" b="1" dirty="0" err="1" smtClean="0"/>
              <a:t>www.cnx.io</a:t>
            </a:r>
            <a:endParaRPr lang="en-US" sz="1600" b="1" dirty="0"/>
          </a:p>
        </p:txBody>
      </p:sp>
      <p:sp>
        <p:nvSpPr>
          <p:cNvPr id="14" name="Footer Placeholder 1"/>
          <p:cNvSpPr txBox="1">
            <a:spLocks/>
          </p:cNvSpPr>
          <p:nvPr/>
        </p:nvSpPr>
        <p:spPr>
          <a:xfrm>
            <a:off x="45720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35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/>
              <a:t>Brian R. Mefford, CEO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9340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29801"/>
          </a:xfrm>
          <a:prstGeom prst="rect">
            <a:avLst/>
          </a:prstGeom>
          <a:solidFill>
            <a:srgbClr val="646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29800"/>
            <a:ext cx="9144000" cy="73152"/>
          </a:xfrm>
          <a:prstGeom prst="rect">
            <a:avLst/>
          </a:prstGeom>
          <a:solidFill>
            <a:srgbClr val="FFC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44000"/>
            <a:ext cx="765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>
                <a:solidFill>
                  <a:schemeClr val="bg1"/>
                </a:solidFill>
                <a:ea typeface="Gotham Book" charset="0"/>
                <a:cs typeface="Gotham Book" charset="0"/>
              </a:rPr>
              <a:t>Insight #</a:t>
            </a:r>
            <a:r>
              <a:rPr lang="en-US" sz="3600" b="1" spc="300" dirty="0" smtClean="0">
                <a:solidFill>
                  <a:schemeClr val="bg1"/>
                </a:solidFill>
                <a:ea typeface="Gotham Book" charset="0"/>
                <a:cs typeface="Gotham Book" charset="0"/>
              </a:rPr>
              <a:t>5</a:t>
            </a:r>
            <a:endParaRPr lang="en-US" sz="3600" b="1" spc="300" dirty="0">
              <a:solidFill>
                <a:schemeClr val="bg1"/>
              </a:solidFill>
              <a:ea typeface="Gotham Book" charset="0"/>
              <a:cs typeface="Gotham Book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EA2-57C9-F14C-AFBE-5310B76D66F0}" type="slidenum">
              <a:rPr lang="en-US" sz="1600" b="1" smtClean="0"/>
              <a:t>7</a:t>
            </a:fld>
            <a:endParaRPr lang="en-US" sz="1600" b="1"/>
          </a:p>
        </p:txBody>
      </p:sp>
      <p:pic>
        <p:nvPicPr>
          <p:cNvPr id="8" name="Picture 7" descr="cnx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57608"/>
            <a:ext cx="2254250" cy="845344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534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Leverage public-private </a:t>
            </a:r>
            <a:r>
              <a:rPr lang="en-US" sz="3600" dirty="0" smtClean="0"/>
              <a:t>partnership</a:t>
            </a:r>
          </a:p>
          <a:p>
            <a:pPr marL="0" indent="0">
              <a:buNone/>
            </a:pPr>
            <a:endParaRPr lang="en-US" sz="3600" dirty="0"/>
          </a:p>
          <a:p>
            <a:pPr lvl="1"/>
            <a:r>
              <a:rPr lang="en-US" sz="3200" dirty="0"/>
              <a:t>D</a:t>
            </a:r>
            <a:r>
              <a:rPr lang="en-US" sz="3200" dirty="0" smtClean="0"/>
              <a:t>iscussion </a:t>
            </a:r>
            <a:r>
              <a:rPr lang="en-US" sz="3200" dirty="0"/>
              <a:t>of </a:t>
            </a:r>
            <a:r>
              <a:rPr lang="en-US" sz="3200" dirty="0" smtClean="0"/>
              <a:t>KY Wired and the Macquarie</a:t>
            </a:r>
            <a:r>
              <a:rPr lang="en-US" sz="3200" dirty="0"/>
              <a:t>/CNX P3 </a:t>
            </a:r>
            <a:r>
              <a:rPr lang="en-US" sz="3200" dirty="0" smtClean="0"/>
              <a:t>model</a:t>
            </a:r>
          </a:p>
          <a:p>
            <a:pPr lvl="1"/>
            <a:r>
              <a:rPr lang="en-US" sz="3200" dirty="0" smtClean="0"/>
              <a:t>CNX Asset Platform</a:t>
            </a:r>
            <a:endParaRPr lang="en-US" sz="3200" dirty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75000" y="6356351"/>
            <a:ext cx="3086100" cy="365125"/>
          </a:xfrm>
        </p:spPr>
        <p:txBody>
          <a:bodyPr/>
          <a:lstStyle/>
          <a:p>
            <a:r>
              <a:rPr lang="en-US" sz="1600" b="1" dirty="0" smtClean="0"/>
              <a:t>More Info at </a:t>
            </a:r>
            <a:r>
              <a:rPr lang="en-US" sz="1600" b="1" dirty="0" err="1" smtClean="0"/>
              <a:t>www.cnx.io</a:t>
            </a:r>
            <a:endParaRPr lang="en-US" sz="1600" b="1" dirty="0"/>
          </a:p>
        </p:txBody>
      </p:sp>
      <p:sp>
        <p:nvSpPr>
          <p:cNvPr id="14" name="Footer Placeholder 1"/>
          <p:cNvSpPr txBox="1">
            <a:spLocks/>
          </p:cNvSpPr>
          <p:nvPr/>
        </p:nvSpPr>
        <p:spPr>
          <a:xfrm>
            <a:off x="45720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35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/>
              <a:t>Brian R. Mefford, CEO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9340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9010</TotalTime>
  <Words>247</Words>
  <Application>Microsoft Macintosh PowerPoint</Application>
  <PresentationFormat>On-screen Show (4:3)</PresentationFormat>
  <Paragraphs>62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Brian Mefford</cp:lastModifiedBy>
  <cp:revision>139</cp:revision>
  <cp:lastPrinted>2016-08-24T20:08:25Z</cp:lastPrinted>
  <dcterms:created xsi:type="dcterms:W3CDTF">2016-06-22T01:03:05Z</dcterms:created>
  <dcterms:modified xsi:type="dcterms:W3CDTF">2016-10-26T19:17:06Z</dcterms:modified>
</cp:coreProperties>
</file>