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8" r:id="rId3"/>
    <p:sldId id="273" r:id="rId4"/>
    <p:sldId id="259" r:id="rId5"/>
    <p:sldId id="280" r:id="rId6"/>
    <p:sldId id="279" r:id="rId7"/>
    <p:sldId id="281" r:id="rId8"/>
    <p:sldId id="28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7D2C2E-D79D-4631-8D8C-DFC1C3F380A7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97D9A3-57AB-4271-A549-1E9E8C44CD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478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F7F1BA-3659-4504-A64D-85864F517D5C}" type="datetimeFigureOut">
              <a:rPr lang="en-US" smtClean="0"/>
              <a:t>10/25/2016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77DDEC-E0AE-4CDE-9144-F3B02047BA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219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B0AF-9BE0-4FFE-A3B4-F37A7A9FCED4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2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1CB7-E28B-4D2E-9C0E-B790CB626561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7DB0-0A5D-4945-82D3-64188DD03C6F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C19B-9939-4F38-8D42-B9C6DF24A78F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355" y="238539"/>
            <a:ext cx="2790245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9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EB4B-B02D-47C3-B8FD-FFE2CCCE4C83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9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E6BC-C74B-4717-8E41-B7C2DB5AFDB2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6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A3B7-B883-4CEA-80F5-B3391434DAB6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5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3014-4FA5-4D9B-85D7-9AA049DAAF53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2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8549-C40F-49DB-A663-72044270B3B4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3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B160-D293-4656-94B8-0F8D65B8660B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FC84-BF3F-4F73-BA09-2AF9B32D2407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0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17000" t="19000" r="2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FA2C7-CE60-4D90-B379-06AE06645747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3042-4FD5-4C72-B276-5A0582FE97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5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peloso@landmarkdividend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7627" y="1335229"/>
            <a:ext cx="94678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200" b="1" dirty="0"/>
              <a:t>The Changing Profile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For Funding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Municipal Broadband Projects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1600" dirty="0"/>
              <a:t>Steve Peloso, SVP, Enterprise Markets</a:t>
            </a:r>
          </a:p>
          <a:p>
            <a:pPr algn="ctr"/>
            <a:r>
              <a:rPr lang="en-US" sz="1600" dirty="0"/>
              <a:t>Landmark Dividend LLC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081" y="1338662"/>
            <a:ext cx="9467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0547" y="1338662"/>
            <a:ext cx="11203388" cy="663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Premise:</a:t>
            </a:r>
          </a:p>
          <a:p>
            <a:r>
              <a:rPr lang="en-US" sz="1600" b="1" dirty="0"/>
              <a:t>Broadband as the 4</a:t>
            </a:r>
            <a:r>
              <a:rPr lang="en-US" sz="1600" b="1" baseline="30000" dirty="0"/>
              <a:t>th</a:t>
            </a:r>
            <a:r>
              <a:rPr lang="en-US" sz="1600" b="1" dirty="0"/>
              <a:t> Utility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longer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Approaching parity with with water, electricity, sanitation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Its absence poses  multiple gates to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r>
              <a:rPr lang="en-US" sz="1600" b="1" dirty="0"/>
              <a:t>Most US municipalities now understand: Access to high speed broadband services is a necessity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and drives economic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Enhances 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Supports and improves educational services at all levels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Facilitates Public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Delivers new/enhanced public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Necessary for the adoption of IOT (both publicly and in-home)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US Households are expected to average ~50 “connected” devices by 2021</a:t>
            </a:r>
          </a:p>
          <a:p>
            <a:pPr lvl="1"/>
            <a:endParaRPr lang="en-US" sz="1200" dirty="0"/>
          </a:p>
          <a:p>
            <a:r>
              <a:rPr lang="en-US" sz="1600" b="1" dirty="0"/>
              <a:t>Unprecedented growth in the corresponding desire to build Muni-owned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 support expense reduction/cut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Create new revenue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 long term “Smart”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 take control and ownership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600" b="1" dirty="0"/>
          </a:p>
          <a:p>
            <a:pPr lvl="1"/>
            <a:endParaRPr lang="en-US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462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3325" y="1391478"/>
            <a:ext cx="89134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Where “Build” vs. “Buy” is the Desired Path…Funding remains the challenge</a:t>
            </a:r>
          </a:p>
          <a:p>
            <a:endParaRPr lang="en-US" sz="1400" b="1" dirty="0"/>
          </a:p>
          <a:p>
            <a:r>
              <a:rPr lang="en-US" sz="1400" b="1" dirty="0"/>
              <a:t>Options for Ownership: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Self-fund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Public-Private Partnerships (P3)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Hybrids- with 3</a:t>
            </a:r>
            <a:r>
              <a:rPr lang="en-US" sz="1200" baseline="30000" dirty="0"/>
              <a:t>rd</a:t>
            </a:r>
            <a:r>
              <a:rPr lang="en-US" sz="1200" dirty="0"/>
              <a:t> party provider/operators</a:t>
            </a:r>
          </a:p>
          <a:p>
            <a:pPr marL="0" lvl="1"/>
            <a:endParaRPr lang="en-US" sz="1600" b="1" dirty="0"/>
          </a:p>
          <a:p>
            <a:pPr marL="0" lvl="1"/>
            <a:r>
              <a:rPr lang="en-US" sz="1600" b="1" dirty="0"/>
              <a:t>“Typical” Options for Muni Capital </a:t>
            </a:r>
            <a:r>
              <a:rPr lang="en-US" sz="1100" dirty="0"/>
              <a:t>(Actual capital stack will vary)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Obligation Bonds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/>
              <a:t>Availability and timing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Revenue Bonds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/>
              <a:t>Availability, timing and risk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Funds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/>
              <a:t>Availability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Grants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/>
              <a:t>Availability (no guarantees)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3</a:t>
            </a:r>
            <a:r>
              <a:rPr lang="en-US" sz="1200" baseline="30000" dirty="0"/>
              <a:t>rd</a:t>
            </a:r>
            <a:r>
              <a:rPr lang="en-US" sz="1200" dirty="0"/>
              <a:t> Party Debt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/>
              <a:t>Cost, capacity to incur, Impact on credit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Impacted by appetite and capacity for debt, affects on credit rating, political environment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lvl="1"/>
            <a:r>
              <a:rPr lang="en-US" sz="1600" b="1" dirty="0"/>
              <a:t>Landmark seeks to “Fill the Gap” to complement Muni-available funding sources and conditions: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To fill a gap in the capital stack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Whole or in part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Where access or time is an issue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Where debt is unavailable or undesired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Where leasing vs owning may offer benefits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227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09" y="1943422"/>
            <a:ext cx="107672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b="1" dirty="0"/>
              <a:t>Capital is provided in exchange for a long term operating lease and a real property interest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1400" dirty="0"/>
              <a:t>Requires easement, fee, licence, etc.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Provided without the typical lender covenants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 typically considered as debt for credit and other borrowing capacity purposes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1400" dirty="0"/>
              <a:t>Triple Net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1400" dirty="0"/>
              <a:t>Payback Term-25, 40 Years+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1400" dirty="0"/>
              <a:t>No operational oversight or upside participation required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600" b="1" dirty="0"/>
              <a:t>Fundable project elements can include</a:t>
            </a:r>
            <a:r>
              <a:rPr lang="en-US" b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labor costs including design, engineering and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passive material costs (IE: No electronics, optical equipment, etc.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Capital via existing sources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Two options:</a:t>
            </a:r>
            <a:endParaRPr lang="en-US" sz="2000" b="1" dirty="0"/>
          </a:p>
          <a:p>
            <a:pPr marL="914400" lvl="3"/>
            <a:r>
              <a:rPr lang="en-US" sz="1400" dirty="0"/>
              <a:t>1. </a:t>
            </a:r>
            <a:r>
              <a:rPr lang="en-US" sz="1400" b="1" dirty="0"/>
              <a:t>Monetizing existing revenue streams to bring near term capital to bear</a:t>
            </a:r>
          </a:p>
          <a:p>
            <a:pPr marL="1543050" lvl="4" indent="-171450">
              <a:buFont typeface="Arial" panose="020B0604020202020204" pitchFamily="34" charset="0"/>
              <a:buChar char="•"/>
            </a:pPr>
            <a:r>
              <a:rPr lang="en-US" sz="1400" dirty="0"/>
              <a:t>Cell tower leases</a:t>
            </a:r>
          </a:p>
          <a:p>
            <a:pPr marL="1543050" lvl="4" indent="-171450">
              <a:buFont typeface="Arial" panose="020B0604020202020204" pitchFamily="34" charset="0"/>
              <a:buChar char="•"/>
            </a:pPr>
            <a:r>
              <a:rPr lang="en-US" sz="1400" dirty="0"/>
              <a:t>Digital advertising leases (new development, upgrades)</a:t>
            </a:r>
          </a:p>
          <a:p>
            <a:pPr marL="1543050" lvl="4" indent="-171450">
              <a:buFont typeface="Arial" panose="020B0604020202020204" pitchFamily="34" charset="0"/>
              <a:buChar char="•"/>
            </a:pPr>
            <a:r>
              <a:rPr lang="en-US" sz="1400" dirty="0"/>
              <a:t>Existing infrastructure lease streams</a:t>
            </a:r>
          </a:p>
          <a:p>
            <a:pPr marL="914400" lvl="3"/>
            <a:r>
              <a:rPr lang="en-US" sz="1400" dirty="0"/>
              <a:t>2. </a:t>
            </a:r>
            <a:r>
              <a:rPr lang="en-US" sz="1400" b="1" dirty="0"/>
              <a:t>Capitalizing existing infrastructure assets</a:t>
            </a:r>
          </a:p>
          <a:p>
            <a:pPr marL="1543050" lvl="4" indent="-171450">
              <a:buFont typeface="Arial" panose="020B0604020202020204" pitchFamily="34" charset="0"/>
              <a:buChar char="•"/>
            </a:pPr>
            <a:r>
              <a:rPr lang="en-US" sz="1400" dirty="0"/>
              <a:t>Sale/leaseback of current infrastructure assets</a:t>
            </a:r>
          </a:p>
          <a:p>
            <a:pPr marL="2000250" lvl="5" indent="-171450">
              <a:buFont typeface="Arial" panose="020B0604020202020204" pitchFamily="34" charset="0"/>
              <a:buChar char="•"/>
            </a:pPr>
            <a:r>
              <a:rPr lang="en-US" sz="1400" dirty="0"/>
              <a:t>Existing broadband </a:t>
            </a:r>
          </a:p>
          <a:p>
            <a:pPr marL="2000250" lvl="5" indent="-171450">
              <a:buFont typeface="Arial" panose="020B0604020202020204" pitchFamily="34" charset="0"/>
              <a:buChar char="•"/>
            </a:pPr>
            <a:r>
              <a:rPr lang="en-US" sz="1400" dirty="0"/>
              <a:t>Water transport</a:t>
            </a:r>
          </a:p>
          <a:p>
            <a:pPr marL="2000250" lvl="5" indent="-171450">
              <a:buFont typeface="Arial" panose="020B0604020202020204" pitchFamily="34" charset="0"/>
              <a:buChar char="•"/>
            </a:pPr>
            <a:r>
              <a:rPr lang="en-US" sz="1400" dirty="0"/>
              <a:t>Power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endParaRPr lang="en-A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738909" y="1327869"/>
            <a:ext cx="78716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Landmark-Capital via Operating Leases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As a Funding Tool</a:t>
            </a:r>
          </a:p>
        </p:txBody>
      </p:sp>
    </p:spTree>
    <p:extLst>
      <p:ext uri="{BB962C8B-B14F-4D97-AF65-F5344CB8AC3E}">
        <p14:creationId xmlns:p14="http://schemas.microsoft.com/office/powerpoint/2010/main" val="406900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3042-4FD5-4C72-B276-5A0582FE97A9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18421" y="1301906"/>
            <a:ext cx="787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Other potential benefits to developing broadband infrastructure: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90546" y="1844705"/>
            <a:ext cx="61528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Dark fiber leasing and vertical asset nodes (Smart Poles)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Wi/Fi, LTE, 5G, DAS, Small Cell Site Nodes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Cost (capital) avoidance for carriers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Improved city service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Smart parking, traffic control, digital kiosks,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Public safety, security, response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CCTV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0546" y="3252084"/>
            <a:ext cx="8030817" cy="227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Success Criteria: Significant Internal Elements for Considerations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Identifying existing expense reductions (costs eliminated/reduced by virtue of the build)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Operational and Maintenance Elements</a:t>
            </a:r>
          </a:p>
          <a:p>
            <a:pPr marL="10858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Cost and internal capabilities</a:t>
            </a:r>
          </a:p>
          <a:p>
            <a:pPr marL="10858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Need for 3</a:t>
            </a:r>
            <a:r>
              <a:rPr lang="en-US" sz="1200" baseline="30000" dirty="0">
                <a:solidFill>
                  <a:srgbClr val="FF0000"/>
                </a:solidFill>
              </a:rPr>
              <a:t>rd</a:t>
            </a:r>
            <a:r>
              <a:rPr lang="en-US" sz="1200" dirty="0">
                <a:solidFill>
                  <a:srgbClr val="FF0000"/>
                </a:solidFill>
              </a:rPr>
              <a:t> party support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Existing capability to Market/Sell</a:t>
            </a:r>
          </a:p>
          <a:p>
            <a:pPr marL="10858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Where upside revenue is available</a:t>
            </a:r>
          </a:p>
          <a:p>
            <a:pPr marL="10858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Where revenue generation is critical to the financial success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“Lit” vs “Dark” Services delivery</a:t>
            </a:r>
          </a:p>
          <a:p>
            <a:pPr marL="1085850" lvl="3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Conduit provisioning only</a:t>
            </a:r>
          </a:p>
        </p:txBody>
      </p:sp>
    </p:spTree>
    <p:extLst>
      <p:ext uri="{BB962C8B-B14F-4D97-AF65-F5344CB8AC3E}">
        <p14:creationId xmlns:p14="http://schemas.microsoft.com/office/powerpoint/2010/main" val="112658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3325" y="1391478"/>
            <a:ext cx="891341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1600" b="1" dirty="0"/>
          </a:p>
          <a:p>
            <a:pPr marL="0" lvl="1"/>
            <a:r>
              <a:rPr lang="en-US" b="1" dirty="0"/>
              <a:t>Example: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CA municipality has plans to continue its expansion of a city-owned “Dark Fiber” strategy.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Phase I completed in 2015 @ a cost of $4.5M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Phase II Q1 2017 deployment. Development costs planned @$15.5M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Revenue Bonds Issued for Phase II delivering $8M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Carrier equipment located on City-owned assets (tanks and towers) generate lease revenues of $144K/Year.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4400" lvl="3"/>
            <a:r>
              <a:rPr lang="en-US" sz="1200" b="1" dirty="0"/>
              <a:t>	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49362"/>
              </p:ext>
            </p:extLst>
          </p:nvPr>
        </p:nvGraphicFramePr>
        <p:xfrm>
          <a:off x="1335819" y="4118776"/>
          <a:ext cx="7752522" cy="1212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639">
                  <a:extLst>
                    <a:ext uri="{9D8B030D-6E8A-4147-A177-3AD203B41FA5}">
                      <a16:colId xmlns:a16="http://schemas.microsoft.com/office/drawing/2014/main" val="1245336878"/>
                    </a:ext>
                  </a:extLst>
                </a:gridCol>
                <a:gridCol w="3992883">
                  <a:extLst>
                    <a:ext uri="{9D8B030D-6E8A-4147-A177-3AD203B41FA5}">
                      <a16:colId xmlns:a16="http://schemas.microsoft.com/office/drawing/2014/main" val="1872709614"/>
                    </a:ext>
                  </a:extLst>
                </a:gridCol>
              </a:tblGrid>
              <a:tr h="3162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68297"/>
                  </a:ext>
                </a:extLst>
              </a:tr>
              <a:tr h="29866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Phase II 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$15.5M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550902"/>
                  </a:ext>
                </a:extLst>
              </a:tr>
              <a:tr h="29866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Less: Revenue Bond Issuance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$8M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784841"/>
                  </a:ext>
                </a:extLst>
              </a:tr>
              <a:tr h="29866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Funds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$7.5M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61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69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89329" y="1391479"/>
            <a:ext cx="858740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1600" b="1" dirty="0"/>
          </a:p>
          <a:p>
            <a:pPr marL="0" lvl="1"/>
            <a:r>
              <a:rPr lang="en-US" b="1" dirty="0"/>
              <a:t>Landmark Solution: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Step One</a:t>
            </a:r>
            <a:r>
              <a:rPr lang="en-US" dirty="0"/>
              <a:t>-Landmark capitalizes the Phase I build at $3.75M in exchange for a 25 year NNN ease </a:t>
            </a:r>
            <a:r>
              <a:rPr lang="en-US" u="sng" dirty="0"/>
              <a:t>@$29K/month lease payment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Step Two</a:t>
            </a:r>
            <a:r>
              <a:rPr lang="en-US" dirty="0"/>
              <a:t>-Monetization of  existing 20 year carrier leases on 2 of 4 city assets provides a payout@$800K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Step Three- </a:t>
            </a:r>
            <a:r>
              <a:rPr lang="en-US" dirty="0"/>
              <a:t>Landmark provides development funding of $2.95M via 25 year NNN lease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1" dirty="0"/>
              <a:t>Conclusion: </a:t>
            </a:r>
            <a:r>
              <a:rPr lang="en-US" u="sng" dirty="0"/>
              <a:t>@$23K/month lease payment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A combination of new development funding, combined with capitalizing existing infrastructure and lease buyout reduced capital requirements by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4400" lvl="3"/>
            <a:r>
              <a:rPr lang="en-US" sz="1200" b="1" dirty="0"/>
              <a:t>	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37132"/>
              </p:ext>
            </p:extLst>
          </p:nvPr>
        </p:nvGraphicFramePr>
        <p:xfrm>
          <a:off x="1359673" y="4458030"/>
          <a:ext cx="813418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726">
                  <a:extLst>
                    <a:ext uri="{9D8B030D-6E8A-4147-A177-3AD203B41FA5}">
                      <a16:colId xmlns:a16="http://schemas.microsoft.com/office/drawing/2014/main" val="1245336878"/>
                    </a:ext>
                  </a:extLst>
                </a:gridCol>
                <a:gridCol w="4189458">
                  <a:extLst>
                    <a:ext uri="{9D8B030D-6E8A-4147-A177-3AD203B41FA5}">
                      <a16:colId xmlns:a16="http://schemas.microsoft.com/office/drawing/2014/main" val="1872709614"/>
                    </a:ext>
                  </a:extLst>
                </a:gridCol>
              </a:tblGrid>
              <a:tr h="1537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Opportunity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68297"/>
                  </a:ext>
                </a:extLst>
              </a:tr>
              <a:tr h="23916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Phase II</a:t>
                      </a:r>
                      <a:r>
                        <a:rPr lang="en-US" sz="1100" b="1" baseline="0" dirty="0"/>
                        <a:t> Requirement (Less: Rev. Bonds)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$7.5M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43818"/>
                  </a:ext>
                </a:extLst>
              </a:tr>
              <a:tr h="1452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Less: Phase I Capitalization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$3.75M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550902"/>
                  </a:ext>
                </a:extLst>
              </a:tr>
              <a:tr h="1452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Subtotal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$3.75M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784841"/>
                  </a:ext>
                </a:extLst>
              </a:tr>
              <a:tr h="1452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Less: Carrier</a:t>
                      </a:r>
                      <a:r>
                        <a:rPr lang="en-US" sz="1100" b="1" baseline="0" dirty="0"/>
                        <a:t> Lease Payouts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$800K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617812"/>
                  </a:ext>
                </a:extLst>
              </a:tr>
              <a:tr h="14520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Remaining</a:t>
                      </a:r>
                      <a:r>
                        <a:rPr lang="en-US" sz="1100" b="1" baseline="0" dirty="0"/>
                        <a:t> Funds required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$2.95M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9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3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89329" y="1391479"/>
            <a:ext cx="858740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For Additional Information Please Contact:</a:t>
            </a:r>
          </a:p>
          <a:p>
            <a:endParaRPr lang="en-US" sz="2000" b="1" dirty="0"/>
          </a:p>
          <a:p>
            <a:r>
              <a:rPr lang="en-US" sz="2000" b="1" dirty="0"/>
              <a:t>Steven Peloso</a:t>
            </a:r>
          </a:p>
          <a:p>
            <a:r>
              <a:rPr lang="en-US" dirty="0">
                <a:solidFill>
                  <a:srgbClr val="C00000"/>
                </a:solidFill>
              </a:rPr>
              <a:t>Senior Vice President | Enterprise Markets</a:t>
            </a:r>
          </a:p>
          <a:p>
            <a:r>
              <a:rPr lang="en-US" dirty="0"/>
              <a:t>310.294.8165 | Direct &amp; Smart Fax Line</a:t>
            </a:r>
          </a:p>
          <a:p>
            <a:r>
              <a:rPr lang="en-US" dirty="0"/>
              <a:t>714.342.2168 | Mobile</a:t>
            </a:r>
          </a:p>
          <a:p>
            <a:r>
              <a:rPr lang="en-US" dirty="0"/>
              <a:t>2141 Rosecrans Avenue, Ste. 2100</a:t>
            </a:r>
          </a:p>
          <a:p>
            <a:r>
              <a:rPr lang="en-US" dirty="0"/>
              <a:t>El Segundo, CA  90245</a:t>
            </a:r>
          </a:p>
          <a:p>
            <a:r>
              <a:rPr lang="en-US" dirty="0">
                <a:hlinkClick r:id="rId2"/>
              </a:rPr>
              <a:t>speloso@landmarkdividend.com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4400" lvl="3"/>
            <a:r>
              <a:rPr lang="en-US" sz="1200" b="1" dirty="0"/>
              <a:t>	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552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808</Words>
  <Application>Microsoft Office PowerPoint</Application>
  <PresentationFormat>Widescreen</PresentationFormat>
  <Paragraphs>174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Alves</dc:creator>
  <cp:lastModifiedBy>Steven Peloso</cp:lastModifiedBy>
  <cp:revision>135</cp:revision>
  <cp:lastPrinted>2016-09-12T19:27:24Z</cp:lastPrinted>
  <dcterms:created xsi:type="dcterms:W3CDTF">2016-02-11T17:29:55Z</dcterms:created>
  <dcterms:modified xsi:type="dcterms:W3CDTF">2016-10-25T22:57:40Z</dcterms:modified>
</cp:coreProperties>
</file>