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4"/>
    <p:sldMasterId id="2147483733" r:id="rId5"/>
  </p:sldMasterIdLst>
  <p:notesMasterIdLst>
    <p:notesMasterId r:id="rId30"/>
  </p:notesMasterIdLst>
  <p:handoutMasterIdLst>
    <p:handoutMasterId r:id="rId31"/>
  </p:handoutMasterIdLst>
  <p:sldIdLst>
    <p:sldId id="21176" r:id="rId6"/>
    <p:sldId id="21181" r:id="rId7"/>
    <p:sldId id="2954" r:id="rId8"/>
    <p:sldId id="3225" r:id="rId9"/>
    <p:sldId id="3069" r:id="rId10"/>
    <p:sldId id="3754" r:id="rId11"/>
    <p:sldId id="9886" r:id="rId12"/>
    <p:sldId id="3178" r:id="rId13"/>
    <p:sldId id="9891" r:id="rId14"/>
    <p:sldId id="21178" r:id="rId15"/>
    <p:sldId id="310" r:id="rId16"/>
    <p:sldId id="21177" r:id="rId17"/>
    <p:sldId id="304" r:id="rId18"/>
    <p:sldId id="9884" r:id="rId19"/>
    <p:sldId id="3752" r:id="rId20"/>
    <p:sldId id="21179" r:id="rId21"/>
    <p:sldId id="21180" r:id="rId22"/>
    <p:sldId id="3756" r:id="rId23"/>
    <p:sldId id="3762" r:id="rId24"/>
    <p:sldId id="3765" r:id="rId25"/>
    <p:sldId id="3766" r:id="rId26"/>
    <p:sldId id="356" r:id="rId27"/>
    <p:sldId id="9880" r:id="rId28"/>
    <p:sldId id="532" r:id="rId29"/>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orient="horz" pos="290">
          <p15:clr>
            <a:srgbClr val="A4A3A4"/>
          </p15:clr>
        </p15:guide>
        <p15:guide id="4" orient="horz" pos="576">
          <p15:clr>
            <a:srgbClr val="A4A3A4"/>
          </p15:clr>
        </p15:guide>
        <p15:guide id="5" orient="horz" pos="720" userDrawn="1">
          <p15:clr>
            <a:srgbClr val="A4A3A4"/>
          </p15:clr>
        </p15:guide>
        <p15:guide id="6" orient="horz" pos="864">
          <p15:clr>
            <a:srgbClr val="A4A3A4"/>
          </p15:clr>
        </p15:guide>
        <p15:guide id="7" orient="horz" pos="1584" userDrawn="1">
          <p15:clr>
            <a:srgbClr val="A4A3A4"/>
          </p15:clr>
        </p15:guide>
        <p15:guide id="8" orient="horz" pos="1152" userDrawn="1">
          <p15:clr>
            <a:srgbClr val="A4A3A4"/>
          </p15:clr>
        </p15:guide>
        <p15:guide id="9" orient="horz" pos="3825">
          <p15:clr>
            <a:srgbClr val="A4A3A4"/>
          </p15:clr>
        </p15:guide>
        <p15:guide id="10" pos="2880">
          <p15:clr>
            <a:srgbClr val="A4A3A4"/>
          </p15:clr>
        </p15:guide>
        <p15:guide id="11" pos="5472">
          <p15:clr>
            <a:srgbClr val="A4A3A4"/>
          </p15:clr>
        </p15:guide>
        <p15:guide id="12" pos="288">
          <p15:clr>
            <a:srgbClr val="A4A3A4"/>
          </p15:clr>
        </p15:guide>
        <p15:guide id="13" pos="460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Harshbarger" initials="MH" lastIdx="2" clrIdx="0">
    <p:extLst>
      <p:ext uri="{19B8F6BF-5375-455C-9EA6-DF929625EA0E}">
        <p15:presenceInfo xmlns:p15="http://schemas.microsoft.com/office/powerpoint/2012/main" userId="S-1-5-21-2393356083-345416412-1446733765-501558" providerId="AD"/>
      </p:ext>
    </p:extLst>
  </p:cmAuthor>
  <p:cmAuthor id="2" name="Julie Norville" initials="JN" lastIdx="1" clrIdx="1">
    <p:extLst>
      <p:ext uri="{19B8F6BF-5375-455C-9EA6-DF929625EA0E}">
        <p15:presenceInfo xmlns:p15="http://schemas.microsoft.com/office/powerpoint/2012/main" userId="S-1-5-21-2393356083-345416412-1446733765-497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a:srgbClr val="5EB6E4"/>
    <a:srgbClr val="E11B22"/>
    <a:srgbClr val="DBDCDD"/>
    <a:srgbClr val="A585BA"/>
    <a:srgbClr val="814F9B"/>
    <a:srgbClr val="BCBDC0"/>
    <a:srgbClr val="939598"/>
    <a:srgbClr val="6D6E71"/>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7" autoAdjust="0"/>
  </p:normalViewPr>
  <p:slideViewPr>
    <p:cSldViewPr showGuides="1">
      <p:cViewPr varScale="1">
        <p:scale>
          <a:sx n="56" d="100"/>
          <a:sy n="56" d="100"/>
        </p:scale>
        <p:origin x="1604" y="48"/>
      </p:cViewPr>
      <p:guideLst>
        <p:guide orient="horz" pos="2160"/>
        <p:guide orient="horz" pos="4176"/>
        <p:guide orient="horz" pos="290"/>
        <p:guide orient="horz" pos="576"/>
        <p:guide orient="horz" pos="720"/>
        <p:guide orient="horz" pos="864"/>
        <p:guide orient="horz" pos="1584"/>
        <p:guide orient="horz" pos="1152"/>
        <p:guide orient="horz" pos="3825"/>
        <p:guide pos="2880"/>
        <p:guide pos="5472"/>
        <p:guide pos="288"/>
        <p:guide pos="4608"/>
      </p:guideLst>
    </p:cSldViewPr>
  </p:slideViewPr>
  <p:notesTextViewPr>
    <p:cViewPr>
      <p:scale>
        <a:sx n="100" d="100"/>
        <a:sy n="100" d="100"/>
      </p:scale>
      <p:origin x="0" y="0"/>
    </p:cViewPr>
  </p:notesTextViewPr>
  <p:sorterViewPr>
    <p:cViewPr varScale="1">
      <p:scale>
        <a:sx n="1" d="1"/>
        <a:sy n="1" d="1"/>
      </p:scale>
      <p:origin x="0" y="-6960"/>
    </p:cViewPr>
  </p:sorterViewPr>
  <p:notesViewPr>
    <p:cSldViewPr showGuides="1">
      <p:cViewPr varScale="1">
        <p:scale>
          <a:sx n="51" d="100"/>
          <a:sy n="51" d="100"/>
        </p:scale>
        <p:origin x="230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85F19-2D73-4EB6-B537-9F85DDD98FAE}"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US"/>
        </a:p>
      </dgm:t>
    </dgm:pt>
    <dgm:pt modelId="{1D2FF5FF-E845-44D3-9CC8-F1417271170A}">
      <dgm:prSet phldrT="[Text]" custT="1"/>
      <dgm:spPr>
        <a:solidFill>
          <a:schemeClr val="tx2"/>
        </a:solidFill>
      </dgm:spPr>
      <dgm:t>
        <a:bodyPr/>
        <a:lstStyle/>
        <a:p>
          <a:r>
            <a:rPr lang="en-US" sz="1100" b="1" dirty="0"/>
            <a:t>Contact Tracing App Considerations</a:t>
          </a:r>
          <a:r>
            <a:rPr lang="en-US" sz="1000" b="1" baseline="30000" dirty="0"/>
            <a:t>3</a:t>
          </a:r>
          <a:endParaRPr lang="en-US" sz="1100" b="1" baseline="30000" dirty="0"/>
        </a:p>
      </dgm:t>
    </dgm:pt>
    <dgm:pt modelId="{2A8384D5-09DB-40E0-B415-1BA097F08436}" type="parTrans" cxnId="{49C8C18B-8CB7-458D-B817-41CFBD7E98C7}">
      <dgm:prSet/>
      <dgm:spPr/>
      <dgm:t>
        <a:bodyPr/>
        <a:lstStyle/>
        <a:p>
          <a:endParaRPr lang="en-US">
            <a:solidFill>
              <a:schemeClr val="bg1"/>
            </a:solidFill>
          </a:endParaRPr>
        </a:p>
      </dgm:t>
    </dgm:pt>
    <dgm:pt modelId="{7A899164-14D2-40F5-848E-A0BC70F5163E}" type="sibTrans" cxnId="{49C8C18B-8CB7-458D-B817-41CFBD7E98C7}">
      <dgm:prSet/>
      <dgm:spPr/>
      <dgm:t>
        <a:bodyPr/>
        <a:lstStyle/>
        <a:p>
          <a:endParaRPr lang="en-US">
            <a:solidFill>
              <a:schemeClr val="bg1"/>
            </a:solidFill>
          </a:endParaRPr>
        </a:p>
      </dgm:t>
    </dgm:pt>
    <dgm:pt modelId="{3981F884-C50B-4369-BFEF-D5F7D905529B}">
      <dgm:prSet phldrT="[Text]"/>
      <dgm:spPr>
        <a:solidFill>
          <a:srgbClr val="58585A"/>
        </a:solidFill>
      </dgm:spPr>
      <dgm:t>
        <a:bodyPr/>
        <a:lstStyle/>
        <a:p>
          <a:r>
            <a:rPr lang="en-US" dirty="0"/>
            <a:t>Necessity &amp; Proportionate Value</a:t>
          </a:r>
        </a:p>
      </dgm:t>
    </dgm:pt>
    <dgm:pt modelId="{ECC3FDB6-C294-49D7-BE8B-994581B288F4}" type="parTrans" cxnId="{77383BC8-0C8B-46A5-8FAF-6B977A64FE84}">
      <dgm:prSet/>
      <dgm:spPr/>
      <dgm:t>
        <a:bodyPr/>
        <a:lstStyle/>
        <a:p>
          <a:endParaRPr lang="en-US">
            <a:solidFill>
              <a:schemeClr val="bg1"/>
            </a:solidFill>
          </a:endParaRPr>
        </a:p>
      </dgm:t>
    </dgm:pt>
    <dgm:pt modelId="{D80B8E9F-5616-4577-80EC-7BA0E02A8730}" type="sibTrans" cxnId="{77383BC8-0C8B-46A5-8FAF-6B977A64FE84}">
      <dgm:prSet/>
      <dgm:spPr/>
      <dgm:t>
        <a:bodyPr/>
        <a:lstStyle/>
        <a:p>
          <a:endParaRPr lang="en-US">
            <a:solidFill>
              <a:schemeClr val="bg1"/>
            </a:solidFill>
          </a:endParaRPr>
        </a:p>
      </dgm:t>
    </dgm:pt>
    <dgm:pt modelId="{FB6074E4-CF01-4137-8205-819D8C8D307B}">
      <dgm:prSet phldrT="[Text]"/>
      <dgm:spPr>
        <a:solidFill>
          <a:srgbClr val="003F72"/>
        </a:solidFill>
      </dgm:spPr>
      <dgm:t>
        <a:bodyPr/>
        <a:lstStyle/>
        <a:p>
          <a:r>
            <a:rPr lang="en-US"/>
            <a:t>Accuracy, Efficiency &amp; </a:t>
          </a:r>
          <a:r>
            <a:rPr lang="en-US" b="1"/>
            <a:t>Appeal</a:t>
          </a:r>
          <a:endParaRPr lang="en-US" b="1" dirty="0"/>
        </a:p>
      </dgm:t>
    </dgm:pt>
    <dgm:pt modelId="{E4C00F5B-8736-4F85-BEC9-2AD6199F4E69}" type="parTrans" cxnId="{3BFE9DB2-6469-4ACF-AB4B-4C8A129688F7}">
      <dgm:prSet/>
      <dgm:spPr/>
      <dgm:t>
        <a:bodyPr/>
        <a:lstStyle/>
        <a:p>
          <a:endParaRPr lang="en-US">
            <a:solidFill>
              <a:schemeClr val="bg1"/>
            </a:solidFill>
          </a:endParaRPr>
        </a:p>
      </dgm:t>
    </dgm:pt>
    <dgm:pt modelId="{0ECCACED-20AB-469C-8315-32EA561B62FB}" type="sibTrans" cxnId="{3BFE9DB2-6469-4ACF-AB4B-4C8A129688F7}">
      <dgm:prSet/>
      <dgm:spPr/>
      <dgm:t>
        <a:bodyPr/>
        <a:lstStyle/>
        <a:p>
          <a:endParaRPr lang="en-US">
            <a:solidFill>
              <a:schemeClr val="bg1"/>
            </a:solidFill>
          </a:endParaRPr>
        </a:p>
      </dgm:t>
    </dgm:pt>
    <dgm:pt modelId="{3322D39E-CFAC-4330-BE83-55068B7E51CF}">
      <dgm:prSet phldrT="[Text]"/>
      <dgm:spPr>
        <a:solidFill>
          <a:srgbClr val="0083A9"/>
        </a:solidFill>
      </dgm:spPr>
      <dgm:t>
        <a:bodyPr/>
        <a:lstStyle/>
        <a:p>
          <a:r>
            <a:rPr lang="en-US"/>
            <a:t>Choice, Consent,  Control &amp; Opt-out </a:t>
          </a:r>
          <a:endParaRPr lang="en-US" dirty="0"/>
        </a:p>
      </dgm:t>
    </dgm:pt>
    <dgm:pt modelId="{4C3BC864-18B1-4961-866A-896DA493C388}" type="parTrans" cxnId="{6C6F7992-01B7-4385-B5F2-0C96E3ACDB3E}">
      <dgm:prSet/>
      <dgm:spPr/>
      <dgm:t>
        <a:bodyPr/>
        <a:lstStyle/>
        <a:p>
          <a:endParaRPr lang="en-US">
            <a:solidFill>
              <a:schemeClr val="bg1"/>
            </a:solidFill>
          </a:endParaRPr>
        </a:p>
      </dgm:t>
    </dgm:pt>
    <dgm:pt modelId="{01858506-13FA-4F9E-BAEA-28C4AC990BB9}" type="sibTrans" cxnId="{6C6F7992-01B7-4385-B5F2-0C96E3ACDB3E}">
      <dgm:prSet/>
      <dgm:spPr/>
      <dgm:t>
        <a:bodyPr/>
        <a:lstStyle/>
        <a:p>
          <a:endParaRPr lang="en-US">
            <a:solidFill>
              <a:schemeClr val="bg1"/>
            </a:solidFill>
          </a:endParaRPr>
        </a:p>
      </dgm:t>
    </dgm:pt>
    <dgm:pt modelId="{C71A26EB-7479-4FCE-A8BC-BCB841C0C943}">
      <dgm:prSet phldrT="[Text]"/>
      <dgm:spPr>
        <a:solidFill>
          <a:schemeClr val="accent3">
            <a:lumMod val="75000"/>
          </a:schemeClr>
        </a:solidFill>
      </dgm:spPr>
      <dgm:t>
        <a:bodyPr/>
        <a:lstStyle/>
        <a:p>
          <a:r>
            <a:rPr lang="en-US" dirty="0"/>
            <a:t>Universally available, Interoperable</a:t>
          </a:r>
        </a:p>
      </dgm:t>
    </dgm:pt>
    <dgm:pt modelId="{2BA78B82-7D0F-44FB-B895-4528D6CFCC70}" type="parTrans" cxnId="{5F0E1EC9-0EFD-41AE-8347-7775CB9FF1EA}">
      <dgm:prSet/>
      <dgm:spPr/>
      <dgm:t>
        <a:bodyPr/>
        <a:lstStyle/>
        <a:p>
          <a:endParaRPr lang="en-US">
            <a:solidFill>
              <a:schemeClr val="bg1"/>
            </a:solidFill>
          </a:endParaRPr>
        </a:p>
      </dgm:t>
    </dgm:pt>
    <dgm:pt modelId="{6A232B63-66D2-4A7D-805F-0E33E7B9DF91}" type="sibTrans" cxnId="{5F0E1EC9-0EFD-41AE-8347-7775CB9FF1EA}">
      <dgm:prSet/>
      <dgm:spPr/>
      <dgm:t>
        <a:bodyPr/>
        <a:lstStyle/>
        <a:p>
          <a:endParaRPr lang="en-US">
            <a:solidFill>
              <a:schemeClr val="bg1"/>
            </a:solidFill>
          </a:endParaRPr>
        </a:p>
      </dgm:t>
    </dgm:pt>
    <dgm:pt modelId="{27CD469C-D250-403D-AB3A-BCBDF261B12A}">
      <dgm:prSet phldrT="[Text]"/>
      <dgm:spPr>
        <a:solidFill>
          <a:schemeClr val="bg2">
            <a:lumMod val="60000"/>
            <a:lumOff val="40000"/>
          </a:schemeClr>
        </a:solidFill>
      </dgm:spPr>
      <dgm:t>
        <a:bodyPr/>
        <a:lstStyle/>
        <a:p>
          <a:r>
            <a:rPr lang="en-US"/>
            <a:t>Define &amp; Limited Purpose</a:t>
          </a:r>
          <a:endParaRPr lang="en-US" dirty="0"/>
        </a:p>
      </dgm:t>
    </dgm:pt>
    <dgm:pt modelId="{502EFCCB-6D15-43CD-941C-8A5BFEBE9AA1}" type="parTrans" cxnId="{27627AAE-BFFF-4260-8AA2-295B25FEB9D7}">
      <dgm:prSet/>
      <dgm:spPr/>
      <dgm:t>
        <a:bodyPr/>
        <a:lstStyle/>
        <a:p>
          <a:endParaRPr lang="en-US">
            <a:solidFill>
              <a:schemeClr val="bg1"/>
            </a:solidFill>
          </a:endParaRPr>
        </a:p>
      </dgm:t>
    </dgm:pt>
    <dgm:pt modelId="{B57FDE9A-4F3C-4019-AA08-0FB2ECD423E2}" type="sibTrans" cxnId="{27627AAE-BFFF-4260-8AA2-295B25FEB9D7}">
      <dgm:prSet/>
      <dgm:spPr/>
      <dgm:t>
        <a:bodyPr/>
        <a:lstStyle/>
        <a:p>
          <a:endParaRPr lang="en-US">
            <a:solidFill>
              <a:schemeClr val="bg1"/>
            </a:solidFill>
          </a:endParaRPr>
        </a:p>
      </dgm:t>
    </dgm:pt>
    <dgm:pt modelId="{16D3897D-9252-4C98-AC35-8AAEE48CAE04}">
      <dgm:prSet phldrT="[Text]"/>
      <dgm:spPr>
        <a:solidFill>
          <a:schemeClr val="accent4"/>
        </a:solidFill>
      </dgm:spPr>
      <dgm:t>
        <a:bodyPr/>
        <a:lstStyle/>
        <a:p>
          <a:r>
            <a:rPr lang="en-US"/>
            <a:t>Privacy &amp; Anonymity </a:t>
          </a:r>
          <a:endParaRPr lang="en-US" dirty="0"/>
        </a:p>
      </dgm:t>
    </dgm:pt>
    <dgm:pt modelId="{2FAF132B-AB59-48EB-A25B-8A66B46733EC}" type="sibTrans" cxnId="{93EE6DD5-80FA-4A34-B252-D8E88FFDE6F1}">
      <dgm:prSet/>
      <dgm:spPr/>
      <dgm:t>
        <a:bodyPr/>
        <a:lstStyle/>
        <a:p>
          <a:endParaRPr lang="en-US">
            <a:solidFill>
              <a:schemeClr val="bg1"/>
            </a:solidFill>
          </a:endParaRPr>
        </a:p>
      </dgm:t>
    </dgm:pt>
    <dgm:pt modelId="{F41CCE47-C8B7-4790-8273-FA8357CBB35A}" type="parTrans" cxnId="{93EE6DD5-80FA-4A34-B252-D8E88FFDE6F1}">
      <dgm:prSet/>
      <dgm:spPr/>
      <dgm:t>
        <a:bodyPr/>
        <a:lstStyle/>
        <a:p>
          <a:endParaRPr lang="en-US">
            <a:solidFill>
              <a:schemeClr val="bg1"/>
            </a:solidFill>
          </a:endParaRPr>
        </a:p>
      </dgm:t>
    </dgm:pt>
    <dgm:pt modelId="{B05DF488-2895-47D5-B33F-CB1679F6801A}" type="pres">
      <dgm:prSet presAssocID="{72E85F19-2D73-4EB6-B537-9F85DDD98FAE}" presName="Name0" presStyleCnt="0">
        <dgm:presLayoutVars>
          <dgm:chMax val="1"/>
          <dgm:chPref val="1"/>
          <dgm:dir/>
          <dgm:animOne val="branch"/>
          <dgm:animLvl val="lvl"/>
        </dgm:presLayoutVars>
      </dgm:prSet>
      <dgm:spPr/>
    </dgm:pt>
    <dgm:pt modelId="{F87A71FF-9707-41E5-9217-0450C6E907D8}" type="pres">
      <dgm:prSet presAssocID="{1D2FF5FF-E845-44D3-9CC8-F1417271170A}" presName="Parent" presStyleLbl="node0" presStyleIdx="0" presStyleCnt="1">
        <dgm:presLayoutVars>
          <dgm:chMax val="6"/>
          <dgm:chPref val="6"/>
        </dgm:presLayoutVars>
      </dgm:prSet>
      <dgm:spPr/>
    </dgm:pt>
    <dgm:pt modelId="{D19FCDFF-F43F-4BDA-86DC-F66352AD7E2E}" type="pres">
      <dgm:prSet presAssocID="{3981F884-C50B-4369-BFEF-D5F7D905529B}" presName="Accent1" presStyleCnt="0"/>
      <dgm:spPr/>
    </dgm:pt>
    <dgm:pt modelId="{E3704C81-69FD-4F6E-8334-D64061286C8D}" type="pres">
      <dgm:prSet presAssocID="{3981F884-C50B-4369-BFEF-D5F7D905529B}" presName="Accent" presStyleLbl="bgShp" presStyleIdx="0" presStyleCnt="6"/>
      <dgm:spPr/>
    </dgm:pt>
    <dgm:pt modelId="{FA060272-CCA1-4DCC-BA35-3F942A4BC8B1}" type="pres">
      <dgm:prSet presAssocID="{3981F884-C50B-4369-BFEF-D5F7D905529B}" presName="Child1" presStyleLbl="node1" presStyleIdx="0" presStyleCnt="6">
        <dgm:presLayoutVars>
          <dgm:chMax val="0"/>
          <dgm:chPref val="0"/>
          <dgm:bulletEnabled val="1"/>
        </dgm:presLayoutVars>
      </dgm:prSet>
      <dgm:spPr/>
    </dgm:pt>
    <dgm:pt modelId="{088C5A86-5BF5-4EAE-A599-FCA93928885B}" type="pres">
      <dgm:prSet presAssocID="{FB6074E4-CF01-4137-8205-819D8C8D307B}" presName="Accent2" presStyleCnt="0"/>
      <dgm:spPr/>
    </dgm:pt>
    <dgm:pt modelId="{CE0EA7B9-B711-4EF2-8C32-06FE8153E311}" type="pres">
      <dgm:prSet presAssocID="{FB6074E4-CF01-4137-8205-819D8C8D307B}" presName="Accent" presStyleLbl="bgShp" presStyleIdx="1" presStyleCnt="6"/>
      <dgm:spPr/>
    </dgm:pt>
    <dgm:pt modelId="{7120456F-79CF-4234-9E1F-6357C4F16B27}" type="pres">
      <dgm:prSet presAssocID="{FB6074E4-CF01-4137-8205-819D8C8D307B}" presName="Child2" presStyleLbl="node1" presStyleIdx="1" presStyleCnt="6">
        <dgm:presLayoutVars>
          <dgm:chMax val="0"/>
          <dgm:chPref val="0"/>
          <dgm:bulletEnabled val="1"/>
        </dgm:presLayoutVars>
      </dgm:prSet>
      <dgm:spPr/>
    </dgm:pt>
    <dgm:pt modelId="{12F7F2BA-0F2B-46BE-BAF5-83CC3BE3ACEB}" type="pres">
      <dgm:prSet presAssocID="{3322D39E-CFAC-4330-BE83-55068B7E51CF}" presName="Accent3" presStyleCnt="0"/>
      <dgm:spPr/>
    </dgm:pt>
    <dgm:pt modelId="{6BAAB425-EEF6-44F1-ACB7-220AE1764BC8}" type="pres">
      <dgm:prSet presAssocID="{3322D39E-CFAC-4330-BE83-55068B7E51CF}" presName="Accent" presStyleLbl="bgShp" presStyleIdx="2" presStyleCnt="6"/>
      <dgm:spPr/>
    </dgm:pt>
    <dgm:pt modelId="{696753A7-9B9E-45D4-902C-8AD5B8ED00CA}" type="pres">
      <dgm:prSet presAssocID="{3322D39E-CFAC-4330-BE83-55068B7E51CF}" presName="Child3" presStyleLbl="node1" presStyleIdx="2" presStyleCnt="6">
        <dgm:presLayoutVars>
          <dgm:chMax val="0"/>
          <dgm:chPref val="0"/>
          <dgm:bulletEnabled val="1"/>
        </dgm:presLayoutVars>
      </dgm:prSet>
      <dgm:spPr/>
    </dgm:pt>
    <dgm:pt modelId="{0E62C5DA-9B3D-47BC-B970-65444D094A2B}" type="pres">
      <dgm:prSet presAssocID="{16D3897D-9252-4C98-AC35-8AAEE48CAE04}" presName="Accent4" presStyleCnt="0"/>
      <dgm:spPr/>
    </dgm:pt>
    <dgm:pt modelId="{AEB4A160-9F5F-4377-A022-B448B1E457D0}" type="pres">
      <dgm:prSet presAssocID="{16D3897D-9252-4C98-AC35-8AAEE48CAE04}" presName="Accent" presStyleLbl="bgShp" presStyleIdx="3" presStyleCnt="6"/>
      <dgm:spPr/>
    </dgm:pt>
    <dgm:pt modelId="{3B7D72E0-D7F6-413D-B2B7-CF743FDD8CBC}" type="pres">
      <dgm:prSet presAssocID="{16D3897D-9252-4C98-AC35-8AAEE48CAE04}" presName="Child4" presStyleLbl="node1" presStyleIdx="3" presStyleCnt="6">
        <dgm:presLayoutVars>
          <dgm:chMax val="0"/>
          <dgm:chPref val="0"/>
          <dgm:bulletEnabled val="1"/>
        </dgm:presLayoutVars>
      </dgm:prSet>
      <dgm:spPr/>
    </dgm:pt>
    <dgm:pt modelId="{9D9367D8-CD26-4283-9FBC-80FFD0B5080D}" type="pres">
      <dgm:prSet presAssocID="{C71A26EB-7479-4FCE-A8BC-BCB841C0C943}" presName="Accent5" presStyleCnt="0"/>
      <dgm:spPr/>
    </dgm:pt>
    <dgm:pt modelId="{C3491BA6-40E6-407F-A812-3F07FCA0900B}" type="pres">
      <dgm:prSet presAssocID="{C71A26EB-7479-4FCE-A8BC-BCB841C0C943}" presName="Accent" presStyleLbl="bgShp" presStyleIdx="4" presStyleCnt="6"/>
      <dgm:spPr/>
    </dgm:pt>
    <dgm:pt modelId="{0944ACFB-3B3F-4BAC-B2BA-60BDB5F7D13E}" type="pres">
      <dgm:prSet presAssocID="{C71A26EB-7479-4FCE-A8BC-BCB841C0C943}" presName="Child5" presStyleLbl="node1" presStyleIdx="4" presStyleCnt="6">
        <dgm:presLayoutVars>
          <dgm:chMax val="0"/>
          <dgm:chPref val="0"/>
          <dgm:bulletEnabled val="1"/>
        </dgm:presLayoutVars>
      </dgm:prSet>
      <dgm:spPr/>
    </dgm:pt>
    <dgm:pt modelId="{089486A6-F39D-41A6-9ED2-50DCB0EF1B47}" type="pres">
      <dgm:prSet presAssocID="{27CD469C-D250-403D-AB3A-BCBDF261B12A}" presName="Accent6" presStyleCnt="0"/>
      <dgm:spPr/>
    </dgm:pt>
    <dgm:pt modelId="{B5A6762C-3981-4420-B542-89E9C0F9B426}" type="pres">
      <dgm:prSet presAssocID="{27CD469C-D250-403D-AB3A-BCBDF261B12A}" presName="Accent" presStyleLbl="bgShp" presStyleIdx="5" presStyleCnt="6"/>
      <dgm:spPr/>
    </dgm:pt>
    <dgm:pt modelId="{BBC27308-B5DE-4FB1-9895-FFA08FEAA8C1}" type="pres">
      <dgm:prSet presAssocID="{27CD469C-D250-403D-AB3A-BCBDF261B12A}" presName="Child6" presStyleLbl="node1" presStyleIdx="5" presStyleCnt="6">
        <dgm:presLayoutVars>
          <dgm:chMax val="0"/>
          <dgm:chPref val="0"/>
          <dgm:bulletEnabled val="1"/>
        </dgm:presLayoutVars>
      </dgm:prSet>
      <dgm:spPr/>
    </dgm:pt>
  </dgm:ptLst>
  <dgm:cxnLst>
    <dgm:cxn modelId="{D2BB7631-6863-4930-A044-AE2C8EE4BDE7}" type="presOf" srcId="{27CD469C-D250-403D-AB3A-BCBDF261B12A}" destId="{BBC27308-B5DE-4FB1-9895-FFA08FEAA8C1}" srcOrd="0" destOrd="0" presId="urn:microsoft.com/office/officeart/2011/layout/HexagonRadial"/>
    <dgm:cxn modelId="{4F7ECB46-3942-4A1C-8838-DCB400E157FD}" type="presOf" srcId="{72E85F19-2D73-4EB6-B537-9F85DDD98FAE}" destId="{B05DF488-2895-47D5-B33F-CB1679F6801A}" srcOrd="0" destOrd="0" presId="urn:microsoft.com/office/officeart/2011/layout/HexagonRadial"/>
    <dgm:cxn modelId="{22323268-8BE4-464D-BF8C-1D7A53B6D50C}" type="presOf" srcId="{1D2FF5FF-E845-44D3-9CC8-F1417271170A}" destId="{F87A71FF-9707-41E5-9217-0450C6E907D8}" srcOrd="0" destOrd="0" presId="urn:microsoft.com/office/officeart/2011/layout/HexagonRadial"/>
    <dgm:cxn modelId="{42A7D852-4FCD-431A-8B95-8D35C9B24313}" type="presOf" srcId="{16D3897D-9252-4C98-AC35-8AAEE48CAE04}" destId="{3B7D72E0-D7F6-413D-B2B7-CF743FDD8CBC}" srcOrd="0" destOrd="0" presId="urn:microsoft.com/office/officeart/2011/layout/HexagonRadial"/>
    <dgm:cxn modelId="{49C8C18B-8CB7-458D-B817-41CFBD7E98C7}" srcId="{72E85F19-2D73-4EB6-B537-9F85DDD98FAE}" destId="{1D2FF5FF-E845-44D3-9CC8-F1417271170A}" srcOrd="0" destOrd="0" parTransId="{2A8384D5-09DB-40E0-B415-1BA097F08436}" sibTransId="{7A899164-14D2-40F5-848E-A0BC70F5163E}"/>
    <dgm:cxn modelId="{6C6F7992-01B7-4385-B5F2-0C96E3ACDB3E}" srcId="{1D2FF5FF-E845-44D3-9CC8-F1417271170A}" destId="{3322D39E-CFAC-4330-BE83-55068B7E51CF}" srcOrd="2" destOrd="0" parTransId="{4C3BC864-18B1-4961-866A-896DA493C388}" sibTransId="{01858506-13FA-4F9E-BAEA-28C4AC990BB9}"/>
    <dgm:cxn modelId="{C0A93EAA-E4D2-4E8D-BFF9-17CA537CA246}" type="presOf" srcId="{3322D39E-CFAC-4330-BE83-55068B7E51CF}" destId="{696753A7-9B9E-45D4-902C-8AD5B8ED00CA}" srcOrd="0" destOrd="0" presId="urn:microsoft.com/office/officeart/2011/layout/HexagonRadial"/>
    <dgm:cxn modelId="{27627AAE-BFFF-4260-8AA2-295B25FEB9D7}" srcId="{1D2FF5FF-E845-44D3-9CC8-F1417271170A}" destId="{27CD469C-D250-403D-AB3A-BCBDF261B12A}" srcOrd="5" destOrd="0" parTransId="{502EFCCB-6D15-43CD-941C-8A5BFEBE9AA1}" sibTransId="{B57FDE9A-4F3C-4019-AA08-0FB2ECD423E2}"/>
    <dgm:cxn modelId="{3BFE9DB2-6469-4ACF-AB4B-4C8A129688F7}" srcId="{1D2FF5FF-E845-44D3-9CC8-F1417271170A}" destId="{FB6074E4-CF01-4137-8205-819D8C8D307B}" srcOrd="1" destOrd="0" parTransId="{E4C00F5B-8736-4F85-BEC9-2AD6199F4E69}" sibTransId="{0ECCACED-20AB-469C-8315-32EA561B62FB}"/>
    <dgm:cxn modelId="{77383BC8-0C8B-46A5-8FAF-6B977A64FE84}" srcId="{1D2FF5FF-E845-44D3-9CC8-F1417271170A}" destId="{3981F884-C50B-4369-BFEF-D5F7D905529B}" srcOrd="0" destOrd="0" parTransId="{ECC3FDB6-C294-49D7-BE8B-994581B288F4}" sibTransId="{D80B8E9F-5616-4577-80EC-7BA0E02A8730}"/>
    <dgm:cxn modelId="{5F0E1EC9-0EFD-41AE-8347-7775CB9FF1EA}" srcId="{1D2FF5FF-E845-44D3-9CC8-F1417271170A}" destId="{C71A26EB-7479-4FCE-A8BC-BCB841C0C943}" srcOrd="4" destOrd="0" parTransId="{2BA78B82-7D0F-44FB-B895-4528D6CFCC70}" sibTransId="{6A232B63-66D2-4A7D-805F-0E33E7B9DF91}"/>
    <dgm:cxn modelId="{BFEC2CCD-2200-41D5-A0CF-DFF483504A96}" type="presOf" srcId="{FB6074E4-CF01-4137-8205-819D8C8D307B}" destId="{7120456F-79CF-4234-9E1F-6357C4F16B27}" srcOrd="0" destOrd="0" presId="urn:microsoft.com/office/officeart/2011/layout/HexagonRadial"/>
    <dgm:cxn modelId="{93EE6DD5-80FA-4A34-B252-D8E88FFDE6F1}" srcId="{1D2FF5FF-E845-44D3-9CC8-F1417271170A}" destId="{16D3897D-9252-4C98-AC35-8AAEE48CAE04}" srcOrd="3" destOrd="0" parTransId="{F41CCE47-C8B7-4790-8273-FA8357CBB35A}" sibTransId="{2FAF132B-AB59-48EB-A25B-8A66B46733EC}"/>
    <dgm:cxn modelId="{C8A8F1E7-F319-4BEE-A018-030497DACF41}" type="presOf" srcId="{3981F884-C50B-4369-BFEF-D5F7D905529B}" destId="{FA060272-CCA1-4DCC-BA35-3F942A4BC8B1}" srcOrd="0" destOrd="0" presId="urn:microsoft.com/office/officeart/2011/layout/HexagonRadial"/>
    <dgm:cxn modelId="{2A5370FB-9144-4CC3-9AB7-6C745E681512}" type="presOf" srcId="{C71A26EB-7479-4FCE-A8BC-BCB841C0C943}" destId="{0944ACFB-3B3F-4BAC-B2BA-60BDB5F7D13E}" srcOrd="0" destOrd="0" presId="urn:microsoft.com/office/officeart/2011/layout/HexagonRadial"/>
    <dgm:cxn modelId="{1896CEF0-67F2-4F67-9B77-2C2392C036F4}" type="presParOf" srcId="{B05DF488-2895-47D5-B33F-CB1679F6801A}" destId="{F87A71FF-9707-41E5-9217-0450C6E907D8}" srcOrd="0" destOrd="0" presId="urn:microsoft.com/office/officeart/2011/layout/HexagonRadial"/>
    <dgm:cxn modelId="{077692CC-0F34-4F55-A9A5-BC9D745BEF56}" type="presParOf" srcId="{B05DF488-2895-47D5-B33F-CB1679F6801A}" destId="{D19FCDFF-F43F-4BDA-86DC-F66352AD7E2E}" srcOrd="1" destOrd="0" presId="urn:microsoft.com/office/officeart/2011/layout/HexagonRadial"/>
    <dgm:cxn modelId="{4AC028AC-54DB-42CE-B1B0-381F699F36C1}" type="presParOf" srcId="{D19FCDFF-F43F-4BDA-86DC-F66352AD7E2E}" destId="{E3704C81-69FD-4F6E-8334-D64061286C8D}" srcOrd="0" destOrd="0" presId="urn:microsoft.com/office/officeart/2011/layout/HexagonRadial"/>
    <dgm:cxn modelId="{450E3C34-0B2A-4781-9BA8-62D80E47A9EA}" type="presParOf" srcId="{B05DF488-2895-47D5-B33F-CB1679F6801A}" destId="{FA060272-CCA1-4DCC-BA35-3F942A4BC8B1}" srcOrd="2" destOrd="0" presId="urn:microsoft.com/office/officeart/2011/layout/HexagonRadial"/>
    <dgm:cxn modelId="{D7AB4BDD-DB74-44AC-982A-7F08EF83093A}" type="presParOf" srcId="{B05DF488-2895-47D5-B33F-CB1679F6801A}" destId="{088C5A86-5BF5-4EAE-A599-FCA93928885B}" srcOrd="3" destOrd="0" presId="urn:microsoft.com/office/officeart/2011/layout/HexagonRadial"/>
    <dgm:cxn modelId="{81207158-5D7F-4814-BB47-B2B8A0C2E07F}" type="presParOf" srcId="{088C5A86-5BF5-4EAE-A599-FCA93928885B}" destId="{CE0EA7B9-B711-4EF2-8C32-06FE8153E311}" srcOrd="0" destOrd="0" presId="urn:microsoft.com/office/officeart/2011/layout/HexagonRadial"/>
    <dgm:cxn modelId="{5783AD10-C96D-4FD5-90BB-62F01ACDACF1}" type="presParOf" srcId="{B05DF488-2895-47D5-B33F-CB1679F6801A}" destId="{7120456F-79CF-4234-9E1F-6357C4F16B27}" srcOrd="4" destOrd="0" presId="urn:microsoft.com/office/officeart/2011/layout/HexagonRadial"/>
    <dgm:cxn modelId="{73CFA754-D384-463F-B457-085D4AE6C1C3}" type="presParOf" srcId="{B05DF488-2895-47D5-B33F-CB1679F6801A}" destId="{12F7F2BA-0F2B-46BE-BAF5-83CC3BE3ACEB}" srcOrd="5" destOrd="0" presId="urn:microsoft.com/office/officeart/2011/layout/HexagonRadial"/>
    <dgm:cxn modelId="{1A754607-9F54-49BD-BD55-F721314B77DD}" type="presParOf" srcId="{12F7F2BA-0F2B-46BE-BAF5-83CC3BE3ACEB}" destId="{6BAAB425-EEF6-44F1-ACB7-220AE1764BC8}" srcOrd="0" destOrd="0" presId="urn:microsoft.com/office/officeart/2011/layout/HexagonRadial"/>
    <dgm:cxn modelId="{3FFC7ABF-3D32-4DA6-AD87-613EFF1CCBA4}" type="presParOf" srcId="{B05DF488-2895-47D5-B33F-CB1679F6801A}" destId="{696753A7-9B9E-45D4-902C-8AD5B8ED00CA}" srcOrd="6" destOrd="0" presId="urn:microsoft.com/office/officeart/2011/layout/HexagonRadial"/>
    <dgm:cxn modelId="{B7028F86-A5E6-4004-945A-0F06E1789C9E}" type="presParOf" srcId="{B05DF488-2895-47D5-B33F-CB1679F6801A}" destId="{0E62C5DA-9B3D-47BC-B970-65444D094A2B}" srcOrd="7" destOrd="0" presId="urn:microsoft.com/office/officeart/2011/layout/HexagonRadial"/>
    <dgm:cxn modelId="{1D278AE9-D245-4421-B374-1E540F2B2680}" type="presParOf" srcId="{0E62C5DA-9B3D-47BC-B970-65444D094A2B}" destId="{AEB4A160-9F5F-4377-A022-B448B1E457D0}" srcOrd="0" destOrd="0" presId="urn:microsoft.com/office/officeart/2011/layout/HexagonRadial"/>
    <dgm:cxn modelId="{C141A897-591C-4DC4-9891-45B10006DFDD}" type="presParOf" srcId="{B05DF488-2895-47D5-B33F-CB1679F6801A}" destId="{3B7D72E0-D7F6-413D-B2B7-CF743FDD8CBC}" srcOrd="8" destOrd="0" presId="urn:microsoft.com/office/officeart/2011/layout/HexagonRadial"/>
    <dgm:cxn modelId="{089F8B9E-2946-4BE3-A40F-C9D8E380D02A}" type="presParOf" srcId="{B05DF488-2895-47D5-B33F-CB1679F6801A}" destId="{9D9367D8-CD26-4283-9FBC-80FFD0B5080D}" srcOrd="9" destOrd="0" presId="urn:microsoft.com/office/officeart/2011/layout/HexagonRadial"/>
    <dgm:cxn modelId="{AB0C181C-3494-4B6F-8542-A5D7A3E71420}" type="presParOf" srcId="{9D9367D8-CD26-4283-9FBC-80FFD0B5080D}" destId="{C3491BA6-40E6-407F-A812-3F07FCA0900B}" srcOrd="0" destOrd="0" presId="urn:microsoft.com/office/officeart/2011/layout/HexagonRadial"/>
    <dgm:cxn modelId="{71FEB757-CED5-4E20-A64B-826376749B36}" type="presParOf" srcId="{B05DF488-2895-47D5-B33F-CB1679F6801A}" destId="{0944ACFB-3B3F-4BAC-B2BA-60BDB5F7D13E}" srcOrd="10" destOrd="0" presId="urn:microsoft.com/office/officeart/2011/layout/HexagonRadial"/>
    <dgm:cxn modelId="{ED4522E8-6B4D-4A1C-A64C-9E5E8B46D49E}" type="presParOf" srcId="{B05DF488-2895-47D5-B33F-CB1679F6801A}" destId="{089486A6-F39D-41A6-9ED2-50DCB0EF1B47}" srcOrd="11" destOrd="0" presId="urn:microsoft.com/office/officeart/2011/layout/HexagonRadial"/>
    <dgm:cxn modelId="{4CD57E87-B5D3-4FE1-9AD9-82E2FE540DD2}" type="presParOf" srcId="{089486A6-F39D-41A6-9ED2-50DCB0EF1B47}" destId="{B5A6762C-3981-4420-B542-89E9C0F9B426}" srcOrd="0" destOrd="0" presId="urn:microsoft.com/office/officeart/2011/layout/HexagonRadial"/>
    <dgm:cxn modelId="{E8957E3E-2ABE-4ADE-97DD-9D47718100FF}" type="presParOf" srcId="{B05DF488-2895-47D5-B33F-CB1679F6801A}" destId="{BBC27308-B5DE-4FB1-9895-FFA08FEAA8C1}" srcOrd="12" destOrd="0" presId="urn:microsoft.com/office/officeart/2011/layout/HexagonRadial"/>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A71FF-9707-41E5-9217-0450C6E907D8}">
      <dsp:nvSpPr>
        <dsp:cNvPr id="0" name=""/>
        <dsp:cNvSpPr/>
      </dsp:nvSpPr>
      <dsp:spPr>
        <a:xfrm>
          <a:off x="1354175" y="1224904"/>
          <a:ext cx="1556906" cy="1346787"/>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Contact Tracing App Considerations</a:t>
          </a:r>
          <a:r>
            <a:rPr lang="en-US" sz="1000" b="1" kern="1200" baseline="30000" dirty="0"/>
            <a:t>3</a:t>
          </a:r>
          <a:endParaRPr lang="en-US" sz="1100" b="1" kern="1200" baseline="30000" dirty="0"/>
        </a:p>
      </dsp:txBody>
      <dsp:txXfrm>
        <a:off x="1612176" y="1448086"/>
        <a:ext cx="1040904" cy="900423"/>
      </dsp:txXfrm>
    </dsp:sp>
    <dsp:sp modelId="{CE0EA7B9-B711-4EF2-8C32-06FE8153E311}">
      <dsp:nvSpPr>
        <dsp:cNvPr id="0" name=""/>
        <dsp:cNvSpPr/>
      </dsp:nvSpPr>
      <dsp:spPr>
        <a:xfrm>
          <a:off x="2329097" y="580557"/>
          <a:ext cx="587416" cy="506136"/>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60272-CCA1-4DCC-BA35-3F942A4BC8B1}">
      <dsp:nvSpPr>
        <dsp:cNvPr id="0" name=""/>
        <dsp:cNvSpPr/>
      </dsp:nvSpPr>
      <dsp:spPr>
        <a:xfrm>
          <a:off x="1497588" y="0"/>
          <a:ext cx="1275874" cy="1103780"/>
        </a:xfrm>
        <a:prstGeom prst="hexagon">
          <a:avLst>
            <a:gd name="adj" fmla="val 28570"/>
            <a:gd name="vf" fmla="val 115470"/>
          </a:avLst>
        </a:prstGeom>
        <a:solidFill>
          <a:srgbClr val="5858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Necessity &amp; Proportionate Value</a:t>
          </a:r>
        </a:p>
      </dsp:txBody>
      <dsp:txXfrm>
        <a:off x="1709027" y="182920"/>
        <a:ext cx="852996" cy="737940"/>
      </dsp:txXfrm>
    </dsp:sp>
    <dsp:sp modelId="{6BAAB425-EEF6-44F1-ACB7-220AE1764BC8}">
      <dsp:nvSpPr>
        <dsp:cNvPr id="0" name=""/>
        <dsp:cNvSpPr/>
      </dsp:nvSpPr>
      <dsp:spPr>
        <a:xfrm>
          <a:off x="3014658" y="1526764"/>
          <a:ext cx="587416" cy="506136"/>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20456F-79CF-4234-9E1F-6357C4F16B27}">
      <dsp:nvSpPr>
        <dsp:cNvPr id="0" name=""/>
        <dsp:cNvSpPr/>
      </dsp:nvSpPr>
      <dsp:spPr>
        <a:xfrm>
          <a:off x="2667713" y="678899"/>
          <a:ext cx="1275874" cy="1103780"/>
        </a:xfrm>
        <a:prstGeom prst="hexagon">
          <a:avLst>
            <a:gd name="adj" fmla="val 28570"/>
            <a:gd name="vf" fmla="val 115470"/>
          </a:avLst>
        </a:prstGeom>
        <a:solidFill>
          <a:srgbClr val="003F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Accuracy, Efficiency &amp; </a:t>
          </a:r>
          <a:r>
            <a:rPr lang="en-US" sz="1000" b="1" kern="1200"/>
            <a:t>Appeal</a:t>
          </a:r>
          <a:endParaRPr lang="en-US" sz="1000" b="1" kern="1200" dirty="0"/>
        </a:p>
      </dsp:txBody>
      <dsp:txXfrm>
        <a:off x="2879152" y="861819"/>
        <a:ext cx="852996" cy="737940"/>
      </dsp:txXfrm>
    </dsp:sp>
    <dsp:sp modelId="{AEB4A160-9F5F-4377-A022-B448B1E457D0}">
      <dsp:nvSpPr>
        <dsp:cNvPr id="0" name=""/>
        <dsp:cNvSpPr/>
      </dsp:nvSpPr>
      <dsp:spPr>
        <a:xfrm>
          <a:off x="2538423" y="2594853"/>
          <a:ext cx="587416" cy="506136"/>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753A7-9B9E-45D4-902C-8AD5B8ED00CA}">
      <dsp:nvSpPr>
        <dsp:cNvPr id="0" name=""/>
        <dsp:cNvSpPr/>
      </dsp:nvSpPr>
      <dsp:spPr>
        <a:xfrm>
          <a:off x="2667713" y="2013536"/>
          <a:ext cx="1275874" cy="1103780"/>
        </a:xfrm>
        <a:prstGeom prst="hexagon">
          <a:avLst>
            <a:gd name="adj" fmla="val 28570"/>
            <a:gd name="vf" fmla="val 115470"/>
          </a:avLst>
        </a:prstGeom>
        <a:solidFill>
          <a:srgbClr val="0083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Choice, Consent,  Control &amp; Opt-out </a:t>
          </a:r>
          <a:endParaRPr lang="en-US" sz="1000" kern="1200" dirty="0"/>
        </a:p>
      </dsp:txBody>
      <dsp:txXfrm>
        <a:off x="2879152" y="2196456"/>
        <a:ext cx="852996" cy="737940"/>
      </dsp:txXfrm>
    </dsp:sp>
    <dsp:sp modelId="{C3491BA6-40E6-407F-A812-3F07FCA0900B}">
      <dsp:nvSpPr>
        <dsp:cNvPr id="0" name=""/>
        <dsp:cNvSpPr/>
      </dsp:nvSpPr>
      <dsp:spPr>
        <a:xfrm>
          <a:off x="1357072" y="2705725"/>
          <a:ext cx="587416" cy="506136"/>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D72E0-D7F6-413D-B2B7-CF743FDD8CBC}">
      <dsp:nvSpPr>
        <dsp:cNvPr id="0" name=""/>
        <dsp:cNvSpPr/>
      </dsp:nvSpPr>
      <dsp:spPr>
        <a:xfrm>
          <a:off x="1497588" y="2693195"/>
          <a:ext cx="1275874" cy="1103780"/>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Privacy &amp; Anonymity </a:t>
          </a:r>
          <a:endParaRPr lang="en-US" sz="1000" kern="1200" dirty="0"/>
        </a:p>
      </dsp:txBody>
      <dsp:txXfrm>
        <a:off x="1709027" y="2876115"/>
        <a:ext cx="852996" cy="737940"/>
      </dsp:txXfrm>
    </dsp:sp>
    <dsp:sp modelId="{B5A6762C-3981-4420-B542-89E9C0F9B426}">
      <dsp:nvSpPr>
        <dsp:cNvPr id="0" name=""/>
        <dsp:cNvSpPr/>
      </dsp:nvSpPr>
      <dsp:spPr>
        <a:xfrm>
          <a:off x="660284" y="1759898"/>
          <a:ext cx="587416" cy="506136"/>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4ACFB-3B3F-4BAC-B2BA-60BDB5F7D13E}">
      <dsp:nvSpPr>
        <dsp:cNvPr id="0" name=""/>
        <dsp:cNvSpPr/>
      </dsp:nvSpPr>
      <dsp:spPr>
        <a:xfrm>
          <a:off x="322031" y="2014295"/>
          <a:ext cx="1275874" cy="1103780"/>
        </a:xfrm>
        <a:prstGeom prst="hexagon">
          <a:avLst>
            <a:gd name="adj" fmla="val 2857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Universally available, Interoperable</a:t>
          </a:r>
        </a:p>
      </dsp:txBody>
      <dsp:txXfrm>
        <a:off x="533470" y="2197215"/>
        <a:ext cx="852996" cy="737940"/>
      </dsp:txXfrm>
    </dsp:sp>
    <dsp:sp modelId="{BBC27308-B5DE-4FB1-9895-FFA08FEAA8C1}">
      <dsp:nvSpPr>
        <dsp:cNvPr id="0" name=""/>
        <dsp:cNvSpPr/>
      </dsp:nvSpPr>
      <dsp:spPr>
        <a:xfrm>
          <a:off x="322031" y="677380"/>
          <a:ext cx="1275874" cy="1103780"/>
        </a:xfrm>
        <a:prstGeom prst="hexagon">
          <a:avLst>
            <a:gd name="adj" fmla="val 28570"/>
            <a:gd name="vf" fmla="val 115470"/>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Define &amp; Limited Purpose</a:t>
          </a:r>
          <a:endParaRPr lang="en-US" sz="1000" kern="1200" dirty="0"/>
        </a:p>
      </dsp:txBody>
      <dsp:txXfrm>
        <a:off x="533470" y="860300"/>
        <a:ext cx="852996" cy="73794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dirty="0"/>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dirty="0"/>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C7FB31-0C7B-4DF9-A9BC-6BD9C278B254}" type="slidenum">
              <a:rPr lang="en-US" smtClean="0"/>
              <a:pPr/>
              <a:t>1</a:t>
            </a:fld>
            <a:endParaRPr lang="en-US" dirty="0"/>
          </a:p>
        </p:txBody>
      </p:sp>
    </p:spTree>
    <p:extLst>
      <p:ext uri="{BB962C8B-B14F-4D97-AF65-F5344CB8AC3E}">
        <p14:creationId xmlns:p14="http://schemas.microsoft.com/office/powerpoint/2010/main" val="176202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 impact of the coronavirus (COVID-19) pandemic in the United States has been devastating, bringing businesses and people’s lives to a halt. As the U.S. implements mitigation programs to reduce and limit the spread of COVID-19, it is time for businesses to initiate reopening in a thoughtful and meaningful manner that takes employees’ health and well-being into consideration. The reopening process must be methodical and considerate to the employees and customers.  Business must now define their new short and long-term objectives and the steps that will help them achieve these goals.  The benefits of a formal reopening and return to work plan is undeniable..</a:t>
            </a:r>
          </a:p>
          <a:p>
            <a:endParaRPr lang="en-US" dirty="0"/>
          </a:p>
        </p:txBody>
      </p:sp>
      <p:sp>
        <p:nvSpPr>
          <p:cNvPr id="4" name="Slide Number Placeholder 3"/>
          <p:cNvSpPr>
            <a:spLocks noGrp="1"/>
          </p:cNvSpPr>
          <p:nvPr>
            <p:ph type="sldNum" sz="quarter" idx="5"/>
          </p:nvPr>
        </p:nvSpPr>
        <p:spPr/>
        <p:txBody>
          <a:bodyPr/>
          <a:lstStyle/>
          <a:p>
            <a:fld id="{D1C7FB31-0C7B-4DF9-A9BC-6BD9C278B254}" type="slidenum">
              <a:rPr lang="en-US" smtClean="0"/>
              <a:pPr/>
              <a:t>3</a:t>
            </a:fld>
            <a:endParaRPr lang="en-US" dirty="0"/>
          </a:p>
        </p:txBody>
      </p:sp>
    </p:spTree>
    <p:extLst>
      <p:ext uri="{BB962C8B-B14F-4D97-AF65-F5344CB8AC3E}">
        <p14:creationId xmlns:p14="http://schemas.microsoft.com/office/powerpoint/2010/main" val="185055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a:t>
            </a:r>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5755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C7FB31-0C7B-4DF9-A9BC-6BD9C278B254}" type="slidenum">
              <a:rPr lang="en-US" smtClean="0"/>
              <a:pPr/>
              <a:t>6</a:t>
            </a:fld>
            <a:endParaRPr lang="en-US" dirty="0"/>
          </a:p>
        </p:txBody>
      </p:sp>
    </p:spTree>
    <p:extLst>
      <p:ext uri="{BB962C8B-B14F-4D97-AF65-F5344CB8AC3E}">
        <p14:creationId xmlns:p14="http://schemas.microsoft.com/office/powerpoint/2010/main" val="71314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dirty="0"/>
          </a:p>
        </p:txBody>
      </p:sp>
    </p:spTree>
    <p:extLst>
      <p:ext uri="{BB962C8B-B14F-4D97-AF65-F5344CB8AC3E}">
        <p14:creationId xmlns:p14="http://schemas.microsoft.com/office/powerpoint/2010/main" val="319736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pitchFamily="108" charset="-128"/>
                <a:cs typeface="+mn-cs"/>
              </a:rPr>
              <a:t>Transitioning back to normal and on-site operations will require timely, accurate, and appropriate Crisis and Recovery Communications. It important to maintain information flow and accurate instructions and guidance to all employees during this transition.</a:t>
            </a:r>
          </a:p>
          <a:p>
            <a:endParaRPr lang="en-US" sz="1200" b="0" i="0" u="none" strike="noStrike" kern="1200" baseline="0" dirty="0">
              <a:solidFill>
                <a:schemeClr val="tx1"/>
              </a:solidFill>
              <a:latin typeface="Arial" charset="0"/>
              <a:ea typeface="ＭＳ Ｐゴシック" pitchFamily="108" charset="-128"/>
              <a:cs typeface="+mn-cs"/>
            </a:endParaRPr>
          </a:p>
          <a:p>
            <a:r>
              <a:rPr lang="en-US" sz="1200" b="0" i="0" u="none" strike="noStrike" kern="1200" baseline="0" dirty="0">
                <a:solidFill>
                  <a:schemeClr val="tx1"/>
                </a:solidFill>
                <a:latin typeface="Arial" charset="0"/>
                <a:ea typeface="ＭＳ Ｐゴシック" pitchFamily="108" charset="-128"/>
                <a:cs typeface="+mn-cs"/>
              </a:rPr>
              <a:t>It is critical for organizations to maintain clear lines of communications with their employees, as well as customers, clients and third-party entities. Let’s breakdown the key components of a successful plan.</a:t>
            </a:r>
          </a:p>
          <a:p>
            <a:endParaRPr lang="en-US" sz="1200" b="0" i="0" u="none" strike="noStrike" kern="1200" baseline="0" dirty="0">
              <a:solidFill>
                <a:schemeClr val="tx1"/>
              </a:solidFill>
              <a:latin typeface="Arial" charset="0"/>
              <a:ea typeface="ＭＳ Ｐゴシック" pitchFamily="108" charset="-128"/>
              <a:cs typeface="+mn-cs"/>
            </a:endParaRPr>
          </a:p>
          <a:p>
            <a:r>
              <a:rPr lang="en-US" dirty="0"/>
              <a:t>Read the slide components of a successful plan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dirty="0"/>
          </a:p>
        </p:txBody>
      </p:sp>
    </p:spTree>
    <p:extLst>
      <p:ext uri="{BB962C8B-B14F-4D97-AF65-F5344CB8AC3E}">
        <p14:creationId xmlns:p14="http://schemas.microsoft.com/office/powerpoint/2010/main" val="241424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16</a:t>
            </a:fld>
            <a:endParaRPr lang="en-US" dirty="0"/>
          </a:p>
        </p:txBody>
      </p:sp>
      <p:sp>
        <p:nvSpPr>
          <p:cNvPr id="5" name="Date Placeholder 4">
            <a:extLst>
              <a:ext uri="{FF2B5EF4-FFF2-40B4-BE49-F238E27FC236}">
                <a16:creationId xmlns:a16="http://schemas.microsoft.com/office/drawing/2014/main" id="{63990602-F9C5-4285-8D5E-DFCCC665962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6327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20</a:t>
            </a:fld>
            <a:endParaRPr lang="en-US" dirty="0"/>
          </a:p>
        </p:txBody>
      </p:sp>
      <p:sp>
        <p:nvSpPr>
          <p:cNvPr id="5" name="Date Placeholder 4">
            <a:extLst>
              <a:ext uri="{FF2B5EF4-FFF2-40B4-BE49-F238E27FC236}">
                <a16:creationId xmlns:a16="http://schemas.microsoft.com/office/drawing/2014/main" id="{0A7B62FC-05CA-423F-9435-4F49557592F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30841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as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3157728"/>
          </a:xfrm>
          <a:prstGeom prst="rect">
            <a:avLst/>
          </a:prstGeom>
        </p:spPr>
      </p:pic>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sp>
        <p:nvSpPr>
          <p:cNvPr id="11" name="Subtitle 10"/>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Slide Master; Click Cover Master layout; right-click the picture, select “Change Picture” from the drop-down menu.</a:t>
            </a:r>
            <a:br>
              <a:rPr lang="en-US" dirty="0"/>
            </a:br>
            <a:r>
              <a:rPr lang="en-US" dirty="0"/>
              <a:t>Select image or data ribbon from appropriate image library.</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
        <p:nvSpPr>
          <p:cNvPr id="9" name="Rectangle 12">
            <a:extLst>
              <a:ext uri="{FF2B5EF4-FFF2-40B4-BE49-F238E27FC236}">
                <a16:creationId xmlns:a16="http://schemas.microsoft.com/office/drawing/2014/main" id="{20467DCB-2607-4089-9508-4F30F5A63A91}"/>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for company name/meeting</a:t>
            </a:r>
            <a:br>
              <a:rPr lang="en-GB" sz="900" b="1" noProof="0" dirty="0">
                <a:solidFill>
                  <a:schemeClr val="tx1"/>
                </a:solidFill>
              </a:rPr>
            </a:br>
            <a:r>
              <a:rPr lang="en-GB" sz="900" noProof="0" dirty="0">
                <a:solidFill>
                  <a:schemeClr val="tx1"/>
                </a:solidFill>
              </a:rPr>
              <a:t>Proprietary &amp; Confidential</a:t>
            </a:r>
          </a:p>
        </p:txBody>
      </p:sp>
      <p:pic>
        <p:nvPicPr>
          <p:cNvPr id="4" name="Picture 3">
            <a:extLst>
              <a:ext uri="{FF2B5EF4-FFF2-40B4-BE49-F238E27FC236}">
                <a16:creationId xmlns:a16="http://schemas.microsoft.com/office/drawing/2014/main" id="{C4E3D0B9-D58E-4CCB-950E-22892CE6D6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354877"/>
            <a:ext cx="6438900" cy="4292600"/>
          </a:xfrm>
          <a:prstGeom prst="rect">
            <a:avLst/>
          </a:prstGeom>
        </p:spPr>
      </p:pic>
    </p:spTree>
    <p:extLst>
      <p:ext uri="{BB962C8B-B14F-4D97-AF65-F5344CB8AC3E}">
        <p14:creationId xmlns:p14="http://schemas.microsoft.com/office/powerpoint/2010/main" val="1173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Divider">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2060448"/>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34168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8229600" cy="3157728"/>
          </a:xfrm>
          <a:prstGeom prst="rect">
            <a:avLst/>
          </a:prstGeom>
        </p:spPr>
      </p:pic>
      <p:sp>
        <p:nvSpPr>
          <p:cNvPr id="9" name="Subtitle 10">
            <a:extLst>
              <a:ext uri="{FF2B5EF4-FFF2-40B4-BE49-F238E27FC236}">
                <a16:creationId xmlns:a16="http://schemas.microsoft.com/office/drawing/2014/main" id="{FE41DF1B-DC91-489A-A47E-403721F91AC3}"/>
              </a:ext>
            </a:extLst>
          </p:cNvPr>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Slide Master; Click Cover Master layout; right-click the picture, select “Change Picture” from the drop-down menu.</a:t>
            </a:r>
            <a:br>
              <a:rPr lang="en-US" dirty="0"/>
            </a:br>
            <a:r>
              <a:rPr lang="en-US" dirty="0"/>
              <a:t>Select image or data ribbon from appropriate image library.</a:t>
            </a:r>
          </a:p>
        </p:txBody>
      </p:sp>
      <p:sp>
        <p:nvSpPr>
          <p:cNvPr id="10" name="Rectangle 12">
            <a:extLst>
              <a:ext uri="{FF2B5EF4-FFF2-40B4-BE49-F238E27FC236}">
                <a16:creationId xmlns:a16="http://schemas.microsoft.com/office/drawing/2014/main" id="{B1C51A23-842E-4228-AC22-C3D927F0F3E0}"/>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by company name/meeting</a:t>
            </a:r>
            <a:br>
              <a:rPr lang="en-GB" sz="900" b="1" noProof="0" dirty="0">
                <a:solidFill>
                  <a:schemeClr val="tx1"/>
                </a:solidFill>
              </a:rPr>
            </a:br>
            <a:r>
              <a:rPr lang="en-GB" sz="900" noProof="0" dirty="0">
                <a:solidFill>
                  <a:schemeClr val="tx1"/>
                </a:solidFill>
              </a:rPr>
              <a:t>Proprietary &amp; Confidential</a:t>
            </a:r>
          </a:p>
        </p:txBody>
      </p:sp>
    </p:spTree>
    <p:extLst>
      <p:ext uri="{BB962C8B-B14F-4D97-AF65-F5344CB8AC3E}">
        <p14:creationId xmlns:p14="http://schemas.microsoft.com/office/powerpoint/2010/main" val="194294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2060448"/>
          </a:xfrm>
          <a:prstGeom prst="rect">
            <a:avLst/>
          </a:prstGeom>
        </p:spPr>
      </p:pic>
    </p:spTree>
    <p:extLst>
      <p:ext uri="{BB962C8B-B14F-4D97-AF65-F5344CB8AC3E}">
        <p14:creationId xmlns:p14="http://schemas.microsoft.com/office/powerpoint/2010/main" val="81468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tabLst>
                <a:tab pos="1828800" algn="l"/>
              </a:tabLst>
              <a:defRPr sz="1400"/>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42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7714"/>
          </a:xfrm>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457200" y="561975"/>
            <a:ext cx="8229600" cy="219075"/>
          </a:xfrm>
        </p:spPr>
        <p:txBody>
          <a:bodyPr/>
          <a:lstStyle>
            <a:lvl1pPr>
              <a:buNone/>
              <a:defRPr sz="1600">
                <a:solidFill>
                  <a:schemeClr val="tx2"/>
                </a:solidFill>
              </a:defRPr>
            </a:lvl1pPr>
          </a:lstStyle>
          <a:p>
            <a:pPr lvl="0"/>
            <a:r>
              <a:rPr lang="en-US"/>
              <a:t>Edit Master text styles</a:t>
            </a:r>
          </a:p>
        </p:txBody>
      </p:sp>
      <p:sp>
        <p:nvSpPr>
          <p:cNvPr id="5" name="Text Placeholder 4"/>
          <p:cNvSpPr>
            <a:spLocks noGrp="1"/>
          </p:cNvSpPr>
          <p:nvPr>
            <p:ph type="body" sz="quarter" idx="14"/>
          </p:nvPr>
        </p:nvSpPr>
        <p:spPr>
          <a:xfrm>
            <a:off x="457200" y="1144588"/>
            <a:ext cx="8229600" cy="4783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rot="20147015">
            <a:off x="1042616" y="1988677"/>
            <a:ext cx="6717389" cy="2646878"/>
          </a:xfrm>
          <a:prstGeom prst="rect">
            <a:avLst/>
          </a:prstGeom>
          <a:noFill/>
        </p:spPr>
        <p:txBody>
          <a:bodyPr wrap="square" rtlCol="0">
            <a:spAutoFit/>
          </a:bodyPr>
          <a:lstStyle/>
          <a:p>
            <a:pPr algn="ctr"/>
            <a:r>
              <a:rPr lang="en-US" sz="16600" b="1" dirty="0">
                <a:solidFill>
                  <a:srgbClr val="C9CAC8"/>
                </a:solidFill>
              </a:rPr>
              <a:t>Draft</a:t>
            </a:r>
            <a:endParaRPr lang="en-US" b="1" dirty="0">
              <a:solidFill>
                <a:srgbClr val="C9CAC8"/>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4588"/>
            <a:ext cx="8229600" cy="4951412"/>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4588"/>
            <a:ext cx="8229600" cy="4951412"/>
          </a:xfrm>
        </p:spPr>
        <p:txBody>
          <a:bodyPr/>
          <a:lstStyle>
            <a:lvl1pPr marL="0" indent="0">
              <a:lnSpc>
                <a:spcPct val="125000"/>
              </a:lnSpc>
              <a:buNone/>
              <a:defRPr sz="1200" b="1"/>
            </a:lvl1pPr>
            <a:lvl2pPr marL="0" indent="0">
              <a:lnSpc>
                <a:spcPct val="125000"/>
              </a:lnSpc>
              <a:spcAft>
                <a:spcPts val="400"/>
              </a:spcAft>
              <a:buNone/>
              <a:defRPr sz="120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60353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4588"/>
            <a:ext cx="8229600" cy="31635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63361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45168"/>
            <a:ext cx="8229600" cy="2060448"/>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4"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382753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15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304800"/>
            <a:ext cx="8229600" cy="520700"/>
          </a:xfrm>
        </p:spPr>
        <p:txBody>
          <a:bodyPr/>
          <a:lstStyle/>
          <a:p>
            <a:r>
              <a:rPr lang="en-US"/>
              <a:t>Click to edit Master title style</a:t>
            </a:r>
          </a:p>
        </p:txBody>
      </p:sp>
      <p:sp>
        <p:nvSpPr>
          <p:cNvPr id="10" name="Content Placeholder 2"/>
          <p:cNvSpPr>
            <a:spLocks noGrp="1"/>
          </p:cNvSpPr>
          <p:nvPr>
            <p:ph sz="half" idx="1"/>
          </p:nvPr>
        </p:nvSpPr>
        <p:spPr>
          <a:xfrm>
            <a:off x="457200" y="1144588"/>
            <a:ext cx="1689100" cy="4786312"/>
          </a:xfrm>
        </p:spPr>
        <p:txBody>
          <a:bodyPr/>
          <a:lstStyle>
            <a:lvl1pPr>
              <a:defRPr sz="1600" b="1">
                <a:solidFill>
                  <a:schemeClr val="tx1"/>
                </a:solidFill>
              </a:defRPr>
            </a:lvl1pPr>
            <a:lvl2pPr marL="3175" indent="0">
              <a:spcBef>
                <a:spcPts val="800"/>
              </a:spcBef>
              <a:spcAft>
                <a:spcPts val="800"/>
              </a:spcAft>
              <a:buNone/>
              <a:defRPr sz="1200"/>
            </a:lvl2pPr>
            <a:lvl3pPr marL="228600" indent="0">
              <a:buNone/>
              <a:defRPr sz="1200"/>
            </a:lvl3pPr>
            <a:lvl4pPr marL="466725" indent="0">
              <a:buNone/>
              <a:defRPr sz="1200"/>
            </a:lvl4pPr>
            <a:lvl5pPr marL="676275" indent="0">
              <a:buNone/>
              <a:defRPr sz="1200"/>
            </a:lvl5pPr>
            <a:lvl6pPr marL="911225" indent="0">
              <a:spcBef>
                <a:spcPts val="400"/>
              </a:spcBef>
              <a:buNone/>
              <a:defRPr sz="12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2590800" y="1144588"/>
            <a:ext cx="6096000" cy="4786312"/>
          </a:xfrm>
        </p:spPr>
        <p:txBody>
          <a:bodyPr/>
          <a:lstStyle>
            <a:lvl1pPr>
              <a:defRPr sz="1800">
                <a:solidFill>
                  <a:schemeClr val="tx1"/>
                </a:solidFill>
              </a:defRPr>
            </a:lvl1pPr>
            <a:lvl2pPr>
              <a:defRPr sz="1400"/>
            </a:lvl2pPr>
            <a:lvl3pPr>
              <a:defRPr sz="1400"/>
            </a:lvl3pPr>
            <a:lvl4pPr>
              <a:defRPr sz="1400"/>
            </a:lvl4pPr>
            <a:lvl5pPr>
              <a:defRPr sz="1400" baseline="0"/>
            </a:lvl5pPr>
            <a:lvl6pPr>
              <a:spcBef>
                <a:spcPts val="400"/>
              </a:spcBef>
              <a:defRPr sz="14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bwMode="auto">
          <a:xfrm>
            <a:off x="2349500" y="1181100"/>
            <a:ext cx="0" cy="4764088"/>
          </a:xfrm>
          <a:prstGeom prst="line">
            <a:avLst/>
          </a:prstGeom>
          <a:solidFill>
            <a:schemeClr val="accent1"/>
          </a:solidFill>
          <a:ln w="9525" cap="flat" cmpd="sng" algn="ctr">
            <a:solidFill>
              <a:schemeClr val="bg2"/>
            </a:solidFill>
            <a:prstDash val="solid"/>
            <a:round/>
            <a:headEnd type="none" w="med" len="med"/>
            <a:tailEnd type="none" w="med" len="med"/>
          </a:ln>
          <a:effectLst/>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3757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767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168842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143000"/>
            <a:ext cx="4040188" cy="464820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143000"/>
            <a:ext cx="4041775" cy="464820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35305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4588"/>
            <a:ext cx="8229600" cy="2286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3506788"/>
            <a:ext cx="8229600" cy="2286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323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2513561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Mas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3157728"/>
          </a:xfrm>
          <a:prstGeom prst="rect">
            <a:avLst/>
          </a:prstGeom>
        </p:spPr>
      </p:pic>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
        <p:nvSpPr>
          <p:cNvPr id="9" name="Subtitle 10">
            <a:extLst>
              <a:ext uri="{FF2B5EF4-FFF2-40B4-BE49-F238E27FC236}">
                <a16:creationId xmlns:a16="http://schemas.microsoft.com/office/drawing/2014/main" id="{F796DFF2-46B7-4F7D-8C71-A966E5922D49}"/>
              </a:ext>
            </a:extLst>
          </p:cNvPr>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Slide Master; Click Cover Master layout; right-click the picture, select “Change Picture” from the drop-down menu.</a:t>
            </a:r>
            <a:br>
              <a:rPr lang="en-US" dirty="0"/>
            </a:br>
            <a:r>
              <a:rPr lang="en-US" dirty="0"/>
              <a:t>Select image or data ribbon from appropriate image library.</a:t>
            </a:r>
          </a:p>
        </p:txBody>
      </p:sp>
      <p:sp>
        <p:nvSpPr>
          <p:cNvPr id="10" name="Rectangle 12">
            <a:extLst>
              <a:ext uri="{FF2B5EF4-FFF2-40B4-BE49-F238E27FC236}">
                <a16:creationId xmlns:a16="http://schemas.microsoft.com/office/drawing/2014/main" id="{B324D265-B3DF-46F4-82F6-6104222A69E0}"/>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for company name/meeting</a:t>
            </a:r>
            <a:br>
              <a:rPr lang="en-GB" sz="900" b="1" noProof="0" dirty="0">
                <a:solidFill>
                  <a:schemeClr val="tx1"/>
                </a:solidFill>
              </a:rPr>
            </a:br>
            <a:r>
              <a:rPr lang="en-GB" sz="900" noProof="0" dirty="0">
                <a:solidFill>
                  <a:schemeClr val="tx1"/>
                </a:solidFill>
              </a:rPr>
              <a:t>Proprietary &amp; Confidential</a:t>
            </a:r>
          </a:p>
        </p:txBody>
      </p:sp>
    </p:spTree>
    <p:extLst>
      <p:ext uri="{BB962C8B-B14F-4D97-AF65-F5344CB8AC3E}">
        <p14:creationId xmlns:p14="http://schemas.microsoft.com/office/powerpoint/2010/main" val="3131763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3429000"/>
            <a:ext cx="8229600" cy="2667000"/>
          </a:xfrm>
        </p:spPr>
        <p:txBody>
          <a:bodyPr/>
          <a:lstStyle>
            <a:lvl1pPr marL="0" indent="0">
              <a:buNone/>
              <a:defRPr/>
            </a:lvl1pPr>
          </a:lstStyle>
          <a:p>
            <a:pPr lvl="0"/>
            <a:r>
              <a:rPr lang="en-US"/>
              <a:t>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99032" y="1371600"/>
            <a:ext cx="3486477" cy="927463"/>
          </a:xfrm>
        </p:spPr>
        <p:txBody>
          <a:bodyPr anchor="b" anchorCtr="0"/>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a:t>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ment bar on left">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229600" cy="520700"/>
          </a:xfrm>
        </p:spPr>
        <p:txBody>
          <a:bodyPr/>
          <a:lstStyle/>
          <a:p>
            <a:r>
              <a:rPr lang="en-US"/>
              <a:t>Click to edit Master title style</a:t>
            </a:r>
          </a:p>
        </p:txBody>
      </p:sp>
      <p:sp>
        <p:nvSpPr>
          <p:cNvPr id="4" name="Content Placeholder 2"/>
          <p:cNvSpPr>
            <a:spLocks noGrp="1"/>
          </p:cNvSpPr>
          <p:nvPr>
            <p:ph sz="half" idx="1"/>
          </p:nvPr>
        </p:nvSpPr>
        <p:spPr>
          <a:xfrm>
            <a:off x="457200" y="1144588"/>
            <a:ext cx="1689100" cy="4786312"/>
          </a:xfrm>
        </p:spPr>
        <p:txBody>
          <a:bodyPr/>
          <a:lstStyle>
            <a:lvl1pPr>
              <a:defRPr sz="1600" b="1">
                <a:solidFill>
                  <a:schemeClr val="tx1"/>
                </a:solidFill>
              </a:defRPr>
            </a:lvl1pPr>
            <a:lvl2pPr marL="3175" indent="0">
              <a:spcBef>
                <a:spcPts val="800"/>
              </a:spcBef>
              <a:spcAft>
                <a:spcPts val="800"/>
              </a:spcAft>
              <a:buNone/>
              <a:defRPr sz="1200"/>
            </a:lvl2pPr>
            <a:lvl3pPr marL="228600" indent="0">
              <a:buNone/>
              <a:defRPr sz="1200"/>
            </a:lvl3pPr>
            <a:lvl4pPr marL="466725" indent="0">
              <a:buNone/>
              <a:defRPr sz="1200"/>
            </a:lvl4pPr>
            <a:lvl5pPr marL="676275" indent="0">
              <a:buNone/>
              <a:defRPr sz="1200"/>
            </a:lvl5pPr>
            <a:lvl6pPr marL="911225" indent="0">
              <a:spcBef>
                <a:spcPts val="400"/>
              </a:spcBef>
              <a:buNone/>
              <a:defRPr sz="12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Content Placeholder 3"/>
          <p:cNvSpPr>
            <a:spLocks noGrp="1"/>
          </p:cNvSpPr>
          <p:nvPr>
            <p:ph sz="half" idx="2"/>
          </p:nvPr>
        </p:nvSpPr>
        <p:spPr>
          <a:xfrm>
            <a:off x="2590800" y="1144588"/>
            <a:ext cx="6096000" cy="4786312"/>
          </a:xfrm>
        </p:spPr>
        <p:txBody>
          <a:bodyPr/>
          <a:lstStyle>
            <a:lvl1pPr>
              <a:defRPr sz="1800">
                <a:solidFill>
                  <a:schemeClr val="tx1"/>
                </a:solidFill>
              </a:defRPr>
            </a:lvl1pPr>
            <a:lvl2pPr>
              <a:defRPr sz="1400"/>
            </a:lvl2pPr>
            <a:lvl3pPr>
              <a:defRPr sz="1400"/>
            </a:lvl3pPr>
            <a:lvl4pPr>
              <a:defRPr sz="1400"/>
            </a:lvl4pPr>
            <a:lvl5pPr>
              <a:defRPr sz="1400" baseline="0"/>
            </a:lvl5pPr>
            <a:lvl6pPr>
              <a:spcBef>
                <a:spcPts val="400"/>
              </a:spcBef>
              <a:defRPr sz="14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bwMode="auto">
          <a:xfrm>
            <a:off x="2349500" y="1181100"/>
            <a:ext cx="0" cy="4764088"/>
          </a:xfrm>
          <a:prstGeom prst="line">
            <a:avLst/>
          </a:prstGeom>
          <a:solidFill>
            <a:schemeClr val="accent1"/>
          </a:solidFill>
          <a:ln w="952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523063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Sub–Section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endParaRPr lang="en-US" dirty="0">
              <a:solidFill>
                <a:schemeClr val="tx1"/>
              </a:solidFill>
            </a:endParaRPr>
          </a:p>
        </p:txBody>
      </p:sp>
      <p:sp>
        <p:nvSpPr>
          <p:cNvPr id="2" name="Rectangle 1"/>
          <p:cNvSpPr/>
          <p:nvPr userDrawn="1"/>
        </p:nvSpPr>
        <p:spPr bwMode="white">
          <a:xfrm>
            <a:off x="457200" y="830317"/>
            <a:ext cx="82296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600" y="1278"/>
            <a:ext cx="8418015" cy="2521020"/>
          </a:xfrm>
          <a:prstGeom prst="rect">
            <a:avLst/>
          </a:prstGeom>
        </p:spPr>
      </p:pic>
    </p:spTree>
    <p:extLst>
      <p:ext uri="{BB962C8B-B14F-4D97-AF65-F5344CB8AC3E}">
        <p14:creationId xmlns:p14="http://schemas.microsoft.com/office/powerpoint/2010/main" val="102918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5"/>
            <a:ext cx="4040188" cy="444277"/>
          </a:xfrm>
        </p:spPr>
        <p:txBody>
          <a:bodyPr anchor="t"/>
          <a:lstStyle>
            <a:lvl1pPr marL="0" indent="0">
              <a:buNone/>
              <a:defRPr sz="1662"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noProof="0"/>
              <a:t>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292"/>
            </a:lvl1pPr>
            <a:lvl2pPr>
              <a:defRPr sz="1292"/>
            </a:lvl2pPr>
            <a:lvl3pPr>
              <a:defRPr sz="1292"/>
            </a:lvl3pPr>
            <a:lvl4pPr>
              <a:defRPr sz="1292"/>
            </a:lvl4pPr>
            <a:lvl5pPr>
              <a:defRPr sz="1292"/>
            </a:lvl5pPr>
            <a:lvl6pPr>
              <a:defRPr sz="1477"/>
            </a:lvl6pPr>
            <a:lvl7pPr>
              <a:defRPr sz="1477"/>
            </a:lvl7pPr>
            <a:lvl8pPr>
              <a:defRPr sz="1477"/>
            </a:lvl8pPr>
            <a:lvl9pPr>
              <a:defRPr sz="1477"/>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p:cNvSpPr>
            <a:spLocks noGrp="1"/>
          </p:cNvSpPr>
          <p:nvPr>
            <p:ph type="body" sz="quarter" idx="3"/>
          </p:nvPr>
        </p:nvSpPr>
        <p:spPr>
          <a:xfrm>
            <a:off x="4645026" y="1143225"/>
            <a:ext cx="4041775" cy="444277"/>
          </a:xfrm>
        </p:spPr>
        <p:txBody>
          <a:bodyPr anchor="t"/>
          <a:lstStyle>
            <a:lvl1pPr marL="0" indent="0">
              <a:buNone/>
              <a:defRPr sz="1662"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noProof="0"/>
              <a:t>Edit Master text styles</a:t>
            </a:r>
          </a:p>
        </p:txBody>
      </p:sp>
      <p:sp>
        <p:nvSpPr>
          <p:cNvPr id="6" name="Content Placeholder 5"/>
          <p:cNvSpPr>
            <a:spLocks noGrp="1"/>
          </p:cNvSpPr>
          <p:nvPr>
            <p:ph sz="quarter" idx="4"/>
          </p:nvPr>
        </p:nvSpPr>
        <p:spPr>
          <a:xfrm>
            <a:off x="4645026" y="1822174"/>
            <a:ext cx="4041775" cy="3951288"/>
          </a:xfrm>
        </p:spPr>
        <p:txBody>
          <a:bodyPr/>
          <a:lstStyle>
            <a:lvl1pPr>
              <a:defRPr sz="1292"/>
            </a:lvl1pPr>
            <a:lvl2pPr>
              <a:defRPr sz="1292"/>
            </a:lvl2pPr>
            <a:lvl3pPr>
              <a:defRPr sz="1292"/>
            </a:lvl3pPr>
            <a:lvl4pPr>
              <a:defRPr sz="1292"/>
            </a:lvl4pPr>
            <a:lvl5pPr>
              <a:defRPr sz="1292"/>
            </a:lvl5pPr>
            <a:lvl6pPr>
              <a:defRPr sz="1477"/>
            </a:lvl6pPr>
            <a:lvl7pPr>
              <a:defRPr sz="1477"/>
            </a:lvl7pPr>
            <a:lvl8pPr>
              <a:defRPr sz="1477"/>
            </a:lvl8pPr>
            <a:lvl9pPr>
              <a:defRPr sz="1477"/>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itle 1"/>
          <p:cNvSpPr>
            <a:spLocks noGrp="1"/>
          </p:cNvSpPr>
          <p:nvPr>
            <p:ph type="title"/>
          </p:nvPr>
        </p:nvSpPr>
        <p:spPr>
          <a:xfrm>
            <a:off x="457200" y="304800"/>
            <a:ext cx="8229600" cy="520700"/>
          </a:xfrm>
        </p:spPr>
        <p:txBody>
          <a:bodyPr/>
          <a:lstStyle/>
          <a:p>
            <a:r>
              <a:rPr lang="en-US" noProof="0"/>
              <a:t>Click to edit Master title style</a:t>
            </a:r>
            <a:endParaRPr lang="en-GB" noProof="0" dirty="0"/>
          </a:p>
        </p:txBody>
      </p:sp>
      <p:sp>
        <p:nvSpPr>
          <p:cNvPr id="9" name="TextBox 8">
            <a:extLst>
              <a:ext uri="{FF2B5EF4-FFF2-40B4-BE49-F238E27FC236}">
                <a16:creationId xmlns:a16="http://schemas.microsoft.com/office/drawing/2014/main" id="{206F8B32-4E1E-4D9D-A826-915C3FB75D3C}"/>
              </a:ext>
            </a:extLst>
          </p:cNvPr>
          <p:cNvSpPr txBox="1"/>
          <p:nvPr userDrawn="1"/>
        </p:nvSpPr>
        <p:spPr>
          <a:xfrm>
            <a:off x="375138" y="6461760"/>
            <a:ext cx="5451231" cy="348044"/>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lang="en-US" sz="831" dirty="0">
                <a:solidFill>
                  <a:srgbClr val="404040"/>
                </a:solidFill>
                <a:latin typeface="Prelo Slab Book" panose="02000503040000020004" pitchFamily="50" charset="0"/>
              </a:rPr>
              <a:t>COVID-19 Return to Workplace Overview | Proprietary and Confidential | Issue Date: April 28 2020</a:t>
            </a:r>
            <a:endParaRPr lang="en-GB" sz="831" dirty="0">
              <a:solidFill>
                <a:srgbClr val="404040"/>
              </a:solidFill>
              <a:latin typeface="Prelo Slab Book" panose="02000503040000020004" pitchFamily="50" charset="0"/>
            </a:endParaRPr>
          </a:p>
          <a:p>
            <a:pPr algn="l"/>
            <a:endParaRPr lang="en-GB" sz="831" dirty="0">
              <a:solidFill>
                <a:srgbClr val="404040"/>
              </a:solidFill>
              <a:latin typeface="Prelo Slab Book" panose="02000503040000020004" pitchFamily="50" charset="0"/>
            </a:endParaRPr>
          </a:p>
        </p:txBody>
      </p:sp>
    </p:spTree>
    <p:custDataLst>
      <p:tags r:id="rId1"/>
    </p:custDataLst>
    <p:extLst>
      <p:ext uri="{BB962C8B-B14F-4D97-AF65-F5344CB8AC3E}">
        <p14:creationId xmlns:p14="http://schemas.microsoft.com/office/powerpoint/2010/main" val="4165322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67360" y="4511675"/>
            <a:ext cx="8229600" cy="822325"/>
          </a:xfrm>
          <a:prstGeom prst="rect">
            <a:avLst/>
          </a:prstGeom>
        </p:spPr>
        <p:txBody>
          <a:bodyPr lIns="0" tIns="0" rIns="0" bIns="0"/>
          <a:lstStyle>
            <a:lvl1pPr>
              <a:defRPr sz="3200" b="1" baseline="0">
                <a:solidFill>
                  <a:schemeClr val="tx1"/>
                </a:solidFill>
              </a:defRPr>
            </a:lvl1pPr>
          </a:lstStyle>
          <a:p>
            <a:r>
              <a:rPr lang="en-US" dirty="0"/>
              <a:t>Considerations for Returning Employees to the Workplace</a:t>
            </a:r>
          </a:p>
        </p:txBody>
      </p:sp>
      <p:sp>
        <p:nvSpPr>
          <p:cNvPr id="11" name="Subtitle 10"/>
          <p:cNvSpPr>
            <a:spLocks noGrp="1" noChangeArrowheads="1"/>
          </p:cNvSpPr>
          <p:nvPr>
            <p:ph type="subTitle" idx="1" hasCustomPrompt="1"/>
          </p:nvPr>
        </p:nvSpPr>
        <p:spPr>
          <a:xfrm>
            <a:off x="457200" y="54864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May 7, 2020</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Tree>
    <p:extLst>
      <p:ext uri="{BB962C8B-B14F-4D97-AF65-F5344CB8AC3E}">
        <p14:creationId xmlns:p14="http://schemas.microsoft.com/office/powerpoint/2010/main" val="789984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ver Mast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7588"/>
          <a:stretch/>
        </p:blipFill>
        <p:spPr>
          <a:xfrm>
            <a:off x="457200" y="460375"/>
            <a:ext cx="8229600" cy="3425826"/>
          </a:xfrm>
          <a:prstGeom prst="rect">
            <a:avLst/>
          </a:prstGeom>
        </p:spPr>
      </p:pic>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sp>
        <p:nvSpPr>
          <p:cNvPr id="11" name="Subtitle 10"/>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on Slide Master; Click Cover Master layout; right-click on the picture, select “Change Picture” from the drop down menu.</a:t>
            </a:r>
            <a:br>
              <a:rPr lang="en-US" dirty="0"/>
            </a:br>
            <a:r>
              <a:rPr lang="en-US" dirty="0"/>
              <a:t>Select image or data ribbon from appropriate image library.</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
        <p:nvSpPr>
          <p:cNvPr id="9" name="Rectangle 12">
            <a:extLst>
              <a:ext uri="{FF2B5EF4-FFF2-40B4-BE49-F238E27FC236}">
                <a16:creationId xmlns:a16="http://schemas.microsoft.com/office/drawing/2014/main" id="{2BF105F5-2143-4B0F-93DB-17156AE2DC63}"/>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by company name / meeting</a:t>
            </a:r>
            <a:br>
              <a:rPr lang="en-GB" sz="900" b="1" noProof="0" dirty="0">
                <a:solidFill>
                  <a:schemeClr val="tx1"/>
                </a:solidFill>
              </a:rPr>
            </a:br>
            <a:r>
              <a:rPr lang="en-GB" sz="900" noProof="0" dirty="0">
                <a:solidFill>
                  <a:schemeClr val="tx1"/>
                </a:solidFill>
              </a:rPr>
              <a:t>Proprietary &amp; Confidential</a:t>
            </a:r>
          </a:p>
        </p:txBody>
      </p:sp>
    </p:spTree>
    <p:extLst>
      <p:ext uri="{BB962C8B-B14F-4D97-AF65-F5344CB8AC3E}">
        <p14:creationId xmlns:p14="http://schemas.microsoft.com/office/powerpoint/2010/main" val="1409625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66" y="460374"/>
            <a:ext cx="8192067" cy="2051051"/>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1112382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285" y="457199"/>
            <a:ext cx="8217430" cy="2057401"/>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145077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2060448"/>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2621177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Divider">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Sub–Section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endParaRPr lang="en-US" dirty="0">
              <a:solidFill>
                <a:schemeClr val="tx1"/>
              </a:solidFill>
            </a:endParaRPr>
          </a:p>
        </p:txBody>
      </p:sp>
      <p:sp>
        <p:nvSpPr>
          <p:cNvPr id="2" name="Rectangle 1"/>
          <p:cNvSpPr/>
          <p:nvPr userDrawn="1"/>
        </p:nvSpPr>
        <p:spPr bwMode="white">
          <a:xfrm>
            <a:off x="457200" y="830317"/>
            <a:ext cx="82296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600" y="1278"/>
            <a:ext cx="8418015" cy="2521020"/>
          </a:xfrm>
          <a:prstGeom prst="rect">
            <a:avLst/>
          </a:prstGeom>
        </p:spPr>
      </p:pic>
    </p:spTree>
    <p:extLst>
      <p:ext uri="{BB962C8B-B14F-4D97-AF65-F5344CB8AC3E}">
        <p14:creationId xmlns:p14="http://schemas.microsoft.com/office/powerpoint/2010/main" val="1747256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3269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1335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7714"/>
          </a:xfrm>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457200" y="561975"/>
            <a:ext cx="8229600" cy="219075"/>
          </a:xfrm>
        </p:spPr>
        <p:txBody>
          <a:bodyPr/>
          <a:lstStyle>
            <a:lvl1pPr>
              <a:buNone/>
              <a:defRPr sz="1600">
                <a:solidFill>
                  <a:schemeClr val="tx2"/>
                </a:solidFill>
              </a:defRPr>
            </a:lvl1pPr>
          </a:lstStyle>
          <a:p>
            <a:pPr lvl="0"/>
            <a:r>
              <a:rPr lang="en-US"/>
              <a:t>Edit Master text styles</a:t>
            </a:r>
          </a:p>
        </p:txBody>
      </p:sp>
      <p:sp>
        <p:nvSpPr>
          <p:cNvPr id="5" name="Text Placeholder 4"/>
          <p:cNvSpPr>
            <a:spLocks noGrp="1"/>
          </p:cNvSpPr>
          <p:nvPr>
            <p:ph type="body" sz="quarter" idx="14"/>
          </p:nvPr>
        </p:nvSpPr>
        <p:spPr>
          <a:xfrm>
            <a:off x="457200" y="1144588"/>
            <a:ext cx="8229600" cy="4783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079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rot="20147015">
            <a:off x="1042616" y="1988677"/>
            <a:ext cx="6717389" cy="2646878"/>
          </a:xfrm>
          <a:prstGeom prst="rect">
            <a:avLst/>
          </a:prstGeom>
          <a:noFill/>
        </p:spPr>
        <p:txBody>
          <a:bodyPr wrap="square" rtlCol="0">
            <a:spAutoFit/>
          </a:bodyPr>
          <a:lstStyle/>
          <a:p>
            <a:pPr algn="ctr"/>
            <a:r>
              <a:rPr lang="en-US" sz="16600" b="1" dirty="0">
                <a:solidFill>
                  <a:srgbClr val="C9CAC8"/>
                </a:solidFill>
              </a:rPr>
              <a:t>Draft</a:t>
            </a:r>
            <a:endParaRPr lang="en-US" b="1" dirty="0">
              <a:solidFill>
                <a:srgbClr val="C9CAC8"/>
              </a:solidFill>
            </a:endParaRPr>
          </a:p>
        </p:txBody>
      </p:sp>
    </p:spTree>
    <p:extLst>
      <p:ext uri="{BB962C8B-B14F-4D97-AF65-F5344CB8AC3E}">
        <p14:creationId xmlns:p14="http://schemas.microsoft.com/office/powerpoint/2010/main" val="265841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4588"/>
            <a:ext cx="8229600" cy="4951412"/>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8064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4588"/>
            <a:ext cx="8229600" cy="4951412"/>
          </a:xfrm>
        </p:spPr>
        <p:txBody>
          <a:bodyPr/>
          <a:lstStyle>
            <a:lvl1pPr marL="0" indent="0">
              <a:lnSpc>
                <a:spcPct val="125000"/>
              </a:lnSpc>
              <a:buNone/>
              <a:defRPr sz="1200" b="1"/>
            </a:lvl1pPr>
            <a:lvl2pPr marL="0" indent="0">
              <a:lnSpc>
                <a:spcPct val="125000"/>
              </a:lnSpc>
              <a:spcAft>
                <a:spcPts val="400"/>
              </a:spcAft>
              <a:buNone/>
              <a:defRPr sz="120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140934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4588"/>
            <a:ext cx="8229600" cy="31635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878803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220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92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8229600" cy="3157728"/>
          </a:xfrm>
          <a:prstGeom prst="rect">
            <a:avLst/>
          </a:prstGeom>
        </p:spPr>
      </p:pic>
      <p:sp>
        <p:nvSpPr>
          <p:cNvPr id="6" name="Subtitle 10">
            <a:extLst>
              <a:ext uri="{FF2B5EF4-FFF2-40B4-BE49-F238E27FC236}">
                <a16:creationId xmlns:a16="http://schemas.microsoft.com/office/drawing/2014/main" id="{1025559A-A086-4D12-A0B1-D02B972310AF}"/>
              </a:ext>
            </a:extLst>
          </p:cNvPr>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Slide Master; Click Cover Master layout; right-click the picture, select “Change Picture” from the drop-down menu.</a:t>
            </a:r>
            <a:br>
              <a:rPr lang="en-US" dirty="0"/>
            </a:br>
            <a:r>
              <a:rPr lang="en-US" dirty="0"/>
              <a:t>Select image or data ribbon from appropriate image library.</a:t>
            </a:r>
          </a:p>
        </p:txBody>
      </p:sp>
      <p:sp>
        <p:nvSpPr>
          <p:cNvPr id="9" name="Rectangle 12">
            <a:extLst>
              <a:ext uri="{FF2B5EF4-FFF2-40B4-BE49-F238E27FC236}">
                <a16:creationId xmlns:a16="http://schemas.microsoft.com/office/drawing/2014/main" id="{A6769D3C-E434-4A8E-A468-4B8BE35D746C}"/>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by company name/meeting</a:t>
            </a:r>
            <a:br>
              <a:rPr lang="en-GB" sz="900" b="1" noProof="0" dirty="0">
                <a:solidFill>
                  <a:schemeClr val="tx1"/>
                </a:solidFill>
              </a:rPr>
            </a:br>
            <a:r>
              <a:rPr lang="en-GB" sz="900" noProof="0" dirty="0">
                <a:solidFill>
                  <a:schemeClr val="tx1"/>
                </a:solidFill>
              </a:rPr>
              <a:t>Proprietary &amp; Confidential</a:t>
            </a:r>
          </a:p>
        </p:txBody>
      </p:sp>
    </p:spTree>
    <p:extLst>
      <p:ext uri="{BB962C8B-B14F-4D97-AF65-F5344CB8AC3E}">
        <p14:creationId xmlns:p14="http://schemas.microsoft.com/office/powerpoint/2010/main" val="350295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178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2264704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636995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1953599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304800"/>
            <a:ext cx="8229600" cy="520700"/>
          </a:xfrm>
        </p:spPr>
        <p:txBody>
          <a:bodyPr/>
          <a:lstStyle/>
          <a:p>
            <a:r>
              <a:rPr lang="en-US"/>
              <a:t>Click to edit Master title style</a:t>
            </a:r>
          </a:p>
        </p:txBody>
      </p:sp>
    </p:spTree>
    <p:extLst>
      <p:ext uri="{BB962C8B-B14F-4D97-AF65-F5344CB8AC3E}">
        <p14:creationId xmlns:p14="http://schemas.microsoft.com/office/powerpoint/2010/main" val="943721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3585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566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3429000"/>
            <a:ext cx="8229600" cy="26670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48221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99032" y="1371600"/>
            <a:ext cx="3486477" cy="927463"/>
          </a:xfrm>
        </p:spPr>
        <p:txBody>
          <a:bodyPr anchor="b" anchorCtr="0"/>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a:t>Edit Master text styles</a:t>
            </a:r>
          </a:p>
        </p:txBody>
      </p:sp>
    </p:spTree>
    <p:extLst>
      <p:ext uri="{BB962C8B-B14F-4D97-AF65-F5344CB8AC3E}">
        <p14:creationId xmlns:p14="http://schemas.microsoft.com/office/powerpoint/2010/main" val="118252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2060448"/>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306249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8229600" cy="3157728"/>
          </a:xfrm>
          <a:prstGeom prst="rect">
            <a:avLst/>
          </a:prstGeom>
        </p:spPr>
      </p:pic>
      <p:sp>
        <p:nvSpPr>
          <p:cNvPr id="9" name="Subtitle 10">
            <a:extLst>
              <a:ext uri="{FF2B5EF4-FFF2-40B4-BE49-F238E27FC236}">
                <a16:creationId xmlns:a16="http://schemas.microsoft.com/office/drawing/2014/main" id="{CFC17CE4-74A5-42E9-A41E-EB9F64ED3737}"/>
              </a:ext>
            </a:extLst>
          </p:cNvPr>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Slide Master; Click Cover Master layout; right-click the picture, select “Change Picture” from the drop-down menu.</a:t>
            </a:r>
            <a:br>
              <a:rPr lang="en-US" dirty="0"/>
            </a:br>
            <a:r>
              <a:rPr lang="en-US" dirty="0"/>
              <a:t>Select image or data ribbon from appropriate image library.</a:t>
            </a:r>
          </a:p>
        </p:txBody>
      </p:sp>
      <p:sp>
        <p:nvSpPr>
          <p:cNvPr id="10" name="Rectangle 12">
            <a:extLst>
              <a:ext uri="{FF2B5EF4-FFF2-40B4-BE49-F238E27FC236}">
                <a16:creationId xmlns:a16="http://schemas.microsoft.com/office/drawing/2014/main" id="{E8E877F7-4EAD-4BAD-AEB8-6B14998FD52B}"/>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by company name/meeting</a:t>
            </a:r>
            <a:br>
              <a:rPr lang="en-GB" sz="900" b="1" noProof="0" dirty="0">
                <a:solidFill>
                  <a:schemeClr val="tx1"/>
                </a:solidFill>
              </a:rPr>
            </a:br>
            <a:r>
              <a:rPr lang="en-GB" sz="900" noProof="0" dirty="0">
                <a:solidFill>
                  <a:schemeClr val="tx1"/>
                </a:solidFill>
              </a:rPr>
              <a:t>Proprietary &amp; Confidential</a:t>
            </a:r>
          </a:p>
        </p:txBody>
      </p:sp>
    </p:spTree>
    <p:extLst>
      <p:ext uri="{BB962C8B-B14F-4D97-AF65-F5344CB8AC3E}">
        <p14:creationId xmlns:p14="http://schemas.microsoft.com/office/powerpoint/2010/main" val="47232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Divi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29600" cy="2060448"/>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a:t>Section Divider: title copy 28 </a:t>
            </a:r>
            <a:r>
              <a:rPr lang="en-US" dirty="0" err="1"/>
              <a:t>pt</a:t>
            </a:r>
            <a:r>
              <a:rPr lang="en-US" dirty="0"/>
              <a:t> Arial Bold, 0.9 line spacing, image is 2.25×9″ @300 dpi</a:t>
            </a:r>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a:solidFill>
                  <a:schemeClr val="tx1"/>
                </a:solidFill>
              </a:rPr>
              <a:t>Subtitle </a:t>
            </a:r>
            <a:r>
              <a:rPr lang="en-US" dirty="0"/>
              <a:t>is 18 </a:t>
            </a:r>
            <a:r>
              <a:rPr lang="en-US" dirty="0" err="1"/>
              <a:t>pt</a:t>
            </a:r>
            <a:r>
              <a:rPr lang="en-US" dirty="0"/>
              <a:t> Arial, line spacing single</a:t>
            </a:r>
            <a:br>
              <a:rPr lang="en-US" dirty="0"/>
            </a:br>
            <a:r>
              <a:rPr lang="en-US" dirty="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a:solidFill>
                <a:schemeClr val="tx1"/>
              </a:solidFill>
            </a:endParaRPr>
          </a:p>
        </p:txBody>
      </p:sp>
    </p:spTree>
    <p:extLst>
      <p:ext uri="{BB962C8B-B14F-4D97-AF65-F5344CB8AC3E}">
        <p14:creationId xmlns:p14="http://schemas.microsoft.com/office/powerpoint/2010/main" val="106453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a:t>Cover: 28 </a:t>
            </a:r>
            <a:r>
              <a:rPr lang="en-US" dirty="0" err="1"/>
              <a:t>pt</a:t>
            </a:r>
            <a:r>
              <a:rPr lang="en-US" dirty="0"/>
              <a:t> Arial Bold, 0.9 line spacing, max title is two lines. Title image is 3.75×9″ @300dpi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8229600" cy="3157728"/>
          </a:xfrm>
          <a:prstGeom prst="rect">
            <a:avLst/>
          </a:prstGeom>
        </p:spPr>
      </p:pic>
      <p:sp>
        <p:nvSpPr>
          <p:cNvPr id="9" name="Subtitle 10">
            <a:extLst>
              <a:ext uri="{FF2B5EF4-FFF2-40B4-BE49-F238E27FC236}">
                <a16:creationId xmlns:a16="http://schemas.microsoft.com/office/drawing/2014/main" id="{0BF76305-2E65-484A-825A-5E2EE64D0A26}"/>
              </a:ext>
            </a:extLst>
          </p:cNvPr>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a:t>Subtitle is 15 </a:t>
            </a:r>
            <a:r>
              <a:rPr lang="en-US" dirty="0" err="1"/>
              <a:t>pt</a:t>
            </a:r>
            <a:r>
              <a:rPr lang="en-US" dirty="0"/>
              <a:t> Arial, </a:t>
            </a:r>
            <a:r>
              <a:rPr lang="ru-RU" dirty="0"/>
              <a:t>0</a:t>
            </a:r>
            <a:r>
              <a:rPr lang="en-US" dirty="0"/>
              <a:t>.9 line spacing, max subtitle is four lines. Edit the Cover Master slide to change the image on the cover page: Go to the View tab and click Slide Master; Click Cover Master layout; right-click the picture, select “Change Picture” from the drop-down menu.</a:t>
            </a:r>
            <a:br>
              <a:rPr lang="en-US" dirty="0"/>
            </a:br>
            <a:r>
              <a:rPr lang="en-US" dirty="0"/>
              <a:t>Select image or data ribbon from appropriate image library.</a:t>
            </a:r>
          </a:p>
        </p:txBody>
      </p:sp>
      <p:sp>
        <p:nvSpPr>
          <p:cNvPr id="10" name="Rectangle 12">
            <a:extLst>
              <a:ext uri="{FF2B5EF4-FFF2-40B4-BE49-F238E27FC236}">
                <a16:creationId xmlns:a16="http://schemas.microsoft.com/office/drawing/2014/main" id="{9EA8466D-135D-4567-BE72-0F83B806A6AF}"/>
              </a:ext>
            </a:extLst>
          </p:cNvPr>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ct val="100000"/>
              </a:lnSpc>
            </a:pPr>
            <a:r>
              <a:rPr lang="en-GB" sz="900" b="1" noProof="0" dirty="0">
                <a:solidFill>
                  <a:schemeClr val="tx1"/>
                </a:solidFill>
              </a:rPr>
              <a:t>Prepared by company name/meeting</a:t>
            </a:r>
            <a:br>
              <a:rPr lang="en-GB" sz="900" b="1" noProof="0" dirty="0">
                <a:solidFill>
                  <a:schemeClr val="tx1"/>
                </a:solidFill>
              </a:rPr>
            </a:br>
            <a:r>
              <a:rPr lang="en-GB" sz="900" noProof="0" dirty="0">
                <a:solidFill>
                  <a:schemeClr val="tx1"/>
                </a:solidFill>
              </a:rPr>
              <a:t>Proprietary &amp; Confidential</a:t>
            </a:r>
          </a:p>
        </p:txBody>
      </p:sp>
    </p:spTree>
    <p:extLst>
      <p:ext uri="{BB962C8B-B14F-4D97-AF65-F5344CB8AC3E}">
        <p14:creationId xmlns:p14="http://schemas.microsoft.com/office/powerpoint/2010/main" val="38778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1.emf"/><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4588"/>
            <a:ext cx="82296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Line 10"/>
          <p:cNvSpPr>
            <a:spLocks noChangeShapeType="1"/>
          </p:cNvSpPr>
          <p:nvPr/>
        </p:nvSpPr>
        <p:spPr bwMode="auto">
          <a:xfrm>
            <a:off x="457200" y="914400"/>
            <a:ext cx="8229600" cy="1588"/>
          </a:xfrm>
          <a:prstGeom prst="line">
            <a:avLst/>
          </a:prstGeom>
          <a:noFill/>
          <a:ln w="9525">
            <a:solidFill>
              <a:schemeClr val="bg2"/>
            </a:solidFill>
            <a:round/>
            <a:headEnd/>
            <a:tailEnd/>
          </a:ln>
        </p:spPr>
        <p:txBody>
          <a:bodyPr wrap="none" anchor="ctr"/>
          <a:lstStyle/>
          <a:p>
            <a:endParaRPr lang="en-US" dirty="0"/>
          </a:p>
        </p:txBody>
      </p:sp>
      <p:sp>
        <p:nvSpPr>
          <p:cNvPr id="9" name="TextBox 8"/>
          <p:cNvSpPr txBox="1"/>
          <p:nvPr/>
        </p:nvSpPr>
        <p:spPr>
          <a:xfrm>
            <a:off x="6400800" y="6527415"/>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chemeClr val="bg2"/>
              </a:solidFill>
            </a:endParaRPr>
          </a:p>
        </p:txBody>
      </p:sp>
      <p:pic>
        <p:nvPicPr>
          <p:cNvPr id="2" name="Picture 1"/>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
        <p:nvSpPr>
          <p:cNvPr id="8" name="TextBox 7">
            <a:extLst>
              <a:ext uri="{FF2B5EF4-FFF2-40B4-BE49-F238E27FC236}">
                <a16:creationId xmlns:a16="http://schemas.microsoft.com/office/drawing/2014/main" id="{3B1DBAEC-5D27-45D4-83F4-EAAEC03EACEE}"/>
              </a:ext>
            </a:extLst>
          </p:cNvPr>
          <p:cNvSpPr txBox="1"/>
          <p:nvPr userDrawn="1"/>
        </p:nvSpPr>
        <p:spPr>
          <a:xfrm>
            <a:off x="457200" y="6436335"/>
            <a:ext cx="6035040" cy="215444"/>
          </a:xfrm>
          <a:prstGeom prst="rect">
            <a:avLst/>
          </a:prstGeom>
          <a:noFill/>
        </p:spPr>
        <p:txBody>
          <a:bodyPr wrap="square" lIns="0" tIns="0" rIns="0" bIns="0" rtlCol="0" anchor="b" anchorCtr="0">
            <a:spAutoFit/>
          </a:bodyPr>
          <a:lstStyle/>
          <a:p>
            <a:pPr>
              <a:lnSpc>
                <a:spcPct val="100000"/>
              </a:lnSpc>
            </a:pPr>
            <a:br>
              <a:rPr lang="en-GB" sz="700" b="1" noProof="0" dirty="0">
                <a:solidFill>
                  <a:schemeClr val="tx1"/>
                </a:solidFill>
              </a:rPr>
            </a:br>
            <a:r>
              <a:rPr lang="en-GB" sz="700" noProof="0" dirty="0">
                <a:solidFill>
                  <a:schemeClr val="tx1"/>
                </a:solidFill>
              </a:rPr>
              <a:t>Proprietary &amp; Confidential  </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12" r:id="rId3"/>
    <p:sldLayoutId id="2147483715" r:id="rId4"/>
    <p:sldLayoutId id="2147483713" r:id="rId5"/>
    <p:sldLayoutId id="2147483716" r:id="rId6"/>
    <p:sldLayoutId id="2147483719" r:id="rId7"/>
    <p:sldLayoutId id="2147483717" r:id="rId8"/>
    <p:sldLayoutId id="2147483714" r:id="rId9"/>
    <p:sldLayoutId id="2147483718" r:id="rId10"/>
    <p:sldLayoutId id="2147483727" r:id="rId11"/>
    <p:sldLayoutId id="2147483728" r:id="rId12"/>
    <p:sldLayoutId id="2147483680" r:id="rId13"/>
    <p:sldLayoutId id="2147483701" r:id="rId14"/>
    <p:sldLayoutId id="2147483681" r:id="rId15"/>
    <p:sldLayoutId id="2147483682" r:id="rId16"/>
    <p:sldLayoutId id="2147483683" r:id="rId17"/>
    <p:sldLayoutId id="2147483711" r:id="rId18"/>
    <p:sldLayoutId id="2147483702" r:id="rId19"/>
    <p:sldLayoutId id="2147483725" r:id="rId20"/>
    <p:sldLayoutId id="2147483685" r:id="rId21"/>
    <p:sldLayoutId id="2147483708" r:id="rId22"/>
    <p:sldLayoutId id="2147483704" r:id="rId23"/>
    <p:sldLayoutId id="2147483705" r:id="rId24"/>
    <p:sldLayoutId id="2147483707" r:id="rId25"/>
    <p:sldLayoutId id="2147483726" r:id="rId26"/>
    <p:sldLayoutId id="2147483686" r:id="rId27"/>
    <p:sldLayoutId id="2147483706" r:id="rId28"/>
    <p:sldLayoutId id="2147483687" r:id="rId29"/>
    <p:sldLayoutId id="2147483688" r:id="rId30"/>
    <p:sldLayoutId id="2147483693" r:id="rId31"/>
    <p:sldLayoutId id="2147483695" r:id="rId32"/>
    <p:sldLayoutId id="2147483724" r:id="rId33"/>
    <p:sldLayoutId id="2147483732" r:id="rId34"/>
    <p:sldLayoutId id="2147483759" r:id="rId35"/>
  </p:sldLayoutIdLst>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0" indent="0" algn="l" rtl="0" eaLnBrk="1" fontAlgn="base" hangingPunct="1">
        <a:spcBef>
          <a:spcPts val="400"/>
        </a:spcBef>
        <a:spcAft>
          <a:spcPct val="0"/>
        </a:spcAft>
        <a:buClr>
          <a:schemeClr val="tx1"/>
        </a:buClr>
        <a:buFontTx/>
        <a:buNone/>
        <a:defRPr sz="1800">
          <a:solidFill>
            <a:schemeClr val="tx1"/>
          </a:solidFill>
          <a:latin typeface="+mn-lt"/>
          <a:ea typeface="+mn-ea"/>
          <a:cs typeface="+mn-cs"/>
        </a:defRPr>
      </a:lvl1pPr>
      <a:lvl2pPr marL="228600" indent="-228600" algn="l" rtl="0" eaLnBrk="1" fontAlgn="base" hangingPunct="1">
        <a:spcBef>
          <a:spcPts val="400"/>
        </a:spcBef>
        <a:spcAft>
          <a:spcPct val="0"/>
        </a:spcAft>
        <a:buClr>
          <a:schemeClr val="tx1"/>
        </a:buClr>
        <a:buFont typeface="Wingdings" panose="05000000000000000000" pitchFamily="2" charset="2"/>
        <a:buChar char="§"/>
        <a:defRPr sz="1400">
          <a:solidFill>
            <a:schemeClr val="tx1"/>
          </a:solidFill>
          <a:latin typeface="+mn-lt"/>
          <a:ea typeface="+mn-ea"/>
        </a:defRPr>
      </a:lvl2pPr>
      <a:lvl3pPr marL="469900" indent="-177800" algn="l" rtl="0" eaLnBrk="1" fontAlgn="base" hangingPunct="1">
        <a:spcBef>
          <a:spcPts val="400"/>
        </a:spcBef>
        <a:spcAft>
          <a:spcPct val="0"/>
        </a:spcAft>
        <a:buClr>
          <a:schemeClr val="tx1"/>
        </a:buClr>
        <a:buFont typeface="Arial" panose="020B0604020202020204" pitchFamily="34" charset="0"/>
        <a:buChar char="̶"/>
        <a:defRPr sz="1400">
          <a:solidFill>
            <a:schemeClr val="tx1"/>
          </a:solidFill>
          <a:latin typeface="+mn-lt"/>
          <a:ea typeface="+mn-ea"/>
        </a:defRPr>
      </a:lvl3pPr>
      <a:lvl4pPr marL="719138" indent="-219075" algn="l" rtl="0" eaLnBrk="1" fontAlgn="base" hangingPunct="1">
        <a:spcBef>
          <a:spcPts val="400"/>
        </a:spcBef>
        <a:spcAft>
          <a:spcPct val="0"/>
        </a:spcAft>
        <a:buClr>
          <a:schemeClr val="tx1"/>
        </a:buClr>
        <a:buFont typeface="Arial" panose="020B0604020202020204" pitchFamily="34" charset="0"/>
        <a:buChar char="•"/>
        <a:defRPr sz="1400">
          <a:solidFill>
            <a:schemeClr val="tx1"/>
          </a:solidFill>
          <a:latin typeface="+mn-lt"/>
          <a:ea typeface="+mn-ea"/>
        </a:defRPr>
      </a:lvl4pPr>
      <a:lvl5pPr marL="990600" indent="-261938"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1281113" indent="-276225" algn="l" rtl="0" eaLnBrk="1" fontAlgn="base" hangingPunct="1">
        <a:spcBef>
          <a:spcPct val="25000"/>
        </a:spcBef>
        <a:spcAft>
          <a:spcPct val="0"/>
        </a:spcAft>
        <a:buClr>
          <a:schemeClr val="tx1"/>
        </a:buClr>
        <a:buFont typeface="Arial" panose="020B0604020202020204" pitchFamily="34" charset="0"/>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4588"/>
            <a:ext cx="82296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Line 10"/>
          <p:cNvSpPr>
            <a:spLocks noChangeShapeType="1"/>
          </p:cNvSpPr>
          <p:nvPr/>
        </p:nvSpPr>
        <p:spPr bwMode="auto">
          <a:xfrm>
            <a:off x="457200" y="914400"/>
            <a:ext cx="8229600" cy="1588"/>
          </a:xfrm>
          <a:prstGeom prst="line">
            <a:avLst/>
          </a:prstGeom>
          <a:noFill/>
          <a:ln w="9525">
            <a:solidFill>
              <a:schemeClr val="bg2"/>
            </a:solidFill>
            <a:round/>
            <a:headEnd/>
            <a:tailEnd/>
          </a:ln>
        </p:spPr>
        <p:txBody>
          <a:bodyPr wrap="none" anchor="ctr"/>
          <a:lstStyle/>
          <a:p>
            <a:endParaRPr lang="en-US"/>
          </a:p>
        </p:txBody>
      </p:sp>
      <p:sp>
        <p:nvSpPr>
          <p:cNvPr id="8" name="TextBox 7"/>
          <p:cNvSpPr txBox="1"/>
          <p:nvPr/>
        </p:nvSpPr>
        <p:spPr>
          <a:xfrm>
            <a:off x="457200" y="6436335"/>
            <a:ext cx="6035040" cy="215444"/>
          </a:xfrm>
          <a:prstGeom prst="rect">
            <a:avLst/>
          </a:prstGeom>
          <a:noFill/>
        </p:spPr>
        <p:txBody>
          <a:bodyPr wrap="square" lIns="0" tIns="0" rIns="0" bIns="0" rtlCol="0" anchor="b" anchorCtr="0">
            <a:spAutoFit/>
          </a:bodyPr>
          <a:lstStyle/>
          <a:p>
            <a:pPr>
              <a:lnSpc>
                <a:spcPct val="100000"/>
              </a:lnSpc>
            </a:pPr>
            <a:br>
              <a:rPr lang="en-GB" sz="700" b="1" noProof="0" dirty="0">
                <a:solidFill>
                  <a:schemeClr val="tx1"/>
                </a:solidFill>
              </a:rPr>
            </a:br>
            <a:r>
              <a:rPr lang="en-GB" sz="700" noProof="0" dirty="0">
                <a:solidFill>
                  <a:schemeClr val="tx1"/>
                </a:solidFill>
              </a:rPr>
              <a:t>Proprietary &amp; Confidential</a:t>
            </a:r>
          </a:p>
        </p:txBody>
      </p:sp>
      <p:sp>
        <p:nvSpPr>
          <p:cNvPr id="9" name="TextBox 8"/>
          <p:cNvSpPr txBox="1"/>
          <p:nvPr/>
        </p:nvSpPr>
        <p:spPr>
          <a:xfrm>
            <a:off x="6400800" y="6527415"/>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chemeClr val="bg2"/>
              </a:solidFill>
            </a:endParaRPr>
          </a:p>
        </p:txBody>
      </p:sp>
      <p:pic>
        <p:nvPicPr>
          <p:cNvPr id="2" name="Picture 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Tree>
    <p:extLst>
      <p:ext uri="{BB962C8B-B14F-4D97-AF65-F5344CB8AC3E}">
        <p14:creationId xmlns:p14="http://schemas.microsoft.com/office/powerpoint/2010/main" val="374698869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Lst>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4572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690563"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147763"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matthew.howes@aon.com" TargetMode="External"/><Relationship Id="rId2" Type="http://schemas.openxmlformats.org/officeDocument/2006/relationships/hyperlink" Target="mailto:kathryn.reilly@aon.com" TargetMode="External"/><Relationship Id="rId1" Type="http://schemas.openxmlformats.org/officeDocument/2006/relationships/slideLayout" Target="../slideLayouts/slideLayout14.xml"/><Relationship Id="rId6" Type="http://schemas.openxmlformats.org/officeDocument/2006/relationships/hyperlink" Target="mailto:julie.theirl@aon.com" TargetMode="External"/><Relationship Id="rId5" Type="http://schemas.openxmlformats.org/officeDocument/2006/relationships/hyperlink" Target="mailto:neal.mills@aon.com" TargetMode="External"/><Relationship Id="rId4" Type="http://schemas.openxmlformats.org/officeDocument/2006/relationships/hyperlink" Target="mailto:laura.peck@aon.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B7D2-937C-4F8D-9840-70B86768D375}"/>
              </a:ext>
            </a:extLst>
          </p:cNvPr>
          <p:cNvSpPr>
            <a:spLocks noGrp="1"/>
          </p:cNvSpPr>
          <p:nvPr>
            <p:ph type="ctrTitle"/>
          </p:nvPr>
        </p:nvSpPr>
        <p:spPr>
          <a:xfrm>
            <a:off x="457200" y="4587875"/>
            <a:ext cx="8229600" cy="822325"/>
          </a:xfrm>
        </p:spPr>
        <p:txBody>
          <a:bodyPr/>
          <a:lstStyle/>
          <a:p>
            <a:r>
              <a:rPr lang="en-US" sz="3200" dirty="0"/>
              <a:t>Considerations for Returning Employees to the Workplace</a:t>
            </a:r>
          </a:p>
        </p:txBody>
      </p:sp>
      <p:sp>
        <p:nvSpPr>
          <p:cNvPr id="3" name="Subtitle 2">
            <a:extLst>
              <a:ext uri="{FF2B5EF4-FFF2-40B4-BE49-F238E27FC236}">
                <a16:creationId xmlns:a16="http://schemas.microsoft.com/office/drawing/2014/main" id="{246AB5B1-745B-40E2-AADF-DD8E684CDC98}"/>
              </a:ext>
            </a:extLst>
          </p:cNvPr>
          <p:cNvSpPr>
            <a:spLocks noGrp="1"/>
          </p:cNvSpPr>
          <p:nvPr>
            <p:ph type="subTitle" idx="1"/>
          </p:nvPr>
        </p:nvSpPr>
        <p:spPr>
          <a:xfrm>
            <a:off x="609600" y="5730875"/>
            <a:ext cx="8229600" cy="381000"/>
          </a:xfrm>
        </p:spPr>
        <p:txBody>
          <a:bodyPr/>
          <a:lstStyle/>
          <a:p>
            <a:r>
              <a:rPr lang="en-US" dirty="0"/>
              <a:t>Presentation for CSAC</a:t>
            </a:r>
          </a:p>
          <a:p>
            <a:r>
              <a:rPr lang="en-US" dirty="0"/>
              <a:t>July 23, 2020</a:t>
            </a:r>
          </a:p>
        </p:txBody>
      </p:sp>
      <p:pic>
        <p:nvPicPr>
          <p:cNvPr id="5" name="Picture 4">
            <a:extLst>
              <a:ext uri="{FF2B5EF4-FFF2-40B4-BE49-F238E27FC236}">
                <a16:creationId xmlns:a16="http://schemas.microsoft.com/office/drawing/2014/main" id="{620CAB4E-073D-441E-B53C-88ACA01D84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 t="23611" r="-30" b="6945"/>
          <a:stretch/>
        </p:blipFill>
        <p:spPr>
          <a:xfrm>
            <a:off x="454742" y="457200"/>
            <a:ext cx="8229600" cy="3810000"/>
          </a:xfrm>
          <a:prstGeom prst="rect">
            <a:avLst/>
          </a:prstGeom>
        </p:spPr>
      </p:pic>
    </p:spTree>
    <p:extLst>
      <p:ext uri="{BB962C8B-B14F-4D97-AF65-F5344CB8AC3E}">
        <p14:creationId xmlns:p14="http://schemas.microsoft.com/office/powerpoint/2010/main" val="67213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6744-6900-458E-B27A-5AE8BD73A976}"/>
              </a:ext>
            </a:extLst>
          </p:cNvPr>
          <p:cNvSpPr>
            <a:spLocks noGrp="1"/>
          </p:cNvSpPr>
          <p:nvPr>
            <p:ph type="ctrTitle"/>
          </p:nvPr>
        </p:nvSpPr>
        <p:spPr/>
        <p:txBody>
          <a:bodyPr/>
          <a:lstStyle/>
          <a:p>
            <a:r>
              <a:rPr lang="en-US" dirty="0"/>
              <a:t>COVID-19 Impact Modeler</a:t>
            </a:r>
          </a:p>
        </p:txBody>
      </p:sp>
      <p:sp>
        <p:nvSpPr>
          <p:cNvPr id="3" name="Rectangle 2">
            <a:extLst>
              <a:ext uri="{FF2B5EF4-FFF2-40B4-BE49-F238E27FC236}">
                <a16:creationId xmlns:a16="http://schemas.microsoft.com/office/drawing/2014/main" id="{7B4A0F46-6014-4C44-B44D-C8EFB0D3C423}"/>
              </a:ext>
            </a:extLst>
          </p:cNvPr>
          <p:cNvSpPr/>
          <p:nvPr/>
        </p:nvSpPr>
        <p:spPr>
          <a:xfrm>
            <a:off x="457200" y="4343400"/>
            <a:ext cx="4572000" cy="684803"/>
          </a:xfrm>
          <a:prstGeom prst="rect">
            <a:avLst/>
          </a:prstGeom>
        </p:spPr>
        <p:txBody>
          <a:bodyPr>
            <a:spAutoFit/>
          </a:bodyPr>
          <a:lstStyle/>
          <a:p>
            <a:pPr marL="0" indent="0">
              <a:spcBef>
                <a:spcPts val="300"/>
              </a:spcBef>
              <a:buNone/>
            </a:pPr>
            <a:r>
              <a:rPr lang="en-US" sz="1800" i="1" dirty="0"/>
              <a:t>Laura Peck, FSA, MAAA</a:t>
            </a:r>
          </a:p>
          <a:p>
            <a:pPr marL="0" indent="0">
              <a:spcBef>
                <a:spcPts val="300"/>
              </a:spcBef>
              <a:buNone/>
            </a:pPr>
            <a:r>
              <a:rPr lang="en-US" sz="1800" i="1" dirty="0"/>
              <a:t>VP, Consulting Actuary</a:t>
            </a:r>
            <a:endParaRPr lang="en-US" sz="1800" dirty="0"/>
          </a:p>
        </p:txBody>
      </p:sp>
    </p:spTree>
    <p:extLst>
      <p:ext uri="{BB962C8B-B14F-4D97-AF65-F5344CB8AC3E}">
        <p14:creationId xmlns:p14="http://schemas.microsoft.com/office/powerpoint/2010/main" val="225612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145580-CD08-4E53-BF5D-F5F425D7B2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0800" y="1129855"/>
            <a:ext cx="2286000" cy="5026707"/>
          </a:xfrm>
          <a:prstGeom prst="rect">
            <a:avLst/>
          </a:prstGeom>
        </p:spPr>
      </p:pic>
      <p:sp>
        <p:nvSpPr>
          <p:cNvPr id="2" name="Title 1">
            <a:extLst>
              <a:ext uri="{FF2B5EF4-FFF2-40B4-BE49-F238E27FC236}">
                <a16:creationId xmlns:a16="http://schemas.microsoft.com/office/drawing/2014/main" id="{C4A97B22-707D-4716-94E9-296D8D5B5D88}"/>
              </a:ext>
            </a:extLst>
          </p:cNvPr>
          <p:cNvSpPr>
            <a:spLocks noGrp="1"/>
          </p:cNvSpPr>
          <p:nvPr>
            <p:ph type="title"/>
          </p:nvPr>
        </p:nvSpPr>
        <p:spPr/>
        <p:txBody>
          <a:bodyPr/>
          <a:lstStyle/>
          <a:p>
            <a:r>
              <a:rPr lang="en-US" dirty="0"/>
              <a:t>An Overview of the Covid-19 Employee Impact Model </a:t>
            </a:r>
          </a:p>
        </p:txBody>
      </p:sp>
      <p:sp>
        <p:nvSpPr>
          <p:cNvPr id="3" name="Content Placeholder 2">
            <a:extLst>
              <a:ext uri="{FF2B5EF4-FFF2-40B4-BE49-F238E27FC236}">
                <a16:creationId xmlns:a16="http://schemas.microsoft.com/office/drawing/2014/main" id="{F36A38A7-2FBA-43DD-BB86-E502FD92C70F}"/>
              </a:ext>
            </a:extLst>
          </p:cNvPr>
          <p:cNvSpPr>
            <a:spLocks noGrp="1"/>
          </p:cNvSpPr>
          <p:nvPr>
            <p:ph idx="1"/>
          </p:nvPr>
        </p:nvSpPr>
        <p:spPr>
          <a:xfrm>
            <a:off x="457200" y="953294"/>
            <a:ext cx="5943600" cy="4951412"/>
          </a:xfrm>
        </p:spPr>
        <p:txBody>
          <a:bodyPr/>
          <a:lstStyle/>
          <a:p>
            <a:r>
              <a:rPr lang="en-US" dirty="0"/>
              <a:t>Forecasts the impact of the COVID-19 virus on your employee population and dependents </a:t>
            </a:r>
          </a:p>
          <a:p>
            <a:endParaRPr lang="en-US" b="1" dirty="0"/>
          </a:p>
          <a:p>
            <a:r>
              <a:rPr lang="en-US" b="1" dirty="0"/>
              <a:t>Model versions:</a:t>
            </a:r>
          </a:p>
          <a:p>
            <a:pPr lvl="1"/>
            <a:r>
              <a:rPr lang="en-US" sz="1200" dirty="0"/>
              <a:t>US workforce only</a:t>
            </a:r>
          </a:p>
          <a:p>
            <a:pPr lvl="1"/>
            <a:r>
              <a:rPr lang="en-US" sz="1200" dirty="0"/>
              <a:t>Global workforce – includes US, Canada, and key EMEA, APAC and LATAM countries  </a:t>
            </a:r>
          </a:p>
          <a:p>
            <a:endParaRPr lang="en-US" b="1" dirty="0"/>
          </a:p>
          <a:p>
            <a:r>
              <a:rPr lang="en-US" b="1" dirty="0"/>
              <a:t>Methodology:</a:t>
            </a:r>
          </a:p>
          <a:p>
            <a:pPr lvl="1"/>
            <a:r>
              <a:rPr lang="en-US" sz="1200" dirty="0"/>
              <a:t>Simple, non-identifiable census data from the employer</a:t>
            </a:r>
          </a:p>
          <a:p>
            <a:pPr lvl="1"/>
            <a:r>
              <a:rPr lang="en-US" sz="1200" dirty="0"/>
              <a:t>Combine with geographic-specific infection rates</a:t>
            </a:r>
          </a:p>
          <a:p>
            <a:pPr lvl="1"/>
            <a:r>
              <a:rPr lang="en-US" sz="1200" dirty="0"/>
              <a:t>Informed by epidemiologic model sources, including additional consultation with national carriers and labs</a:t>
            </a:r>
          </a:p>
          <a:p>
            <a:pPr lvl="1"/>
            <a:r>
              <a:rPr lang="en-US" sz="1200" dirty="0"/>
              <a:t>Reflects social distancing measures taken by local governments</a:t>
            </a:r>
          </a:p>
          <a:p>
            <a:pPr lvl="1"/>
            <a:r>
              <a:rPr lang="en-US" sz="1200" dirty="0"/>
              <a:t>Developed by Actuarial &amp; Analytics, Aon Reinsurance and Retirement &amp; Investments</a:t>
            </a:r>
          </a:p>
          <a:p>
            <a:endParaRPr lang="en-US" dirty="0"/>
          </a:p>
        </p:txBody>
      </p:sp>
    </p:spTree>
    <p:extLst>
      <p:ext uri="{BB962C8B-B14F-4D97-AF65-F5344CB8AC3E}">
        <p14:creationId xmlns:p14="http://schemas.microsoft.com/office/powerpoint/2010/main" val="2388053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145580-CD08-4E53-BF5D-F5F425D7B2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00800" y="1129855"/>
            <a:ext cx="2286000" cy="5026707"/>
          </a:xfrm>
          <a:prstGeom prst="rect">
            <a:avLst/>
          </a:prstGeom>
        </p:spPr>
      </p:pic>
      <p:sp>
        <p:nvSpPr>
          <p:cNvPr id="2" name="Title 1">
            <a:extLst>
              <a:ext uri="{FF2B5EF4-FFF2-40B4-BE49-F238E27FC236}">
                <a16:creationId xmlns:a16="http://schemas.microsoft.com/office/drawing/2014/main" id="{C4A97B22-707D-4716-94E9-296D8D5B5D88}"/>
              </a:ext>
            </a:extLst>
          </p:cNvPr>
          <p:cNvSpPr>
            <a:spLocks noGrp="1"/>
          </p:cNvSpPr>
          <p:nvPr>
            <p:ph type="title"/>
          </p:nvPr>
        </p:nvSpPr>
        <p:spPr/>
        <p:txBody>
          <a:bodyPr/>
          <a:lstStyle/>
          <a:p>
            <a:r>
              <a:rPr lang="en-US" dirty="0"/>
              <a:t>An Overview of the Covid-19 Employee Impact Model </a:t>
            </a:r>
          </a:p>
        </p:txBody>
      </p:sp>
      <p:sp>
        <p:nvSpPr>
          <p:cNvPr id="3" name="Content Placeholder 2">
            <a:extLst>
              <a:ext uri="{FF2B5EF4-FFF2-40B4-BE49-F238E27FC236}">
                <a16:creationId xmlns:a16="http://schemas.microsoft.com/office/drawing/2014/main" id="{F36A38A7-2FBA-43DD-BB86-E502FD92C70F}"/>
              </a:ext>
            </a:extLst>
          </p:cNvPr>
          <p:cNvSpPr>
            <a:spLocks noGrp="1"/>
          </p:cNvSpPr>
          <p:nvPr>
            <p:ph idx="1"/>
          </p:nvPr>
        </p:nvSpPr>
        <p:spPr>
          <a:xfrm>
            <a:off x="457200" y="1129855"/>
            <a:ext cx="5791200" cy="4951412"/>
          </a:xfrm>
        </p:spPr>
        <p:txBody>
          <a:bodyPr/>
          <a:lstStyle/>
          <a:p>
            <a:r>
              <a:rPr lang="en-US" b="1" dirty="0"/>
              <a:t>Features:</a:t>
            </a:r>
          </a:p>
          <a:p>
            <a:pPr lvl="1"/>
            <a:r>
              <a:rPr lang="en-US" sz="1200" dirty="0">
                <a:solidFill>
                  <a:srgbClr val="2C2C2C"/>
                </a:solidFill>
              </a:rPr>
              <a:t>Adjust for essential employees and industry-specific infection exposure  </a:t>
            </a:r>
          </a:p>
          <a:p>
            <a:pPr lvl="1"/>
            <a:r>
              <a:rPr lang="en-US" sz="1200" dirty="0">
                <a:solidFill>
                  <a:srgbClr val="2C2C2C"/>
                </a:solidFill>
              </a:rPr>
              <a:t>View population impact by geographic area over time  </a:t>
            </a:r>
          </a:p>
          <a:p>
            <a:pPr lvl="1"/>
            <a:r>
              <a:rPr lang="en-US" sz="1200" dirty="0">
                <a:solidFill>
                  <a:srgbClr val="2C2C2C"/>
                </a:solidFill>
              </a:rPr>
              <a:t>Model infection peak for each employer group</a:t>
            </a:r>
          </a:p>
          <a:p>
            <a:pPr lvl="1"/>
            <a:r>
              <a:rPr lang="en-US" sz="1200" dirty="0">
                <a:solidFill>
                  <a:srgbClr val="2C2C2C"/>
                </a:solidFill>
              </a:rPr>
              <a:t>Estimate the number of mild cases, hospitalizations, ICU visits, and fatalities based on specific population demographics  </a:t>
            </a:r>
          </a:p>
          <a:p>
            <a:pPr lvl="1"/>
            <a:r>
              <a:rPr lang="en-US" sz="1200" dirty="0">
                <a:solidFill>
                  <a:srgbClr val="2C2C2C"/>
                </a:solidFill>
              </a:rPr>
              <a:t>Adjust for future lockdown and mitigation controls to model future COVID-19 infection waves by geography</a:t>
            </a:r>
          </a:p>
          <a:p>
            <a:pPr lvl="1"/>
            <a:r>
              <a:rPr lang="en-US" sz="1200" dirty="0">
                <a:solidFill>
                  <a:srgbClr val="2C2C2C"/>
                </a:solidFill>
              </a:rPr>
              <a:t>Estimate health care costs associated with testing and treatment, as well as health care cost offsets due to utilization reductions  </a:t>
            </a:r>
            <a:r>
              <a:rPr lang="en-US" sz="1200" i="1" dirty="0">
                <a:solidFill>
                  <a:srgbClr val="2C2C2C"/>
                </a:solidFill>
              </a:rPr>
              <a:t>(US only)</a:t>
            </a:r>
            <a:endParaRPr lang="en-US" sz="1200" dirty="0">
              <a:solidFill>
                <a:srgbClr val="2C2C2C"/>
              </a:solidFill>
            </a:endParaRPr>
          </a:p>
          <a:p>
            <a:pPr lvl="1"/>
            <a:r>
              <a:rPr lang="en-US" sz="1200" dirty="0">
                <a:solidFill>
                  <a:srgbClr val="2C2C2C"/>
                </a:solidFill>
              </a:rPr>
              <a:t>Estimate employee days lost by case severity     </a:t>
            </a:r>
          </a:p>
          <a:p>
            <a:pPr lvl="1"/>
            <a:r>
              <a:rPr lang="en-US" sz="1200" dirty="0">
                <a:solidFill>
                  <a:srgbClr val="2C2C2C"/>
                </a:solidFill>
              </a:rPr>
              <a:t>Estimate the cost of time away by case severity inclusive of sick time, Short-Term Disability, caregiving time away, and worker replacement costs  </a:t>
            </a:r>
            <a:r>
              <a:rPr lang="en-US" sz="1200" i="1" dirty="0">
                <a:solidFill>
                  <a:srgbClr val="2C2C2C"/>
                </a:solidFill>
              </a:rPr>
              <a:t>(US only)</a:t>
            </a:r>
          </a:p>
          <a:p>
            <a:pPr lvl="1"/>
            <a:r>
              <a:rPr lang="en-US" sz="1200" dirty="0">
                <a:solidFill>
                  <a:srgbClr val="2C2C2C"/>
                </a:solidFill>
              </a:rPr>
              <a:t>Project hypothetical Workers Compensation costs for medical and lost time for COVID-19 claims  </a:t>
            </a:r>
            <a:r>
              <a:rPr lang="en-US" sz="1200" i="1" dirty="0">
                <a:solidFill>
                  <a:srgbClr val="2C2C2C"/>
                </a:solidFill>
              </a:rPr>
              <a:t>(US only)</a:t>
            </a:r>
          </a:p>
          <a:p>
            <a:pPr lvl="1"/>
            <a:r>
              <a:rPr lang="en-US" sz="1200" dirty="0">
                <a:solidFill>
                  <a:srgbClr val="2C2C2C"/>
                </a:solidFill>
              </a:rPr>
              <a:t>Advanced filtering and custom subgrouping</a:t>
            </a:r>
          </a:p>
          <a:p>
            <a:pPr lvl="1"/>
            <a:r>
              <a:rPr lang="en-US" sz="1200" dirty="0">
                <a:solidFill>
                  <a:srgbClr val="2C2C2C"/>
                </a:solidFill>
              </a:rPr>
              <a:t>Powered by a cloud-based platform always updated with latest data and forecasts  </a:t>
            </a:r>
          </a:p>
          <a:p>
            <a:endParaRPr lang="en-US" dirty="0"/>
          </a:p>
        </p:txBody>
      </p:sp>
    </p:spTree>
    <p:extLst>
      <p:ext uri="{BB962C8B-B14F-4D97-AF65-F5344CB8AC3E}">
        <p14:creationId xmlns:p14="http://schemas.microsoft.com/office/powerpoint/2010/main" val="4255903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31A8F03-9C83-45A4-B66B-6C766C166C21}"/>
              </a:ext>
            </a:extLst>
          </p:cNvPr>
          <p:cNvPicPr>
            <a:picLocks noChangeAspect="1"/>
          </p:cNvPicPr>
          <p:nvPr/>
        </p:nvPicPr>
        <p:blipFill>
          <a:blip r:embed="rId2"/>
          <a:stretch>
            <a:fillRect/>
          </a:stretch>
        </p:blipFill>
        <p:spPr>
          <a:xfrm>
            <a:off x="305641" y="1980912"/>
            <a:ext cx="6762637" cy="3124487"/>
          </a:xfrm>
          <a:prstGeom prst="rect">
            <a:avLst/>
          </a:prstGeom>
        </p:spPr>
      </p:pic>
      <p:sp>
        <p:nvSpPr>
          <p:cNvPr id="2" name="Title 1">
            <a:extLst>
              <a:ext uri="{FF2B5EF4-FFF2-40B4-BE49-F238E27FC236}">
                <a16:creationId xmlns:a16="http://schemas.microsoft.com/office/drawing/2014/main" id="{3F1356D1-9990-4B86-BC0A-3463D6EA0944}"/>
              </a:ext>
            </a:extLst>
          </p:cNvPr>
          <p:cNvSpPr>
            <a:spLocks noGrp="1"/>
          </p:cNvSpPr>
          <p:nvPr>
            <p:ph type="title"/>
          </p:nvPr>
        </p:nvSpPr>
        <p:spPr/>
        <p:txBody>
          <a:bodyPr/>
          <a:lstStyle/>
          <a:p>
            <a:r>
              <a:rPr lang="en-US" dirty="0"/>
              <a:t>An Overview of the Covid-19 Employee Impact Model </a:t>
            </a:r>
          </a:p>
        </p:txBody>
      </p:sp>
      <p:sp>
        <p:nvSpPr>
          <p:cNvPr id="3" name="Content Placeholder 2">
            <a:extLst>
              <a:ext uri="{FF2B5EF4-FFF2-40B4-BE49-F238E27FC236}">
                <a16:creationId xmlns:a16="http://schemas.microsoft.com/office/drawing/2014/main" id="{EC04A7D9-B2FD-446A-B489-61360677E33B}"/>
              </a:ext>
            </a:extLst>
          </p:cNvPr>
          <p:cNvSpPr>
            <a:spLocks noGrp="1"/>
          </p:cNvSpPr>
          <p:nvPr>
            <p:ph idx="1"/>
          </p:nvPr>
        </p:nvSpPr>
        <p:spPr>
          <a:xfrm>
            <a:off x="457200" y="1144588"/>
            <a:ext cx="3124200" cy="303212"/>
          </a:xfrm>
        </p:spPr>
        <p:txBody>
          <a:bodyPr/>
          <a:lstStyle/>
          <a:p>
            <a:r>
              <a:rPr lang="en-US" b="1" dirty="0"/>
              <a:t>Display Summary</a:t>
            </a:r>
          </a:p>
        </p:txBody>
      </p:sp>
      <p:sp>
        <p:nvSpPr>
          <p:cNvPr id="5" name="Rectangle 4">
            <a:extLst>
              <a:ext uri="{FF2B5EF4-FFF2-40B4-BE49-F238E27FC236}">
                <a16:creationId xmlns:a16="http://schemas.microsoft.com/office/drawing/2014/main" id="{1674B35D-D69E-4D6B-97E4-8BDC9B65669C}"/>
              </a:ext>
            </a:extLst>
          </p:cNvPr>
          <p:cNvSpPr/>
          <p:nvPr/>
        </p:nvSpPr>
        <p:spPr>
          <a:xfrm>
            <a:off x="457200" y="5638800"/>
            <a:ext cx="6893124" cy="461665"/>
          </a:xfrm>
          <a:prstGeom prst="rect">
            <a:avLst/>
          </a:prstGeom>
        </p:spPr>
        <p:txBody>
          <a:bodyPr wrap="square">
            <a:spAutoFit/>
          </a:bodyPr>
          <a:lstStyle/>
          <a:p>
            <a:pPr algn="ctr"/>
            <a:r>
              <a:rPr lang="en-US" sz="1200" dirty="0"/>
              <a:t>Estimate treatment categories and </a:t>
            </a:r>
          </a:p>
          <a:p>
            <a:pPr algn="ctr"/>
            <a:r>
              <a:rPr lang="en-US" sz="1200" dirty="0"/>
              <a:t>associated health costs and employee days lost</a:t>
            </a:r>
          </a:p>
        </p:txBody>
      </p:sp>
      <p:cxnSp>
        <p:nvCxnSpPr>
          <p:cNvPr id="6" name="Straight Arrow Connector 5">
            <a:extLst>
              <a:ext uri="{FF2B5EF4-FFF2-40B4-BE49-F238E27FC236}">
                <a16:creationId xmlns:a16="http://schemas.microsoft.com/office/drawing/2014/main" id="{63283E7B-B292-4EF2-896E-317070B7E5D4}"/>
              </a:ext>
            </a:extLst>
          </p:cNvPr>
          <p:cNvCxnSpPr>
            <a:cxnSpLocks/>
          </p:cNvCxnSpPr>
          <p:nvPr/>
        </p:nvCxnSpPr>
        <p:spPr bwMode="auto">
          <a:xfrm flipV="1">
            <a:off x="3903762" y="4629498"/>
            <a:ext cx="515838" cy="10093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91FFC532-1479-49F3-A745-480444BA7E3A}"/>
              </a:ext>
            </a:extLst>
          </p:cNvPr>
          <p:cNvCxnSpPr>
            <a:cxnSpLocks/>
          </p:cNvCxnSpPr>
          <p:nvPr/>
        </p:nvCxnSpPr>
        <p:spPr bwMode="auto">
          <a:xfrm flipV="1">
            <a:off x="3903762" y="4572000"/>
            <a:ext cx="1430238" cy="1066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3183E579-C97E-4B0F-8271-D9B7BF855477}"/>
              </a:ext>
            </a:extLst>
          </p:cNvPr>
          <p:cNvCxnSpPr>
            <a:cxnSpLocks/>
          </p:cNvCxnSpPr>
          <p:nvPr/>
        </p:nvCxnSpPr>
        <p:spPr bwMode="auto">
          <a:xfrm flipH="1" flipV="1">
            <a:off x="3429003" y="4629498"/>
            <a:ext cx="474760" cy="10093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E1BF3796-54A2-437B-A773-A1124968BD18}"/>
              </a:ext>
            </a:extLst>
          </p:cNvPr>
          <p:cNvCxnSpPr>
            <a:cxnSpLocks/>
            <a:stCxn id="5" idx="0"/>
          </p:cNvCxnSpPr>
          <p:nvPr/>
        </p:nvCxnSpPr>
        <p:spPr bwMode="auto">
          <a:xfrm flipH="1" flipV="1">
            <a:off x="2362200" y="4629498"/>
            <a:ext cx="1541562" cy="10093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CE176350-BD65-4E08-AC0C-FA82721936B7}"/>
              </a:ext>
            </a:extLst>
          </p:cNvPr>
          <p:cNvCxnSpPr>
            <a:cxnSpLocks/>
          </p:cNvCxnSpPr>
          <p:nvPr/>
        </p:nvCxnSpPr>
        <p:spPr bwMode="auto">
          <a:xfrm flipV="1">
            <a:off x="3903762" y="4629498"/>
            <a:ext cx="2497038" cy="10093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nector: Elbow 10">
            <a:extLst>
              <a:ext uri="{FF2B5EF4-FFF2-40B4-BE49-F238E27FC236}">
                <a16:creationId xmlns:a16="http://schemas.microsoft.com/office/drawing/2014/main" id="{08E4E6A7-5BB4-4359-A019-1458FE1A5AFC}"/>
              </a:ext>
            </a:extLst>
          </p:cNvPr>
          <p:cNvCxnSpPr>
            <a:cxnSpLocks/>
          </p:cNvCxnSpPr>
          <p:nvPr/>
        </p:nvCxnSpPr>
        <p:spPr bwMode="auto">
          <a:xfrm rot="10800000" flipV="1">
            <a:off x="1219200" y="1581232"/>
            <a:ext cx="6131124" cy="306212"/>
          </a:xfrm>
          <a:prstGeom prst="bentConnector3">
            <a:avLst>
              <a:gd name="adj1" fmla="val 99962"/>
            </a:avLst>
          </a:prstGeom>
          <a:solidFill>
            <a:schemeClr val="accent1"/>
          </a:solidFill>
          <a:ln w="9525" cap="flat" cmpd="sng" algn="ctr">
            <a:solidFill>
              <a:schemeClr val="tx1"/>
            </a:solidFill>
            <a:prstDash val="solid"/>
            <a:round/>
            <a:headEnd type="none" w="med" len="med"/>
            <a:tailEnd type="triangle"/>
          </a:ln>
          <a:effectLst/>
        </p:spPr>
      </p:cxnSp>
      <p:cxnSp>
        <p:nvCxnSpPr>
          <p:cNvPr id="12" name="Connector: Elbow 11">
            <a:extLst>
              <a:ext uri="{FF2B5EF4-FFF2-40B4-BE49-F238E27FC236}">
                <a16:creationId xmlns:a16="http://schemas.microsoft.com/office/drawing/2014/main" id="{152F27EB-DA37-4C1F-BD45-ED33B7AA14AB}"/>
              </a:ext>
            </a:extLst>
          </p:cNvPr>
          <p:cNvCxnSpPr>
            <a:cxnSpLocks/>
          </p:cNvCxnSpPr>
          <p:nvPr/>
        </p:nvCxnSpPr>
        <p:spPr bwMode="auto">
          <a:xfrm rot="10800000">
            <a:off x="3429003" y="2720150"/>
            <a:ext cx="3952825" cy="492497"/>
          </a:xfrm>
          <a:prstGeom prst="bentConnector3">
            <a:avLst>
              <a:gd name="adj1" fmla="val 2706"/>
            </a:avLst>
          </a:prstGeom>
          <a:solidFill>
            <a:schemeClr val="accent1"/>
          </a:solidFill>
          <a:ln w="9525" cap="flat" cmpd="sng" algn="ctr">
            <a:solidFill>
              <a:schemeClr val="tx1"/>
            </a:solidFill>
            <a:prstDash val="solid"/>
            <a:round/>
            <a:headEnd type="none" w="med" len="med"/>
            <a:tailEnd type="triangle"/>
          </a:ln>
          <a:effectLst/>
        </p:spPr>
      </p:cxnSp>
      <p:cxnSp>
        <p:nvCxnSpPr>
          <p:cNvPr id="13" name="Connector: Elbow 12">
            <a:extLst>
              <a:ext uri="{FF2B5EF4-FFF2-40B4-BE49-F238E27FC236}">
                <a16:creationId xmlns:a16="http://schemas.microsoft.com/office/drawing/2014/main" id="{76C7FC4B-C81F-4326-A2F1-B917F5F255DF}"/>
              </a:ext>
            </a:extLst>
          </p:cNvPr>
          <p:cNvCxnSpPr>
            <a:cxnSpLocks/>
          </p:cNvCxnSpPr>
          <p:nvPr/>
        </p:nvCxnSpPr>
        <p:spPr bwMode="auto">
          <a:xfrm rot="10800000">
            <a:off x="5943601" y="3346080"/>
            <a:ext cx="1421013" cy="492498"/>
          </a:xfrm>
          <a:prstGeom prst="bentConnector3">
            <a:avLst>
              <a:gd name="adj1" fmla="val 710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nector: Elbow 46">
            <a:extLst>
              <a:ext uri="{FF2B5EF4-FFF2-40B4-BE49-F238E27FC236}">
                <a16:creationId xmlns:a16="http://schemas.microsoft.com/office/drawing/2014/main" id="{B1CA585C-74ED-447B-B8E6-589CF9247389}"/>
              </a:ext>
            </a:extLst>
          </p:cNvPr>
          <p:cNvCxnSpPr>
            <a:cxnSpLocks/>
          </p:cNvCxnSpPr>
          <p:nvPr/>
        </p:nvCxnSpPr>
        <p:spPr bwMode="auto">
          <a:xfrm rot="10800000">
            <a:off x="6030072" y="2250358"/>
            <a:ext cx="1351752" cy="332090"/>
          </a:xfrm>
          <a:prstGeom prst="bentConnector3">
            <a:avLst>
              <a:gd name="adj1" fmla="val 9205"/>
            </a:avLst>
          </a:prstGeom>
          <a:solidFill>
            <a:schemeClr val="accent1"/>
          </a:solidFill>
          <a:ln w="9525" cap="flat" cmpd="sng" algn="ctr">
            <a:solidFill>
              <a:schemeClr val="tx1"/>
            </a:solidFill>
            <a:prstDash val="solid"/>
            <a:round/>
            <a:headEnd type="none" w="med" len="med"/>
            <a:tailEnd type="triangle"/>
          </a:ln>
          <a:effectLst/>
        </p:spPr>
      </p:cxnSp>
      <p:sp>
        <p:nvSpPr>
          <p:cNvPr id="15" name="Content Placeholder 3">
            <a:extLst>
              <a:ext uri="{FF2B5EF4-FFF2-40B4-BE49-F238E27FC236}">
                <a16:creationId xmlns:a16="http://schemas.microsoft.com/office/drawing/2014/main" id="{0B0E0998-840A-41D0-A912-2816B089E953}"/>
              </a:ext>
            </a:extLst>
          </p:cNvPr>
          <p:cNvSpPr txBox="1">
            <a:spLocks/>
          </p:cNvSpPr>
          <p:nvPr/>
        </p:nvSpPr>
        <p:spPr bwMode="auto">
          <a:xfrm>
            <a:off x="7478792" y="1275412"/>
            <a:ext cx="1274783" cy="37553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0"/>
              </a:spcBef>
              <a:spcAft>
                <a:spcPts val="600"/>
              </a:spcAft>
              <a:buClr>
                <a:schemeClr val="tx1"/>
              </a:buClr>
              <a:buFont typeface="Wingdings" pitchFamily="2" charset="2"/>
              <a:buNone/>
              <a:defRPr sz="1600">
                <a:solidFill>
                  <a:schemeClr val="tx1"/>
                </a:solidFill>
                <a:latin typeface="+mn-lt"/>
                <a:ea typeface="+mn-ea"/>
                <a:cs typeface="+mn-cs"/>
              </a:defRPr>
            </a:lvl1pPr>
            <a:lvl2pPr marL="230188" indent="-230188" algn="l" rtl="0" eaLnBrk="1" fontAlgn="base" hangingPunct="1">
              <a:spcBef>
                <a:spcPts val="0"/>
              </a:spcBef>
              <a:spcAft>
                <a:spcPts val="600"/>
              </a:spcAft>
              <a:buClr>
                <a:schemeClr val="tx1"/>
              </a:buClr>
              <a:buFont typeface="Wingdings" panose="05000000000000000000" pitchFamily="2" charset="2"/>
              <a:buChar char="§"/>
              <a:defRPr sz="1200">
                <a:solidFill>
                  <a:schemeClr val="tx1"/>
                </a:solidFill>
                <a:latin typeface="+mn-lt"/>
                <a:ea typeface="+mn-ea"/>
              </a:defRPr>
            </a:lvl2pPr>
            <a:lvl3pPr marL="461963" indent="-228600" algn="l" rtl="0" eaLnBrk="1" fontAlgn="base" hangingPunct="1">
              <a:spcBef>
                <a:spcPts val="0"/>
              </a:spcBef>
              <a:spcAft>
                <a:spcPts val="600"/>
              </a:spcAft>
              <a:buClr>
                <a:schemeClr val="tx1"/>
              </a:buClr>
              <a:buFont typeface="Arial" panose="020B0604020202020204" pitchFamily="34" charset="0"/>
              <a:buChar char="—"/>
              <a:defRPr sz="1000">
                <a:solidFill>
                  <a:schemeClr val="tx1"/>
                </a:solidFill>
                <a:latin typeface="+mn-lt"/>
                <a:ea typeface="+mn-ea"/>
              </a:defRPr>
            </a:lvl3pPr>
            <a:lvl4pPr marL="684213" indent="-225425" algn="l" rtl="0" eaLnBrk="1" fontAlgn="base" hangingPunct="1">
              <a:spcBef>
                <a:spcPts val="0"/>
              </a:spcBef>
              <a:spcAft>
                <a:spcPts val="600"/>
              </a:spcAft>
              <a:buClr>
                <a:schemeClr val="tx1"/>
              </a:buClr>
              <a:buFont typeface="Arial" panose="020B0604020202020204" pitchFamily="34" charset="0"/>
              <a:buChar char="•"/>
              <a:defRPr sz="1000">
                <a:solidFill>
                  <a:schemeClr val="tx1"/>
                </a:solidFill>
                <a:latin typeface="+mn-lt"/>
                <a:ea typeface="+mn-ea"/>
              </a:defRPr>
            </a:lvl4pPr>
            <a:lvl5pPr marL="914400" indent="-231775" algn="l" rtl="0" eaLnBrk="1" fontAlgn="base" hangingPunct="1">
              <a:spcBef>
                <a:spcPts val="0"/>
              </a:spcBef>
              <a:spcAft>
                <a:spcPts val="600"/>
              </a:spcAft>
              <a:buClr>
                <a:schemeClr val="tx1"/>
              </a:buClr>
              <a:buFont typeface="Arial" pitchFamily="34" charset="0"/>
              <a:buChar char="-"/>
              <a:defRPr sz="10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171450" indent="-171450">
              <a:buFont typeface="Wingdings" panose="05000000000000000000" pitchFamily="2" charset="2"/>
              <a:buChar char="§"/>
            </a:pPr>
            <a:r>
              <a:rPr lang="en-US" sz="1200" kern="0" dirty="0"/>
              <a:t>Client data upload, industry adjustment, and mitigation end date modeling</a:t>
            </a:r>
          </a:p>
          <a:p>
            <a:pPr marL="171450" indent="-171450">
              <a:buFont typeface="Wingdings" panose="05000000000000000000" pitchFamily="2" charset="2"/>
              <a:buChar char="§"/>
            </a:pPr>
            <a:r>
              <a:rPr lang="en-US" sz="1200" kern="0" dirty="0"/>
              <a:t>Dynamic projection date slider</a:t>
            </a:r>
          </a:p>
          <a:p>
            <a:pPr marL="171450" indent="-171450">
              <a:buFont typeface="Wingdings" panose="05000000000000000000" pitchFamily="2" charset="2"/>
              <a:buChar char="§"/>
            </a:pPr>
            <a:r>
              <a:rPr lang="en-US" sz="1200" kern="0" dirty="0"/>
              <a:t>Population impact by location</a:t>
            </a:r>
          </a:p>
          <a:p>
            <a:pPr marL="171450" indent="-171450">
              <a:buFont typeface="Wingdings" panose="05000000000000000000" pitchFamily="2" charset="2"/>
              <a:buChar char="§"/>
            </a:pPr>
            <a:r>
              <a:rPr lang="en-US" sz="1200" kern="0" dirty="0"/>
              <a:t>Population impact by severity and peak infection projection</a:t>
            </a:r>
          </a:p>
          <a:p>
            <a:pPr marL="171450" indent="-171450">
              <a:buFont typeface="Wingdings" panose="05000000000000000000" pitchFamily="2" charset="2"/>
              <a:buChar char="§"/>
            </a:pPr>
            <a:r>
              <a:rPr lang="en-US" sz="1200" dirty="0"/>
              <a:t>Workers Compensation and Time Away impact tabs</a:t>
            </a:r>
          </a:p>
          <a:p>
            <a:pPr marL="171450" indent="-171450">
              <a:buFont typeface="Wingdings" panose="05000000000000000000" pitchFamily="2" charset="2"/>
              <a:buChar char="§"/>
            </a:pPr>
            <a:endParaRPr lang="en-US" sz="1200" kern="0" dirty="0"/>
          </a:p>
        </p:txBody>
      </p:sp>
      <p:cxnSp>
        <p:nvCxnSpPr>
          <p:cNvPr id="43" name="Connector: Elbow 42">
            <a:extLst>
              <a:ext uri="{FF2B5EF4-FFF2-40B4-BE49-F238E27FC236}">
                <a16:creationId xmlns:a16="http://schemas.microsoft.com/office/drawing/2014/main" id="{64ED69AC-6AB2-4E71-A800-41E79F31592F}"/>
              </a:ext>
            </a:extLst>
          </p:cNvPr>
          <p:cNvCxnSpPr>
            <a:cxnSpLocks/>
          </p:cNvCxnSpPr>
          <p:nvPr/>
        </p:nvCxnSpPr>
        <p:spPr bwMode="auto">
          <a:xfrm rot="10800000">
            <a:off x="2019300" y="3662383"/>
            <a:ext cx="5459492" cy="1172816"/>
          </a:xfrm>
          <a:prstGeom prst="bentConnector3">
            <a:avLst>
              <a:gd name="adj1" fmla="val 550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65778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C900-3799-414B-B6D1-375C0D681985}"/>
              </a:ext>
            </a:extLst>
          </p:cNvPr>
          <p:cNvSpPr>
            <a:spLocks noGrp="1"/>
          </p:cNvSpPr>
          <p:nvPr>
            <p:ph type="ctrTitle"/>
          </p:nvPr>
        </p:nvSpPr>
        <p:spPr/>
        <p:txBody>
          <a:bodyPr/>
          <a:lstStyle/>
          <a:p>
            <a:r>
              <a:rPr lang="en-US" dirty="0"/>
              <a:t>Screening for COVID-19</a:t>
            </a:r>
            <a:endParaRPr lang="en-US" dirty="0">
              <a:highlight>
                <a:srgbClr val="FFFF00"/>
              </a:highlight>
            </a:endParaRPr>
          </a:p>
        </p:txBody>
      </p:sp>
      <p:sp>
        <p:nvSpPr>
          <p:cNvPr id="3" name="Rectangle 2">
            <a:extLst>
              <a:ext uri="{FF2B5EF4-FFF2-40B4-BE49-F238E27FC236}">
                <a16:creationId xmlns:a16="http://schemas.microsoft.com/office/drawing/2014/main" id="{0848DBE4-B87B-4B01-B49B-D1FA53327F87}"/>
              </a:ext>
            </a:extLst>
          </p:cNvPr>
          <p:cNvSpPr/>
          <p:nvPr/>
        </p:nvSpPr>
        <p:spPr>
          <a:xfrm>
            <a:off x="457200" y="4343400"/>
            <a:ext cx="4648200" cy="684803"/>
          </a:xfrm>
          <a:prstGeom prst="rect">
            <a:avLst/>
          </a:prstGeom>
        </p:spPr>
        <p:txBody>
          <a:bodyPr wrap="square">
            <a:spAutoFit/>
          </a:bodyPr>
          <a:lstStyle/>
          <a:p>
            <a:pPr marL="0" indent="0">
              <a:spcBef>
                <a:spcPts val="300"/>
              </a:spcBef>
              <a:buNone/>
            </a:pPr>
            <a:r>
              <a:rPr lang="en-US" sz="1800" i="1" dirty="0"/>
              <a:t>Neal Mills, MD, MBA</a:t>
            </a:r>
          </a:p>
          <a:p>
            <a:pPr marL="0" indent="0">
              <a:spcBef>
                <a:spcPts val="300"/>
              </a:spcBef>
              <a:buNone/>
            </a:pPr>
            <a:r>
              <a:rPr lang="en-US" sz="1800" i="1" dirty="0"/>
              <a:t>Chief Medical Officer</a:t>
            </a:r>
          </a:p>
        </p:txBody>
      </p:sp>
    </p:spTree>
    <p:extLst>
      <p:ext uri="{BB962C8B-B14F-4D97-AF65-F5344CB8AC3E}">
        <p14:creationId xmlns:p14="http://schemas.microsoft.com/office/powerpoint/2010/main" val="333250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6833AB-DC6C-43BA-99E2-E20231D7CC89}"/>
              </a:ext>
            </a:extLst>
          </p:cNvPr>
          <p:cNvSpPr>
            <a:spLocks noGrp="1"/>
          </p:cNvSpPr>
          <p:nvPr>
            <p:ph type="title"/>
          </p:nvPr>
        </p:nvSpPr>
        <p:spPr/>
        <p:txBody>
          <a:bodyPr/>
          <a:lstStyle/>
          <a:p>
            <a:r>
              <a:rPr lang="en-US" dirty="0">
                <a:latin typeface="+mn-lt"/>
              </a:rPr>
              <a:t>Key Success Factors and Anticipated Challenges for COVID-19</a:t>
            </a:r>
          </a:p>
        </p:txBody>
      </p:sp>
      <p:pic>
        <p:nvPicPr>
          <p:cNvPr id="27" name="Picture 26" descr="A group of people sitting at a table&#10;&#10;Description generated with very high confidence">
            <a:extLst>
              <a:ext uri="{FF2B5EF4-FFF2-40B4-BE49-F238E27FC236}">
                <a16:creationId xmlns:a16="http://schemas.microsoft.com/office/drawing/2014/main" id="{744B476E-E746-466B-8CF9-38075873A9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770423" y="3073111"/>
            <a:ext cx="1109753" cy="1285781"/>
          </a:xfrm>
          <a:custGeom>
            <a:avLst/>
            <a:gdLst>
              <a:gd name="connsiteX0" fmla="*/ 838249 w 1676497"/>
              <a:gd name="connsiteY0" fmla="*/ 0 h 1942424"/>
              <a:gd name="connsiteX1" fmla="*/ 1676497 w 1676497"/>
              <a:gd name="connsiteY1" fmla="*/ 484450 h 1942424"/>
              <a:gd name="connsiteX2" fmla="*/ 1676497 w 1676497"/>
              <a:gd name="connsiteY2" fmla="*/ 1454506 h 1942424"/>
              <a:gd name="connsiteX3" fmla="*/ 838249 w 1676497"/>
              <a:gd name="connsiteY3" fmla="*/ 1942424 h 1942424"/>
              <a:gd name="connsiteX4" fmla="*/ 0 w 1676497"/>
              <a:gd name="connsiteY4" fmla="*/ 1454506 h 1942424"/>
              <a:gd name="connsiteX5" fmla="*/ 0 w 1676497"/>
              <a:gd name="connsiteY5" fmla="*/ 484450 h 194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97" h="1942424">
                <a:moveTo>
                  <a:pt x="838249" y="0"/>
                </a:moveTo>
                <a:lnTo>
                  <a:pt x="1676497" y="484450"/>
                </a:lnTo>
                <a:lnTo>
                  <a:pt x="1676497" y="1454506"/>
                </a:lnTo>
                <a:lnTo>
                  <a:pt x="838249" y="1942424"/>
                </a:lnTo>
                <a:lnTo>
                  <a:pt x="0" y="1454506"/>
                </a:lnTo>
                <a:lnTo>
                  <a:pt x="0" y="484450"/>
                </a:lnTo>
                <a:close/>
              </a:path>
            </a:pathLst>
          </a:custGeom>
        </p:spPr>
      </p:pic>
      <p:sp>
        <p:nvSpPr>
          <p:cNvPr id="4" name="Freeform 5">
            <a:extLst>
              <a:ext uri="{FF2B5EF4-FFF2-40B4-BE49-F238E27FC236}">
                <a16:creationId xmlns:a16="http://schemas.microsoft.com/office/drawing/2014/main" id="{0531E1A1-0AC9-4535-BB7F-702FE806DF3B}"/>
              </a:ext>
            </a:extLst>
          </p:cNvPr>
          <p:cNvSpPr>
            <a:spLocks/>
          </p:cNvSpPr>
          <p:nvPr/>
        </p:nvSpPr>
        <p:spPr bwMode="auto">
          <a:xfrm>
            <a:off x="3116081" y="4176724"/>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rgbClr val="E11B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Research and preparation</a:t>
            </a:r>
          </a:p>
        </p:txBody>
      </p:sp>
      <p:sp>
        <p:nvSpPr>
          <p:cNvPr id="5" name="Freeform 5">
            <a:extLst>
              <a:ext uri="{FF2B5EF4-FFF2-40B4-BE49-F238E27FC236}">
                <a16:creationId xmlns:a16="http://schemas.microsoft.com/office/drawing/2014/main" id="{0359153A-60A0-47A6-A7A2-AC58822F3DC0}"/>
              </a:ext>
            </a:extLst>
          </p:cNvPr>
          <p:cNvSpPr>
            <a:spLocks/>
          </p:cNvSpPr>
          <p:nvPr/>
        </p:nvSpPr>
        <p:spPr bwMode="auto">
          <a:xfrm>
            <a:off x="2548058" y="3065509"/>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tx2"/>
          </a:solidFill>
          <a:ln w="19050" cap="flat">
            <a:solidFill>
              <a:srgbClr val="E11B2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Proper communication and education</a:t>
            </a:r>
          </a:p>
        </p:txBody>
      </p:sp>
      <p:sp>
        <p:nvSpPr>
          <p:cNvPr id="7" name="Freeform 5">
            <a:extLst>
              <a:ext uri="{FF2B5EF4-FFF2-40B4-BE49-F238E27FC236}">
                <a16:creationId xmlns:a16="http://schemas.microsoft.com/office/drawing/2014/main" id="{A644A587-B34C-4DCB-8CED-90AE4EDFF5C5}"/>
              </a:ext>
            </a:extLst>
          </p:cNvPr>
          <p:cNvSpPr>
            <a:spLocks/>
          </p:cNvSpPr>
          <p:nvPr/>
        </p:nvSpPr>
        <p:spPr bwMode="auto">
          <a:xfrm>
            <a:off x="4949257" y="3073111"/>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bg2"/>
          </a:solidFill>
          <a:ln w="19050" cap="flat">
            <a:solidFill>
              <a:schemeClr val="bg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Customers not ready to receive services</a:t>
            </a:r>
          </a:p>
        </p:txBody>
      </p:sp>
      <p:sp>
        <p:nvSpPr>
          <p:cNvPr id="14" name="Freeform 5">
            <a:extLst>
              <a:ext uri="{FF2B5EF4-FFF2-40B4-BE49-F238E27FC236}">
                <a16:creationId xmlns:a16="http://schemas.microsoft.com/office/drawing/2014/main" id="{0B3AD8B8-EEC3-4BCB-AB50-1744392BA43E}"/>
              </a:ext>
            </a:extLst>
          </p:cNvPr>
          <p:cNvSpPr>
            <a:spLocks/>
          </p:cNvSpPr>
          <p:nvPr/>
        </p:nvSpPr>
        <p:spPr bwMode="auto">
          <a:xfrm>
            <a:off x="1929468" y="4121743"/>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rgbClr val="E11B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Comprehensive strategic planning</a:t>
            </a:r>
          </a:p>
        </p:txBody>
      </p:sp>
      <p:sp>
        <p:nvSpPr>
          <p:cNvPr id="15" name="Freeform 5">
            <a:extLst>
              <a:ext uri="{FF2B5EF4-FFF2-40B4-BE49-F238E27FC236}">
                <a16:creationId xmlns:a16="http://schemas.microsoft.com/office/drawing/2014/main" id="{17C1B75B-FF2F-4C1E-8024-7EA96B826F50}"/>
              </a:ext>
            </a:extLst>
          </p:cNvPr>
          <p:cNvSpPr>
            <a:spLocks/>
          </p:cNvSpPr>
          <p:nvPr/>
        </p:nvSpPr>
        <p:spPr bwMode="auto">
          <a:xfrm>
            <a:off x="1318285" y="3073111"/>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rgbClr val="E11B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Strong leadership engagement</a:t>
            </a:r>
          </a:p>
        </p:txBody>
      </p:sp>
      <p:sp>
        <p:nvSpPr>
          <p:cNvPr id="20" name="TextBox 19">
            <a:extLst>
              <a:ext uri="{FF2B5EF4-FFF2-40B4-BE49-F238E27FC236}">
                <a16:creationId xmlns:a16="http://schemas.microsoft.com/office/drawing/2014/main" id="{1CF76CE5-3712-4B2A-99A5-35DA3DCF0854}"/>
              </a:ext>
            </a:extLst>
          </p:cNvPr>
          <p:cNvSpPr txBox="1"/>
          <p:nvPr/>
        </p:nvSpPr>
        <p:spPr>
          <a:xfrm>
            <a:off x="1395774" y="1631782"/>
            <a:ext cx="2311411" cy="328551"/>
          </a:xfrm>
          <a:prstGeom prst="rect">
            <a:avLst/>
          </a:prstGeom>
          <a:noFill/>
        </p:spPr>
        <p:txBody>
          <a:bodyPr wrap="square" rtlCol="0">
            <a:spAutoFit/>
          </a:bodyPr>
          <a:lstStyle/>
          <a:p>
            <a:pPr algn="ctr" defTabSz="779173"/>
            <a:r>
              <a:rPr lang="en-US" sz="1535" b="1" dirty="0">
                <a:solidFill>
                  <a:srgbClr val="000000"/>
                </a:solidFill>
              </a:rPr>
              <a:t>Key Success Factors</a:t>
            </a:r>
            <a:endParaRPr lang="en-GB" sz="1535" b="1" dirty="0">
              <a:solidFill>
                <a:srgbClr val="000000"/>
              </a:solidFill>
            </a:endParaRPr>
          </a:p>
        </p:txBody>
      </p:sp>
      <p:sp>
        <p:nvSpPr>
          <p:cNvPr id="21" name="TextBox 20">
            <a:extLst>
              <a:ext uri="{FF2B5EF4-FFF2-40B4-BE49-F238E27FC236}">
                <a16:creationId xmlns:a16="http://schemas.microsoft.com/office/drawing/2014/main" id="{5EADD9E2-F37B-44AD-A0C6-63BEF544D451}"/>
              </a:ext>
            </a:extLst>
          </p:cNvPr>
          <p:cNvSpPr txBox="1"/>
          <p:nvPr/>
        </p:nvSpPr>
        <p:spPr>
          <a:xfrm>
            <a:off x="4457700" y="1627925"/>
            <a:ext cx="3785915" cy="328551"/>
          </a:xfrm>
          <a:prstGeom prst="rect">
            <a:avLst/>
          </a:prstGeom>
          <a:noFill/>
        </p:spPr>
        <p:txBody>
          <a:bodyPr wrap="square" rtlCol="0">
            <a:spAutoFit/>
          </a:bodyPr>
          <a:lstStyle/>
          <a:p>
            <a:pPr algn="ctr" defTabSz="779173"/>
            <a:r>
              <a:rPr lang="en-US" sz="1535" b="1" dirty="0">
                <a:solidFill>
                  <a:srgbClr val="000000"/>
                </a:solidFill>
              </a:rPr>
              <a:t>Anticipated Challenges for COVID-19</a:t>
            </a:r>
            <a:endParaRPr lang="en-GB" sz="1535" b="1" dirty="0">
              <a:solidFill>
                <a:srgbClr val="000000"/>
              </a:solidFill>
            </a:endParaRPr>
          </a:p>
        </p:txBody>
      </p:sp>
      <p:pic>
        <p:nvPicPr>
          <p:cNvPr id="30" name="Picture 29" descr="A picture containing person, tennis, man&#10;&#10;Description generated with high confidence">
            <a:extLst>
              <a:ext uri="{FF2B5EF4-FFF2-40B4-BE49-F238E27FC236}">
                <a16:creationId xmlns:a16="http://schemas.microsoft.com/office/drawing/2014/main" id="{9ED3C442-DA04-43AA-857A-60C8370BC7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338971" y="4182337"/>
            <a:ext cx="1109753" cy="1280171"/>
          </a:xfrm>
          <a:custGeom>
            <a:avLst/>
            <a:gdLst>
              <a:gd name="connsiteX0" fmla="*/ 669507 w 1339014"/>
              <a:gd name="connsiteY0" fmla="*/ 0 h 1544638"/>
              <a:gd name="connsiteX1" fmla="*/ 1339014 w 1339014"/>
              <a:gd name="connsiteY1" fmla="*/ 386929 h 1544638"/>
              <a:gd name="connsiteX2" fmla="*/ 1339014 w 1339014"/>
              <a:gd name="connsiteY2" fmla="*/ 1161710 h 1544638"/>
              <a:gd name="connsiteX3" fmla="*/ 681140 w 1339014"/>
              <a:gd name="connsiteY3" fmla="*/ 1544638 h 1544638"/>
              <a:gd name="connsiteX4" fmla="*/ 657875 w 1339014"/>
              <a:gd name="connsiteY4" fmla="*/ 1544638 h 1544638"/>
              <a:gd name="connsiteX5" fmla="*/ 0 w 1339014"/>
              <a:gd name="connsiteY5" fmla="*/ 1161710 h 1544638"/>
              <a:gd name="connsiteX6" fmla="*/ 0 w 1339014"/>
              <a:gd name="connsiteY6" fmla="*/ 386929 h 1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014" h="1544638">
                <a:moveTo>
                  <a:pt x="669507" y="0"/>
                </a:moveTo>
                <a:lnTo>
                  <a:pt x="1339014" y="386929"/>
                </a:lnTo>
                <a:lnTo>
                  <a:pt x="1339014" y="1161710"/>
                </a:lnTo>
                <a:lnTo>
                  <a:pt x="681140" y="1544638"/>
                </a:lnTo>
                <a:lnTo>
                  <a:pt x="657875" y="1544638"/>
                </a:lnTo>
                <a:lnTo>
                  <a:pt x="0" y="1161710"/>
                </a:lnTo>
                <a:lnTo>
                  <a:pt x="0" y="386929"/>
                </a:lnTo>
                <a:close/>
              </a:path>
            </a:pathLst>
          </a:custGeom>
        </p:spPr>
      </p:pic>
      <p:sp>
        <p:nvSpPr>
          <p:cNvPr id="31" name="Freeform 5">
            <a:extLst>
              <a:ext uri="{FF2B5EF4-FFF2-40B4-BE49-F238E27FC236}">
                <a16:creationId xmlns:a16="http://schemas.microsoft.com/office/drawing/2014/main" id="{6D48DB9D-0E76-4FEC-AEF6-63FD9C565173}"/>
              </a:ext>
            </a:extLst>
          </p:cNvPr>
          <p:cNvSpPr>
            <a:spLocks/>
          </p:cNvSpPr>
          <p:nvPr/>
        </p:nvSpPr>
        <p:spPr bwMode="auto">
          <a:xfrm>
            <a:off x="6131302" y="3115295"/>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Suppliers not ready to supply products or services</a:t>
            </a:r>
          </a:p>
        </p:txBody>
      </p:sp>
      <p:sp>
        <p:nvSpPr>
          <p:cNvPr id="32" name="Freeform 5">
            <a:extLst>
              <a:ext uri="{FF2B5EF4-FFF2-40B4-BE49-F238E27FC236}">
                <a16:creationId xmlns:a16="http://schemas.microsoft.com/office/drawing/2014/main" id="{24D42EF2-E2C3-4DB8-B620-BF3A9663923B}"/>
              </a:ext>
            </a:extLst>
          </p:cNvPr>
          <p:cNvSpPr>
            <a:spLocks/>
          </p:cNvSpPr>
          <p:nvPr/>
        </p:nvSpPr>
        <p:spPr bwMode="auto">
          <a:xfrm>
            <a:off x="5528228" y="4167694"/>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Being reactive vs. a proactive approach</a:t>
            </a:r>
          </a:p>
        </p:txBody>
      </p:sp>
      <p:sp>
        <p:nvSpPr>
          <p:cNvPr id="33" name="Freeform 5">
            <a:extLst>
              <a:ext uri="{FF2B5EF4-FFF2-40B4-BE49-F238E27FC236}">
                <a16:creationId xmlns:a16="http://schemas.microsoft.com/office/drawing/2014/main" id="{D44BDD42-1436-4D72-81C1-3E80A8D06B39}"/>
              </a:ext>
            </a:extLst>
          </p:cNvPr>
          <p:cNvSpPr>
            <a:spLocks/>
          </p:cNvSpPr>
          <p:nvPr/>
        </p:nvSpPr>
        <p:spPr bwMode="auto">
          <a:xfrm>
            <a:off x="6731157" y="4151389"/>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bg2"/>
          </a:solidFill>
          <a:ln w="19050" cap="flat">
            <a:solidFill>
              <a:schemeClr val="bg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Employee Fear and Mental Health Considerations</a:t>
            </a:r>
          </a:p>
        </p:txBody>
      </p:sp>
      <p:sp>
        <p:nvSpPr>
          <p:cNvPr id="34" name="Freeform 5">
            <a:extLst>
              <a:ext uri="{FF2B5EF4-FFF2-40B4-BE49-F238E27FC236}">
                <a16:creationId xmlns:a16="http://schemas.microsoft.com/office/drawing/2014/main" id="{93661C09-8B1D-477E-81B0-9F22C241A621}"/>
              </a:ext>
            </a:extLst>
          </p:cNvPr>
          <p:cNvSpPr>
            <a:spLocks/>
          </p:cNvSpPr>
          <p:nvPr/>
        </p:nvSpPr>
        <p:spPr bwMode="auto">
          <a:xfrm>
            <a:off x="755623" y="4167694"/>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tx2"/>
          </a:solidFill>
          <a:ln w="19050" cap="flat">
            <a:solidFill>
              <a:srgbClr val="E11B2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Having </a:t>
            </a:r>
          </a:p>
          <a:p>
            <a:pPr algn="ctr" defTabSz="779173"/>
            <a:r>
              <a:rPr lang="en-US" sz="1108" dirty="0">
                <a:solidFill>
                  <a:srgbClr val="FFFFFF"/>
                </a:solidFill>
                <a:latin typeface="Arial"/>
              </a:rPr>
              <a:t>reliable</a:t>
            </a:r>
          </a:p>
          <a:p>
            <a:pPr algn="ctr" defTabSz="779173"/>
            <a:r>
              <a:rPr lang="en-US" sz="1108" dirty="0">
                <a:solidFill>
                  <a:srgbClr val="FFFFFF"/>
                </a:solidFill>
                <a:latin typeface="Arial"/>
              </a:rPr>
              <a:t>support</a:t>
            </a:r>
          </a:p>
        </p:txBody>
      </p:sp>
      <p:sp>
        <p:nvSpPr>
          <p:cNvPr id="35" name="Freeform 5">
            <a:extLst>
              <a:ext uri="{FF2B5EF4-FFF2-40B4-BE49-F238E27FC236}">
                <a16:creationId xmlns:a16="http://schemas.microsoft.com/office/drawing/2014/main" id="{7C425EFA-9BDF-429E-B9C7-2854DC787E2D}"/>
              </a:ext>
            </a:extLst>
          </p:cNvPr>
          <p:cNvSpPr>
            <a:spLocks/>
          </p:cNvSpPr>
          <p:nvPr/>
        </p:nvSpPr>
        <p:spPr bwMode="auto">
          <a:xfrm>
            <a:off x="7318500" y="3102124"/>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Having limited access to support to help meet goals</a:t>
            </a:r>
          </a:p>
        </p:txBody>
      </p:sp>
      <p:sp>
        <p:nvSpPr>
          <p:cNvPr id="17" name="Freeform 5">
            <a:extLst>
              <a:ext uri="{FF2B5EF4-FFF2-40B4-BE49-F238E27FC236}">
                <a16:creationId xmlns:a16="http://schemas.microsoft.com/office/drawing/2014/main" id="{E46396C5-B153-45E9-B623-FFC035FB55B2}"/>
              </a:ext>
            </a:extLst>
          </p:cNvPr>
          <p:cNvSpPr>
            <a:spLocks/>
          </p:cNvSpPr>
          <p:nvPr/>
        </p:nvSpPr>
        <p:spPr bwMode="auto">
          <a:xfrm>
            <a:off x="6698807" y="2063722"/>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bg2"/>
          </a:solidFill>
          <a:ln w="19050" cap="flat">
            <a:solidFill>
              <a:schemeClr val="bg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Economic uncertainty globally</a:t>
            </a:r>
          </a:p>
        </p:txBody>
      </p:sp>
      <p:sp>
        <p:nvSpPr>
          <p:cNvPr id="18" name="Freeform 5">
            <a:extLst>
              <a:ext uri="{FF2B5EF4-FFF2-40B4-BE49-F238E27FC236}">
                <a16:creationId xmlns:a16="http://schemas.microsoft.com/office/drawing/2014/main" id="{F221F354-6741-48ED-8A3D-3D3CBCD5863D}"/>
              </a:ext>
            </a:extLst>
          </p:cNvPr>
          <p:cNvSpPr>
            <a:spLocks/>
          </p:cNvSpPr>
          <p:nvPr/>
        </p:nvSpPr>
        <p:spPr bwMode="auto">
          <a:xfrm>
            <a:off x="5539893" y="2064548"/>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Disease</a:t>
            </a:r>
          </a:p>
          <a:p>
            <a:pPr algn="ctr" defTabSz="779173"/>
            <a:r>
              <a:rPr lang="en-US" sz="1108" dirty="0">
                <a:solidFill>
                  <a:srgbClr val="000000"/>
                </a:solidFill>
                <a:latin typeface="Arial"/>
              </a:rPr>
              <a:t>waves across geographic sites</a:t>
            </a:r>
          </a:p>
        </p:txBody>
      </p:sp>
      <p:sp>
        <p:nvSpPr>
          <p:cNvPr id="19" name="Freeform 5">
            <a:extLst>
              <a:ext uri="{FF2B5EF4-FFF2-40B4-BE49-F238E27FC236}">
                <a16:creationId xmlns:a16="http://schemas.microsoft.com/office/drawing/2014/main" id="{83473869-8BF7-433E-80D1-5955661F4876}"/>
              </a:ext>
            </a:extLst>
          </p:cNvPr>
          <p:cNvSpPr>
            <a:spLocks/>
          </p:cNvSpPr>
          <p:nvPr/>
        </p:nvSpPr>
        <p:spPr bwMode="auto">
          <a:xfrm>
            <a:off x="4380453" y="2032775"/>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bg2"/>
          </a:solidFill>
          <a:ln w="19050" cap="flat">
            <a:solidFill>
              <a:schemeClr val="bg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chemeClr val="bg1"/>
                </a:solidFill>
                <a:latin typeface="Arial"/>
              </a:rPr>
              <a:t>COVID-19 Testing types, availability and credibility</a:t>
            </a:r>
          </a:p>
        </p:txBody>
      </p:sp>
      <p:sp>
        <p:nvSpPr>
          <p:cNvPr id="22" name="Freeform 5">
            <a:extLst>
              <a:ext uri="{FF2B5EF4-FFF2-40B4-BE49-F238E27FC236}">
                <a16:creationId xmlns:a16="http://schemas.microsoft.com/office/drawing/2014/main" id="{A1745A5C-FA28-4A63-80BE-11B6AFB8205C}"/>
              </a:ext>
            </a:extLst>
          </p:cNvPr>
          <p:cNvSpPr>
            <a:spLocks/>
          </p:cNvSpPr>
          <p:nvPr/>
        </p:nvSpPr>
        <p:spPr bwMode="auto">
          <a:xfrm>
            <a:off x="3152308" y="2032775"/>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tx2"/>
          </a:solidFill>
          <a:ln w="19050" cap="flat">
            <a:solidFill>
              <a:srgbClr val="E11B2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Practical solutions and tools</a:t>
            </a:r>
          </a:p>
        </p:txBody>
      </p:sp>
      <p:sp>
        <p:nvSpPr>
          <p:cNvPr id="23" name="Freeform 5">
            <a:extLst>
              <a:ext uri="{FF2B5EF4-FFF2-40B4-BE49-F238E27FC236}">
                <a16:creationId xmlns:a16="http://schemas.microsoft.com/office/drawing/2014/main" id="{D4872F89-5484-420C-AF5C-4C5DC15EC6BA}"/>
              </a:ext>
            </a:extLst>
          </p:cNvPr>
          <p:cNvSpPr>
            <a:spLocks/>
          </p:cNvSpPr>
          <p:nvPr/>
        </p:nvSpPr>
        <p:spPr bwMode="auto">
          <a:xfrm>
            <a:off x="1915736" y="2032775"/>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noFill/>
          <a:ln w="19050" cap="flat">
            <a:solidFill>
              <a:srgbClr val="E11B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8436" tIns="368095" rIns="58436" bIns="29217" numCol="1" anchor="t" anchorCtr="0" compatLnSpc="1">
            <a:prstTxWarp prst="textNoShape">
              <a:avLst/>
            </a:prstTxWarp>
          </a:bodyPr>
          <a:lstStyle/>
          <a:p>
            <a:pPr algn="ctr" defTabSz="779173"/>
            <a:r>
              <a:rPr lang="en-US" sz="1108" dirty="0">
                <a:solidFill>
                  <a:srgbClr val="000000"/>
                </a:solidFill>
                <a:latin typeface="Arial"/>
              </a:rPr>
              <a:t>Epidemiology/  Public Health and Medical expertise</a:t>
            </a:r>
          </a:p>
        </p:txBody>
      </p:sp>
      <p:sp>
        <p:nvSpPr>
          <p:cNvPr id="24" name="Freeform 5">
            <a:extLst>
              <a:ext uri="{FF2B5EF4-FFF2-40B4-BE49-F238E27FC236}">
                <a16:creationId xmlns:a16="http://schemas.microsoft.com/office/drawing/2014/main" id="{D81BCC16-25B7-4ABD-817F-1CB5F8004A4A}"/>
              </a:ext>
            </a:extLst>
          </p:cNvPr>
          <p:cNvSpPr>
            <a:spLocks/>
          </p:cNvSpPr>
          <p:nvPr/>
        </p:nvSpPr>
        <p:spPr bwMode="auto">
          <a:xfrm>
            <a:off x="721843" y="2063722"/>
            <a:ext cx="1109753" cy="1285781"/>
          </a:xfrm>
          <a:custGeom>
            <a:avLst/>
            <a:gdLst>
              <a:gd name="T0" fmla="*/ 725 w 1450"/>
              <a:gd name="T1" fmla="*/ 0 h 1680"/>
              <a:gd name="T2" fmla="*/ 0 w 1450"/>
              <a:gd name="T3" fmla="*/ 419 h 1680"/>
              <a:gd name="T4" fmla="*/ 0 w 1450"/>
              <a:gd name="T5" fmla="*/ 1258 h 1680"/>
              <a:gd name="T6" fmla="*/ 725 w 1450"/>
              <a:gd name="T7" fmla="*/ 1680 h 1680"/>
              <a:gd name="T8" fmla="*/ 1450 w 1450"/>
              <a:gd name="T9" fmla="*/ 1258 h 1680"/>
              <a:gd name="T10" fmla="*/ 1450 w 1450"/>
              <a:gd name="T11" fmla="*/ 419 h 1680"/>
              <a:gd name="T12" fmla="*/ 725 w 1450"/>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1450" h="1680">
                <a:moveTo>
                  <a:pt x="725" y="0"/>
                </a:moveTo>
                <a:lnTo>
                  <a:pt x="0" y="419"/>
                </a:lnTo>
                <a:lnTo>
                  <a:pt x="0" y="1258"/>
                </a:lnTo>
                <a:lnTo>
                  <a:pt x="725" y="1680"/>
                </a:lnTo>
                <a:lnTo>
                  <a:pt x="1450" y="1258"/>
                </a:lnTo>
                <a:lnTo>
                  <a:pt x="1450" y="419"/>
                </a:lnTo>
                <a:lnTo>
                  <a:pt x="725" y="0"/>
                </a:lnTo>
              </a:path>
            </a:pathLst>
          </a:custGeom>
          <a:solidFill>
            <a:schemeClr val="tx2"/>
          </a:solidFill>
          <a:ln w="19050" cap="flat">
            <a:solidFill>
              <a:srgbClr val="E11B22"/>
            </a:solidFill>
            <a:prstDash val="solid"/>
            <a:miter lim="800000"/>
            <a:headEnd/>
            <a:tailEnd/>
          </a:ln>
        </p:spPr>
        <p:txBody>
          <a:bodyPr vert="horz" wrap="square" lIns="58436" tIns="368095" rIns="58436" bIns="29217" numCol="1" anchor="t" anchorCtr="0" compatLnSpc="1">
            <a:prstTxWarp prst="textNoShape">
              <a:avLst/>
            </a:prstTxWarp>
          </a:bodyPr>
          <a:lstStyle/>
          <a:p>
            <a:pPr algn="ctr" defTabSz="779173"/>
            <a:r>
              <a:rPr lang="en-US" sz="1108" dirty="0">
                <a:solidFill>
                  <a:srgbClr val="FFFFFF"/>
                </a:solidFill>
                <a:latin typeface="Arial"/>
              </a:rPr>
              <a:t>COVID-19 Response Framework for Clients</a:t>
            </a:r>
          </a:p>
        </p:txBody>
      </p:sp>
      <p:sp>
        <p:nvSpPr>
          <p:cNvPr id="2" name="TextBox 1">
            <a:extLst>
              <a:ext uri="{FF2B5EF4-FFF2-40B4-BE49-F238E27FC236}">
                <a16:creationId xmlns:a16="http://schemas.microsoft.com/office/drawing/2014/main" id="{6B700E39-914D-46F7-B289-001F7907FA14}"/>
              </a:ext>
            </a:extLst>
          </p:cNvPr>
          <p:cNvSpPr txBox="1"/>
          <p:nvPr/>
        </p:nvSpPr>
        <p:spPr>
          <a:xfrm>
            <a:off x="442912" y="5486788"/>
            <a:ext cx="5767754" cy="404854"/>
          </a:xfrm>
          <a:prstGeom prst="rect">
            <a:avLst/>
          </a:prstGeom>
          <a:noFill/>
        </p:spPr>
        <p:txBody>
          <a:bodyPr wrap="square" rtlCol="0">
            <a:spAutoFit/>
          </a:bodyPr>
          <a:lstStyle/>
          <a:p>
            <a:r>
              <a:rPr lang="en-US" sz="646"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646" dirty="0"/>
          </a:p>
          <a:p>
            <a:endParaRPr lang="en-US" sz="739" dirty="0"/>
          </a:p>
        </p:txBody>
      </p:sp>
    </p:spTree>
    <p:custDataLst>
      <p:tags r:id="rId1"/>
    </p:custDataLst>
    <p:extLst>
      <p:ext uri="{BB962C8B-B14F-4D97-AF65-F5344CB8AC3E}">
        <p14:creationId xmlns:p14="http://schemas.microsoft.com/office/powerpoint/2010/main" val="385230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88965" y="3678289"/>
            <a:ext cx="7189475" cy="2034361"/>
          </a:xfrm>
          <a:prstGeom prst="rect">
            <a:avLst/>
          </a:prstGeom>
          <a:solidFill>
            <a:srgbClr val="BCBDC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5" dirty="0"/>
          </a:p>
        </p:txBody>
      </p:sp>
      <p:sp>
        <p:nvSpPr>
          <p:cNvPr id="13" name="Rectangle 12"/>
          <p:cNvSpPr/>
          <p:nvPr/>
        </p:nvSpPr>
        <p:spPr>
          <a:xfrm>
            <a:off x="1488965" y="1723201"/>
            <a:ext cx="7189475" cy="1818878"/>
          </a:xfrm>
          <a:prstGeom prst="rect">
            <a:avLst/>
          </a:prstGeom>
          <a:solidFill>
            <a:srgbClr val="BCBDC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5" dirty="0"/>
          </a:p>
        </p:txBody>
      </p:sp>
      <p:sp>
        <p:nvSpPr>
          <p:cNvPr id="5" name="Title 4"/>
          <p:cNvSpPr>
            <a:spLocks noGrp="1"/>
          </p:cNvSpPr>
          <p:nvPr>
            <p:ph type="title"/>
          </p:nvPr>
        </p:nvSpPr>
        <p:spPr>
          <a:xfrm>
            <a:off x="465561" y="524461"/>
            <a:ext cx="8199345" cy="409619"/>
          </a:xfrm>
        </p:spPr>
        <p:txBody>
          <a:bodyPr/>
          <a:lstStyle/>
          <a:p>
            <a:r>
              <a:rPr lang="en-US" dirty="0">
                <a:solidFill>
                  <a:schemeClr val="tx2"/>
                </a:solidFill>
              </a:rPr>
              <a:t>EEOC, CDC, and State Directives: Preparing to Manage COVID-19 in the Workplace </a:t>
            </a:r>
          </a:p>
        </p:txBody>
      </p:sp>
      <p:grpSp>
        <p:nvGrpSpPr>
          <p:cNvPr id="11" name="Group 10"/>
          <p:cNvGrpSpPr/>
          <p:nvPr/>
        </p:nvGrpSpPr>
        <p:grpSpPr>
          <a:xfrm>
            <a:off x="418396" y="716831"/>
            <a:ext cx="8260043" cy="4457810"/>
            <a:chOff x="491836" y="4217202"/>
            <a:chExt cx="9219542" cy="1764519"/>
          </a:xfrm>
        </p:grpSpPr>
        <p:sp>
          <p:nvSpPr>
            <p:cNvPr id="15" name="Freeform 14"/>
            <p:cNvSpPr/>
            <p:nvPr/>
          </p:nvSpPr>
          <p:spPr>
            <a:xfrm>
              <a:off x="2766291" y="4217202"/>
              <a:ext cx="6945087" cy="953830"/>
            </a:xfrm>
            <a:custGeom>
              <a:avLst/>
              <a:gdLst>
                <a:gd name="connsiteX0" fmla="*/ 0 w 8305800"/>
                <a:gd name="connsiteY0" fmla="*/ 0 h 1648754"/>
                <a:gd name="connsiteX1" fmla="*/ 8305800 w 8305800"/>
                <a:gd name="connsiteY1" fmla="*/ 0 h 1648754"/>
                <a:gd name="connsiteX2" fmla="*/ 8305800 w 8305800"/>
                <a:gd name="connsiteY2" fmla="*/ 1648754 h 1648754"/>
                <a:gd name="connsiteX3" fmla="*/ 0 w 8305800"/>
                <a:gd name="connsiteY3" fmla="*/ 1648754 h 1648754"/>
                <a:gd name="connsiteX4" fmla="*/ 0 w 8305800"/>
                <a:gd name="connsiteY4" fmla="*/ 0 h 1648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648754">
                  <a:moveTo>
                    <a:pt x="0" y="0"/>
                  </a:moveTo>
                  <a:lnTo>
                    <a:pt x="8305800" y="0"/>
                  </a:lnTo>
                  <a:lnTo>
                    <a:pt x="8305800" y="1648754"/>
                  </a:lnTo>
                  <a:lnTo>
                    <a:pt x="0" y="1648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4785" tIns="14481" rIns="81096" bIns="14481" numCol="1" spcCol="1270" anchor="t" anchorCtr="0">
              <a:noAutofit/>
            </a:bodyPr>
            <a:lstStyle/>
            <a:p>
              <a:pPr marL="259337" lvl="1" indent="-259337" defTabSz="564778">
                <a:spcAft>
                  <a:spcPct val="20000"/>
                </a:spcAft>
                <a:buFont typeface="Wingdings" panose="05000000000000000000" pitchFamily="2" charset="2"/>
                <a:buChar char="§"/>
              </a:pPr>
              <a:endParaRPr lang="en-US" sz="1140" dirty="0">
                <a:latin typeface="Arial" panose="020B0604020202020204" pitchFamily="34" charset="0"/>
                <a:cs typeface="Arial" panose="020B0604020202020204" pitchFamily="34" charset="0"/>
              </a:endParaRPr>
            </a:p>
            <a:p>
              <a:pPr marL="259337" lvl="1" indent="-259337" defTabSz="564778">
                <a:spcAft>
                  <a:spcPct val="20000"/>
                </a:spcAft>
                <a:buFont typeface="Wingdings" panose="05000000000000000000" pitchFamily="2" charset="2"/>
                <a:buChar char="§"/>
              </a:pPr>
              <a:endParaRPr lang="en-US" sz="1140" dirty="0">
                <a:latin typeface="Arial" panose="020B0604020202020204" pitchFamily="34" charset="0"/>
                <a:cs typeface="Arial" panose="020B0604020202020204" pitchFamily="34" charset="0"/>
              </a:endParaRPr>
            </a:p>
            <a:p>
              <a:pPr marL="259337" lvl="1" indent="-259337" defTabSz="564778">
                <a:spcAft>
                  <a:spcPct val="20000"/>
                </a:spcAft>
                <a:buFont typeface="Wingdings" panose="05000000000000000000" pitchFamily="2" charset="2"/>
                <a:buChar char="§"/>
              </a:pPr>
              <a:endParaRPr lang="en-US" sz="1140" dirty="0">
                <a:latin typeface="Arial" panose="020B0604020202020204" pitchFamily="34" charset="0"/>
                <a:cs typeface="Arial" panose="020B0604020202020204" pitchFamily="34" charset="0"/>
              </a:endParaRPr>
            </a:p>
            <a:p>
              <a:pPr marL="259337" lvl="1" indent="-259337" defTabSz="564778">
                <a:spcAft>
                  <a:spcPts val="488"/>
                </a:spcAft>
                <a:buClr>
                  <a:srgbClr val="0083A9"/>
                </a:buClr>
                <a:buFont typeface="Wingdings" panose="05000000000000000000" pitchFamily="2" charset="2"/>
                <a:buChar char="§"/>
              </a:pPr>
              <a:endParaRPr lang="en-US" sz="1154" dirty="0">
                <a:cs typeface="Arial" panose="020B0604020202020204" pitchFamily="34" charset="0"/>
              </a:endParaRPr>
            </a:p>
          </p:txBody>
        </p:sp>
        <p:sp>
          <p:nvSpPr>
            <p:cNvPr id="17" name="Freeform 16"/>
            <p:cNvSpPr/>
            <p:nvPr/>
          </p:nvSpPr>
          <p:spPr>
            <a:xfrm>
              <a:off x="491836" y="5087482"/>
              <a:ext cx="8305800" cy="894239"/>
            </a:xfrm>
            <a:custGeom>
              <a:avLst/>
              <a:gdLst>
                <a:gd name="connsiteX0" fmla="*/ 0 w 8305800"/>
                <a:gd name="connsiteY0" fmla="*/ 0 h 894239"/>
                <a:gd name="connsiteX1" fmla="*/ 8305800 w 8305800"/>
                <a:gd name="connsiteY1" fmla="*/ 0 h 894239"/>
                <a:gd name="connsiteX2" fmla="*/ 8305800 w 8305800"/>
                <a:gd name="connsiteY2" fmla="*/ 894239 h 894239"/>
                <a:gd name="connsiteX3" fmla="*/ 0 w 8305800"/>
                <a:gd name="connsiteY3" fmla="*/ 894239 h 894239"/>
                <a:gd name="connsiteX4" fmla="*/ 0 w 8305800"/>
                <a:gd name="connsiteY4" fmla="*/ 0 h 89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894239">
                  <a:moveTo>
                    <a:pt x="0" y="0"/>
                  </a:moveTo>
                  <a:lnTo>
                    <a:pt x="8305800" y="0"/>
                  </a:lnTo>
                  <a:lnTo>
                    <a:pt x="8305800" y="894239"/>
                  </a:lnTo>
                  <a:lnTo>
                    <a:pt x="0" y="8942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4785" tIns="14481" rIns="81096" bIns="14481" numCol="1" spcCol="1270" anchor="t" anchorCtr="0">
              <a:noAutofit/>
            </a:bodyPr>
            <a:lstStyle/>
            <a:p>
              <a:pPr marL="0" lvl="1" defTabSz="564778">
                <a:lnSpc>
                  <a:spcPct val="90000"/>
                </a:lnSpc>
                <a:spcAft>
                  <a:spcPct val="20000"/>
                </a:spcAft>
              </a:pPr>
              <a:endParaRPr lang="en-US" sz="1303" dirty="0">
                <a:latin typeface="Arial" panose="020B0604020202020204" pitchFamily="34" charset="0"/>
                <a:cs typeface="Arial" panose="020B0604020202020204" pitchFamily="34" charset="0"/>
              </a:endParaRPr>
            </a:p>
          </p:txBody>
        </p:sp>
      </p:grpSp>
      <p:sp>
        <p:nvSpPr>
          <p:cNvPr id="20" name="Freeform 19"/>
          <p:cNvSpPr/>
          <p:nvPr/>
        </p:nvSpPr>
        <p:spPr>
          <a:xfrm>
            <a:off x="2584998" y="3744369"/>
            <a:ext cx="6093442" cy="1730124"/>
          </a:xfrm>
          <a:custGeom>
            <a:avLst/>
            <a:gdLst>
              <a:gd name="connsiteX0" fmla="*/ 0 w 7543800"/>
              <a:gd name="connsiteY0" fmla="*/ 0 h 1668420"/>
              <a:gd name="connsiteX1" fmla="*/ 7543800 w 7543800"/>
              <a:gd name="connsiteY1" fmla="*/ 0 h 1668420"/>
              <a:gd name="connsiteX2" fmla="*/ 7543800 w 7543800"/>
              <a:gd name="connsiteY2" fmla="*/ 1668420 h 1668420"/>
              <a:gd name="connsiteX3" fmla="*/ 0 w 7543800"/>
              <a:gd name="connsiteY3" fmla="*/ 1668420 h 1668420"/>
              <a:gd name="connsiteX4" fmla="*/ 0 w 7543800"/>
              <a:gd name="connsiteY4" fmla="*/ 0 h 166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0" h="1668420">
                <a:moveTo>
                  <a:pt x="0" y="0"/>
                </a:moveTo>
                <a:lnTo>
                  <a:pt x="7543800" y="0"/>
                </a:lnTo>
                <a:lnTo>
                  <a:pt x="7543800" y="1668420"/>
                </a:lnTo>
                <a:lnTo>
                  <a:pt x="0" y="1668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7360" tIns="16135" rIns="90357" bIns="16135" numCol="1" spcCol="1415" anchor="t" anchorCtr="0">
            <a:noAutofit/>
          </a:bodyPr>
          <a:lstStyle/>
          <a:p>
            <a:pPr marL="211021" lvl="1" indent="-211021" defTabSz="564778" eaLnBrk="1" hangingPunct="1">
              <a:lnSpc>
                <a:spcPct val="90000"/>
              </a:lnSpc>
              <a:spcBef>
                <a:spcPts val="369"/>
              </a:spcBef>
              <a:buClr>
                <a:schemeClr val="tx1"/>
              </a:buClr>
              <a:buFont typeface="Wingdings" panose="05000000000000000000" pitchFamily="2" charset="2"/>
              <a:buChar char="§"/>
            </a:pPr>
            <a:endParaRPr lang="en-US" sz="1108" dirty="0">
              <a:solidFill>
                <a:schemeClr val="tx1"/>
              </a:solidFill>
            </a:endParaRPr>
          </a:p>
          <a:p>
            <a:pPr marL="259337" lvl="1" indent="-259337" defTabSz="564778">
              <a:lnSpc>
                <a:spcPct val="90000"/>
              </a:lnSpc>
              <a:spcAft>
                <a:spcPts val="488"/>
              </a:spcAft>
              <a:buClr>
                <a:srgbClr val="7AB800"/>
              </a:buClr>
              <a:buFont typeface="Wingdings" panose="05000000000000000000" pitchFamily="2" charset="2"/>
              <a:buChar char="§"/>
            </a:pPr>
            <a:endParaRPr lang="en-US" sz="1140" dirty="0">
              <a:latin typeface="Arial" panose="020B0604020202020204" pitchFamily="34" charset="0"/>
              <a:cs typeface="Arial" panose="020B0604020202020204" pitchFamily="34" charset="0"/>
            </a:endParaRPr>
          </a:p>
        </p:txBody>
      </p:sp>
      <p:sp>
        <p:nvSpPr>
          <p:cNvPr id="9" name="Freeform 8"/>
          <p:cNvSpPr>
            <a:spLocks/>
          </p:cNvSpPr>
          <p:nvPr/>
        </p:nvSpPr>
        <p:spPr bwMode="auto">
          <a:xfrm>
            <a:off x="502836" y="1731214"/>
            <a:ext cx="1762566" cy="1815983"/>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003F72"/>
          </a:solidFill>
          <a:ln>
            <a:noFill/>
          </a:ln>
        </p:spPr>
        <p:txBody>
          <a:bodyPr vert="horz" wrap="square" lIns="66329" tIns="33164" rIns="66329" bIns="33164" numCol="1" anchor="ctr" anchorCtr="0" compatLnSpc="1">
            <a:prstTxWarp prst="textNoShape">
              <a:avLst/>
            </a:prstTxWarp>
          </a:bodyPr>
          <a:lstStyle/>
          <a:p>
            <a:pPr algn="ctr" defTabSz="726142">
              <a:lnSpc>
                <a:spcPct val="90000"/>
              </a:lnSpc>
              <a:spcAft>
                <a:spcPct val="35000"/>
              </a:spcAft>
            </a:pPr>
            <a:r>
              <a:rPr lang="en-US" sz="1301" b="1" dirty="0">
                <a:solidFill>
                  <a:schemeClr val="bg1"/>
                </a:solidFill>
                <a:latin typeface="Arial" panose="020B0604020202020204" pitchFamily="34" charset="0"/>
                <a:cs typeface="Arial" panose="020B0604020202020204" pitchFamily="34" charset="0"/>
              </a:rPr>
              <a:t>Workplace Screenings</a:t>
            </a:r>
          </a:p>
        </p:txBody>
      </p:sp>
      <p:sp>
        <p:nvSpPr>
          <p:cNvPr id="10" name="Freeform 9"/>
          <p:cNvSpPr>
            <a:spLocks/>
          </p:cNvSpPr>
          <p:nvPr/>
        </p:nvSpPr>
        <p:spPr bwMode="auto">
          <a:xfrm>
            <a:off x="502891" y="3657264"/>
            <a:ext cx="1764997" cy="1814431"/>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chemeClr val="bg1">
              <a:lumMod val="50000"/>
            </a:schemeClr>
          </a:solidFill>
          <a:ln>
            <a:noFill/>
          </a:ln>
        </p:spPr>
        <p:txBody>
          <a:bodyPr vert="horz" wrap="square" lIns="66329" tIns="33164" rIns="66329" bIns="33164" numCol="1" anchor="ctr" anchorCtr="0" compatLnSpc="1">
            <a:prstTxWarp prst="textNoShape">
              <a:avLst/>
            </a:prstTxWarp>
          </a:bodyPr>
          <a:lstStyle/>
          <a:p>
            <a:pPr algn="ctr" defTabSz="726142">
              <a:lnSpc>
                <a:spcPct val="90000"/>
              </a:lnSpc>
              <a:spcAft>
                <a:spcPct val="35000"/>
              </a:spcAft>
            </a:pPr>
            <a:r>
              <a:rPr lang="en-US" sz="1303" b="1" dirty="0">
                <a:solidFill>
                  <a:schemeClr val="bg1"/>
                </a:solidFill>
                <a:latin typeface="Arial" panose="020B0604020202020204" pitchFamily="34" charset="0"/>
                <a:cs typeface="Arial" panose="020B0604020202020204" pitchFamily="34" charset="0"/>
              </a:rPr>
              <a:t>Calling Out Sick</a:t>
            </a:r>
          </a:p>
        </p:txBody>
      </p:sp>
      <p:sp>
        <p:nvSpPr>
          <p:cNvPr id="2" name="Rectangle 1">
            <a:extLst>
              <a:ext uri="{FF2B5EF4-FFF2-40B4-BE49-F238E27FC236}">
                <a16:creationId xmlns:a16="http://schemas.microsoft.com/office/drawing/2014/main" id="{CFFDFDC2-AD3F-4E53-A029-B8145A4211E6}"/>
              </a:ext>
            </a:extLst>
          </p:cNvPr>
          <p:cNvSpPr/>
          <p:nvPr/>
        </p:nvSpPr>
        <p:spPr>
          <a:xfrm>
            <a:off x="2571751" y="3654418"/>
            <a:ext cx="6106688" cy="1964640"/>
          </a:xfrm>
          <a:prstGeom prst="rect">
            <a:avLst/>
          </a:prstGeom>
        </p:spPr>
        <p:txBody>
          <a:bodyPr wrap="square">
            <a:spAutoFit/>
          </a:bodyPr>
          <a:lstStyle/>
          <a:p>
            <a:pPr marL="211021" lvl="1" indent="-211021" defTabSz="564778" eaLnBrk="1" hangingPunct="1">
              <a:spcBef>
                <a:spcPts val="369"/>
              </a:spcBef>
              <a:buClr>
                <a:schemeClr val="tx1"/>
              </a:buClr>
              <a:buFont typeface="Wingdings" panose="05000000000000000000" pitchFamily="2" charset="2"/>
              <a:buChar char="§"/>
            </a:pPr>
            <a:r>
              <a:rPr lang="en-US" sz="1050" dirty="0"/>
              <a:t>Develop a defined process for employees to follow when calling out sick</a:t>
            </a:r>
          </a:p>
          <a:p>
            <a:pPr marL="211021" lvl="1" indent="-211021" defTabSz="564778" eaLnBrk="1" hangingPunct="1">
              <a:spcBef>
                <a:spcPts val="369"/>
              </a:spcBef>
              <a:buClr>
                <a:schemeClr val="tx1"/>
              </a:buClr>
              <a:buFont typeface="Wingdings" panose="05000000000000000000" pitchFamily="2" charset="2"/>
              <a:buChar char="§"/>
            </a:pPr>
            <a:r>
              <a:rPr lang="en-US" sz="1050" dirty="0"/>
              <a:t>Identify designated representatives to receive and register the call</a:t>
            </a:r>
          </a:p>
          <a:p>
            <a:pPr marL="211021" lvl="1" indent="-211021" defTabSz="564778" eaLnBrk="1" hangingPunct="1">
              <a:spcBef>
                <a:spcPts val="369"/>
              </a:spcBef>
              <a:buClr>
                <a:schemeClr val="tx1"/>
              </a:buClr>
              <a:buFont typeface="Wingdings" panose="05000000000000000000" pitchFamily="2" charset="2"/>
              <a:buChar char="§"/>
            </a:pPr>
            <a:r>
              <a:rPr lang="en-US" sz="1050" dirty="0"/>
              <a:t>Provide designated representatives a questionnaire to confirm if an employee is experiencing symptoms of COVID-19</a:t>
            </a:r>
          </a:p>
          <a:p>
            <a:pPr marL="211021" lvl="1" indent="-211021" defTabSz="564778" eaLnBrk="1" hangingPunct="1">
              <a:spcBef>
                <a:spcPts val="369"/>
              </a:spcBef>
              <a:buClr>
                <a:schemeClr val="tx1"/>
              </a:buClr>
              <a:buFont typeface="Wingdings" panose="05000000000000000000" pitchFamily="2" charset="2"/>
              <a:buChar char="§"/>
            </a:pPr>
            <a:r>
              <a:rPr lang="en-US" sz="1050" dirty="0"/>
              <a:t>Review your regulated Paid Sick Leave (PSL) geographies to ensure the questionnaire and administrative practices are in compliance</a:t>
            </a:r>
          </a:p>
          <a:p>
            <a:pPr marL="211021" lvl="1" indent="-211021" defTabSz="564778" eaLnBrk="1" hangingPunct="1">
              <a:spcBef>
                <a:spcPts val="369"/>
              </a:spcBef>
              <a:buClr>
                <a:schemeClr val="tx1"/>
              </a:buClr>
              <a:buFont typeface="Wingdings" panose="05000000000000000000" pitchFamily="2" charset="2"/>
              <a:buChar char="§"/>
            </a:pPr>
            <a:r>
              <a:rPr lang="en-US" sz="1050" dirty="0"/>
              <a:t>Maintain the employee’s confidential information by developing a repository system.  Ensure process consistency to avoid discrimination</a:t>
            </a:r>
          </a:p>
          <a:p>
            <a:pPr marL="211021" lvl="1" indent="-211021" defTabSz="564778" eaLnBrk="1" hangingPunct="1">
              <a:spcBef>
                <a:spcPts val="369"/>
              </a:spcBef>
              <a:buClr>
                <a:schemeClr val="tx1"/>
              </a:buClr>
              <a:buFont typeface="Wingdings" panose="05000000000000000000" pitchFamily="2" charset="2"/>
              <a:buChar char="§"/>
            </a:pPr>
            <a:r>
              <a:rPr lang="en-US" sz="1050" dirty="0"/>
              <a:t>Provide the employee with next steps including; seeking care from a medical provider, follow up protocols and expectations of the employee</a:t>
            </a:r>
          </a:p>
        </p:txBody>
      </p:sp>
      <p:sp>
        <p:nvSpPr>
          <p:cNvPr id="3" name="Rectangle 2">
            <a:extLst>
              <a:ext uri="{FF2B5EF4-FFF2-40B4-BE49-F238E27FC236}">
                <a16:creationId xmlns:a16="http://schemas.microsoft.com/office/drawing/2014/main" id="{BA8DBE47-DFCD-4007-B7E5-91E1A845F1F9}"/>
              </a:ext>
            </a:extLst>
          </p:cNvPr>
          <p:cNvSpPr/>
          <p:nvPr/>
        </p:nvSpPr>
        <p:spPr>
          <a:xfrm>
            <a:off x="2571467" y="1974715"/>
            <a:ext cx="6093440" cy="1264192"/>
          </a:xfrm>
          <a:prstGeom prst="rect">
            <a:avLst/>
          </a:prstGeom>
        </p:spPr>
        <p:txBody>
          <a:bodyPr wrap="square">
            <a:spAutoFit/>
          </a:bodyPr>
          <a:lstStyle/>
          <a:p>
            <a:pPr marL="211021" lvl="1" indent="-211021" defTabSz="564778" eaLnBrk="1" hangingPunct="1">
              <a:lnSpc>
                <a:spcPct val="90000"/>
              </a:lnSpc>
              <a:spcBef>
                <a:spcPts val="369"/>
              </a:spcBef>
              <a:buClr>
                <a:schemeClr val="tx1"/>
              </a:buClr>
              <a:buFont typeface="Wingdings" panose="05000000000000000000" pitchFamily="2" charset="2"/>
              <a:buChar char="§"/>
            </a:pPr>
            <a:r>
              <a:rPr lang="en-US" sz="1050" dirty="0"/>
              <a:t>Define, communicate and implement fit for work requirements and screening protocols</a:t>
            </a:r>
          </a:p>
          <a:p>
            <a:pPr marL="211021" lvl="1" indent="-211021" defTabSz="564778" eaLnBrk="1" hangingPunct="1">
              <a:lnSpc>
                <a:spcPct val="90000"/>
              </a:lnSpc>
              <a:spcBef>
                <a:spcPts val="369"/>
              </a:spcBef>
              <a:buClr>
                <a:schemeClr val="tx1"/>
              </a:buClr>
              <a:buFont typeface="Wingdings" panose="05000000000000000000" pitchFamily="2" charset="2"/>
              <a:buChar char="§"/>
            </a:pPr>
            <a:r>
              <a:rPr lang="en-US" sz="1050" dirty="0"/>
              <a:t>For some </a:t>
            </a:r>
            <a:r>
              <a:rPr lang="en-US" sz="1050" i="1" dirty="0"/>
              <a:t>essential workers</a:t>
            </a:r>
            <a:r>
              <a:rPr lang="en-US" sz="1050" dirty="0"/>
              <a:t>, employers may choose to modify requirements in keeping with CDC guidelines</a:t>
            </a:r>
          </a:p>
          <a:p>
            <a:pPr marL="211021" lvl="1" indent="-211021" defTabSz="564778" eaLnBrk="1" hangingPunct="1">
              <a:lnSpc>
                <a:spcPct val="90000"/>
              </a:lnSpc>
              <a:spcBef>
                <a:spcPts val="369"/>
              </a:spcBef>
              <a:buClr>
                <a:schemeClr val="tx1"/>
              </a:buClr>
              <a:buFont typeface="Wingdings" panose="05000000000000000000" pitchFamily="2" charset="2"/>
              <a:buChar char="§"/>
            </a:pPr>
            <a:r>
              <a:rPr lang="en-US" sz="1050" dirty="0"/>
              <a:t>Develop a thoughtful process on handling and isolating employees who exhibit symptoms including; consideration of taking temperatures, separating employees who exhibit symptoms from the larger workforce population, advising the employee to seek medical advice</a:t>
            </a:r>
          </a:p>
          <a:p>
            <a:pPr marL="211021" lvl="1" indent="-211021" defTabSz="564778" eaLnBrk="1" hangingPunct="1">
              <a:lnSpc>
                <a:spcPct val="90000"/>
              </a:lnSpc>
              <a:spcBef>
                <a:spcPts val="369"/>
              </a:spcBef>
              <a:buClr>
                <a:schemeClr val="tx1"/>
              </a:buClr>
              <a:buFont typeface="Wingdings" panose="05000000000000000000" pitchFamily="2" charset="2"/>
              <a:buChar char="§"/>
            </a:pPr>
            <a:r>
              <a:rPr lang="en-US" sz="1050" dirty="0"/>
              <a:t>Ensure this process includes protecting employee medical information</a:t>
            </a:r>
          </a:p>
        </p:txBody>
      </p:sp>
      <p:sp>
        <p:nvSpPr>
          <p:cNvPr id="16" name="TextBox 15">
            <a:extLst>
              <a:ext uri="{FF2B5EF4-FFF2-40B4-BE49-F238E27FC236}">
                <a16:creationId xmlns:a16="http://schemas.microsoft.com/office/drawing/2014/main" id="{777BBD47-26FC-4FBB-A2AA-252D12950B27}"/>
              </a:ext>
            </a:extLst>
          </p:cNvPr>
          <p:cNvSpPr txBox="1"/>
          <p:nvPr/>
        </p:nvSpPr>
        <p:spPr>
          <a:xfrm>
            <a:off x="396964" y="5499047"/>
            <a:ext cx="5767754" cy="404854"/>
          </a:xfrm>
          <a:prstGeom prst="rect">
            <a:avLst/>
          </a:prstGeom>
          <a:noFill/>
        </p:spPr>
        <p:txBody>
          <a:bodyPr wrap="square" rtlCol="0">
            <a:spAutoFit/>
          </a:bodyPr>
          <a:lstStyle/>
          <a:p>
            <a:r>
              <a:rPr lang="en-US" sz="646"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646" dirty="0"/>
          </a:p>
          <a:p>
            <a:endParaRPr lang="en-US" sz="739" dirty="0"/>
          </a:p>
        </p:txBody>
      </p:sp>
    </p:spTree>
    <p:extLst>
      <p:ext uri="{BB962C8B-B14F-4D97-AF65-F5344CB8AC3E}">
        <p14:creationId xmlns:p14="http://schemas.microsoft.com/office/powerpoint/2010/main" val="299563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lide48">
            <a:extLst>
              <a:ext uri="{FF2B5EF4-FFF2-40B4-BE49-F238E27FC236}">
                <a16:creationId xmlns:a16="http://schemas.microsoft.com/office/drawing/2014/main" id="{4B6CE4C0-4F4A-485D-A096-F5BDD30AD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7250" y="1600200"/>
            <a:ext cx="7592158" cy="3796079"/>
          </a:xfrm>
          <a:prstGeom prst="rect">
            <a:avLst/>
          </a:prstGeom>
        </p:spPr>
      </p:pic>
      <p:sp>
        <p:nvSpPr>
          <p:cNvPr id="5" name="Title 4">
            <a:extLst>
              <a:ext uri="{FF2B5EF4-FFF2-40B4-BE49-F238E27FC236}">
                <a16:creationId xmlns:a16="http://schemas.microsoft.com/office/drawing/2014/main" id="{956C9B94-4782-4BA0-BDB7-CB202521DBDD}"/>
              </a:ext>
            </a:extLst>
          </p:cNvPr>
          <p:cNvSpPr>
            <a:spLocks noGrp="1"/>
          </p:cNvSpPr>
          <p:nvPr>
            <p:ph type="title"/>
          </p:nvPr>
        </p:nvSpPr>
        <p:spPr>
          <a:xfrm>
            <a:off x="457200" y="304800"/>
            <a:ext cx="8229600" cy="520700"/>
          </a:xfrm>
        </p:spPr>
        <p:txBody>
          <a:bodyPr/>
          <a:lstStyle/>
          <a:p>
            <a:r>
              <a:rPr lang="en-US" dirty="0"/>
              <a:t>Pulse Survey: Return-to-Workplace Strategies</a:t>
            </a:r>
          </a:p>
        </p:txBody>
      </p:sp>
    </p:spTree>
    <p:extLst>
      <p:ext uri="{BB962C8B-B14F-4D97-AF65-F5344CB8AC3E}">
        <p14:creationId xmlns:p14="http://schemas.microsoft.com/office/powerpoint/2010/main" val="224734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8CB3477-E0FB-4B65-AE59-F10CF2ED05D2}"/>
              </a:ext>
            </a:extLst>
          </p:cNvPr>
          <p:cNvSpPr>
            <a:spLocks noGrp="1"/>
          </p:cNvSpPr>
          <p:nvPr>
            <p:ph idx="1"/>
          </p:nvPr>
        </p:nvSpPr>
        <p:spPr>
          <a:xfrm>
            <a:off x="571302" y="1600200"/>
            <a:ext cx="7487972" cy="4057081"/>
          </a:xfrm>
        </p:spPr>
        <p:txBody>
          <a:bodyPr/>
          <a:lstStyle/>
          <a:p>
            <a:r>
              <a:rPr lang="en-US" b="1" dirty="0"/>
              <a:t>Goals: </a:t>
            </a:r>
          </a:p>
          <a:p>
            <a:pPr marL="535688" lvl="1" indent="-243492"/>
            <a:r>
              <a:rPr lang="en-US" sz="1023" dirty="0"/>
              <a:t>Reassure employees that a thoughtful Return to Workplace plan is in place</a:t>
            </a:r>
          </a:p>
          <a:p>
            <a:pPr marL="535688" lvl="1" indent="-243492"/>
            <a:r>
              <a:rPr lang="en-US" sz="1023" dirty="0"/>
              <a:t>Reduce the potential of transmission at the workplace</a:t>
            </a:r>
          </a:p>
          <a:p>
            <a:pPr marL="535688" lvl="1" indent="-243492"/>
            <a:r>
              <a:rPr lang="en-US" sz="1023" dirty="0"/>
              <a:t>Follow the regulatory guidelines</a:t>
            </a:r>
          </a:p>
        </p:txBody>
      </p:sp>
      <p:sp>
        <p:nvSpPr>
          <p:cNvPr id="2" name="Title 1">
            <a:extLst>
              <a:ext uri="{FF2B5EF4-FFF2-40B4-BE49-F238E27FC236}">
                <a16:creationId xmlns:a16="http://schemas.microsoft.com/office/drawing/2014/main" id="{E8E237AD-90A6-404A-BF3C-F6C3B8C37B31}"/>
              </a:ext>
            </a:extLst>
          </p:cNvPr>
          <p:cNvSpPr>
            <a:spLocks noGrp="1"/>
          </p:cNvSpPr>
          <p:nvPr>
            <p:ph type="title"/>
          </p:nvPr>
        </p:nvSpPr>
        <p:spPr>
          <a:xfrm>
            <a:off x="457200" y="304800"/>
            <a:ext cx="8229600" cy="520700"/>
          </a:xfrm>
        </p:spPr>
        <p:txBody>
          <a:bodyPr/>
          <a:lstStyle/>
          <a:p>
            <a:r>
              <a:rPr lang="en-US" dirty="0"/>
              <a:t>The Goals and Types of Screening for Return to the Workplace</a:t>
            </a:r>
          </a:p>
        </p:txBody>
      </p:sp>
      <p:sp>
        <p:nvSpPr>
          <p:cNvPr id="8" name="TextBox 7">
            <a:extLst>
              <a:ext uri="{FF2B5EF4-FFF2-40B4-BE49-F238E27FC236}">
                <a16:creationId xmlns:a16="http://schemas.microsoft.com/office/drawing/2014/main" id="{D6F68143-96F9-4C7C-B53D-BC3D75EDBA9D}"/>
              </a:ext>
            </a:extLst>
          </p:cNvPr>
          <p:cNvSpPr txBox="1"/>
          <p:nvPr/>
        </p:nvSpPr>
        <p:spPr>
          <a:xfrm>
            <a:off x="424228" y="5356458"/>
            <a:ext cx="3438292" cy="443455"/>
          </a:xfrm>
          <a:prstGeom prst="rect">
            <a:avLst/>
          </a:prstGeom>
          <a:noFill/>
        </p:spPr>
        <p:txBody>
          <a:bodyPr wrap="square" rtlCol="0">
            <a:spAutoFit/>
          </a:bodyPr>
          <a:lstStyle/>
          <a:p>
            <a:r>
              <a:rPr lang="en-US" sz="551"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551" dirty="0"/>
          </a:p>
          <a:p>
            <a:endParaRPr lang="en-US" sz="629" dirty="0"/>
          </a:p>
        </p:txBody>
      </p:sp>
      <p:sp>
        <p:nvSpPr>
          <p:cNvPr id="19" name="TextBox 18">
            <a:extLst>
              <a:ext uri="{FF2B5EF4-FFF2-40B4-BE49-F238E27FC236}">
                <a16:creationId xmlns:a16="http://schemas.microsoft.com/office/drawing/2014/main" id="{2F0AA35F-440E-4D62-B7EF-FA13CE328D24}"/>
              </a:ext>
            </a:extLst>
          </p:cNvPr>
          <p:cNvSpPr txBox="1"/>
          <p:nvPr/>
        </p:nvSpPr>
        <p:spPr>
          <a:xfrm>
            <a:off x="524343" y="2488229"/>
            <a:ext cx="6953017" cy="302262"/>
          </a:xfrm>
          <a:prstGeom prst="rect">
            <a:avLst/>
          </a:prstGeom>
          <a:noFill/>
        </p:spPr>
        <p:txBody>
          <a:bodyPr wrap="square" rtlCol="0">
            <a:spAutoFit/>
          </a:bodyPr>
          <a:lstStyle/>
          <a:p>
            <a:pPr>
              <a:spcBef>
                <a:spcPts val="512"/>
              </a:spcBef>
              <a:spcAft>
                <a:spcPts val="512"/>
              </a:spcAft>
            </a:pPr>
            <a:r>
              <a:rPr lang="en-US" sz="1364" dirty="0">
                <a:latin typeface="+mj-lt"/>
              </a:rPr>
              <a:t>The five screening types that employers can leverage are:</a:t>
            </a:r>
          </a:p>
        </p:txBody>
      </p:sp>
      <p:grpSp>
        <p:nvGrpSpPr>
          <p:cNvPr id="15" name="Group 14">
            <a:extLst>
              <a:ext uri="{FF2B5EF4-FFF2-40B4-BE49-F238E27FC236}">
                <a16:creationId xmlns:a16="http://schemas.microsoft.com/office/drawing/2014/main" id="{271C378A-3F9E-4981-91E4-1A7E3FE8AC73}"/>
              </a:ext>
            </a:extLst>
          </p:cNvPr>
          <p:cNvGrpSpPr>
            <a:grpSpLocks noChangeAspect="1"/>
          </p:cNvGrpSpPr>
          <p:nvPr/>
        </p:nvGrpSpPr>
        <p:grpSpPr>
          <a:xfrm>
            <a:off x="5539846" y="3005823"/>
            <a:ext cx="703983" cy="832022"/>
            <a:chOff x="1040072" y="1504950"/>
            <a:chExt cx="1005840" cy="1188782"/>
          </a:xfrm>
        </p:grpSpPr>
        <p:sp>
          <p:nvSpPr>
            <p:cNvPr id="16" name="Oval 15">
              <a:extLst>
                <a:ext uri="{FF2B5EF4-FFF2-40B4-BE49-F238E27FC236}">
                  <a16:creationId xmlns:a16="http://schemas.microsoft.com/office/drawing/2014/main" id="{42DD4C2D-114C-4EA7-B133-FCFD6A929221}"/>
                </a:ext>
              </a:extLst>
            </p:cNvPr>
            <p:cNvSpPr>
              <a:spLocks noChangeAspect="1"/>
            </p:cNvSpPr>
            <p:nvPr/>
          </p:nvSpPr>
          <p:spPr bwMode="auto">
            <a:xfrm>
              <a:off x="1040072" y="1504950"/>
              <a:ext cx="1005840" cy="1005840"/>
            </a:xfrm>
            <a:prstGeom prst="ellipse">
              <a:avLst/>
            </a:prstGeom>
            <a:solidFill>
              <a:schemeClr val="bg1"/>
            </a:solidFill>
            <a:ln w="101600" cap="flat" cmpd="sng" algn="ctr">
              <a:solidFill>
                <a:srgbClr val="0083A9"/>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17" name="Triangle 115">
              <a:extLst>
                <a:ext uri="{FF2B5EF4-FFF2-40B4-BE49-F238E27FC236}">
                  <a16:creationId xmlns:a16="http://schemas.microsoft.com/office/drawing/2014/main" id="{B88253D8-FE11-4650-BEBE-7929911416C6}"/>
                </a:ext>
              </a:extLst>
            </p:cNvPr>
            <p:cNvSpPr/>
            <p:nvPr/>
          </p:nvSpPr>
          <p:spPr bwMode="auto">
            <a:xfrm rot="10800000">
              <a:off x="1396472" y="2510852"/>
              <a:ext cx="293041" cy="182880"/>
            </a:xfrm>
            <a:prstGeom prst="triangle">
              <a:avLst/>
            </a:prstGeom>
            <a:solidFill>
              <a:srgbClr val="0083A9"/>
            </a:solidFill>
            <a:ln w="9525" cap="flat" cmpd="sng" algn="ctr">
              <a:solidFill>
                <a:srgbClr val="0083A9"/>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nvGrpSpPr>
            <p:cNvPr id="18" name="Group 17">
              <a:extLst>
                <a:ext uri="{FF2B5EF4-FFF2-40B4-BE49-F238E27FC236}">
                  <a16:creationId xmlns:a16="http://schemas.microsoft.com/office/drawing/2014/main" id="{0564A14B-C726-4E0A-9EF7-87F28A524640}"/>
                </a:ext>
              </a:extLst>
            </p:cNvPr>
            <p:cNvGrpSpPr/>
            <p:nvPr/>
          </p:nvGrpSpPr>
          <p:grpSpPr>
            <a:xfrm>
              <a:off x="1268672" y="1734713"/>
              <a:ext cx="548640" cy="546315"/>
              <a:chOff x="-949679" y="4302106"/>
              <a:chExt cx="548640" cy="546315"/>
            </a:xfrm>
          </p:grpSpPr>
          <p:grpSp>
            <p:nvGrpSpPr>
              <p:cNvPr id="20" name="Group 19">
                <a:extLst>
                  <a:ext uri="{FF2B5EF4-FFF2-40B4-BE49-F238E27FC236}">
                    <a16:creationId xmlns:a16="http://schemas.microsoft.com/office/drawing/2014/main" id="{9F52E3A4-88D8-4DFD-9371-BAC4D6699285}"/>
                  </a:ext>
                </a:extLst>
              </p:cNvPr>
              <p:cNvGrpSpPr>
                <a:grpSpLocks noChangeAspect="1"/>
              </p:cNvGrpSpPr>
              <p:nvPr/>
            </p:nvGrpSpPr>
            <p:grpSpPr>
              <a:xfrm>
                <a:off x="-949679" y="4302106"/>
                <a:ext cx="548640" cy="546315"/>
                <a:chOff x="-1006476" y="3906838"/>
                <a:chExt cx="749300" cy="746125"/>
              </a:xfrm>
            </p:grpSpPr>
            <p:sp>
              <p:nvSpPr>
                <p:cNvPr id="22" name="Oval 439">
                  <a:extLst>
                    <a:ext uri="{FF2B5EF4-FFF2-40B4-BE49-F238E27FC236}">
                      <a16:creationId xmlns:a16="http://schemas.microsoft.com/office/drawing/2014/main" id="{7227B7BD-7A8F-4005-838D-16EC9091F9B3}"/>
                    </a:ext>
                  </a:extLst>
                </p:cNvPr>
                <p:cNvSpPr>
                  <a:spLocks noChangeArrowheads="1"/>
                </p:cNvSpPr>
                <p:nvPr/>
              </p:nvSpPr>
              <p:spPr bwMode="auto">
                <a:xfrm>
                  <a:off x="-658813" y="4471988"/>
                  <a:ext cx="19050" cy="19050"/>
                </a:xfrm>
                <a:prstGeom prst="ellipse">
                  <a:avLst/>
                </a:prstGeom>
                <a:noFill/>
                <a:ln w="19050" cap="rnd">
                  <a:solidFill>
                    <a:srgbClr val="0083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23" name="Freeform 440">
                  <a:extLst>
                    <a:ext uri="{FF2B5EF4-FFF2-40B4-BE49-F238E27FC236}">
                      <a16:creationId xmlns:a16="http://schemas.microsoft.com/office/drawing/2014/main" id="{B5D13DA8-71DD-450C-9F02-4A9EA950A23C}"/>
                    </a:ext>
                  </a:extLst>
                </p:cNvPr>
                <p:cNvSpPr>
                  <a:spLocks/>
                </p:cNvSpPr>
                <p:nvPr/>
              </p:nvSpPr>
              <p:spPr bwMode="auto">
                <a:xfrm>
                  <a:off x="-1006476" y="3906838"/>
                  <a:ext cx="749300" cy="746125"/>
                </a:xfrm>
                <a:custGeom>
                  <a:avLst/>
                  <a:gdLst>
                    <a:gd name="T0" fmla="*/ 196 w 200"/>
                    <a:gd name="T1" fmla="*/ 75 h 199"/>
                    <a:gd name="T2" fmla="*/ 200 w 200"/>
                    <a:gd name="T3" fmla="*/ 100 h 199"/>
                    <a:gd name="T4" fmla="*/ 100 w 200"/>
                    <a:gd name="T5" fmla="*/ 199 h 199"/>
                    <a:gd name="T6" fmla="*/ 0 w 200"/>
                    <a:gd name="T7" fmla="*/ 100 h 199"/>
                    <a:gd name="T8" fmla="*/ 100 w 200"/>
                    <a:gd name="T9" fmla="*/ 0 h 199"/>
                    <a:gd name="T10" fmla="*/ 156 w 200"/>
                    <a:gd name="T11" fmla="*/ 17 h 199"/>
                  </a:gdLst>
                  <a:ahLst/>
                  <a:cxnLst>
                    <a:cxn ang="0">
                      <a:pos x="T0" y="T1"/>
                    </a:cxn>
                    <a:cxn ang="0">
                      <a:pos x="T2" y="T3"/>
                    </a:cxn>
                    <a:cxn ang="0">
                      <a:pos x="T4" y="T5"/>
                    </a:cxn>
                    <a:cxn ang="0">
                      <a:pos x="T6" y="T7"/>
                    </a:cxn>
                    <a:cxn ang="0">
                      <a:pos x="T8" y="T9"/>
                    </a:cxn>
                    <a:cxn ang="0">
                      <a:pos x="T10" y="T11"/>
                    </a:cxn>
                  </a:cxnLst>
                  <a:rect l="0" t="0" r="r" b="b"/>
                  <a:pathLst>
                    <a:path w="200" h="199">
                      <a:moveTo>
                        <a:pt x="196" y="75"/>
                      </a:moveTo>
                      <a:cubicBezTo>
                        <a:pt x="199" y="83"/>
                        <a:pt x="200" y="91"/>
                        <a:pt x="200" y="100"/>
                      </a:cubicBezTo>
                      <a:cubicBezTo>
                        <a:pt x="200" y="155"/>
                        <a:pt x="155" y="199"/>
                        <a:pt x="100" y="199"/>
                      </a:cubicBezTo>
                      <a:cubicBezTo>
                        <a:pt x="45" y="199"/>
                        <a:pt x="0" y="155"/>
                        <a:pt x="0" y="100"/>
                      </a:cubicBezTo>
                      <a:cubicBezTo>
                        <a:pt x="0" y="45"/>
                        <a:pt x="45" y="0"/>
                        <a:pt x="100" y="0"/>
                      </a:cubicBezTo>
                      <a:cubicBezTo>
                        <a:pt x="121" y="0"/>
                        <a:pt x="140" y="7"/>
                        <a:pt x="156" y="17"/>
                      </a:cubicBezTo>
                    </a:path>
                  </a:pathLst>
                </a:custGeom>
                <a:noFill/>
                <a:ln w="19050" cap="rnd">
                  <a:solidFill>
                    <a:srgbClr val="0083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grpSp>
          <p:cxnSp>
            <p:nvCxnSpPr>
              <p:cNvPr id="21" name="Straight Connector 20">
                <a:extLst>
                  <a:ext uri="{FF2B5EF4-FFF2-40B4-BE49-F238E27FC236}">
                    <a16:creationId xmlns:a16="http://schemas.microsoft.com/office/drawing/2014/main" id="{D7932997-CD70-4DCF-AD6D-67F6FC006814}"/>
                  </a:ext>
                </a:extLst>
              </p:cNvPr>
              <p:cNvCxnSpPr/>
              <p:nvPr/>
            </p:nvCxnSpPr>
            <p:spPr bwMode="auto">
              <a:xfrm>
                <a:off x="-687976" y="4419772"/>
                <a:ext cx="0" cy="253350"/>
              </a:xfrm>
              <a:prstGeom prst="line">
                <a:avLst/>
              </a:prstGeom>
              <a:solidFill>
                <a:schemeClr val="accent1"/>
              </a:solidFill>
              <a:ln w="19050" cap="flat" cmpd="sng" algn="ctr">
                <a:solidFill>
                  <a:srgbClr val="0083A9"/>
                </a:solidFill>
                <a:prstDash val="solid"/>
                <a:round/>
                <a:headEnd type="none" w="med" len="med"/>
                <a:tailEnd type="none" w="med" len="med"/>
              </a:ln>
              <a:effectLst/>
            </p:spPr>
          </p:cxnSp>
        </p:grpSp>
      </p:grpSp>
      <p:grpSp>
        <p:nvGrpSpPr>
          <p:cNvPr id="24" name="Group 23">
            <a:extLst>
              <a:ext uri="{FF2B5EF4-FFF2-40B4-BE49-F238E27FC236}">
                <a16:creationId xmlns:a16="http://schemas.microsoft.com/office/drawing/2014/main" id="{0B53C556-574C-4291-BD88-3F51FB1588E9}"/>
              </a:ext>
            </a:extLst>
          </p:cNvPr>
          <p:cNvGrpSpPr>
            <a:grpSpLocks noChangeAspect="1"/>
          </p:cNvGrpSpPr>
          <p:nvPr/>
        </p:nvGrpSpPr>
        <p:grpSpPr>
          <a:xfrm>
            <a:off x="4032114" y="3005821"/>
            <a:ext cx="703983" cy="832023"/>
            <a:chOff x="4221654" y="1080265"/>
            <a:chExt cx="550898" cy="651095"/>
          </a:xfrm>
        </p:grpSpPr>
        <p:sp>
          <p:nvSpPr>
            <p:cNvPr id="25" name="Oval 24">
              <a:extLst>
                <a:ext uri="{FF2B5EF4-FFF2-40B4-BE49-F238E27FC236}">
                  <a16:creationId xmlns:a16="http://schemas.microsoft.com/office/drawing/2014/main" id="{4E13256F-BFBB-4E66-A77B-294CC5793F78}"/>
                </a:ext>
              </a:extLst>
            </p:cNvPr>
            <p:cNvSpPr>
              <a:spLocks noChangeAspect="1"/>
            </p:cNvSpPr>
            <p:nvPr/>
          </p:nvSpPr>
          <p:spPr bwMode="auto">
            <a:xfrm>
              <a:off x="4221654" y="1080265"/>
              <a:ext cx="550898" cy="550898"/>
            </a:xfrm>
            <a:prstGeom prst="ellipse">
              <a:avLst/>
            </a:prstGeom>
            <a:solidFill>
              <a:schemeClr val="bg1"/>
            </a:solidFill>
            <a:ln w="101600" cap="flat" cmpd="sng" algn="ctr">
              <a:solidFill>
                <a:schemeClr val="accent3"/>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26" name="Triangle 117">
              <a:extLst>
                <a:ext uri="{FF2B5EF4-FFF2-40B4-BE49-F238E27FC236}">
                  <a16:creationId xmlns:a16="http://schemas.microsoft.com/office/drawing/2014/main" id="{EBDC9B77-4698-404C-BC4E-22B4CA87E5F7}"/>
                </a:ext>
              </a:extLst>
            </p:cNvPr>
            <p:cNvSpPr/>
            <p:nvPr/>
          </p:nvSpPr>
          <p:spPr bwMode="auto">
            <a:xfrm rot="10800000">
              <a:off x="4416854" y="1631197"/>
              <a:ext cx="160498" cy="10016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nvGrpSpPr>
            <p:cNvPr id="27" name="Group 26">
              <a:extLst>
                <a:ext uri="{FF2B5EF4-FFF2-40B4-BE49-F238E27FC236}">
                  <a16:creationId xmlns:a16="http://schemas.microsoft.com/office/drawing/2014/main" id="{7C6DC803-EAB8-4C68-91EE-A451E71D999C}"/>
                </a:ext>
              </a:extLst>
            </p:cNvPr>
            <p:cNvGrpSpPr/>
            <p:nvPr/>
          </p:nvGrpSpPr>
          <p:grpSpPr>
            <a:xfrm>
              <a:off x="4382926" y="1205730"/>
              <a:ext cx="228354" cy="299968"/>
              <a:chOff x="4927601" y="1517650"/>
              <a:chExt cx="536575" cy="704851"/>
            </a:xfrm>
          </p:grpSpPr>
          <p:sp>
            <p:nvSpPr>
              <p:cNvPr id="28" name="Freeform 18">
                <a:extLst>
                  <a:ext uri="{FF2B5EF4-FFF2-40B4-BE49-F238E27FC236}">
                    <a16:creationId xmlns:a16="http://schemas.microsoft.com/office/drawing/2014/main" id="{63682C06-809E-443F-B5D8-F2353BCE5B4E}"/>
                  </a:ext>
                </a:extLst>
              </p:cNvPr>
              <p:cNvSpPr>
                <a:spLocks noEditPoints="1"/>
              </p:cNvSpPr>
              <p:nvPr/>
            </p:nvSpPr>
            <p:spPr bwMode="auto">
              <a:xfrm>
                <a:off x="5078413" y="1528763"/>
                <a:ext cx="239713" cy="677863"/>
              </a:xfrm>
              <a:custGeom>
                <a:avLst/>
                <a:gdLst>
                  <a:gd name="T0" fmla="*/ 151 w 151"/>
                  <a:gd name="T1" fmla="*/ 427 h 427"/>
                  <a:gd name="T2" fmla="*/ 151 w 151"/>
                  <a:gd name="T3" fmla="*/ 172 h 427"/>
                  <a:gd name="T4" fmla="*/ 0 w 151"/>
                  <a:gd name="T5" fmla="*/ 0 h 427"/>
                  <a:gd name="T6" fmla="*/ 0 w 151"/>
                  <a:gd name="T7" fmla="*/ 255 h 427"/>
                </a:gdLst>
                <a:ahLst/>
                <a:cxnLst>
                  <a:cxn ang="0">
                    <a:pos x="T0" y="T1"/>
                  </a:cxn>
                  <a:cxn ang="0">
                    <a:pos x="T2" y="T3"/>
                  </a:cxn>
                  <a:cxn ang="0">
                    <a:pos x="T4" y="T5"/>
                  </a:cxn>
                  <a:cxn ang="0">
                    <a:pos x="T6" y="T7"/>
                  </a:cxn>
                </a:cxnLst>
                <a:rect l="0" t="0" r="r" b="b"/>
                <a:pathLst>
                  <a:path w="151" h="427">
                    <a:moveTo>
                      <a:pt x="151" y="427"/>
                    </a:moveTo>
                    <a:lnTo>
                      <a:pt x="151" y="172"/>
                    </a:lnTo>
                    <a:moveTo>
                      <a:pt x="0" y="0"/>
                    </a:moveTo>
                    <a:lnTo>
                      <a:pt x="0" y="255"/>
                    </a:ln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29" name="Line 19">
                <a:extLst>
                  <a:ext uri="{FF2B5EF4-FFF2-40B4-BE49-F238E27FC236}">
                    <a16:creationId xmlns:a16="http://schemas.microsoft.com/office/drawing/2014/main" id="{08FF9785-08B4-40AB-8D59-BD38D9836215}"/>
                  </a:ext>
                </a:extLst>
              </p:cNvPr>
              <p:cNvSpPr>
                <a:spLocks noChangeShapeType="1"/>
              </p:cNvSpPr>
              <p:nvPr/>
            </p:nvSpPr>
            <p:spPr bwMode="auto">
              <a:xfrm flipH="1">
                <a:off x="5318126" y="2065338"/>
                <a:ext cx="146050"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30" name="Line 20">
                <a:extLst>
                  <a:ext uri="{FF2B5EF4-FFF2-40B4-BE49-F238E27FC236}">
                    <a16:creationId xmlns:a16="http://schemas.microsoft.com/office/drawing/2014/main" id="{8D4D96C9-2272-4257-91DA-19A146C4E4F4}"/>
                  </a:ext>
                </a:extLst>
              </p:cNvPr>
              <p:cNvSpPr>
                <a:spLocks noChangeShapeType="1"/>
              </p:cNvSpPr>
              <p:nvPr/>
            </p:nvSpPr>
            <p:spPr bwMode="auto">
              <a:xfrm>
                <a:off x="5167313" y="2065338"/>
                <a:ext cx="150813"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31" name="Line 21">
                <a:extLst>
                  <a:ext uri="{FF2B5EF4-FFF2-40B4-BE49-F238E27FC236}">
                    <a16:creationId xmlns:a16="http://schemas.microsoft.com/office/drawing/2014/main" id="{21AA134B-891F-4527-B509-BDE15D81789A}"/>
                  </a:ext>
                </a:extLst>
              </p:cNvPr>
              <p:cNvSpPr>
                <a:spLocks noChangeShapeType="1"/>
              </p:cNvSpPr>
              <p:nvPr/>
            </p:nvSpPr>
            <p:spPr bwMode="auto">
              <a:xfrm flipH="1" flipV="1">
                <a:off x="5078413" y="1517650"/>
                <a:ext cx="146050"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32" name="Line 22">
                <a:extLst>
                  <a:ext uri="{FF2B5EF4-FFF2-40B4-BE49-F238E27FC236}">
                    <a16:creationId xmlns:a16="http://schemas.microsoft.com/office/drawing/2014/main" id="{BDE1F1E9-ACDE-4770-9234-F47F74ED7A62}"/>
                  </a:ext>
                </a:extLst>
              </p:cNvPr>
              <p:cNvSpPr>
                <a:spLocks noChangeShapeType="1"/>
              </p:cNvSpPr>
              <p:nvPr/>
            </p:nvSpPr>
            <p:spPr bwMode="auto">
              <a:xfrm flipV="1">
                <a:off x="4927601" y="1517650"/>
                <a:ext cx="150813"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grpSp>
      </p:grpSp>
      <p:grpSp>
        <p:nvGrpSpPr>
          <p:cNvPr id="33" name="Group 32">
            <a:extLst>
              <a:ext uri="{FF2B5EF4-FFF2-40B4-BE49-F238E27FC236}">
                <a16:creationId xmlns:a16="http://schemas.microsoft.com/office/drawing/2014/main" id="{8353F958-FFF5-4C2D-8504-33F578FA1E2B}"/>
              </a:ext>
            </a:extLst>
          </p:cNvPr>
          <p:cNvGrpSpPr>
            <a:grpSpLocks noChangeAspect="1"/>
          </p:cNvGrpSpPr>
          <p:nvPr/>
        </p:nvGrpSpPr>
        <p:grpSpPr>
          <a:xfrm>
            <a:off x="2529505" y="3005827"/>
            <a:ext cx="703984" cy="832020"/>
            <a:chOff x="1339285" y="1925395"/>
            <a:chExt cx="596807" cy="705352"/>
          </a:xfrm>
        </p:grpSpPr>
        <p:grpSp>
          <p:nvGrpSpPr>
            <p:cNvPr id="34" name="Group 33">
              <a:extLst>
                <a:ext uri="{FF2B5EF4-FFF2-40B4-BE49-F238E27FC236}">
                  <a16:creationId xmlns:a16="http://schemas.microsoft.com/office/drawing/2014/main" id="{4ED18D3A-608D-4993-B15D-892BA28428CB}"/>
                </a:ext>
              </a:extLst>
            </p:cNvPr>
            <p:cNvGrpSpPr>
              <a:grpSpLocks noChangeAspect="1"/>
            </p:cNvGrpSpPr>
            <p:nvPr/>
          </p:nvGrpSpPr>
          <p:grpSpPr>
            <a:xfrm>
              <a:off x="1339285" y="1925395"/>
              <a:ext cx="596807" cy="705352"/>
              <a:chOff x="4902464" y="1504950"/>
              <a:chExt cx="1005840" cy="1188782"/>
            </a:xfrm>
          </p:grpSpPr>
          <p:sp>
            <p:nvSpPr>
              <p:cNvPr id="40" name="Oval 39">
                <a:extLst>
                  <a:ext uri="{FF2B5EF4-FFF2-40B4-BE49-F238E27FC236}">
                    <a16:creationId xmlns:a16="http://schemas.microsoft.com/office/drawing/2014/main" id="{27723B34-0B9B-45DC-AAD6-34AB9F8D9D16}"/>
                  </a:ext>
                </a:extLst>
              </p:cNvPr>
              <p:cNvSpPr>
                <a:spLocks noChangeAspect="1"/>
              </p:cNvSpPr>
              <p:nvPr/>
            </p:nvSpPr>
            <p:spPr bwMode="auto">
              <a:xfrm>
                <a:off x="4902464" y="1504950"/>
                <a:ext cx="1005840" cy="1005840"/>
              </a:xfrm>
              <a:prstGeom prst="ellipse">
                <a:avLst/>
              </a:prstGeom>
              <a:solidFill>
                <a:schemeClr val="bg1"/>
              </a:solidFill>
              <a:ln w="101600" cap="flat" cmpd="sng" algn="ctr">
                <a:solidFill>
                  <a:schemeClr val="tx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41" name="Triangle 119">
                <a:extLst>
                  <a:ext uri="{FF2B5EF4-FFF2-40B4-BE49-F238E27FC236}">
                    <a16:creationId xmlns:a16="http://schemas.microsoft.com/office/drawing/2014/main" id="{20A40951-23E6-4E44-B363-FF9B4FA71F68}"/>
                  </a:ext>
                </a:extLst>
              </p:cNvPr>
              <p:cNvSpPr/>
              <p:nvPr/>
            </p:nvSpPr>
            <p:spPr bwMode="auto">
              <a:xfrm rot="10800000">
                <a:off x="5258864" y="2510852"/>
                <a:ext cx="293041" cy="182880"/>
              </a:xfrm>
              <a:prstGeom prst="triangle">
                <a:avLst/>
              </a:prstGeom>
              <a:solidFill>
                <a:schemeClr val="tx2"/>
              </a:solidFill>
              <a:ln w="9525" cap="flat" cmpd="sng" algn="ctr">
                <a:solidFill>
                  <a:schemeClr val="tx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grpSp>
          <p:nvGrpSpPr>
            <p:cNvPr id="35" name="Group 33">
              <a:extLst>
                <a:ext uri="{FF2B5EF4-FFF2-40B4-BE49-F238E27FC236}">
                  <a16:creationId xmlns:a16="http://schemas.microsoft.com/office/drawing/2014/main" id="{B553C91F-8268-408C-BEA3-6000A42AFEB6}"/>
                </a:ext>
              </a:extLst>
            </p:cNvPr>
            <p:cNvGrpSpPr>
              <a:grpSpLocks noChangeAspect="1"/>
            </p:cNvGrpSpPr>
            <p:nvPr/>
          </p:nvGrpSpPr>
          <p:grpSpPr bwMode="auto">
            <a:xfrm>
              <a:off x="1412391" y="2049634"/>
              <a:ext cx="404955" cy="296103"/>
              <a:chOff x="184" y="2597"/>
              <a:chExt cx="532" cy="389"/>
            </a:xfrm>
            <a:solidFill>
              <a:schemeClr val="tx2"/>
            </a:solidFill>
          </p:grpSpPr>
          <p:sp>
            <p:nvSpPr>
              <p:cNvPr id="36" name="Freeform 34">
                <a:extLst>
                  <a:ext uri="{FF2B5EF4-FFF2-40B4-BE49-F238E27FC236}">
                    <a16:creationId xmlns:a16="http://schemas.microsoft.com/office/drawing/2014/main" id="{B072E810-16C9-4E21-80DD-9A47B5F7C382}"/>
                  </a:ext>
                </a:extLst>
              </p:cNvPr>
              <p:cNvSpPr>
                <a:spLocks noChangeArrowheads="1"/>
              </p:cNvSpPr>
              <p:nvPr/>
            </p:nvSpPr>
            <p:spPr bwMode="auto">
              <a:xfrm>
                <a:off x="184" y="2597"/>
                <a:ext cx="336" cy="389"/>
              </a:xfrm>
              <a:custGeom>
                <a:avLst/>
                <a:gdLst>
                  <a:gd name="T0" fmla="*/ 1219 w 1562"/>
                  <a:gd name="T1" fmla="*/ 1781 h 1876"/>
                  <a:gd name="T2" fmla="*/ 1219 w 1562"/>
                  <a:gd name="T3" fmla="*/ 1781 h 1876"/>
                  <a:gd name="T4" fmla="*/ 219 w 1562"/>
                  <a:gd name="T5" fmla="*/ 1375 h 1876"/>
                  <a:gd name="T6" fmla="*/ 562 w 1562"/>
                  <a:gd name="T7" fmla="*/ 188 h 1876"/>
                  <a:gd name="T8" fmla="*/ 1561 w 1562"/>
                  <a:gd name="T9" fmla="*/ 344 h 1876"/>
                </a:gdLst>
                <a:ahLst/>
                <a:cxnLst>
                  <a:cxn ang="0">
                    <a:pos x="T0" y="T1"/>
                  </a:cxn>
                  <a:cxn ang="0">
                    <a:pos x="T2" y="T3"/>
                  </a:cxn>
                  <a:cxn ang="0">
                    <a:pos x="T4" y="T5"/>
                  </a:cxn>
                  <a:cxn ang="0">
                    <a:pos x="T6" y="T7"/>
                  </a:cxn>
                  <a:cxn ang="0">
                    <a:pos x="T8" y="T9"/>
                  </a:cxn>
                </a:cxnLst>
                <a:rect l="0" t="0" r="r" b="b"/>
                <a:pathLst>
                  <a:path w="1562" h="1876">
                    <a:moveTo>
                      <a:pt x="1219" y="1781"/>
                    </a:moveTo>
                    <a:lnTo>
                      <a:pt x="1219" y="1781"/>
                    </a:lnTo>
                    <a:cubicBezTo>
                      <a:pt x="844" y="1875"/>
                      <a:pt x="406" y="1718"/>
                      <a:pt x="219" y="1375"/>
                    </a:cubicBezTo>
                    <a:cubicBezTo>
                      <a:pt x="0" y="968"/>
                      <a:pt x="125" y="438"/>
                      <a:pt x="562" y="188"/>
                    </a:cubicBezTo>
                    <a:cubicBezTo>
                      <a:pt x="906" y="0"/>
                      <a:pt x="1311" y="94"/>
                      <a:pt x="1561" y="344"/>
                    </a:cubicBez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sp>
            <p:nvSpPr>
              <p:cNvPr id="37" name="Freeform 35">
                <a:extLst>
                  <a:ext uri="{FF2B5EF4-FFF2-40B4-BE49-F238E27FC236}">
                    <a16:creationId xmlns:a16="http://schemas.microsoft.com/office/drawing/2014/main" id="{3F1D3417-4A05-4684-8B98-F13D99C31118}"/>
                  </a:ext>
                </a:extLst>
              </p:cNvPr>
              <p:cNvSpPr>
                <a:spLocks noChangeArrowheads="1"/>
              </p:cNvSpPr>
              <p:nvPr/>
            </p:nvSpPr>
            <p:spPr bwMode="auto">
              <a:xfrm>
                <a:off x="278" y="2714"/>
                <a:ext cx="202" cy="161"/>
              </a:xfrm>
              <a:custGeom>
                <a:avLst/>
                <a:gdLst>
                  <a:gd name="T0" fmla="*/ 0 w 938"/>
                  <a:gd name="T1" fmla="*/ 468 h 781"/>
                  <a:gd name="T2" fmla="*/ 407 w 938"/>
                  <a:gd name="T3" fmla="*/ 780 h 781"/>
                  <a:gd name="T4" fmla="*/ 937 w 938"/>
                  <a:gd name="T5" fmla="*/ 0 h 781"/>
                </a:gdLst>
                <a:ahLst/>
                <a:cxnLst>
                  <a:cxn ang="0">
                    <a:pos x="T0" y="T1"/>
                  </a:cxn>
                  <a:cxn ang="0">
                    <a:pos x="T2" y="T3"/>
                  </a:cxn>
                  <a:cxn ang="0">
                    <a:pos x="T4" y="T5"/>
                  </a:cxn>
                </a:cxnLst>
                <a:rect l="0" t="0" r="r" b="b"/>
                <a:pathLst>
                  <a:path w="938" h="781">
                    <a:moveTo>
                      <a:pt x="0" y="468"/>
                    </a:moveTo>
                    <a:lnTo>
                      <a:pt x="407" y="780"/>
                    </a:lnTo>
                    <a:lnTo>
                      <a:pt x="937" y="0"/>
                    </a:ln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sp>
            <p:nvSpPr>
              <p:cNvPr id="38" name="Freeform 36">
                <a:extLst>
                  <a:ext uri="{FF2B5EF4-FFF2-40B4-BE49-F238E27FC236}">
                    <a16:creationId xmlns:a16="http://schemas.microsoft.com/office/drawing/2014/main" id="{40AE864D-0E12-4027-9E17-B7605F7BEEF7}"/>
                  </a:ext>
                </a:extLst>
              </p:cNvPr>
              <p:cNvSpPr>
                <a:spLocks noChangeArrowheads="1"/>
              </p:cNvSpPr>
              <p:nvPr/>
            </p:nvSpPr>
            <p:spPr bwMode="auto">
              <a:xfrm>
                <a:off x="556" y="2688"/>
                <a:ext cx="107" cy="108"/>
              </a:xfrm>
              <a:custGeom>
                <a:avLst/>
                <a:gdLst>
                  <a:gd name="T0" fmla="*/ 250 w 501"/>
                  <a:gd name="T1" fmla="*/ 530 h 531"/>
                  <a:gd name="T2" fmla="*/ 250 w 501"/>
                  <a:gd name="T3" fmla="*/ 530 h 531"/>
                  <a:gd name="T4" fmla="*/ 500 w 501"/>
                  <a:gd name="T5" fmla="*/ 250 h 531"/>
                  <a:gd name="T6" fmla="*/ 250 w 501"/>
                  <a:gd name="T7" fmla="*/ 0 h 531"/>
                  <a:gd name="T8" fmla="*/ 0 w 501"/>
                  <a:gd name="T9" fmla="*/ 250 h 531"/>
                  <a:gd name="T10" fmla="*/ 250 w 501"/>
                  <a:gd name="T11" fmla="*/ 530 h 531"/>
                </a:gdLst>
                <a:ahLst/>
                <a:cxnLst>
                  <a:cxn ang="0">
                    <a:pos x="T0" y="T1"/>
                  </a:cxn>
                  <a:cxn ang="0">
                    <a:pos x="T2" y="T3"/>
                  </a:cxn>
                  <a:cxn ang="0">
                    <a:pos x="T4" y="T5"/>
                  </a:cxn>
                  <a:cxn ang="0">
                    <a:pos x="T6" y="T7"/>
                  </a:cxn>
                  <a:cxn ang="0">
                    <a:pos x="T8" y="T9"/>
                  </a:cxn>
                  <a:cxn ang="0">
                    <a:pos x="T10" y="T11"/>
                  </a:cxn>
                </a:cxnLst>
                <a:rect l="0" t="0" r="r" b="b"/>
                <a:pathLst>
                  <a:path w="501" h="531">
                    <a:moveTo>
                      <a:pt x="250" y="530"/>
                    </a:moveTo>
                    <a:lnTo>
                      <a:pt x="250" y="530"/>
                    </a:lnTo>
                    <a:cubicBezTo>
                      <a:pt x="375" y="530"/>
                      <a:pt x="500" y="406"/>
                      <a:pt x="500" y="250"/>
                    </a:cubicBezTo>
                    <a:cubicBezTo>
                      <a:pt x="500" y="125"/>
                      <a:pt x="375" y="0"/>
                      <a:pt x="250" y="0"/>
                    </a:cubicBezTo>
                    <a:cubicBezTo>
                      <a:pt x="93" y="0"/>
                      <a:pt x="0" y="125"/>
                      <a:pt x="0" y="250"/>
                    </a:cubicBezTo>
                    <a:cubicBezTo>
                      <a:pt x="0" y="406"/>
                      <a:pt x="93" y="530"/>
                      <a:pt x="250" y="530"/>
                    </a:cubicBez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sp>
            <p:nvSpPr>
              <p:cNvPr id="39" name="Freeform 37">
                <a:extLst>
                  <a:ext uri="{FF2B5EF4-FFF2-40B4-BE49-F238E27FC236}">
                    <a16:creationId xmlns:a16="http://schemas.microsoft.com/office/drawing/2014/main" id="{CA8D241B-FBEB-4C9E-BCE8-FCA81F5E5109}"/>
                  </a:ext>
                </a:extLst>
              </p:cNvPr>
              <p:cNvSpPr>
                <a:spLocks noChangeArrowheads="1"/>
              </p:cNvSpPr>
              <p:nvPr/>
            </p:nvSpPr>
            <p:spPr bwMode="auto">
              <a:xfrm>
                <a:off x="501" y="2844"/>
                <a:ext cx="215" cy="129"/>
              </a:xfrm>
              <a:custGeom>
                <a:avLst/>
                <a:gdLst>
                  <a:gd name="T0" fmla="*/ 0 w 1001"/>
                  <a:gd name="T1" fmla="*/ 625 h 626"/>
                  <a:gd name="T2" fmla="*/ 0 w 1001"/>
                  <a:gd name="T3" fmla="*/ 625 h 626"/>
                  <a:gd name="T4" fmla="*/ 62 w 1001"/>
                  <a:gd name="T5" fmla="*/ 63 h 626"/>
                  <a:gd name="T6" fmla="*/ 125 w 1001"/>
                  <a:gd name="T7" fmla="*/ 0 h 626"/>
                  <a:gd name="T8" fmla="*/ 843 w 1001"/>
                  <a:gd name="T9" fmla="*/ 0 h 626"/>
                  <a:gd name="T10" fmla="*/ 906 w 1001"/>
                  <a:gd name="T11" fmla="*/ 63 h 626"/>
                  <a:gd name="T12" fmla="*/ 1000 w 1001"/>
                  <a:gd name="T13" fmla="*/ 625 h 626"/>
                </a:gdLst>
                <a:ahLst/>
                <a:cxnLst>
                  <a:cxn ang="0">
                    <a:pos x="T0" y="T1"/>
                  </a:cxn>
                  <a:cxn ang="0">
                    <a:pos x="T2" y="T3"/>
                  </a:cxn>
                  <a:cxn ang="0">
                    <a:pos x="T4" y="T5"/>
                  </a:cxn>
                  <a:cxn ang="0">
                    <a:pos x="T6" y="T7"/>
                  </a:cxn>
                  <a:cxn ang="0">
                    <a:pos x="T8" y="T9"/>
                  </a:cxn>
                  <a:cxn ang="0">
                    <a:pos x="T10" y="T11"/>
                  </a:cxn>
                  <a:cxn ang="0">
                    <a:pos x="T12" y="T13"/>
                  </a:cxn>
                </a:cxnLst>
                <a:rect l="0" t="0" r="r" b="b"/>
                <a:pathLst>
                  <a:path w="1001" h="626">
                    <a:moveTo>
                      <a:pt x="0" y="625"/>
                    </a:moveTo>
                    <a:lnTo>
                      <a:pt x="0" y="625"/>
                    </a:lnTo>
                    <a:cubicBezTo>
                      <a:pt x="62" y="63"/>
                      <a:pt x="62" y="63"/>
                      <a:pt x="62" y="63"/>
                    </a:cubicBezTo>
                    <a:cubicBezTo>
                      <a:pt x="62" y="31"/>
                      <a:pt x="93" y="0"/>
                      <a:pt x="125" y="0"/>
                    </a:cubicBezTo>
                    <a:cubicBezTo>
                      <a:pt x="843" y="0"/>
                      <a:pt x="843" y="0"/>
                      <a:pt x="843" y="0"/>
                    </a:cubicBezTo>
                    <a:cubicBezTo>
                      <a:pt x="875" y="0"/>
                      <a:pt x="906" y="31"/>
                      <a:pt x="906" y="63"/>
                    </a:cubicBezTo>
                    <a:cubicBezTo>
                      <a:pt x="937" y="219"/>
                      <a:pt x="1000" y="625"/>
                      <a:pt x="1000" y="625"/>
                    </a:cubicBez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grpSp>
      </p:grpSp>
      <p:sp>
        <p:nvSpPr>
          <p:cNvPr id="4" name="Rectangle 3">
            <a:extLst>
              <a:ext uri="{FF2B5EF4-FFF2-40B4-BE49-F238E27FC236}">
                <a16:creationId xmlns:a16="http://schemas.microsoft.com/office/drawing/2014/main" id="{345D511C-B12A-471B-A6EC-FCA549BF755F}"/>
              </a:ext>
            </a:extLst>
          </p:cNvPr>
          <p:cNvSpPr/>
          <p:nvPr/>
        </p:nvSpPr>
        <p:spPr>
          <a:xfrm>
            <a:off x="2239890" y="3874871"/>
            <a:ext cx="1283213" cy="380745"/>
          </a:xfrm>
          <a:prstGeom prst="rect">
            <a:avLst/>
          </a:prstGeom>
        </p:spPr>
        <p:txBody>
          <a:bodyPr wrap="square">
            <a:spAutoFit/>
          </a:bodyPr>
          <a:lstStyle/>
          <a:p>
            <a:pPr algn="ctr">
              <a:spcBef>
                <a:spcPts val="512"/>
              </a:spcBef>
              <a:spcAft>
                <a:spcPts val="512"/>
              </a:spcAft>
            </a:pPr>
            <a:r>
              <a:rPr lang="en-US" sz="937" b="1" dirty="0"/>
              <a:t>Temperature Screenings</a:t>
            </a:r>
          </a:p>
        </p:txBody>
      </p:sp>
      <p:sp>
        <p:nvSpPr>
          <p:cNvPr id="5" name="Rectangle 4">
            <a:extLst>
              <a:ext uri="{FF2B5EF4-FFF2-40B4-BE49-F238E27FC236}">
                <a16:creationId xmlns:a16="http://schemas.microsoft.com/office/drawing/2014/main" id="{3B8C50DA-84D6-4462-8C92-F7105A01808F}"/>
              </a:ext>
            </a:extLst>
          </p:cNvPr>
          <p:cNvSpPr/>
          <p:nvPr/>
        </p:nvSpPr>
        <p:spPr>
          <a:xfrm>
            <a:off x="3696491" y="3868531"/>
            <a:ext cx="1459755" cy="380745"/>
          </a:xfrm>
          <a:prstGeom prst="rect">
            <a:avLst/>
          </a:prstGeom>
        </p:spPr>
        <p:txBody>
          <a:bodyPr wrap="square">
            <a:spAutoFit/>
          </a:bodyPr>
          <a:lstStyle/>
          <a:p>
            <a:pPr algn="ctr">
              <a:spcBef>
                <a:spcPts val="512"/>
              </a:spcBef>
              <a:spcAft>
                <a:spcPts val="512"/>
              </a:spcAft>
            </a:pPr>
            <a:r>
              <a:rPr lang="en-US" sz="937" b="1" dirty="0"/>
              <a:t>Polymerase Chain Reaction (PCR) tests</a:t>
            </a:r>
          </a:p>
        </p:txBody>
      </p:sp>
      <p:sp>
        <p:nvSpPr>
          <p:cNvPr id="6" name="Rectangle 5">
            <a:extLst>
              <a:ext uri="{FF2B5EF4-FFF2-40B4-BE49-F238E27FC236}">
                <a16:creationId xmlns:a16="http://schemas.microsoft.com/office/drawing/2014/main" id="{41CC9805-35A3-4220-9363-7B062B703840}"/>
              </a:ext>
            </a:extLst>
          </p:cNvPr>
          <p:cNvSpPr/>
          <p:nvPr/>
        </p:nvSpPr>
        <p:spPr>
          <a:xfrm>
            <a:off x="5503778" y="3880643"/>
            <a:ext cx="767990" cy="380745"/>
          </a:xfrm>
          <a:prstGeom prst="rect">
            <a:avLst/>
          </a:prstGeom>
        </p:spPr>
        <p:txBody>
          <a:bodyPr wrap="square">
            <a:spAutoFit/>
          </a:bodyPr>
          <a:lstStyle/>
          <a:p>
            <a:pPr algn="ctr">
              <a:spcBef>
                <a:spcPts val="512"/>
              </a:spcBef>
              <a:spcAft>
                <a:spcPts val="512"/>
              </a:spcAft>
            </a:pPr>
            <a:r>
              <a:rPr lang="en-US" sz="937" b="1" dirty="0"/>
              <a:t>Antibody Test</a:t>
            </a:r>
          </a:p>
        </p:txBody>
      </p:sp>
      <p:sp>
        <p:nvSpPr>
          <p:cNvPr id="50" name="Rectangle 49">
            <a:extLst>
              <a:ext uri="{FF2B5EF4-FFF2-40B4-BE49-F238E27FC236}">
                <a16:creationId xmlns:a16="http://schemas.microsoft.com/office/drawing/2014/main" id="{2A273447-912B-4E23-AC74-EE405DBAD1CD}"/>
              </a:ext>
            </a:extLst>
          </p:cNvPr>
          <p:cNvSpPr/>
          <p:nvPr/>
        </p:nvSpPr>
        <p:spPr>
          <a:xfrm>
            <a:off x="846375" y="3877240"/>
            <a:ext cx="1065043" cy="380745"/>
          </a:xfrm>
          <a:prstGeom prst="rect">
            <a:avLst/>
          </a:prstGeom>
        </p:spPr>
        <p:txBody>
          <a:bodyPr wrap="square">
            <a:spAutoFit/>
          </a:bodyPr>
          <a:lstStyle/>
          <a:p>
            <a:pPr algn="ctr">
              <a:spcBef>
                <a:spcPts val="512"/>
              </a:spcBef>
              <a:spcAft>
                <a:spcPts val="512"/>
              </a:spcAft>
            </a:pPr>
            <a:r>
              <a:rPr lang="en-US" sz="937" b="1" dirty="0"/>
              <a:t>Employee Attestation</a:t>
            </a:r>
          </a:p>
        </p:txBody>
      </p:sp>
      <p:sp>
        <p:nvSpPr>
          <p:cNvPr id="52" name="Rectangle 51">
            <a:extLst>
              <a:ext uri="{FF2B5EF4-FFF2-40B4-BE49-F238E27FC236}">
                <a16:creationId xmlns:a16="http://schemas.microsoft.com/office/drawing/2014/main" id="{867B0B3F-28FA-47B8-AC4A-00504833060D}"/>
              </a:ext>
            </a:extLst>
          </p:cNvPr>
          <p:cNvSpPr/>
          <p:nvPr/>
        </p:nvSpPr>
        <p:spPr>
          <a:xfrm>
            <a:off x="6987697" y="3880644"/>
            <a:ext cx="767990" cy="380745"/>
          </a:xfrm>
          <a:prstGeom prst="rect">
            <a:avLst/>
          </a:prstGeom>
        </p:spPr>
        <p:txBody>
          <a:bodyPr wrap="square">
            <a:spAutoFit/>
          </a:bodyPr>
          <a:lstStyle/>
          <a:p>
            <a:pPr algn="ctr">
              <a:spcBef>
                <a:spcPts val="512"/>
              </a:spcBef>
              <a:spcAft>
                <a:spcPts val="512"/>
              </a:spcAft>
            </a:pPr>
            <a:r>
              <a:rPr lang="en-US" sz="937" b="1" dirty="0"/>
              <a:t>Antigen Testing</a:t>
            </a:r>
          </a:p>
        </p:txBody>
      </p:sp>
      <p:grpSp>
        <p:nvGrpSpPr>
          <p:cNvPr id="12" name="Group 11">
            <a:extLst>
              <a:ext uri="{FF2B5EF4-FFF2-40B4-BE49-F238E27FC236}">
                <a16:creationId xmlns:a16="http://schemas.microsoft.com/office/drawing/2014/main" id="{4C750A03-3272-42E2-A967-AB08F7F30B46}"/>
              </a:ext>
            </a:extLst>
          </p:cNvPr>
          <p:cNvGrpSpPr/>
          <p:nvPr/>
        </p:nvGrpSpPr>
        <p:grpSpPr>
          <a:xfrm>
            <a:off x="1026908" y="3005820"/>
            <a:ext cx="703984" cy="823706"/>
            <a:chOff x="1018742" y="2701257"/>
            <a:chExt cx="826203" cy="966710"/>
          </a:xfrm>
        </p:grpSpPr>
        <p:sp>
          <p:nvSpPr>
            <p:cNvPr id="46" name="Triangle 119">
              <a:extLst>
                <a:ext uri="{FF2B5EF4-FFF2-40B4-BE49-F238E27FC236}">
                  <a16:creationId xmlns:a16="http://schemas.microsoft.com/office/drawing/2014/main" id="{A916E40D-0AF5-4EC5-81A5-F615957418BF}"/>
                </a:ext>
              </a:extLst>
            </p:cNvPr>
            <p:cNvSpPr/>
            <p:nvPr/>
          </p:nvSpPr>
          <p:spPr bwMode="auto">
            <a:xfrm rot="10800000">
              <a:off x="1283498" y="3541630"/>
              <a:ext cx="240706" cy="126337"/>
            </a:xfrm>
            <a:prstGeom prst="triangle">
              <a:avLst/>
            </a:prstGeom>
            <a:solidFill>
              <a:srgbClr val="003F72"/>
            </a:solidFill>
            <a:ln w="9525" cap="flat" cmpd="sng" algn="ctr">
              <a:solidFill>
                <a:schemeClr val="accent4"/>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87" name="Oval 86">
              <a:extLst>
                <a:ext uri="{FF2B5EF4-FFF2-40B4-BE49-F238E27FC236}">
                  <a16:creationId xmlns:a16="http://schemas.microsoft.com/office/drawing/2014/main" id="{BB6C37F5-5E22-4649-9A58-7A1F8E7CE2A6}"/>
                </a:ext>
              </a:extLst>
            </p:cNvPr>
            <p:cNvSpPr>
              <a:spLocks noChangeAspect="1"/>
            </p:cNvSpPr>
            <p:nvPr/>
          </p:nvSpPr>
          <p:spPr bwMode="auto">
            <a:xfrm>
              <a:off x="1018742" y="2701257"/>
              <a:ext cx="826203" cy="826199"/>
            </a:xfrm>
            <a:prstGeom prst="ellipse">
              <a:avLst/>
            </a:prstGeom>
            <a:solidFill>
              <a:schemeClr val="bg1"/>
            </a:solidFill>
            <a:ln w="101600" cap="flat" cmpd="sng" algn="ctr">
              <a:solidFill>
                <a:schemeClr val="accent4"/>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nvGrpSpPr>
            <p:cNvPr id="47" name="Group 46">
              <a:extLst>
                <a:ext uri="{FF2B5EF4-FFF2-40B4-BE49-F238E27FC236}">
                  <a16:creationId xmlns:a16="http://schemas.microsoft.com/office/drawing/2014/main" id="{BD80B500-F87F-456D-A0D6-2750F994C582}"/>
                </a:ext>
              </a:extLst>
            </p:cNvPr>
            <p:cNvGrpSpPr/>
            <p:nvPr/>
          </p:nvGrpSpPr>
          <p:grpSpPr>
            <a:xfrm>
              <a:off x="1315357" y="2876585"/>
              <a:ext cx="190262" cy="541137"/>
              <a:chOff x="5750325" y="2901223"/>
              <a:chExt cx="164739" cy="492268"/>
            </a:xfrm>
          </p:grpSpPr>
          <p:sp>
            <p:nvSpPr>
              <p:cNvPr id="48" name="Freeform 44">
                <a:extLst>
                  <a:ext uri="{FF2B5EF4-FFF2-40B4-BE49-F238E27FC236}">
                    <a16:creationId xmlns:a16="http://schemas.microsoft.com/office/drawing/2014/main" id="{9F209A73-2BF3-419E-ACA0-77297198FA63}"/>
                  </a:ext>
                </a:extLst>
              </p:cNvPr>
              <p:cNvSpPr>
                <a:spLocks/>
              </p:cNvSpPr>
              <p:nvPr/>
            </p:nvSpPr>
            <p:spPr bwMode="auto">
              <a:xfrm>
                <a:off x="5750325" y="3000548"/>
                <a:ext cx="164739" cy="392943"/>
              </a:xfrm>
              <a:custGeom>
                <a:avLst/>
                <a:gdLst>
                  <a:gd name="T0" fmla="*/ 8 w 72"/>
                  <a:gd name="T1" fmla="*/ 4 h 170"/>
                  <a:gd name="T2" fmla="*/ 12 w 72"/>
                  <a:gd name="T3" fmla="*/ 0 h 170"/>
                  <a:gd name="T4" fmla="*/ 59 w 72"/>
                  <a:gd name="T5" fmla="*/ 0 h 170"/>
                  <a:gd name="T6" fmla="*/ 63 w 72"/>
                  <a:gd name="T7" fmla="*/ 4 h 170"/>
                  <a:gd name="T8" fmla="*/ 72 w 72"/>
                  <a:gd name="T9" fmla="*/ 66 h 170"/>
                  <a:gd name="T10" fmla="*/ 71 w 72"/>
                  <a:gd name="T11" fmla="*/ 70 h 170"/>
                  <a:gd name="T12" fmla="*/ 68 w 72"/>
                  <a:gd name="T13" fmla="*/ 71 h 170"/>
                  <a:gd name="T14" fmla="*/ 56 w 72"/>
                  <a:gd name="T15" fmla="*/ 71 h 170"/>
                  <a:gd name="T16" fmla="*/ 48 w 72"/>
                  <a:gd name="T17" fmla="*/ 166 h 170"/>
                  <a:gd name="T18" fmla="*/ 43 w 72"/>
                  <a:gd name="T19" fmla="*/ 170 h 170"/>
                  <a:gd name="T20" fmla="*/ 29 w 72"/>
                  <a:gd name="T21" fmla="*/ 170 h 170"/>
                  <a:gd name="T22" fmla="*/ 25 w 72"/>
                  <a:gd name="T23" fmla="*/ 166 h 170"/>
                  <a:gd name="T24" fmla="*/ 16 w 72"/>
                  <a:gd name="T25" fmla="*/ 71 h 170"/>
                  <a:gd name="T26" fmla="*/ 5 w 72"/>
                  <a:gd name="T27" fmla="*/ 71 h 170"/>
                  <a:gd name="T28" fmla="*/ 2 w 72"/>
                  <a:gd name="T29" fmla="*/ 70 h 170"/>
                  <a:gd name="T30" fmla="*/ 1 w 72"/>
                  <a:gd name="T31" fmla="*/ 66 h 170"/>
                  <a:gd name="T32" fmla="*/ 8 w 72"/>
                  <a:gd name="T33"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70">
                    <a:moveTo>
                      <a:pt x="8" y="4"/>
                    </a:moveTo>
                    <a:cubicBezTo>
                      <a:pt x="9" y="2"/>
                      <a:pt x="10" y="0"/>
                      <a:pt x="12" y="0"/>
                    </a:cubicBezTo>
                    <a:cubicBezTo>
                      <a:pt x="59" y="0"/>
                      <a:pt x="59" y="0"/>
                      <a:pt x="59" y="0"/>
                    </a:cubicBezTo>
                    <a:cubicBezTo>
                      <a:pt x="61" y="0"/>
                      <a:pt x="63" y="2"/>
                      <a:pt x="63" y="4"/>
                    </a:cubicBezTo>
                    <a:cubicBezTo>
                      <a:pt x="72" y="66"/>
                      <a:pt x="72" y="66"/>
                      <a:pt x="72" y="66"/>
                    </a:cubicBezTo>
                    <a:cubicBezTo>
                      <a:pt x="72" y="67"/>
                      <a:pt x="72" y="69"/>
                      <a:pt x="71" y="70"/>
                    </a:cubicBezTo>
                    <a:cubicBezTo>
                      <a:pt x="70" y="71"/>
                      <a:pt x="69" y="71"/>
                      <a:pt x="68" y="71"/>
                    </a:cubicBezTo>
                    <a:cubicBezTo>
                      <a:pt x="56" y="71"/>
                      <a:pt x="56" y="71"/>
                      <a:pt x="56" y="71"/>
                    </a:cubicBezTo>
                    <a:cubicBezTo>
                      <a:pt x="48" y="166"/>
                      <a:pt x="48" y="166"/>
                      <a:pt x="48" y="166"/>
                    </a:cubicBezTo>
                    <a:cubicBezTo>
                      <a:pt x="47" y="168"/>
                      <a:pt x="46" y="170"/>
                      <a:pt x="43" y="170"/>
                    </a:cubicBezTo>
                    <a:cubicBezTo>
                      <a:pt x="29" y="170"/>
                      <a:pt x="29" y="170"/>
                      <a:pt x="29" y="170"/>
                    </a:cubicBezTo>
                    <a:cubicBezTo>
                      <a:pt x="27" y="170"/>
                      <a:pt x="25" y="168"/>
                      <a:pt x="25" y="166"/>
                    </a:cubicBezTo>
                    <a:cubicBezTo>
                      <a:pt x="16" y="71"/>
                      <a:pt x="16" y="71"/>
                      <a:pt x="16" y="71"/>
                    </a:cubicBezTo>
                    <a:cubicBezTo>
                      <a:pt x="5" y="71"/>
                      <a:pt x="5" y="71"/>
                      <a:pt x="5" y="71"/>
                    </a:cubicBezTo>
                    <a:cubicBezTo>
                      <a:pt x="3" y="71"/>
                      <a:pt x="2" y="71"/>
                      <a:pt x="2" y="70"/>
                    </a:cubicBezTo>
                    <a:cubicBezTo>
                      <a:pt x="1" y="69"/>
                      <a:pt x="0" y="67"/>
                      <a:pt x="1" y="66"/>
                    </a:cubicBezTo>
                    <a:cubicBezTo>
                      <a:pt x="8" y="4"/>
                      <a:pt x="8" y="4"/>
                      <a:pt x="8" y="4"/>
                    </a:cubicBez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1920" tIns="35960" rIns="71920" bIns="35960" numCol="1" anchor="t" anchorCtr="0" compatLnSpc="1">
                <a:prstTxWarp prst="textNoShape">
                  <a:avLst/>
                </a:prstTxWarp>
              </a:bodyPr>
              <a:lstStyle/>
              <a:p>
                <a:endParaRPr lang="en-US" sz="1193" dirty="0"/>
              </a:p>
            </p:txBody>
          </p:sp>
          <p:sp>
            <p:nvSpPr>
              <p:cNvPr id="49" name="Oval 45">
                <a:extLst>
                  <a:ext uri="{FF2B5EF4-FFF2-40B4-BE49-F238E27FC236}">
                    <a16:creationId xmlns:a16="http://schemas.microsoft.com/office/drawing/2014/main" id="{3F39152D-875C-4126-8BE9-21A7BD3A880C}"/>
                  </a:ext>
                </a:extLst>
              </p:cNvPr>
              <p:cNvSpPr>
                <a:spLocks noChangeArrowheads="1"/>
              </p:cNvSpPr>
              <p:nvPr/>
            </p:nvSpPr>
            <p:spPr bwMode="auto">
              <a:xfrm>
                <a:off x="5794619" y="2901223"/>
                <a:ext cx="77851" cy="77851"/>
              </a:xfrm>
              <a:prstGeom prst="ellips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1920" tIns="35960" rIns="71920" bIns="35960" numCol="1" anchor="t" anchorCtr="0" compatLnSpc="1">
                <a:prstTxWarp prst="textNoShape">
                  <a:avLst/>
                </a:prstTxWarp>
              </a:bodyPr>
              <a:lstStyle/>
              <a:p>
                <a:endParaRPr lang="en-US" sz="1193" dirty="0"/>
              </a:p>
            </p:txBody>
          </p:sp>
        </p:grpSp>
      </p:grpSp>
      <p:sp>
        <p:nvSpPr>
          <p:cNvPr id="13" name="TextBox 12">
            <a:extLst>
              <a:ext uri="{FF2B5EF4-FFF2-40B4-BE49-F238E27FC236}">
                <a16:creationId xmlns:a16="http://schemas.microsoft.com/office/drawing/2014/main" id="{5E014797-1A42-435E-ADE8-64CF0D5F4A68}"/>
              </a:ext>
            </a:extLst>
          </p:cNvPr>
          <p:cNvSpPr txBox="1"/>
          <p:nvPr/>
        </p:nvSpPr>
        <p:spPr>
          <a:xfrm>
            <a:off x="4173446" y="4185638"/>
            <a:ext cx="674249" cy="616772"/>
          </a:xfrm>
          <a:prstGeom prst="rect">
            <a:avLst/>
          </a:prstGeom>
          <a:noFill/>
        </p:spPr>
        <p:txBody>
          <a:bodyPr wrap="square" rtlCol="0">
            <a:spAutoFit/>
          </a:bodyPr>
          <a:lstStyle/>
          <a:p>
            <a:r>
              <a:rPr lang="en-US" sz="3408" b="1" dirty="0">
                <a:solidFill>
                  <a:schemeClr val="bg2"/>
                </a:solidFill>
              </a:rPr>
              <a:t>+</a:t>
            </a:r>
          </a:p>
        </p:txBody>
      </p:sp>
      <p:grpSp>
        <p:nvGrpSpPr>
          <p:cNvPr id="14" name="Group 13">
            <a:extLst>
              <a:ext uri="{FF2B5EF4-FFF2-40B4-BE49-F238E27FC236}">
                <a16:creationId xmlns:a16="http://schemas.microsoft.com/office/drawing/2014/main" id="{0BBA7782-B4A0-4696-BA69-0A2AD28144B2}"/>
              </a:ext>
            </a:extLst>
          </p:cNvPr>
          <p:cNvGrpSpPr/>
          <p:nvPr/>
        </p:nvGrpSpPr>
        <p:grpSpPr>
          <a:xfrm>
            <a:off x="7042461" y="3005824"/>
            <a:ext cx="703984" cy="853400"/>
            <a:chOff x="8372222" y="2732609"/>
            <a:chExt cx="826203" cy="1001560"/>
          </a:xfrm>
        </p:grpSpPr>
        <p:grpSp>
          <p:nvGrpSpPr>
            <p:cNvPr id="10" name="Group 9">
              <a:extLst>
                <a:ext uri="{FF2B5EF4-FFF2-40B4-BE49-F238E27FC236}">
                  <a16:creationId xmlns:a16="http://schemas.microsoft.com/office/drawing/2014/main" id="{E81A2F25-7476-495E-A532-F6C1A444057C}"/>
                </a:ext>
              </a:extLst>
            </p:cNvPr>
            <p:cNvGrpSpPr/>
            <p:nvPr/>
          </p:nvGrpSpPr>
          <p:grpSpPr>
            <a:xfrm>
              <a:off x="8372222" y="2732609"/>
              <a:ext cx="826203" cy="1001560"/>
              <a:chOff x="7900106" y="2768642"/>
              <a:chExt cx="826203" cy="1001560"/>
            </a:xfrm>
          </p:grpSpPr>
          <p:sp>
            <p:nvSpPr>
              <p:cNvPr id="75" name="Oval 74">
                <a:extLst>
                  <a:ext uri="{FF2B5EF4-FFF2-40B4-BE49-F238E27FC236}">
                    <a16:creationId xmlns:a16="http://schemas.microsoft.com/office/drawing/2014/main" id="{2D068986-A26E-44C9-B3F9-9EA1D5505852}"/>
                  </a:ext>
                </a:extLst>
              </p:cNvPr>
              <p:cNvSpPr>
                <a:spLocks noChangeAspect="1"/>
              </p:cNvSpPr>
              <p:nvPr/>
            </p:nvSpPr>
            <p:spPr bwMode="auto">
              <a:xfrm>
                <a:off x="7900106" y="2768642"/>
                <a:ext cx="826203" cy="826200"/>
              </a:xfrm>
              <a:prstGeom prst="ellipse">
                <a:avLst/>
              </a:prstGeom>
              <a:solidFill>
                <a:schemeClr val="bg1"/>
              </a:solidFill>
              <a:ln w="101600" cap="flat" cmpd="sng" algn="ctr">
                <a:solidFill>
                  <a:schemeClr val="bg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76" name="Triangle 119">
                <a:extLst>
                  <a:ext uri="{FF2B5EF4-FFF2-40B4-BE49-F238E27FC236}">
                    <a16:creationId xmlns:a16="http://schemas.microsoft.com/office/drawing/2014/main" id="{0000241E-DD74-42CD-A7F1-2358298ACE95}"/>
                  </a:ext>
                </a:extLst>
              </p:cNvPr>
              <p:cNvSpPr/>
              <p:nvPr/>
            </p:nvSpPr>
            <p:spPr bwMode="auto">
              <a:xfrm rot="10800000">
                <a:off x="8192854" y="3619984"/>
                <a:ext cx="240706" cy="150218"/>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sp>
          <p:nvSpPr>
            <p:cNvPr id="89" name="Freeform 393">
              <a:extLst>
                <a:ext uri="{FF2B5EF4-FFF2-40B4-BE49-F238E27FC236}">
                  <a16:creationId xmlns:a16="http://schemas.microsoft.com/office/drawing/2014/main" id="{08811CC8-BF35-4DAB-9FF7-C4A364514E6B}"/>
                </a:ext>
              </a:extLst>
            </p:cNvPr>
            <p:cNvSpPr>
              <a:spLocks noChangeAspect="1" noEditPoints="1"/>
            </p:cNvSpPr>
            <p:nvPr/>
          </p:nvSpPr>
          <p:spPr bwMode="auto">
            <a:xfrm>
              <a:off x="8501471" y="2873508"/>
              <a:ext cx="558884" cy="563233"/>
            </a:xfrm>
            <a:custGeom>
              <a:avLst/>
              <a:gdLst>
                <a:gd name="T0" fmla="*/ 38 w 109"/>
                <a:gd name="T1" fmla="*/ 35 h 110"/>
                <a:gd name="T2" fmla="*/ 57 w 109"/>
                <a:gd name="T3" fmla="*/ 27 h 110"/>
                <a:gd name="T4" fmla="*/ 70 w 109"/>
                <a:gd name="T5" fmla="*/ 49 h 110"/>
                <a:gd name="T6" fmla="*/ 53 w 109"/>
                <a:gd name="T7" fmla="*/ 58 h 110"/>
                <a:gd name="T8" fmla="*/ 53 w 109"/>
                <a:gd name="T9" fmla="*/ 69 h 110"/>
                <a:gd name="T10" fmla="*/ 53 w 109"/>
                <a:gd name="T11" fmla="*/ 83 h 110"/>
                <a:gd name="T12" fmla="*/ 53 w 109"/>
                <a:gd name="T13" fmla="*/ 84 h 110"/>
                <a:gd name="T14" fmla="*/ 53 w 109"/>
                <a:gd name="T15" fmla="*/ 83 h 110"/>
                <a:gd name="T16" fmla="*/ 53 w 109"/>
                <a:gd name="T17" fmla="*/ 83 h 110"/>
                <a:gd name="T18" fmla="*/ 53 w 109"/>
                <a:gd name="T19" fmla="*/ 83 h 110"/>
                <a:gd name="T20" fmla="*/ 109 w 109"/>
                <a:gd name="T21" fmla="*/ 55 h 110"/>
                <a:gd name="T22" fmla="*/ 55 w 109"/>
                <a:gd name="T23" fmla="*/ 110 h 110"/>
                <a:gd name="T24" fmla="*/ 0 w 109"/>
                <a:gd name="T25" fmla="*/ 55 h 110"/>
                <a:gd name="T26" fmla="*/ 55 w 109"/>
                <a:gd name="T27" fmla="*/ 0 h 110"/>
                <a:gd name="T28" fmla="*/ 109 w 109"/>
                <a:gd name="T2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0">
                  <a:moveTo>
                    <a:pt x="38" y="35"/>
                  </a:moveTo>
                  <a:cubicBezTo>
                    <a:pt x="38" y="35"/>
                    <a:pt x="46" y="26"/>
                    <a:pt x="57" y="27"/>
                  </a:cubicBezTo>
                  <a:cubicBezTo>
                    <a:pt x="71" y="29"/>
                    <a:pt x="74" y="41"/>
                    <a:pt x="70" y="49"/>
                  </a:cubicBezTo>
                  <a:cubicBezTo>
                    <a:pt x="65" y="58"/>
                    <a:pt x="53" y="58"/>
                    <a:pt x="53" y="58"/>
                  </a:cubicBezTo>
                  <a:cubicBezTo>
                    <a:pt x="53" y="69"/>
                    <a:pt x="53" y="69"/>
                    <a:pt x="53" y="69"/>
                  </a:cubicBezTo>
                  <a:moveTo>
                    <a:pt x="53" y="83"/>
                  </a:moveTo>
                  <a:cubicBezTo>
                    <a:pt x="53" y="84"/>
                    <a:pt x="53" y="84"/>
                    <a:pt x="53" y="84"/>
                  </a:cubicBezTo>
                  <a:cubicBezTo>
                    <a:pt x="53" y="84"/>
                    <a:pt x="53" y="84"/>
                    <a:pt x="53" y="83"/>
                  </a:cubicBezTo>
                  <a:cubicBezTo>
                    <a:pt x="53" y="83"/>
                    <a:pt x="53" y="83"/>
                    <a:pt x="53" y="83"/>
                  </a:cubicBezTo>
                  <a:cubicBezTo>
                    <a:pt x="53" y="83"/>
                    <a:pt x="53" y="83"/>
                    <a:pt x="53" y="83"/>
                  </a:cubicBezTo>
                  <a:close/>
                  <a:moveTo>
                    <a:pt x="109" y="55"/>
                  </a:moveTo>
                  <a:cubicBezTo>
                    <a:pt x="109" y="85"/>
                    <a:pt x="85" y="110"/>
                    <a:pt x="55" y="110"/>
                  </a:cubicBezTo>
                  <a:cubicBezTo>
                    <a:pt x="24" y="110"/>
                    <a:pt x="0" y="85"/>
                    <a:pt x="0" y="55"/>
                  </a:cubicBezTo>
                  <a:cubicBezTo>
                    <a:pt x="0" y="25"/>
                    <a:pt x="24" y="0"/>
                    <a:pt x="55" y="0"/>
                  </a:cubicBezTo>
                  <a:cubicBezTo>
                    <a:pt x="85" y="0"/>
                    <a:pt x="109" y="25"/>
                    <a:pt x="109" y="55"/>
                  </a:cubicBezTo>
                  <a:close/>
                </a:path>
              </a:pathLst>
            </a:custGeom>
            <a:noFill/>
            <a:ln w="381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2045"/>
            </a:p>
          </p:txBody>
        </p:sp>
      </p:grpSp>
      <p:grpSp>
        <p:nvGrpSpPr>
          <p:cNvPr id="42" name="Group 41">
            <a:extLst>
              <a:ext uri="{FF2B5EF4-FFF2-40B4-BE49-F238E27FC236}">
                <a16:creationId xmlns:a16="http://schemas.microsoft.com/office/drawing/2014/main" id="{F2E4B030-C785-4984-9100-8D123DFA7439}"/>
              </a:ext>
            </a:extLst>
          </p:cNvPr>
          <p:cNvGrpSpPr/>
          <p:nvPr/>
        </p:nvGrpSpPr>
        <p:grpSpPr>
          <a:xfrm>
            <a:off x="4016757" y="4834193"/>
            <a:ext cx="724675" cy="856473"/>
            <a:chOff x="4374590" y="4989934"/>
            <a:chExt cx="850486" cy="1005167"/>
          </a:xfrm>
        </p:grpSpPr>
        <p:grpSp>
          <p:nvGrpSpPr>
            <p:cNvPr id="54" name="Group 53">
              <a:extLst>
                <a:ext uri="{FF2B5EF4-FFF2-40B4-BE49-F238E27FC236}">
                  <a16:creationId xmlns:a16="http://schemas.microsoft.com/office/drawing/2014/main" id="{3D6ED7E6-AFFA-45A6-B9F2-BD2D4888079B}"/>
                </a:ext>
              </a:extLst>
            </p:cNvPr>
            <p:cNvGrpSpPr>
              <a:grpSpLocks noChangeAspect="1"/>
            </p:cNvGrpSpPr>
            <p:nvPr/>
          </p:nvGrpSpPr>
          <p:grpSpPr>
            <a:xfrm>
              <a:off x="4374590" y="4989934"/>
              <a:ext cx="850486" cy="1005167"/>
              <a:chOff x="4902464" y="1504950"/>
              <a:chExt cx="1005840" cy="1188782"/>
            </a:xfrm>
          </p:grpSpPr>
          <p:sp>
            <p:nvSpPr>
              <p:cNvPr id="60" name="Oval 59">
                <a:extLst>
                  <a:ext uri="{FF2B5EF4-FFF2-40B4-BE49-F238E27FC236}">
                    <a16:creationId xmlns:a16="http://schemas.microsoft.com/office/drawing/2014/main" id="{5D2E8B27-C6A0-4265-A3C0-D2F6C3C64E05}"/>
                  </a:ext>
                </a:extLst>
              </p:cNvPr>
              <p:cNvSpPr>
                <a:spLocks noChangeAspect="1"/>
              </p:cNvSpPr>
              <p:nvPr/>
            </p:nvSpPr>
            <p:spPr bwMode="auto">
              <a:xfrm>
                <a:off x="4902464" y="1504950"/>
                <a:ext cx="1005840" cy="1005840"/>
              </a:xfrm>
              <a:prstGeom prst="ellipse">
                <a:avLst/>
              </a:prstGeom>
              <a:solidFill>
                <a:schemeClr val="bg1"/>
              </a:solidFill>
              <a:ln w="101600" cap="flat" cmpd="sng" algn="ctr">
                <a:solidFill>
                  <a:schemeClr val="accent4">
                    <a:lumMod val="50000"/>
                  </a:schemeClr>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61" name="Triangle 119">
                <a:extLst>
                  <a:ext uri="{FF2B5EF4-FFF2-40B4-BE49-F238E27FC236}">
                    <a16:creationId xmlns:a16="http://schemas.microsoft.com/office/drawing/2014/main" id="{E80C3442-27A8-4003-8591-05BC1C4E2E03}"/>
                  </a:ext>
                </a:extLst>
              </p:cNvPr>
              <p:cNvSpPr/>
              <p:nvPr/>
            </p:nvSpPr>
            <p:spPr bwMode="auto">
              <a:xfrm rot="10800000">
                <a:off x="5258864" y="2510852"/>
                <a:ext cx="293041" cy="182880"/>
              </a:xfrm>
              <a:prstGeom prst="triangle">
                <a:avLst/>
              </a:prstGeom>
              <a:solidFill>
                <a:schemeClr val="accent4">
                  <a:lumMod val="50000"/>
                </a:schemeClr>
              </a:solidFill>
              <a:ln w="9525" cap="flat" cmpd="sng" algn="ctr">
                <a:solidFill>
                  <a:schemeClr val="accent4">
                    <a:lumMod val="50000"/>
                  </a:schemeClr>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grpSp>
          <p:nvGrpSpPr>
            <p:cNvPr id="90" name="Group 89">
              <a:extLst>
                <a:ext uri="{FF2B5EF4-FFF2-40B4-BE49-F238E27FC236}">
                  <a16:creationId xmlns:a16="http://schemas.microsoft.com/office/drawing/2014/main" id="{3ED8550E-43B3-4F6E-B506-50B8C421650B}"/>
                </a:ext>
              </a:extLst>
            </p:cNvPr>
            <p:cNvGrpSpPr>
              <a:grpSpLocks noChangeAspect="1"/>
            </p:cNvGrpSpPr>
            <p:nvPr/>
          </p:nvGrpSpPr>
          <p:grpSpPr>
            <a:xfrm>
              <a:off x="4536920" y="5111083"/>
              <a:ext cx="486837" cy="503623"/>
              <a:chOff x="7405688" y="1654175"/>
              <a:chExt cx="322263" cy="333375"/>
            </a:xfrm>
          </p:grpSpPr>
          <p:sp>
            <p:nvSpPr>
              <p:cNvPr id="91" name="Freeform 46">
                <a:extLst>
                  <a:ext uri="{FF2B5EF4-FFF2-40B4-BE49-F238E27FC236}">
                    <a16:creationId xmlns:a16="http://schemas.microsoft.com/office/drawing/2014/main" id="{344BBA9C-1DAE-49F0-9FA0-264BB480FA95}"/>
                  </a:ext>
                </a:extLst>
              </p:cNvPr>
              <p:cNvSpPr>
                <a:spLocks noEditPoints="1"/>
              </p:cNvSpPr>
              <p:nvPr/>
            </p:nvSpPr>
            <p:spPr bwMode="auto">
              <a:xfrm>
                <a:off x="7405688" y="1908175"/>
                <a:ext cx="322263" cy="79375"/>
              </a:xfrm>
              <a:custGeom>
                <a:avLst/>
                <a:gdLst>
                  <a:gd name="T0" fmla="*/ 21 w 86"/>
                  <a:gd name="T1" fmla="*/ 10 h 21"/>
                  <a:gd name="T2" fmla="*/ 11 w 86"/>
                  <a:gd name="T3" fmla="*/ 21 h 21"/>
                  <a:gd name="T4" fmla="*/ 0 w 86"/>
                  <a:gd name="T5" fmla="*/ 10 h 21"/>
                  <a:gd name="T6" fmla="*/ 11 w 86"/>
                  <a:gd name="T7" fmla="*/ 0 h 21"/>
                  <a:gd name="T8" fmla="*/ 21 w 86"/>
                  <a:gd name="T9" fmla="*/ 10 h 21"/>
                  <a:gd name="T10" fmla="*/ 86 w 86"/>
                  <a:gd name="T11" fmla="*/ 10 h 21"/>
                  <a:gd name="T12" fmla="*/ 76 w 86"/>
                  <a:gd name="T13" fmla="*/ 21 h 21"/>
                  <a:gd name="T14" fmla="*/ 65 w 86"/>
                  <a:gd name="T15" fmla="*/ 10 h 21"/>
                  <a:gd name="T16" fmla="*/ 76 w 86"/>
                  <a:gd name="T17" fmla="*/ 0 h 21"/>
                  <a:gd name="T18" fmla="*/ 86 w 86"/>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21">
                    <a:moveTo>
                      <a:pt x="21" y="10"/>
                    </a:moveTo>
                    <a:cubicBezTo>
                      <a:pt x="21" y="16"/>
                      <a:pt x="17" y="21"/>
                      <a:pt x="11" y="21"/>
                    </a:cubicBezTo>
                    <a:cubicBezTo>
                      <a:pt x="5" y="21"/>
                      <a:pt x="0" y="16"/>
                      <a:pt x="0" y="10"/>
                    </a:cubicBezTo>
                    <a:cubicBezTo>
                      <a:pt x="0" y="4"/>
                      <a:pt x="5" y="0"/>
                      <a:pt x="11" y="0"/>
                    </a:cubicBezTo>
                    <a:cubicBezTo>
                      <a:pt x="17" y="0"/>
                      <a:pt x="21" y="4"/>
                      <a:pt x="21" y="10"/>
                    </a:cubicBezTo>
                    <a:close/>
                    <a:moveTo>
                      <a:pt x="86" y="10"/>
                    </a:moveTo>
                    <a:cubicBezTo>
                      <a:pt x="86" y="16"/>
                      <a:pt x="81" y="21"/>
                      <a:pt x="76" y="21"/>
                    </a:cubicBezTo>
                    <a:cubicBezTo>
                      <a:pt x="70" y="21"/>
                      <a:pt x="65" y="16"/>
                      <a:pt x="65" y="10"/>
                    </a:cubicBezTo>
                    <a:cubicBezTo>
                      <a:pt x="65" y="4"/>
                      <a:pt x="70" y="0"/>
                      <a:pt x="76" y="0"/>
                    </a:cubicBezTo>
                    <a:cubicBezTo>
                      <a:pt x="81" y="0"/>
                      <a:pt x="86" y="4"/>
                      <a:pt x="86" y="10"/>
                    </a:cubicBezTo>
                    <a:close/>
                  </a:path>
                </a:pathLst>
              </a:custGeom>
              <a:noFill/>
              <a:ln w="28575" cap="rnd">
                <a:solidFill>
                  <a:schemeClr val="accent4">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2045"/>
              </a:p>
            </p:txBody>
          </p:sp>
          <p:sp>
            <p:nvSpPr>
              <p:cNvPr id="92" name="Freeform 47">
                <a:extLst>
                  <a:ext uri="{FF2B5EF4-FFF2-40B4-BE49-F238E27FC236}">
                    <a16:creationId xmlns:a16="http://schemas.microsoft.com/office/drawing/2014/main" id="{F8D12060-78B8-4FB8-923A-8539C74656B4}"/>
                  </a:ext>
                </a:extLst>
              </p:cNvPr>
              <p:cNvSpPr>
                <a:spLocks/>
              </p:cNvSpPr>
              <p:nvPr/>
            </p:nvSpPr>
            <p:spPr bwMode="auto">
              <a:xfrm>
                <a:off x="7570788" y="1736725"/>
                <a:ext cx="0" cy="100013"/>
              </a:xfrm>
              <a:custGeom>
                <a:avLst/>
                <a:gdLst>
                  <a:gd name="T0" fmla="*/ 63 h 63"/>
                  <a:gd name="T1" fmla="*/ 0 h 63"/>
                  <a:gd name="T2" fmla="*/ 63 h 63"/>
                </a:gdLst>
                <a:ahLst/>
                <a:cxnLst>
                  <a:cxn ang="0">
                    <a:pos x="0" y="T0"/>
                  </a:cxn>
                  <a:cxn ang="0">
                    <a:pos x="0" y="T1"/>
                  </a:cxn>
                  <a:cxn ang="0">
                    <a:pos x="0" y="T2"/>
                  </a:cxn>
                </a:cxnLst>
                <a:rect l="0" t="0" r="r" b="b"/>
                <a:pathLst>
                  <a:path h="63">
                    <a:moveTo>
                      <a:pt x="0" y="63"/>
                    </a:moveTo>
                    <a:lnTo>
                      <a:pt x="0" y="0"/>
                    </a:lnTo>
                    <a:lnTo>
                      <a:pt x="0" y="63"/>
                    </a:lnTo>
                    <a:close/>
                  </a:path>
                </a:pathLst>
              </a:custGeom>
              <a:solidFill>
                <a:srgbClr val="FFFFFF"/>
              </a:solidFill>
              <a:ln w="28575">
                <a:solidFill>
                  <a:schemeClr val="accent4"/>
                </a:solidFill>
                <a:round/>
                <a:headEnd/>
                <a:tailEnd/>
              </a:ln>
            </p:spPr>
            <p:txBody>
              <a:bodyPr vert="horz" wrap="square" lIns="77913" tIns="38957" rIns="77913" bIns="38957" numCol="1" anchor="t" anchorCtr="0" compatLnSpc="1">
                <a:prstTxWarp prst="textNoShape">
                  <a:avLst/>
                </a:prstTxWarp>
              </a:bodyPr>
              <a:lstStyle/>
              <a:p>
                <a:endParaRPr lang="en-US" sz="2045"/>
              </a:p>
            </p:txBody>
          </p:sp>
          <p:sp>
            <p:nvSpPr>
              <p:cNvPr id="93" name="Line 48">
                <a:extLst>
                  <a:ext uri="{FF2B5EF4-FFF2-40B4-BE49-F238E27FC236}">
                    <a16:creationId xmlns:a16="http://schemas.microsoft.com/office/drawing/2014/main" id="{B072DE59-C3EE-42EA-B6D0-DD4436FA6B6A}"/>
                  </a:ext>
                </a:extLst>
              </p:cNvPr>
              <p:cNvSpPr>
                <a:spLocks noChangeShapeType="1"/>
              </p:cNvSpPr>
              <p:nvPr/>
            </p:nvSpPr>
            <p:spPr bwMode="auto">
              <a:xfrm flipV="1">
                <a:off x="7570788" y="1736725"/>
                <a:ext cx="0" cy="100013"/>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2045"/>
              </a:p>
            </p:txBody>
          </p:sp>
          <p:sp>
            <p:nvSpPr>
              <p:cNvPr id="94" name="Line 49">
                <a:extLst>
                  <a:ext uri="{FF2B5EF4-FFF2-40B4-BE49-F238E27FC236}">
                    <a16:creationId xmlns:a16="http://schemas.microsoft.com/office/drawing/2014/main" id="{0E4831FB-FCC5-4EA1-9F21-3DD76EA6BB65}"/>
                  </a:ext>
                </a:extLst>
              </p:cNvPr>
              <p:cNvSpPr>
                <a:spLocks noChangeShapeType="1"/>
              </p:cNvSpPr>
              <p:nvPr/>
            </p:nvSpPr>
            <p:spPr bwMode="auto">
              <a:xfrm flipV="1">
                <a:off x="7570788" y="1736725"/>
                <a:ext cx="0" cy="100013"/>
              </a:xfrm>
              <a:prstGeom prst="line">
                <a:avLst/>
              </a:prstGeom>
              <a:noFill/>
              <a:ln w="28575" cap="rnd">
                <a:solidFill>
                  <a:schemeClr val="accent4">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2045"/>
              </a:p>
            </p:txBody>
          </p:sp>
          <p:sp>
            <p:nvSpPr>
              <p:cNvPr id="95" name="Freeform 50">
                <a:extLst>
                  <a:ext uri="{FF2B5EF4-FFF2-40B4-BE49-F238E27FC236}">
                    <a16:creationId xmlns:a16="http://schemas.microsoft.com/office/drawing/2014/main" id="{430EE0B7-57AC-41EE-859A-139341753436}"/>
                  </a:ext>
                </a:extLst>
              </p:cNvPr>
              <p:cNvSpPr>
                <a:spLocks/>
              </p:cNvSpPr>
              <p:nvPr/>
            </p:nvSpPr>
            <p:spPr bwMode="auto">
              <a:xfrm>
                <a:off x="7570788" y="1836738"/>
                <a:ext cx="79375" cy="82550"/>
              </a:xfrm>
              <a:custGeom>
                <a:avLst/>
                <a:gdLst>
                  <a:gd name="T0" fmla="*/ 50 w 50"/>
                  <a:gd name="T1" fmla="*/ 52 h 52"/>
                  <a:gd name="T2" fmla="*/ 0 w 50"/>
                  <a:gd name="T3" fmla="*/ 0 h 52"/>
                  <a:gd name="T4" fmla="*/ 50 w 50"/>
                  <a:gd name="T5" fmla="*/ 52 h 52"/>
                </a:gdLst>
                <a:ahLst/>
                <a:cxnLst>
                  <a:cxn ang="0">
                    <a:pos x="T0" y="T1"/>
                  </a:cxn>
                  <a:cxn ang="0">
                    <a:pos x="T2" y="T3"/>
                  </a:cxn>
                  <a:cxn ang="0">
                    <a:pos x="T4" y="T5"/>
                  </a:cxn>
                </a:cxnLst>
                <a:rect l="0" t="0" r="r" b="b"/>
                <a:pathLst>
                  <a:path w="50" h="52">
                    <a:moveTo>
                      <a:pt x="50" y="52"/>
                    </a:moveTo>
                    <a:lnTo>
                      <a:pt x="0" y="0"/>
                    </a:lnTo>
                    <a:lnTo>
                      <a:pt x="50" y="52"/>
                    </a:lnTo>
                    <a:close/>
                  </a:path>
                </a:pathLst>
              </a:custGeom>
              <a:solidFill>
                <a:srgbClr val="FFFFFF"/>
              </a:solidFill>
              <a:ln w="28575">
                <a:solidFill>
                  <a:schemeClr val="accent4"/>
                </a:solidFill>
                <a:round/>
                <a:headEnd/>
                <a:tailEnd/>
              </a:ln>
            </p:spPr>
            <p:txBody>
              <a:bodyPr vert="horz" wrap="square" lIns="77913" tIns="38957" rIns="77913" bIns="38957" numCol="1" anchor="t" anchorCtr="0" compatLnSpc="1">
                <a:prstTxWarp prst="textNoShape">
                  <a:avLst/>
                </a:prstTxWarp>
              </a:bodyPr>
              <a:lstStyle/>
              <a:p>
                <a:endParaRPr lang="en-US" sz="2045"/>
              </a:p>
            </p:txBody>
          </p:sp>
          <p:sp>
            <p:nvSpPr>
              <p:cNvPr id="96" name="Line 51">
                <a:extLst>
                  <a:ext uri="{FF2B5EF4-FFF2-40B4-BE49-F238E27FC236}">
                    <a16:creationId xmlns:a16="http://schemas.microsoft.com/office/drawing/2014/main" id="{D74ACF51-3223-4EAA-9013-152B580A814B}"/>
                  </a:ext>
                </a:extLst>
              </p:cNvPr>
              <p:cNvSpPr>
                <a:spLocks noChangeShapeType="1"/>
              </p:cNvSpPr>
              <p:nvPr/>
            </p:nvSpPr>
            <p:spPr bwMode="auto">
              <a:xfrm flipH="1" flipV="1">
                <a:off x="7570788" y="1836738"/>
                <a:ext cx="79375" cy="8255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2045"/>
              </a:p>
            </p:txBody>
          </p:sp>
          <p:sp>
            <p:nvSpPr>
              <p:cNvPr id="97" name="Line 52">
                <a:extLst>
                  <a:ext uri="{FF2B5EF4-FFF2-40B4-BE49-F238E27FC236}">
                    <a16:creationId xmlns:a16="http://schemas.microsoft.com/office/drawing/2014/main" id="{16C50466-307A-4764-A1A3-DB7DCFE633F8}"/>
                  </a:ext>
                </a:extLst>
              </p:cNvPr>
              <p:cNvSpPr>
                <a:spLocks noChangeShapeType="1"/>
              </p:cNvSpPr>
              <p:nvPr/>
            </p:nvSpPr>
            <p:spPr bwMode="auto">
              <a:xfrm flipH="1" flipV="1">
                <a:off x="7570788" y="1836738"/>
                <a:ext cx="79375" cy="82550"/>
              </a:xfrm>
              <a:prstGeom prst="line">
                <a:avLst/>
              </a:prstGeom>
              <a:noFill/>
              <a:ln w="28575" cap="rnd">
                <a:solidFill>
                  <a:schemeClr val="accent4">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2045"/>
              </a:p>
            </p:txBody>
          </p:sp>
          <p:sp>
            <p:nvSpPr>
              <p:cNvPr id="98" name="Freeform 53">
                <a:extLst>
                  <a:ext uri="{FF2B5EF4-FFF2-40B4-BE49-F238E27FC236}">
                    <a16:creationId xmlns:a16="http://schemas.microsoft.com/office/drawing/2014/main" id="{691C8961-49CC-44E6-A4F8-0FFFF22662EE}"/>
                  </a:ext>
                </a:extLst>
              </p:cNvPr>
              <p:cNvSpPr>
                <a:spLocks/>
              </p:cNvSpPr>
              <p:nvPr/>
            </p:nvSpPr>
            <p:spPr bwMode="auto">
              <a:xfrm>
                <a:off x="7488238" y="1836738"/>
                <a:ext cx="82550" cy="82550"/>
              </a:xfrm>
              <a:custGeom>
                <a:avLst/>
                <a:gdLst>
                  <a:gd name="T0" fmla="*/ 0 w 52"/>
                  <a:gd name="T1" fmla="*/ 52 h 52"/>
                  <a:gd name="T2" fmla="*/ 52 w 52"/>
                  <a:gd name="T3" fmla="*/ 0 h 52"/>
                  <a:gd name="T4" fmla="*/ 0 w 52"/>
                  <a:gd name="T5" fmla="*/ 52 h 52"/>
                </a:gdLst>
                <a:ahLst/>
                <a:cxnLst>
                  <a:cxn ang="0">
                    <a:pos x="T0" y="T1"/>
                  </a:cxn>
                  <a:cxn ang="0">
                    <a:pos x="T2" y="T3"/>
                  </a:cxn>
                  <a:cxn ang="0">
                    <a:pos x="T4" y="T5"/>
                  </a:cxn>
                </a:cxnLst>
                <a:rect l="0" t="0" r="r" b="b"/>
                <a:pathLst>
                  <a:path w="52" h="52">
                    <a:moveTo>
                      <a:pt x="0" y="52"/>
                    </a:moveTo>
                    <a:lnTo>
                      <a:pt x="52" y="0"/>
                    </a:lnTo>
                    <a:lnTo>
                      <a:pt x="0" y="52"/>
                    </a:lnTo>
                    <a:close/>
                  </a:path>
                </a:pathLst>
              </a:custGeom>
              <a:solidFill>
                <a:srgbClr val="FFFFFF"/>
              </a:solidFill>
              <a:ln w="28575">
                <a:solidFill>
                  <a:schemeClr val="accent4"/>
                </a:solidFill>
                <a:round/>
                <a:headEnd/>
                <a:tailEnd/>
              </a:ln>
            </p:spPr>
            <p:txBody>
              <a:bodyPr vert="horz" wrap="square" lIns="77913" tIns="38957" rIns="77913" bIns="38957" numCol="1" anchor="t" anchorCtr="0" compatLnSpc="1">
                <a:prstTxWarp prst="textNoShape">
                  <a:avLst/>
                </a:prstTxWarp>
              </a:bodyPr>
              <a:lstStyle/>
              <a:p>
                <a:endParaRPr lang="en-US" sz="2045"/>
              </a:p>
            </p:txBody>
          </p:sp>
          <p:sp>
            <p:nvSpPr>
              <p:cNvPr id="99" name="Line 54">
                <a:extLst>
                  <a:ext uri="{FF2B5EF4-FFF2-40B4-BE49-F238E27FC236}">
                    <a16:creationId xmlns:a16="http://schemas.microsoft.com/office/drawing/2014/main" id="{EF2BA056-5955-4E46-AF51-D9D6EC2433C3}"/>
                  </a:ext>
                </a:extLst>
              </p:cNvPr>
              <p:cNvSpPr>
                <a:spLocks noChangeShapeType="1"/>
              </p:cNvSpPr>
              <p:nvPr/>
            </p:nvSpPr>
            <p:spPr bwMode="auto">
              <a:xfrm flipV="1">
                <a:off x="7488238" y="1836738"/>
                <a:ext cx="82550" cy="8255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2045"/>
              </a:p>
            </p:txBody>
          </p:sp>
          <p:sp>
            <p:nvSpPr>
              <p:cNvPr id="100" name="Freeform 55">
                <a:extLst>
                  <a:ext uri="{FF2B5EF4-FFF2-40B4-BE49-F238E27FC236}">
                    <a16:creationId xmlns:a16="http://schemas.microsoft.com/office/drawing/2014/main" id="{037031F2-604F-4C1F-916F-F3DB9B698D81}"/>
                  </a:ext>
                </a:extLst>
              </p:cNvPr>
              <p:cNvSpPr>
                <a:spLocks noEditPoints="1"/>
              </p:cNvSpPr>
              <p:nvPr/>
            </p:nvSpPr>
            <p:spPr bwMode="auto">
              <a:xfrm>
                <a:off x="7488238" y="1654175"/>
                <a:ext cx="120650" cy="265113"/>
              </a:xfrm>
              <a:custGeom>
                <a:avLst/>
                <a:gdLst>
                  <a:gd name="T0" fmla="*/ 32 w 32"/>
                  <a:gd name="T1" fmla="*/ 10 h 71"/>
                  <a:gd name="T2" fmla="*/ 22 w 32"/>
                  <a:gd name="T3" fmla="*/ 21 h 71"/>
                  <a:gd name="T4" fmla="*/ 11 w 32"/>
                  <a:gd name="T5" fmla="*/ 10 h 71"/>
                  <a:gd name="T6" fmla="*/ 22 w 32"/>
                  <a:gd name="T7" fmla="*/ 0 h 71"/>
                  <a:gd name="T8" fmla="*/ 32 w 32"/>
                  <a:gd name="T9" fmla="*/ 10 h 71"/>
                  <a:gd name="T10" fmla="*/ 0 w 32"/>
                  <a:gd name="T11" fmla="*/ 71 h 71"/>
                  <a:gd name="T12" fmla="*/ 22 w 32"/>
                  <a:gd name="T13" fmla="*/ 49 h 71"/>
                </a:gdLst>
                <a:ahLst/>
                <a:cxnLst>
                  <a:cxn ang="0">
                    <a:pos x="T0" y="T1"/>
                  </a:cxn>
                  <a:cxn ang="0">
                    <a:pos x="T2" y="T3"/>
                  </a:cxn>
                  <a:cxn ang="0">
                    <a:pos x="T4" y="T5"/>
                  </a:cxn>
                  <a:cxn ang="0">
                    <a:pos x="T6" y="T7"/>
                  </a:cxn>
                  <a:cxn ang="0">
                    <a:pos x="T8" y="T9"/>
                  </a:cxn>
                  <a:cxn ang="0">
                    <a:pos x="T10" y="T11"/>
                  </a:cxn>
                  <a:cxn ang="0">
                    <a:pos x="T12" y="T13"/>
                  </a:cxn>
                </a:cxnLst>
                <a:rect l="0" t="0" r="r" b="b"/>
                <a:pathLst>
                  <a:path w="32" h="71">
                    <a:moveTo>
                      <a:pt x="32" y="10"/>
                    </a:moveTo>
                    <a:cubicBezTo>
                      <a:pt x="32" y="16"/>
                      <a:pt x="27" y="21"/>
                      <a:pt x="22" y="21"/>
                    </a:cubicBezTo>
                    <a:cubicBezTo>
                      <a:pt x="16" y="21"/>
                      <a:pt x="11" y="16"/>
                      <a:pt x="11" y="10"/>
                    </a:cubicBezTo>
                    <a:cubicBezTo>
                      <a:pt x="11" y="4"/>
                      <a:pt x="16" y="0"/>
                      <a:pt x="22" y="0"/>
                    </a:cubicBezTo>
                    <a:cubicBezTo>
                      <a:pt x="27" y="0"/>
                      <a:pt x="32" y="4"/>
                      <a:pt x="32" y="10"/>
                    </a:cubicBezTo>
                    <a:close/>
                    <a:moveTo>
                      <a:pt x="0" y="71"/>
                    </a:moveTo>
                    <a:cubicBezTo>
                      <a:pt x="22" y="49"/>
                      <a:pt x="22" y="49"/>
                      <a:pt x="22" y="49"/>
                    </a:cubicBezTo>
                  </a:path>
                </a:pathLst>
              </a:custGeom>
              <a:noFill/>
              <a:ln w="28575" cap="rnd">
                <a:solidFill>
                  <a:schemeClr val="accent4">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2045"/>
              </a:p>
            </p:txBody>
          </p:sp>
        </p:grpSp>
      </p:grpSp>
      <p:sp>
        <p:nvSpPr>
          <p:cNvPr id="102" name="TextBox 101">
            <a:extLst>
              <a:ext uri="{FF2B5EF4-FFF2-40B4-BE49-F238E27FC236}">
                <a16:creationId xmlns:a16="http://schemas.microsoft.com/office/drawing/2014/main" id="{988E0DF4-E1EA-471D-893F-AB6231D2D3D3}"/>
              </a:ext>
            </a:extLst>
          </p:cNvPr>
          <p:cNvSpPr txBox="1"/>
          <p:nvPr/>
        </p:nvSpPr>
        <p:spPr>
          <a:xfrm>
            <a:off x="4895669" y="5036068"/>
            <a:ext cx="1348163" cy="249748"/>
          </a:xfrm>
          <a:prstGeom prst="rect">
            <a:avLst/>
          </a:prstGeom>
          <a:noFill/>
        </p:spPr>
        <p:txBody>
          <a:bodyPr wrap="square" rtlCol="0">
            <a:spAutoFit/>
          </a:bodyPr>
          <a:lstStyle/>
          <a:p>
            <a:r>
              <a:rPr lang="en-US" sz="1023" b="1" dirty="0"/>
              <a:t>Contact Tracing</a:t>
            </a:r>
          </a:p>
        </p:txBody>
      </p:sp>
    </p:spTree>
    <p:extLst>
      <p:ext uri="{BB962C8B-B14F-4D97-AF65-F5344CB8AC3E}">
        <p14:creationId xmlns:p14="http://schemas.microsoft.com/office/powerpoint/2010/main" val="390904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49EC5FAC-B7A9-42E9-9A0E-C50CF88FFF3D}"/>
              </a:ext>
            </a:extLst>
          </p:cNvPr>
          <p:cNvGraphicFramePr>
            <a:graphicFrameLocks noGrp="1"/>
          </p:cNvGraphicFramePr>
          <p:nvPr>
            <p:extLst/>
          </p:nvPr>
        </p:nvGraphicFramePr>
        <p:xfrm>
          <a:off x="484786" y="1601659"/>
          <a:ext cx="8202014" cy="3938244"/>
        </p:xfrm>
        <a:graphic>
          <a:graphicData uri="http://schemas.openxmlformats.org/drawingml/2006/table">
            <a:tbl>
              <a:tblPr firstRow="1" bandRow="1">
                <a:tableStyleId>{F2DE63D5-997A-4646-A377-4702673A728D}</a:tableStyleId>
              </a:tblPr>
              <a:tblGrid>
                <a:gridCol w="1537877">
                  <a:extLst>
                    <a:ext uri="{9D8B030D-6E8A-4147-A177-3AD203B41FA5}">
                      <a16:colId xmlns:a16="http://schemas.microsoft.com/office/drawing/2014/main" val="507299606"/>
                    </a:ext>
                  </a:extLst>
                </a:gridCol>
                <a:gridCol w="2221379">
                  <a:extLst>
                    <a:ext uri="{9D8B030D-6E8A-4147-A177-3AD203B41FA5}">
                      <a16:colId xmlns:a16="http://schemas.microsoft.com/office/drawing/2014/main" val="2276507966"/>
                    </a:ext>
                  </a:extLst>
                </a:gridCol>
                <a:gridCol w="2221379">
                  <a:extLst>
                    <a:ext uri="{9D8B030D-6E8A-4147-A177-3AD203B41FA5}">
                      <a16:colId xmlns:a16="http://schemas.microsoft.com/office/drawing/2014/main" val="3311335432"/>
                    </a:ext>
                  </a:extLst>
                </a:gridCol>
                <a:gridCol w="2221379">
                  <a:extLst>
                    <a:ext uri="{9D8B030D-6E8A-4147-A177-3AD203B41FA5}">
                      <a16:colId xmlns:a16="http://schemas.microsoft.com/office/drawing/2014/main" val="665210947"/>
                    </a:ext>
                  </a:extLst>
                </a:gridCol>
              </a:tblGrid>
              <a:tr h="331698">
                <a:tc>
                  <a:txBody>
                    <a:bodyPr/>
                    <a:lstStyle/>
                    <a:p>
                      <a:r>
                        <a:rPr lang="en-US" sz="1200" dirty="0"/>
                        <a:t>Screening Type</a:t>
                      </a:r>
                      <a:endParaRPr lang="en-US" sz="1200" dirty="0">
                        <a:solidFill>
                          <a:schemeClr val="bg1"/>
                        </a:solidFill>
                      </a:endParaRPr>
                    </a:p>
                  </a:txBody>
                  <a:tcPr marL="77913" marR="77913" marT="38957" marB="38957"/>
                </a:tc>
                <a:tc>
                  <a:txBody>
                    <a:bodyPr/>
                    <a:lstStyle/>
                    <a:p>
                      <a:r>
                        <a:rPr lang="en-US" sz="1200" dirty="0"/>
                        <a:t>Description</a:t>
                      </a:r>
                      <a:endParaRPr lang="en-US" sz="1200" dirty="0">
                        <a:solidFill>
                          <a:schemeClr val="bg1"/>
                        </a:solidFill>
                      </a:endParaRPr>
                    </a:p>
                  </a:txBody>
                  <a:tcPr marL="77913" marR="77913" marT="38957" marB="38957"/>
                </a:tc>
                <a:tc>
                  <a:txBody>
                    <a:bodyPr/>
                    <a:lstStyle/>
                    <a:p>
                      <a:r>
                        <a:rPr lang="en-US" sz="1200" dirty="0"/>
                        <a:t>Strengths</a:t>
                      </a:r>
                      <a:endParaRPr lang="en-US" sz="1200" dirty="0">
                        <a:solidFill>
                          <a:schemeClr val="bg1"/>
                        </a:solidFill>
                      </a:endParaRPr>
                    </a:p>
                  </a:txBody>
                  <a:tcPr marL="77913" marR="77913" marT="38957" marB="38957"/>
                </a:tc>
                <a:tc>
                  <a:txBody>
                    <a:bodyPr/>
                    <a:lstStyle/>
                    <a:p>
                      <a:r>
                        <a:rPr lang="en-US" sz="1200" dirty="0"/>
                        <a:t> Considerations</a:t>
                      </a:r>
                      <a:endParaRPr lang="en-US" sz="1200" dirty="0">
                        <a:solidFill>
                          <a:schemeClr val="bg1"/>
                        </a:solidFill>
                      </a:endParaRPr>
                    </a:p>
                  </a:txBody>
                  <a:tcPr marL="77913" marR="77913" marT="38957" marB="38957"/>
                </a:tc>
                <a:extLst>
                  <a:ext uri="{0D108BD9-81ED-4DB2-BD59-A6C34878D82A}">
                    <a16:rowId xmlns:a16="http://schemas.microsoft.com/office/drawing/2014/main" val="2619383669"/>
                  </a:ext>
                </a:extLst>
              </a:tr>
              <a:tr h="1471232">
                <a:tc>
                  <a:txBody>
                    <a:bodyPr/>
                    <a:lstStyle/>
                    <a:p>
                      <a:endParaRPr lang="en-US" sz="1600" dirty="0"/>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Individual attests that they have no key symptoms associated with COVID-19, based on CDC definitions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Attestation can be done via app, written statement, and/or often as a checkpoint at entry</a:t>
                      </a:r>
                    </a:p>
                  </a:txBody>
                  <a:tcPr marL="77913" marR="77913" marT="38957" marB="38957"/>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latin typeface="+mn-lt"/>
                        </a:rPr>
                        <a:t>Low cost for minimal effort and can be done frequently (daily)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latin typeface="+mn-lt"/>
                        </a:rPr>
                        <a:t>Technology can be leveraged</a:t>
                      </a:r>
                    </a:p>
                    <a:p>
                      <a:endParaRPr lang="en-US" sz="900" dirty="0">
                        <a:latin typeface="+mn-lt"/>
                      </a:endParaRPr>
                    </a:p>
                  </a:txBody>
                  <a:tcPr marL="77913" marR="77913" marT="38957" marB="38957"/>
                </a:tc>
                <a:tc>
                  <a:txBody>
                    <a:bodyPr/>
                    <a:lstStyle/>
                    <a:p>
                      <a:pPr marL="171450" indent="-171450">
                        <a:buFont typeface="Wingdings" panose="05000000000000000000" pitchFamily="2" charset="2"/>
                        <a:buChar char="§"/>
                      </a:pPr>
                      <a:r>
                        <a:rPr lang="en-US" sz="900" dirty="0">
                          <a:latin typeface="+mn-lt"/>
                        </a:rPr>
                        <a:t>Only measures symptomatic, not asymptomatic carriers or pre-symptomatic individuals (CDC estimates that more than 25% of COVID-19 cases are asymptomatic)</a:t>
                      </a:r>
                      <a:r>
                        <a:rPr lang="en-US" sz="900" baseline="30000" dirty="0">
                          <a:latin typeface="+mn-lt"/>
                        </a:rPr>
                        <a:t>1</a:t>
                      </a:r>
                    </a:p>
                    <a:p>
                      <a:pPr marL="171450" indent="-171450">
                        <a:buFont typeface="Wingdings" panose="05000000000000000000" pitchFamily="2" charset="2"/>
                        <a:buChar char="§"/>
                      </a:pPr>
                      <a:r>
                        <a:rPr lang="en-US" sz="900" dirty="0">
                          <a:latin typeface="+mn-lt"/>
                        </a:rPr>
                        <a:t>Based on employees subjective feedback for symptoms</a:t>
                      </a:r>
                    </a:p>
                  </a:txBody>
                  <a:tcPr marL="77913" marR="77913" marT="38957" marB="38957"/>
                </a:tc>
                <a:extLst>
                  <a:ext uri="{0D108BD9-81ED-4DB2-BD59-A6C34878D82A}">
                    <a16:rowId xmlns:a16="http://schemas.microsoft.com/office/drawing/2014/main" val="2109730025"/>
                  </a:ext>
                </a:extLst>
              </a:tr>
              <a:tr h="2135313">
                <a:tc>
                  <a:txBody>
                    <a:bodyPr/>
                    <a:lstStyle/>
                    <a:p>
                      <a:endParaRPr lang="en-US" sz="1600" dirty="0"/>
                    </a:p>
                  </a:txBody>
                  <a:tcPr marL="77913" marR="77913" marT="38957" marB="38957"/>
                </a:tc>
                <a:tc>
                  <a:txBody>
                    <a:bodyPr/>
                    <a:lstStyle/>
                    <a:p>
                      <a:pPr marL="171450" indent="-171450">
                        <a:buFont typeface="Wingdings" panose="05000000000000000000" pitchFamily="2" charset="2"/>
                        <a:buChar char="§"/>
                      </a:pPr>
                      <a:r>
                        <a:rPr lang="en-US" sz="900" dirty="0">
                          <a:latin typeface="+mn-lt"/>
                        </a:rPr>
                        <a:t>Measurement of an individual’s body temperature prior to entry onsite</a:t>
                      </a:r>
                    </a:p>
                    <a:p>
                      <a:pPr marL="171450" indent="-171450">
                        <a:buFont typeface="Wingdings" panose="05000000000000000000" pitchFamily="2" charset="2"/>
                        <a:buChar char="§"/>
                      </a:pPr>
                      <a:r>
                        <a:rPr lang="en-US" sz="900" dirty="0">
                          <a:latin typeface="+mn-lt"/>
                        </a:rPr>
                        <a:t>Multiple modalities exist, including thermal cameras at entry, personal thermometers and Bluetooth thermometers</a:t>
                      </a:r>
                    </a:p>
                    <a:p>
                      <a:pPr marL="171450" indent="-171450">
                        <a:buFont typeface="Wingdings" panose="05000000000000000000" pitchFamily="2" charset="2"/>
                        <a:buChar char="§"/>
                      </a:pPr>
                      <a:r>
                        <a:rPr lang="en-US" sz="900" dirty="0">
                          <a:latin typeface="+mn-lt"/>
                        </a:rPr>
                        <a:t>Temperature thresholds may vary based on local guidelines</a:t>
                      </a:r>
                    </a:p>
                  </a:txBody>
                  <a:tcPr marL="77913" marR="77913" marT="38957" marB="38957"/>
                </a:tc>
                <a:tc>
                  <a:txBody>
                    <a:bodyPr/>
                    <a:lstStyle/>
                    <a:p>
                      <a:pPr marL="285750" indent="-285750">
                        <a:buFont typeface="Wingdings" panose="05000000000000000000" pitchFamily="2" charset="2"/>
                        <a:buChar char="§"/>
                      </a:pPr>
                      <a:r>
                        <a:rPr lang="en-US" sz="900" dirty="0">
                          <a:latin typeface="+mn-lt"/>
                        </a:rPr>
                        <a:t>Inexpensive way to identify symptomatic individuals</a:t>
                      </a:r>
                    </a:p>
                    <a:p>
                      <a:pPr marL="285750" indent="-285750">
                        <a:buFont typeface="Wingdings" panose="05000000000000000000" pitchFamily="2" charset="2"/>
                        <a:buChar char="§"/>
                      </a:pPr>
                      <a:r>
                        <a:rPr lang="en-US" sz="900" dirty="0">
                          <a:latin typeface="+mn-lt"/>
                        </a:rPr>
                        <a:t>Thermal cameras and other technology allows for screening multiple people at the same time and data collection</a:t>
                      </a:r>
                    </a:p>
                    <a:p>
                      <a:pPr marL="285750" marR="0" lvl="0" indent="-285750" algn="l" defTabSz="112544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Employees can be asked to do temperature check before coming to workplace and stay home if temperature </a:t>
                      </a:r>
                      <a:r>
                        <a:rPr lang="en-US" sz="900" u="sng" dirty="0"/>
                        <a:t>&gt;</a:t>
                      </a:r>
                      <a:r>
                        <a:rPr lang="en-US" sz="900" u="none" dirty="0"/>
                        <a:t> threshold</a:t>
                      </a:r>
                      <a:endParaRPr lang="en-US" sz="900" dirty="0">
                        <a:latin typeface="+mn-lt"/>
                      </a:endParaRPr>
                    </a:p>
                    <a:p>
                      <a:pPr marL="285750" indent="-285750">
                        <a:buFont typeface="Wingdings" panose="05000000000000000000" pitchFamily="2" charset="2"/>
                        <a:buChar char="§"/>
                      </a:pPr>
                      <a:r>
                        <a:rPr lang="en-US" sz="900" dirty="0">
                          <a:latin typeface="+mn-lt"/>
                        </a:rPr>
                        <a:t>EEOC has confirmed that employers can measure body temperature before allowing access to the workplace</a:t>
                      </a:r>
                      <a:r>
                        <a:rPr lang="en-US" sz="900" baseline="30000" dirty="0">
                          <a:latin typeface="+mn-lt"/>
                        </a:rPr>
                        <a:t>2</a:t>
                      </a:r>
                    </a:p>
                    <a:p>
                      <a:pPr marL="285750" indent="-285750">
                        <a:buFont typeface="Wingdings" panose="05000000000000000000" pitchFamily="2" charset="2"/>
                        <a:buChar char="§"/>
                      </a:pPr>
                      <a:endParaRPr lang="en-US" sz="900" dirty="0">
                        <a:latin typeface="+mn-lt"/>
                      </a:endParaRPr>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Only a baseline qualitative measurement for illness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Only identifies symptomatic individuals</a:t>
                      </a:r>
                      <a:r>
                        <a:rPr lang="en-US" sz="900" baseline="30000" dirty="0">
                          <a:latin typeface="+mn-lt"/>
                        </a:rPr>
                        <a:t>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Not all symptomatic individuals have fever or may be treating fever with medication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Limitations to the accuracy of some thermometers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latin typeface="+mn-lt"/>
                        </a:rPr>
                        <a:t>If in person, screeners should be wearing appropriate PPE</a:t>
                      </a:r>
                    </a:p>
                    <a:p>
                      <a:endParaRPr lang="en-US" sz="900" dirty="0">
                        <a:latin typeface="+mn-lt"/>
                      </a:endParaRPr>
                    </a:p>
                  </a:txBody>
                  <a:tcPr marL="77913" marR="77913" marT="38957" marB="38957"/>
                </a:tc>
                <a:extLst>
                  <a:ext uri="{0D108BD9-81ED-4DB2-BD59-A6C34878D82A}">
                    <a16:rowId xmlns:a16="http://schemas.microsoft.com/office/drawing/2014/main" val="142333731"/>
                  </a:ext>
                </a:extLst>
              </a:tr>
            </a:tbl>
          </a:graphicData>
        </a:graphic>
      </p:graphicFrame>
      <p:sp>
        <p:nvSpPr>
          <p:cNvPr id="2" name="Title 1">
            <a:extLst>
              <a:ext uri="{FF2B5EF4-FFF2-40B4-BE49-F238E27FC236}">
                <a16:creationId xmlns:a16="http://schemas.microsoft.com/office/drawing/2014/main" id="{E8E237AD-90A6-404A-BF3C-F6C3B8C37B31}"/>
              </a:ext>
            </a:extLst>
          </p:cNvPr>
          <p:cNvSpPr>
            <a:spLocks noGrp="1"/>
          </p:cNvSpPr>
          <p:nvPr>
            <p:ph type="title"/>
          </p:nvPr>
        </p:nvSpPr>
        <p:spPr>
          <a:xfrm>
            <a:off x="457200" y="304800"/>
            <a:ext cx="8229600" cy="520700"/>
          </a:xfrm>
        </p:spPr>
        <p:txBody>
          <a:bodyPr/>
          <a:lstStyle/>
          <a:p>
            <a:r>
              <a:rPr lang="en-US" dirty="0"/>
              <a:t>Screenings</a:t>
            </a:r>
          </a:p>
        </p:txBody>
      </p:sp>
      <p:sp>
        <p:nvSpPr>
          <p:cNvPr id="8" name="TextBox 7">
            <a:extLst>
              <a:ext uri="{FF2B5EF4-FFF2-40B4-BE49-F238E27FC236}">
                <a16:creationId xmlns:a16="http://schemas.microsoft.com/office/drawing/2014/main" id="{D6F68143-96F9-4C7C-B53D-BC3D75EDBA9D}"/>
              </a:ext>
            </a:extLst>
          </p:cNvPr>
          <p:cNvSpPr txBox="1"/>
          <p:nvPr/>
        </p:nvSpPr>
        <p:spPr>
          <a:xfrm>
            <a:off x="400051" y="5339677"/>
            <a:ext cx="4914536" cy="305084"/>
          </a:xfrm>
          <a:prstGeom prst="rect">
            <a:avLst/>
          </a:prstGeom>
          <a:noFill/>
        </p:spPr>
        <p:txBody>
          <a:bodyPr wrap="square" rtlCol="0">
            <a:spAutoFit/>
          </a:bodyPr>
          <a:lstStyle/>
          <a:p>
            <a:r>
              <a:rPr lang="en-US" sz="461"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461" dirty="0"/>
          </a:p>
          <a:p>
            <a:endParaRPr lang="en-US" sz="461" dirty="0"/>
          </a:p>
        </p:txBody>
      </p:sp>
      <p:sp>
        <p:nvSpPr>
          <p:cNvPr id="50" name="Rectangle 49">
            <a:extLst>
              <a:ext uri="{FF2B5EF4-FFF2-40B4-BE49-F238E27FC236}">
                <a16:creationId xmlns:a16="http://schemas.microsoft.com/office/drawing/2014/main" id="{2A273447-912B-4E23-AC74-EE405DBAD1CD}"/>
              </a:ext>
            </a:extLst>
          </p:cNvPr>
          <p:cNvSpPr/>
          <p:nvPr/>
        </p:nvSpPr>
        <p:spPr>
          <a:xfrm>
            <a:off x="547650" y="2928228"/>
            <a:ext cx="1283212" cy="461665"/>
          </a:xfrm>
          <a:prstGeom prst="rect">
            <a:avLst/>
          </a:prstGeom>
        </p:spPr>
        <p:txBody>
          <a:bodyPr wrap="square">
            <a:spAutoFit/>
          </a:bodyPr>
          <a:lstStyle/>
          <a:p>
            <a:pPr algn="ctr">
              <a:spcBef>
                <a:spcPts val="512"/>
              </a:spcBef>
              <a:spcAft>
                <a:spcPts val="512"/>
              </a:spcAft>
            </a:pPr>
            <a:r>
              <a:rPr lang="en-US" sz="1200" b="1" dirty="0"/>
              <a:t>Employee Attestation</a:t>
            </a:r>
          </a:p>
        </p:txBody>
      </p:sp>
      <p:grpSp>
        <p:nvGrpSpPr>
          <p:cNvPr id="33" name="Group 32">
            <a:extLst>
              <a:ext uri="{FF2B5EF4-FFF2-40B4-BE49-F238E27FC236}">
                <a16:creationId xmlns:a16="http://schemas.microsoft.com/office/drawing/2014/main" id="{8353F958-FFF5-4C2D-8504-33F578FA1E2B}"/>
              </a:ext>
            </a:extLst>
          </p:cNvPr>
          <p:cNvGrpSpPr>
            <a:grpSpLocks noChangeAspect="1"/>
          </p:cNvGrpSpPr>
          <p:nvPr/>
        </p:nvGrpSpPr>
        <p:grpSpPr>
          <a:xfrm>
            <a:off x="830444" y="3654613"/>
            <a:ext cx="735597" cy="869384"/>
            <a:chOff x="1339285" y="1925395"/>
            <a:chExt cx="596807" cy="705352"/>
          </a:xfrm>
        </p:grpSpPr>
        <p:grpSp>
          <p:nvGrpSpPr>
            <p:cNvPr id="34" name="Group 33">
              <a:extLst>
                <a:ext uri="{FF2B5EF4-FFF2-40B4-BE49-F238E27FC236}">
                  <a16:creationId xmlns:a16="http://schemas.microsoft.com/office/drawing/2014/main" id="{4ED18D3A-608D-4993-B15D-892BA28428CB}"/>
                </a:ext>
              </a:extLst>
            </p:cNvPr>
            <p:cNvGrpSpPr>
              <a:grpSpLocks noChangeAspect="1"/>
            </p:cNvGrpSpPr>
            <p:nvPr/>
          </p:nvGrpSpPr>
          <p:grpSpPr>
            <a:xfrm>
              <a:off x="1339285" y="1925395"/>
              <a:ext cx="596807" cy="705352"/>
              <a:chOff x="4902464" y="1504950"/>
              <a:chExt cx="1005840" cy="1188782"/>
            </a:xfrm>
          </p:grpSpPr>
          <p:sp>
            <p:nvSpPr>
              <p:cNvPr id="40" name="Oval 39">
                <a:extLst>
                  <a:ext uri="{FF2B5EF4-FFF2-40B4-BE49-F238E27FC236}">
                    <a16:creationId xmlns:a16="http://schemas.microsoft.com/office/drawing/2014/main" id="{27723B34-0B9B-45DC-AAD6-34AB9F8D9D16}"/>
                  </a:ext>
                </a:extLst>
              </p:cNvPr>
              <p:cNvSpPr>
                <a:spLocks noChangeAspect="1"/>
              </p:cNvSpPr>
              <p:nvPr/>
            </p:nvSpPr>
            <p:spPr bwMode="auto">
              <a:xfrm>
                <a:off x="4902464" y="1504950"/>
                <a:ext cx="1005840" cy="1005840"/>
              </a:xfrm>
              <a:prstGeom prst="ellipse">
                <a:avLst/>
              </a:prstGeom>
              <a:solidFill>
                <a:schemeClr val="bg1"/>
              </a:solidFill>
              <a:ln w="101600" cap="flat" cmpd="sng" algn="ctr">
                <a:solidFill>
                  <a:schemeClr val="tx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41" name="Triangle 119">
                <a:extLst>
                  <a:ext uri="{FF2B5EF4-FFF2-40B4-BE49-F238E27FC236}">
                    <a16:creationId xmlns:a16="http://schemas.microsoft.com/office/drawing/2014/main" id="{20A40951-23E6-4E44-B363-FF9B4FA71F68}"/>
                  </a:ext>
                </a:extLst>
              </p:cNvPr>
              <p:cNvSpPr/>
              <p:nvPr/>
            </p:nvSpPr>
            <p:spPr bwMode="auto">
              <a:xfrm rot="10800000">
                <a:off x="5258864" y="2510852"/>
                <a:ext cx="293041" cy="182880"/>
              </a:xfrm>
              <a:prstGeom prst="triangle">
                <a:avLst/>
              </a:prstGeom>
              <a:solidFill>
                <a:schemeClr val="tx2"/>
              </a:solidFill>
              <a:ln w="9525" cap="flat" cmpd="sng" algn="ctr">
                <a:solidFill>
                  <a:schemeClr val="tx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grpSp>
          <p:nvGrpSpPr>
            <p:cNvPr id="35" name="Group 33">
              <a:extLst>
                <a:ext uri="{FF2B5EF4-FFF2-40B4-BE49-F238E27FC236}">
                  <a16:creationId xmlns:a16="http://schemas.microsoft.com/office/drawing/2014/main" id="{B553C91F-8268-408C-BEA3-6000A42AFEB6}"/>
                </a:ext>
              </a:extLst>
            </p:cNvPr>
            <p:cNvGrpSpPr>
              <a:grpSpLocks noChangeAspect="1"/>
            </p:cNvGrpSpPr>
            <p:nvPr/>
          </p:nvGrpSpPr>
          <p:grpSpPr bwMode="auto">
            <a:xfrm>
              <a:off x="1412391" y="2049634"/>
              <a:ext cx="404955" cy="296103"/>
              <a:chOff x="184" y="2597"/>
              <a:chExt cx="532" cy="389"/>
            </a:xfrm>
            <a:solidFill>
              <a:schemeClr val="tx2"/>
            </a:solidFill>
          </p:grpSpPr>
          <p:sp>
            <p:nvSpPr>
              <p:cNvPr id="36" name="Freeform 34">
                <a:extLst>
                  <a:ext uri="{FF2B5EF4-FFF2-40B4-BE49-F238E27FC236}">
                    <a16:creationId xmlns:a16="http://schemas.microsoft.com/office/drawing/2014/main" id="{B072E810-16C9-4E21-80DD-9A47B5F7C382}"/>
                  </a:ext>
                </a:extLst>
              </p:cNvPr>
              <p:cNvSpPr>
                <a:spLocks noChangeArrowheads="1"/>
              </p:cNvSpPr>
              <p:nvPr/>
            </p:nvSpPr>
            <p:spPr bwMode="auto">
              <a:xfrm>
                <a:off x="184" y="2597"/>
                <a:ext cx="336" cy="389"/>
              </a:xfrm>
              <a:custGeom>
                <a:avLst/>
                <a:gdLst>
                  <a:gd name="T0" fmla="*/ 1219 w 1562"/>
                  <a:gd name="T1" fmla="*/ 1781 h 1876"/>
                  <a:gd name="T2" fmla="*/ 1219 w 1562"/>
                  <a:gd name="T3" fmla="*/ 1781 h 1876"/>
                  <a:gd name="T4" fmla="*/ 219 w 1562"/>
                  <a:gd name="T5" fmla="*/ 1375 h 1876"/>
                  <a:gd name="T6" fmla="*/ 562 w 1562"/>
                  <a:gd name="T7" fmla="*/ 188 h 1876"/>
                  <a:gd name="T8" fmla="*/ 1561 w 1562"/>
                  <a:gd name="T9" fmla="*/ 344 h 1876"/>
                </a:gdLst>
                <a:ahLst/>
                <a:cxnLst>
                  <a:cxn ang="0">
                    <a:pos x="T0" y="T1"/>
                  </a:cxn>
                  <a:cxn ang="0">
                    <a:pos x="T2" y="T3"/>
                  </a:cxn>
                  <a:cxn ang="0">
                    <a:pos x="T4" y="T5"/>
                  </a:cxn>
                  <a:cxn ang="0">
                    <a:pos x="T6" y="T7"/>
                  </a:cxn>
                  <a:cxn ang="0">
                    <a:pos x="T8" y="T9"/>
                  </a:cxn>
                </a:cxnLst>
                <a:rect l="0" t="0" r="r" b="b"/>
                <a:pathLst>
                  <a:path w="1562" h="1876">
                    <a:moveTo>
                      <a:pt x="1219" y="1781"/>
                    </a:moveTo>
                    <a:lnTo>
                      <a:pt x="1219" y="1781"/>
                    </a:lnTo>
                    <a:cubicBezTo>
                      <a:pt x="844" y="1875"/>
                      <a:pt x="406" y="1718"/>
                      <a:pt x="219" y="1375"/>
                    </a:cubicBezTo>
                    <a:cubicBezTo>
                      <a:pt x="0" y="968"/>
                      <a:pt x="125" y="438"/>
                      <a:pt x="562" y="188"/>
                    </a:cubicBezTo>
                    <a:cubicBezTo>
                      <a:pt x="906" y="0"/>
                      <a:pt x="1311" y="94"/>
                      <a:pt x="1561" y="344"/>
                    </a:cubicBez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sp>
            <p:nvSpPr>
              <p:cNvPr id="37" name="Freeform 35">
                <a:extLst>
                  <a:ext uri="{FF2B5EF4-FFF2-40B4-BE49-F238E27FC236}">
                    <a16:creationId xmlns:a16="http://schemas.microsoft.com/office/drawing/2014/main" id="{3F1D3417-4A05-4684-8B98-F13D99C31118}"/>
                  </a:ext>
                </a:extLst>
              </p:cNvPr>
              <p:cNvSpPr>
                <a:spLocks noChangeArrowheads="1"/>
              </p:cNvSpPr>
              <p:nvPr/>
            </p:nvSpPr>
            <p:spPr bwMode="auto">
              <a:xfrm>
                <a:off x="278" y="2714"/>
                <a:ext cx="202" cy="161"/>
              </a:xfrm>
              <a:custGeom>
                <a:avLst/>
                <a:gdLst>
                  <a:gd name="T0" fmla="*/ 0 w 938"/>
                  <a:gd name="T1" fmla="*/ 468 h 781"/>
                  <a:gd name="T2" fmla="*/ 407 w 938"/>
                  <a:gd name="T3" fmla="*/ 780 h 781"/>
                  <a:gd name="T4" fmla="*/ 937 w 938"/>
                  <a:gd name="T5" fmla="*/ 0 h 781"/>
                </a:gdLst>
                <a:ahLst/>
                <a:cxnLst>
                  <a:cxn ang="0">
                    <a:pos x="T0" y="T1"/>
                  </a:cxn>
                  <a:cxn ang="0">
                    <a:pos x="T2" y="T3"/>
                  </a:cxn>
                  <a:cxn ang="0">
                    <a:pos x="T4" y="T5"/>
                  </a:cxn>
                </a:cxnLst>
                <a:rect l="0" t="0" r="r" b="b"/>
                <a:pathLst>
                  <a:path w="938" h="781">
                    <a:moveTo>
                      <a:pt x="0" y="468"/>
                    </a:moveTo>
                    <a:lnTo>
                      <a:pt x="407" y="780"/>
                    </a:lnTo>
                    <a:lnTo>
                      <a:pt x="937" y="0"/>
                    </a:ln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sp>
            <p:nvSpPr>
              <p:cNvPr id="38" name="Freeform 36">
                <a:extLst>
                  <a:ext uri="{FF2B5EF4-FFF2-40B4-BE49-F238E27FC236}">
                    <a16:creationId xmlns:a16="http://schemas.microsoft.com/office/drawing/2014/main" id="{40AE864D-0E12-4027-9E17-B7605F7BEEF7}"/>
                  </a:ext>
                </a:extLst>
              </p:cNvPr>
              <p:cNvSpPr>
                <a:spLocks noChangeArrowheads="1"/>
              </p:cNvSpPr>
              <p:nvPr/>
            </p:nvSpPr>
            <p:spPr bwMode="auto">
              <a:xfrm>
                <a:off x="556" y="2688"/>
                <a:ext cx="107" cy="108"/>
              </a:xfrm>
              <a:custGeom>
                <a:avLst/>
                <a:gdLst>
                  <a:gd name="T0" fmla="*/ 250 w 501"/>
                  <a:gd name="T1" fmla="*/ 530 h 531"/>
                  <a:gd name="T2" fmla="*/ 250 w 501"/>
                  <a:gd name="T3" fmla="*/ 530 h 531"/>
                  <a:gd name="T4" fmla="*/ 500 w 501"/>
                  <a:gd name="T5" fmla="*/ 250 h 531"/>
                  <a:gd name="T6" fmla="*/ 250 w 501"/>
                  <a:gd name="T7" fmla="*/ 0 h 531"/>
                  <a:gd name="T8" fmla="*/ 0 w 501"/>
                  <a:gd name="T9" fmla="*/ 250 h 531"/>
                  <a:gd name="T10" fmla="*/ 250 w 501"/>
                  <a:gd name="T11" fmla="*/ 530 h 531"/>
                </a:gdLst>
                <a:ahLst/>
                <a:cxnLst>
                  <a:cxn ang="0">
                    <a:pos x="T0" y="T1"/>
                  </a:cxn>
                  <a:cxn ang="0">
                    <a:pos x="T2" y="T3"/>
                  </a:cxn>
                  <a:cxn ang="0">
                    <a:pos x="T4" y="T5"/>
                  </a:cxn>
                  <a:cxn ang="0">
                    <a:pos x="T6" y="T7"/>
                  </a:cxn>
                  <a:cxn ang="0">
                    <a:pos x="T8" y="T9"/>
                  </a:cxn>
                  <a:cxn ang="0">
                    <a:pos x="T10" y="T11"/>
                  </a:cxn>
                </a:cxnLst>
                <a:rect l="0" t="0" r="r" b="b"/>
                <a:pathLst>
                  <a:path w="501" h="531">
                    <a:moveTo>
                      <a:pt x="250" y="530"/>
                    </a:moveTo>
                    <a:lnTo>
                      <a:pt x="250" y="530"/>
                    </a:lnTo>
                    <a:cubicBezTo>
                      <a:pt x="375" y="530"/>
                      <a:pt x="500" y="406"/>
                      <a:pt x="500" y="250"/>
                    </a:cubicBezTo>
                    <a:cubicBezTo>
                      <a:pt x="500" y="125"/>
                      <a:pt x="375" y="0"/>
                      <a:pt x="250" y="0"/>
                    </a:cubicBezTo>
                    <a:cubicBezTo>
                      <a:pt x="93" y="0"/>
                      <a:pt x="0" y="125"/>
                      <a:pt x="0" y="250"/>
                    </a:cubicBezTo>
                    <a:cubicBezTo>
                      <a:pt x="0" y="406"/>
                      <a:pt x="93" y="530"/>
                      <a:pt x="250" y="530"/>
                    </a:cubicBez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sp>
            <p:nvSpPr>
              <p:cNvPr id="39" name="Freeform 37">
                <a:extLst>
                  <a:ext uri="{FF2B5EF4-FFF2-40B4-BE49-F238E27FC236}">
                    <a16:creationId xmlns:a16="http://schemas.microsoft.com/office/drawing/2014/main" id="{CA8D241B-FBEB-4C9E-BCE8-FCA81F5E5109}"/>
                  </a:ext>
                </a:extLst>
              </p:cNvPr>
              <p:cNvSpPr>
                <a:spLocks noChangeArrowheads="1"/>
              </p:cNvSpPr>
              <p:nvPr/>
            </p:nvSpPr>
            <p:spPr bwMode="auto">
              <a:xfrm>
                <a:off x="501" y="2844"/>
                <a:ext cx="215" cy="129"/>
              </a:xfrm>
              <a:custGeom>
                <a:avLst/>
                <a:gdLst>
                  <a:gd name="T0" fmla="*/ 0 w 1001"/>
                  <a:gd name="T1" fmla="*/ 625 h 626"/>
                  <a:gd name="T2" fmla="*/ 0 w 1001"/>
                  <a:gd name="T3" fmla="*/ 625 h 626"/>
                  <a:gd name="T4" fmla="*/ 62 w 1001"/>
                  <a:gd name="T5" fmla="*/ 63 h 626"/>
                  <a:gd name="T6" fmla="*/ 125 w 1001"/>
                  <a:gd name="T7" fmla="*/ 0 h 626"/>
                  <a:gd name="T8" fmla="*/ 843 w 1001"/>
                  <a:gd name="T9" fmla="*/ 0 h 626"/>
                  <a:gd name="T10" fmla="*/ 906 w 1001"/>
                  <a:gd name="T11" fmla="*/ 63 h 626"/>
                  <a:gd name="T12" fmla="*/ 1000 w 1001"/>
                  <a:gd name="T13" fmla="*/ 625 h 626"/>
                </a:gdLst>
                <a:ahLst/>
                <a:cxnLst>
                  <a:cxn ang="0">
                    <a:pos x="T0" y="T1"/>
                  </a:cxn>
                  <a:cxn ang="0">
                    <a:pos x="T2" y="T3"/>
                  </a:cxn>
                  <a:cxn ang="0">
                    <a:pos x="T4" y="T5"/>
                  </a:cxn>
                  <a:cxn ang="0">
                    <a:pos x="T6" y="T7"/>
                  </a:cxn>
                  <a:cxn ang="0">
                    <a:pos x="T8" y="T9"/>
                  </a:cxn>
                  <a:cxn ang="0">
                    <a:pos x="T10" y="T11"/>
                  </a:cxn>
                  <a:cxn ang="0">
                    <a:pos x="T12" y="T13"/>
                  </a:cxn>
                </a:cxnLst>
                <a:rect l="0" t="0" r="r" b="b"/>
                <a:pathLst>
                  <a:path w="1001" h="626">
                    <a:moveTo>
                      <a:pt x="0" y="625"/>
                    </a:moveTo>
                    <a:lnTo>
                      <a:pt x="0" y="625"/>
                    </a:lnTo>
                    <a:cubicBezTo>
                      <a:pt x="62" y="63"/>
                      <a:pt x="62" y="63"/>
                      <a:pt x="62" y="63"/>
                    </a:cubicBezTo>
                    <a:cubicBezTo>
                      <a:pt x="62" y="31"/>
                      <a:pt x="93" y="0"/>
                      <a:pt x="125" y="0"/>
                    </a:cubicBezTo>
                    <a:cubicBezTo>
                      <a:pt x="843" y="0"/>
                      <a:pt x="843" y="0"/>
                      <a:pt x="843" y="0"/>
                    </a:cubicBezTo>
                    <a:cubicBezTo>
                      <a:pt x="875" y="0"/>
                      <a:pt x="906" y="31"/>
                      <a:pt x="906" y="63"/>
                    </a:cubicBezTo>
                    <a:cubicBezTo>
                      <a:pt x="937" y="219"/>
                      <a:pt x="1000" y="625"/>
                      <a:pt x="1000" y="625"/>
                    </a:cubicBezTo>
                  </a:path>
                </a:pathLst>
              </a:custGeom>
              <a:noFill/>
              <a:ln w="19050" cap="rnd" cmpd="sng">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93" dirty="0">
                  <a:latin typeface="+mj-lt"/>
                  <a:cs typeface="SimSun" charset="0"/>
                </a:endParaRPr>
              </a:p>
            </p:txBody>
          </p:sp>
        </p:grpSp>
      </p:grpSp>
      <p:grpSp>
        <p:nvGrpSpPr>
          <p:cNvPr id="12" name="Group 11">
            <a:extLst>
              <a:ext uri="{FF2B5EF4-FFF2-40B4-BE49-F238E27FC236}">
                <a16:creationId xmlns:a16="http://schemas.microsoft.com/office/drawing/2014/main" id="{4C750A03-3272-42E2-A967-AB08F7F30B46}"/>
              </a:ext>
            </a:extLst>
          </p:cNvPr>
          <p:cNvGrpSpPr>
            <a:grpSpLocks noChangeAspect="1"/>
          </p:cNvGrpSpPr>
          <p:nvPr/>
        </p:nvGrpSpPr>
        <p:grpSpPr>
          <a:xfrm>
            <a:off x="802999" y="2024829"/>
            <a:ext cx="746090" cy="872975"/>
            <a:chOff x="1018742" y="2701257"/>
            <a:chExt cx="826203" cy="966710"/>
          </a:xfrm>
        </p:grpSpPr>
        <p:sp>
          <p:nvSpPr>
            <p:cNvPr id="46" name="Triangle 119">
              <a:extLst>
                <a:ext uri="{FF2B5EF4-FFF2-40B4-BE49-F238E27FC236}">
                  <a16:creationId xmlns:a16="http://schemas.microsoft.com/office/drawing/2014/main" id="{A916E40D-0AF5-4EC5-81A5-F615957418BF}"/>
                </a:ext>
              </a:extLst>
            </p:cNvPr>
            <p:cNvSpPr/>
            <p:nvPr/>
          </p:nvSpPr>
          <p:spPr bwMode="auto">
            <a:xfrm rot="10800000">
              <a:off x="1283498" y="3541630"/>
              <a:ext cx="240706" cy="126337"/>
            </a:xfrm>
            <a:prstGeom prst="triangle">
              <a:avLst/>
            </a:prstGeom>
            <a:solidFill>
              <a:srgbClr val="003F72"/>
            </a:solidFill>
            <a:ln w="9525" cap="flat" cmpd="sng" algn="ctr">
              <a:solidFill>
                <a:schemeClr val="accent4"/>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87" name="Oval 86">
              <a:extLst>
                <a:ext uri="{FF2B5EF4-FFF2-40B4-BE49-F238E27FC236}">
                  <a16:creationId xmlns:a16="http://schemas.microsoft.com/office/drawing/2014/main" id="{BB6C37F5-5E22-4649-9A58-7A1F8E7CE2A6}"/>
                </a:ext>
              </a:extLst>
            </p:cNvPr>
            <p:cNvSpPr>
              <a:spLocks noChangeAspect="1"/>
            </p:cNvSpPr>
            <p:nvPr/>
          </p:nvSpPr>
          <p:spPr bwMode="auto">
            <a:xfrm>
              <a:off x="1018742" y="2701257"/>
              <a:ext cx="826203" cy="826199"/>
            </a:xfrm>
            <a:prstGeom prst="ellipse">
              <a:avLst/>
            </a:prstGeom>
            <a:solidFill>
              <a:schemeClr val="bg1"/>
            </a:solidFill>
            <a:ln w="101600" cap="flat" cmpd="sng" algn="ctr">
              <a:solidFill>
                <a:schemeClr val="accent4"/>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nvGrpSpPr>
            <p:cNvPr id="47" name="Group 46">
              <a:extLst>
                <a:ext uri="{FF2B5EF4-FFF2-40B4-BE49-F238E27FC236}">
                  <a16:creationId xmlns:a16="http://schemas.microsoft.com/office/drawing/2014/main" id="{BD80B500-F87F-456D-A0D6-2750F994C582}"/>
                </a:ext>
              </a:extLst>
            </p:cNvPr>
            <p:cNvGrpSpPr/>
            <p:nvPr/>
          </p:nvGrpSpPr>
          <p:grpSpPr>
            <a:xfrm>
              <a:off x="1315357" y="2876585"/>
              <a:ext cx="190262" cy="541137"/>
              <a:chOff x="5750325" y="2901223"/>
              <a:chExt cx="164739" cy="492268"/>
            </a:xfrm>
          </p:grpSpPr>
          <p:sp>
            <p:nvSpPr>
              <p:cNvPr id="48" name="Freeform 44">
                <a:extLst>
                  <a:ext uri="{FF2B5EF4-FFF2-40B4-BE49-F238E27FC236}">
                    <a16:creationId xmlns:a16="http://schemas.microsoft.com/office/drawing/2014/main" id="{9F209A73-2BF3-419E-ACA0-77297198FA63}"/>
                  </a:ext>
                </a:extLst>
              </p:cNvPr>
              <p:cNvSpPr>
                <a:spLocks/>
              </p:cNvSpPr>
              <p:nvPr/>
            </p:nvSpPr>
            <p:spPr bwMode="auto">
              <a:xfrm>
                <a:off x="5750325" y="3000548"/>
                <a:ext cx="164739" cy="392943"/>
              </a:xfrm>
              <a:custGeom>
                <a:avLst/>
                <a:gdLst>
                  <a:gd name="T0" fmla="*/ 8 w 72"/>
                  <a:gd name="T1" fmla="*/ 4 h 170"/>
                  <a:gd name="T2" fmla="*/ 12 w 72"/>
                  <a:gd name="T3" fmla="*/ 0 h 170"/>
                  <a:gd name="T4" fmla="*/ 59 w 72"/>
                  <a:gd name="T5" fmla="*/ 0 h 170"/>
                  <a:gd name="T6" fmla="*/ 63 w 72"/>
                  <a:gd name="T7" fmla="*/ 4 h 170"/>
                  <a:gd name="T8" fmla="*/ 72 w 72"/>
                  <a:gd name="T9" fmla="*/ 66 h 170"/>
                  <a:gd name="T10" fmla="*/ 71 w 72"/>
                  <a:gd name="T11" fmla="*/ 70 h 170"/>
                  <a:gd name="T12" fmla="*/ 68 w 72"/>
                  <a:gd name="T13" fmla="*/ 71 h 170"/>
                  <a:gd name="T14" fmla="*/ 56 w 72"/>
                  <a:gd name="T15" fmla="*/ 71 h 170"/>
                  <a:gd name="T16" fmla="*/ 48 w 72"/>
                  <a:gd name="T17" fmla="*/ 166 h 170"/>
                  <a:gd name="T18" fmla="*/ 43 w 72"/>
                  <a:gd name="T19" fmla="*/ 170 h 170"/>
                  <a:gd name="T20" fmla="*/ 29 w 72"/>
                  <a:gd name="T21" fmla="*/ 170 h 170"/>
                  <a:gd name="T22" fmla="*/ 25 w 72"/>
                  <a:gd name="T23" fmla="*/ 166 h 170"/>
                  <a:gd name="T24" fmla="*/ 16 w 72"/>
                  <a:gd name="T25" fmla="*/ 71 h 170"/>
                  <a:gd name="T26" fmla="*/ 5 w 72"/>
                  <a:gd name="T27" fmla="*/ 71 h 170"/>
                  <a:gd name="T28" fmla="*/ 2 w 72"/>
                  <a:gd name="T29" fmla="*/ 70 h 170"/>
                  <a:gd name="T30" fmla="*/ 1 w 72"/>
                  <a:gd name="T31" fmla="*/ 66 h 170"/>
                  <a:gd name="T32" fmla="*/ 8 w 72"/>
                  <a:gd name="T33"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70">
                    <a:moveTo>
                      <a:pt x="8" y="4"/>
                    </a:moveTo>
                    <a:cubicBezTo>
                      <a:pt x="9" y="2"/>
                      <a:pt x="10" y="0"/>
                      <a:pt x="12" y="0"/>
                    </a:cubicBezTo>
                    <a:cubicBezTo>
                      <a:pt x="59" y="0"/>
                      <a:pt x="59" y="0"/>
                      <a:pt x="59" y="0"/>
                    </a:cubicBezTo>
                    <a:cubicBezTo>
                      <a:pt x="61" y="0"/>
                      <a:pt x="63" y="2"/>
                      <a:pt x="63" y="4"/>
                    </a:cubicBezTo>
                    <a:cubicBezTo>
                      <a:pt x="72" y="66"/>
                      <a:pt x="72" y="66"/>
                      <a:pt x="72" y="66"/>
                    </a:cubicBezTo>
                    <a:cubicBezTo>
                      <a:pt x="72" y="67"/>
                      <a:pt x="72" y="69"/>
                      <a:pt x="71" y="70"/>
                    </a:cubicBezTo>
                    <a:cubicBezTo>
                      <a:pt x="70" y="71"/>
                      <a:pt x="69" y="71"/>
                      <a:pt x="68" y="71"/>
                    </a:cubicBezTo>
                    <a:cubicBezTo>
                      <a:pt x="56" y="71"/>
                      <a:pt x="56" y="71"/>
                      <a:pt x="56" y="71"/>
                    </a:cubicBezTo>
                    <a:cubicBezTo>
                      <a:pt x="48" y="166"/>
                      <a:pt x="48" y="166"/>
                      <a:pt x="48" y="166"/>
                    </a:cubicBezTo>
                    <a:cubicBezTo>
                      <a:pt x="47" y="168"/>
                      <a:pt x="46" y="170"/>
                      <a:pt x="43" y="170"/>
                    </a:cubicBezTo>
                    <a:cubicBezTo>
                      <a:pt x="29" y="170"/>
                      <a:pt x="29" y="170"/>
                      <a:pt x="29" y="170"/>
                    </a:cubicBezTo>
                    <a:cubicBezTo>
                      <a:pt x="27" y="170"/>
                      <a:pt x="25" y="168"/>
                      <a:pt x="25" y="166"/>
                    </a:cubicBezTo>
                    <a:cubicBezTo>
                      <a:pt x="16" y="71"/>
                      <a:pt x="16" y="71"/>
                      <a:pt x="16" y="71"/>
                    </a:cubicBezTo>
                    <a:cubicBezTo>
                      <a:pt x="5" y="71"/>
                      <a:pt x="5" y="71"/>
                      <a:pt x="5" y="71"/>
                    </a:cubicBezTo>
                    <a:cubicBezTo>
                      <a:pt x="3" y="71"/>
                      <a:pt x="2" y="71"/>
                      <a:pt x="2" y="70"/>
                    </a:cubicBezTo>
                    <a:cubicBezTo>
                      <a:pt x="1" y="69"/>
                      <a:pt x="0" y="67"/>
                      <a:pt x="1" y="66"/>
                    </a:cubicBezTo>
                    <a:cubicBezTo>
                      <a:pt x="8" y="4"/>
                      <a:pt x="8" y="4"/>
                      <a:pt x="8" y="4"/>
                    </a:cubicBez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1920" tIns="35960" rIns="71920" bIns="35960" numCol="1" anchor="t" anchorCtr="0" compatLnSpc="1">
                <a:prstTxWarp prst="textNoShape">
                  <a:avLst/>
                </a:prstTxWarp>
              </a:bodyPr>
              <a:lstStyle/>
              <a:p>
                <a:endParaRPr lang="en-US" sz="1193" dirty="0"/>
              </a:p>
            </p:txBody>
          </p:sp>
          <p:sp>
            <p:nvSpPr>
              <p:cNvPr id="49" name="Oval 45">
                <a:extLst>
                  <a:ext uri="{FF2B5EF4-FFF2-40B4-BE49-F238E27FC236}">
                    <a16:creationId xmlns:a16="http://schemas.microsoft.com/office/drawing/2014/main" id="{3F39152D-875C-4126-8BE9-21A7BD3A880C}"/>
                  </a:ext>
                </a:extLst>
              </p:cNvPr>
              <p:cNvSpPr>
                <a:spLocks noChangeArrowheads="1"/>
              </p:cNvSpPr>
              <p:nvPr/>
            </p:nvSpPr>
            <p:spPr bwMode="auto">
              <a:xfrm>
                <a:off x="5794619" y="2901223"/>
                <a:ext cx="77851" cy="77851"/>
              </a:xfrm>
              <a:prstGeom prst="ellips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1920" tIns="35960" rIns="71920" bIns="35960" numCol="1" anchor="t" anchorCtr="0" compatLnSpc="1">
                <a:prstTxWarp prst="textNoShape">
                  <a:avLst/>
                </a:prstTxWarp>
              </a:bodyPr>
              <a:lstStyle/>
              <a:p>
                <a:endParaRPr lang="en-US" sz="1193" dirty="0"/>
              </a:p>
            </p:txBody>
          </p:sp>
        </p:grpSp>
      </p:grpSp>
      <p:sp>
        <p:nvSpPr>
          <p:cNvPr id="68" name="Rectangle 67">
            <a:extLst>
              <a:ext uri="{FF2B5EF4-FFF2-40B4-BE49-F238E27FC236}">
                <a16:creationId xmlns:a16="http://schemas.microsoft.com/office/drawing/2014/main" id="{EE3D7173-B746-43DA-95F5-17AC4C717997}"/>
              </a:ext>
            </a:extLst>
          </p:cNvPr>
          <p:cNvSpPr/>
          <p:nvPr/>
        </p:nvSpPr>
        <p:spPr>
          <a:xfrm>
            <a:off x="575035" y="4524000"/>
            <a:ext cx="1323400" cy="461665"/>
          </a:xfrm>
          <a:prstGeom prst="rect">
            <a:avLst/>
          </a:prstGeom>
        </p:spPr>
        <p:txBody>
          <a:bodyPr wrap="square">
            <a:spAutoFit/>
          </a:bodyPr>
          <a:lstStyle/>
          <a:p>
            <a:pPr algn="ctr">
              <a:spcBef>
                <a:spcPts val="512"/>
              </a:spcBef>
              <a:spcAft>
                <a:spcPts val="512"/>
              </a:spcAft>
            </a:pPr>
            <a:r>
              <a:rPr lang="en-US" sz="1200" b="1" dirty="0"/>
              <a:t>Temperature Screenings</a:t>
            </a:r>
          </a:p>
        </p:txBody>
      </p:sp>
      <p:sp>
        <p:nvSpPr>
          <p:cNvPr id="22" name="Rectangle 21">
            <a:extLst>
              <a:ext uri="{FF2B5EF4-FFF2-40B4-BE49-F238E27FC236}">
                <a16:creationId xmlns:a16="http://schemas.microsoft.com/office/drawing/2014/main" id="{5C11825A-2AC4-4321-90ED-8C146AE0F4D5}"/>
              </a:ext>
            </a:extLst>
          </p:cNvPr>
          <p:cNvSpPr/>
          <p:nvPr/>
        </p:nvSpPr>
        <p:spPr>
          <a:xfrm>
            <a:off x="392906" y="5503821"/>
            <a:ext cx="6874893" cy="234167"/>
          </a:xfrm>
          <a:prstGeom prst="rect">
            <a:avLst/>
          </a:prstGeom>
        </p:spPr>
        <p:txBody>
          <a:bodyPr wrap="square">
            <a:spAutoFit/>
          </a:bodyPr>
          <a:lstStyle/>
          <a:p>
            <a:pPr>
              <a:spcBef>
                <a:spcPts val="277"/>
              </a:spcBef>
              <a:spcAft>
                <a:spcPts val="0"/>
              </a:spcAft>
            </a:pPr>
            <a:r>
              <a:rPr lang="en-US" sz="461" b="1" dirty="0"/>
              <a:t>Sources: </a:t>
            </a:r>
            <a:r>
              <a:rPr lang="en-US" sz="461" dirty="0"/>
              <a:t>1. Centers for Disease Control and Prevention (2020). Symptoms of Coronavirus.; 2. The U.S. Equal Employment Opportunity Commission (2020). Pandemic Preparedness in the Workplace and the Americans with Disabilities Act. ; 3. Medical Device Network (2020). Different paths to the same destination: screening for Covid-19. </a:t>
            </a:r>
          </a:p>
        </p:txBody>
      </p:sp>
    </p:spTree>
    <p:extLst>
      <p:ext uri="{BB962C8B-B14F-4D97-AF65-F5344CB8AC3E}">
        <p14:creationId xmlns:p14="http://schemas.microsoft.com/office/powerpoint/2010/main" val="261035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861E-DA51-43C7-8CE0-09AD76ADA2E4}"/>
              </a:ext>
            </a:extLst>
          </p:cNvPr>
          <p:cNvSpPr>
            <a:spLocks noGrp="1"/>
          </p:cNvSpPr>
          <p:nvPr>
            <p:ph type="title"/>
          </p:nvPr>
        </p:nvSpPr>
        <p:spPr/>
        <p:txBody>
          <a:bodyPr/>
          <a:lstStyle/>
          <a:p>
            <a:r>
              <a:rPr lang="en-US" dirty="0"/>
              <a:t>Agenda and Speakers</a:t>
            </a:r>
          </a:p>
        </p:txBody>
      </p:sp>
      <p:sp>
        <p:nvSpPr>
          <p:cNvPr id="3" name="Content Placeholder 2">
            <a:extLst>
              <a:ext uri="{FF2B5EF4-FFF2-40B4-BE49-F238E27FC236}">
                <a16:creationId xmlns:a16="http://schemas.microsoft.com/office/drawing/2014/main" id="{3780E451-5859-4C40-88A0-D5C0A5B76EF0}"/>
              </a:ext>
            </a:extLst>
          </p:cNvPr>
          <p:cNvSpPr>
            <a:spLocks noGrp="1"/>
          </p:cNvSpPr>
          <p:nvPr>
            <p:ph idx="1"/>
          </p:nvPr>
        </p:nvSpPr>
        <p:spPr>
          <a:xfrm>
            <a:off x="439271" y="1066800"/>
            <a:ext cx="8229600" cy="4951412"/>
          </a:xfrm>
        </p:spPr>
        <p:txBody>
          <a:bodyPr/>
          <a:lstStyle/>
          <a:p>
            <a:pPr>
              <a:spcBef>
                <a:spcPts val="300"/>
              </a:spcBef>
            </a:pPr>
            <a:r>
              <a:rPr lang="en-US" sz="1600" dirty="0"/>
              <a:t>Introduction			</a:t>
            </a:r>
            <a:r>
              <a:rPr lang="en-US" sz="1600" i="1" dirty="0"/>
              <a:t>Kathryn Reilly</a:t>
            </a:r>
          </a:p>
          <a:p>
            <a:pPr>
              <a:spcBef>
                <a:spcPts val="300"/>
              </a:spcBef>
            </a:pPr>
            <a:r>
              <a:rPr lang="en-US" sz="1600" i="1" dirty="0"/>
              <a:t>				SVP, Public Sector Industry Leader</a:t>
            </a:r>
          </a:p>
          <a:p>
            <a:pPr>
              <a:spcBef>
                <a:spcPts val="300"/>
              </a:spcBef>
            </a:pPr>
            <a:r>
              <a:rPr lang="en-US" sz="1600" i="1" dirty="0"/>
              <a:t>				1.202.494.9104, </a:t>
            </a:r>
            <a:r>
              <a:rPr lang="en-US" sz="1600" i="1" dirty="0">
                <a:hlinkClick r:id="rId2"/>
              </a:rPr>
              <a:t>kathryn.reilly@aon.com</a:t>
            </a:r>
            <a:endParaRPr lang="en-US" sz="1600" i="1" dirty="0"/>
          </a:p>
          <a:p>
            <a:pPr>
              <a:spcBef>
                <a:spcPts val="300"/>
              </a:spcBef>
            </a:pPr>
            <a:endParaRPr lang="en-US" sz="1600" i="1" dirty="0"/>
          </a:p>
          <a:p>
            <a:pPr>
              <a:spcBef>
                <a:spcPts val="300"/>
              </a:spcBef>
            </a:pPr>
            <a:r>
              <a:rPr lang="en-US" sz="1600" i="1" dirty="0"/>
              <a:t> </a:t>
            </a:r>
            <a:r>
              <a:rPr lang="en-US" sz="1600" dirty="0"/>
              <a:t>Communications and Training	</a:t>
            </a:r>
            <a:r>
              <a:rPr lang="en-US" sz="1600" i="1" dirty="0"/>
              <a:t>Matthew Howes</a:t>
            </a:r>
          </a:p>
          <a:p>
            <a:pPr>
              <a:spcBef>
                <a:spcPts val="300"/>
              </a:spcBef>
            </a:pPr>
            <a:r>
              <a:rPr lang="en-US" sz="1600" i="1" dirty="0"/>
              <a:t>				VP, Time Away and Life Solutions Expert</a:t>
            </a:r>
          </a:p>
          <a:p>
            <a:pPr>
              <a:spcBef>
                <a:spcPts val="300"/>
              </a:spcBef>
            </a:pPr>
            <a:r>
              <a:rPr lang="en-US" sz="1600" i="1" dirty="0"/>
              <a:t>				1.847.442.0973, </a:t>
            </a:r>
            <a:r>
              <a:rPr lang="en-US" sz="1600" i="1" dirty="0">
                <a:hlinkClick r:id="rId3"/>
              </a:rPr>
              <a:t>matthew.howes@aon.com</a:t>
            </a:r>
            <a:endParaRPr lang="en-US" sz="1600" i="1" dirty="0"/>
          </a:p>
          <a:p>
            <a:pPr>
              <a:spcBef>
                <a:spcPts val="300"/>
              </a:spcBef>
            </a:pPr>
            <a:endParaRPr lang="en-US" sz="1600" i="1" dirty="0"/>
          </a:p>
          <a:p>
            <a:pPr>
              <a:spcBef>
                <a:spcPts val="300"/>
              </a:spcBef>
            </a:pPr>
            <a:r>
              <a:rPr lang="en-US" sz="1600" dirty="0"/>
              <a:t>Impact Modeling Tool		</a:t>
            </a:r>
            <a:r>
              <a:rPr lang="en-US" sz="1600" i="1" dirty="0"/>
              <a:t>Laura Peck, FSA, MAAA</a:t>
            </a:r>
          </a:p>
          <a:p>
            <a:pPr>
              <a:spcBef>
                <a:spcPts val="300"/>
              </a:spcBef>
            </a:pPr>
            <a:r>
              <a:rPr lang="en-US" sz="1600" i="1" dirty="0"/>
              <a:t>				VP,  Health Actuary, California Market</a:t>
            </a:r>
            <a:endParaRPr lang="en-US" sz="1600" dirty="0"/>
          </a:p>
          <a:p>
            <a:pPr>
              <a:spcBef>
                <a:spcPts val="300"/>
              </a:spcBef>
            </a:pPr>
            <a:r>
              <a:rPr lang="en-US" sz="1600" i="1" dirty="0"/>
              <a:t>				1.949.400.7862,</a:t>
            </a:r>
            <a:r>
              <a:rPr lang="en-US" sz="1600" i="1" dirty="0">
                <a:hlinkClick r:id="rId4"/>
              </a:rPr>
              <a:t>laura.peck@aon.com</a:t>
            </a:r>
            <a:endParaRPr lang="en-US" sz="1600" i="1" dirty="0"/>
          </a:p>
          <a:p>
            <a:pPr>
              <a:spcBef>
                <a:spcPts val="300"/>
              </a:spcBef>
            </a:pPr>
            <a:endParaRPr lang="en-US" sz="1600" i="1" dirty="0"/>
          </a:p>
          <a:p>
            <a:pPr>
              <a:spcBef>
                <a:spcPts val="300"/>
              </a:spcBef>
            </a:pPr>
            <a:r>
              <a:rPr lang="en-US" sz="1600" dirty="0"/>
              <a:t>Screening for COVID-19		</a:t>
            </a:r>
            <a:r>
              <a:rPr lang="en-US" sz="1600" i="1" dirty="0"/>
              <a:t>Neal Mills, MD MBA</a:t>
            </a:r>
          </a:p>
          <a:p>
            <a:pPr>
              <a:spcBef>
                <a:spcPts val="300"/>
              </a:spcBef>
            </a:pPr>
            <a:r>
              <a:rPr lang="en-US" sz="1600" i="1" dirty="0"/>
              <a:t>				Chief Medical Office</a:t>
            </a:r>
          </a:p>
          <a:p>
            <a:pPr>
              <a:spcBef>
                <a:spcPts val="300"/>
              </a:spcBef>
            </a:pPr>
            <a:r>
              <a:rPr lang="en-US" sz="1600" b="1" dirty="0"/>
              <a:t>				</a:t>
            </a:r>
            <a:r>
              <a:rPr lang="en-US" sz="1600" i="1" dirty="0"/>
              <a:t>1.972.540.7655,</a:t>
            </a:r>
            <a:r>
              <a:rPr lang="en-US" sz="1600" i="1" dirty="0">
                <a:hlinkClick r:id="rId5"/>
              </a:rPr>
              <a:t>neal.mills@aon.com</a:t>
            </a:r>
            <a:r>
              <a:rPr lang="en-US" sz="1600" i="1" dirty="0"/>
              <a:t> </a:t>
            </a:r>
          </a:p>
          <a:p>
            <a:pPr>
              <a:spcBef>
                <a:spcPts val="300"/>
              </a:spcBef>
            </a:pPr>
            <a:endParaRPr lang="en-US" sz="1600" i="1" dirty="0"/>
          </a:p>
          <a:p>
            <a:pPr>
              <a:spcBef>
                <a:spcPts val="300"/>
              </a:spcBef>
            </a:pPr>
            <a:r>
              <a:rPr lang="en-US" sz="1600" i="1" dirty="0"/>
              <a:t>Q&amp;A				Julie </a:t>
            </a:r>
            <a:r>
              <a:rPr lang="en-US" sz="1600" i="1" dirty="0" err="1"/>
              <a:t>Theirl</a:t>
            </a:r>
            <a:r>
              <a:rPr lang="en-US" sz="1600" i="1" dirty="0"/>
              <a:t>, Public Sector Leader, California</a:t>
            </a:r>
          </a:p>
          <a:p>
            <a:pPr>
              <a:spcBef>
                <a:spcPts val="300"/>
              </a:spcBef>
            </a:pPr>
            <a:r>
              <a:rPr lang="en-US" sz="1600" i="1" dirty="0"/>
              <a:t>				1.909.967.9091, </a:t>
            </a:r>
            <a:r>
              <a:rPr lang="en-US" sz="1600" i="1" dirty="0">
                <a:hlinkClick r:id="rId6"/>
              </a:rPr>
              <a:t>julie.theirl@aon.com</a:t>
            </a:r>
            <a:endParaRPr lang="en-US" sz="1600" i="1" dirty="0"/>
          </a:p>
          <a:p>
            <a:pPr>
              <a:spcBef>
                <a:spcPts val="300"/>
              </a:spcBef>
            </a:pPr>
            <a:endParaRPr lang="en-US" sz="1600" i="1" dirty="0"/>
          </a:p>
          <a:p>
            <a:pPr>
              <a:spcBef>
                <a:spcPts val="300"/>
              </a:spcBef>
            </a:pPr>
            <a:r>
              <a:rPr lang="en-US" sz="1600" i="1" dirty="0"/>
              <a:t> </a:t>
            </a:r>
          </a:p>
          <a:p>
            <a:pPr>
              <a:spcBef>
                <a:spcPts val="300"/>
              </a:spcBef>
            </a:pPr>
            <a:r>
              <a:rPr lang="en-US" i="1" dirty="0"/>
              <a:t>			</a:t>
            </a:r>
          </a:p>
          <a:p>
            <a:endParaRPr lang="en-US" dirty="0"/>
          </a:p>
        </p:txBody>
      </p:sp>
    </p:spTree>
    <p:extLst>
      <p:ext uri="{BB962C8B-B14F-4D97-AF65-F5344CB8AC3E}">
        <p14:creationId xmlns:p14="http://schemas.microsoft.com/office/powerpoint/2010/main" val="116360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49EC5FAC-B7A9-42E9-9A0E-C50CF88FFF3D}"/>
              </a:ext>
            </a:extLst>
          </p:cNvPr>
          <p:cNvGraphicFramePr>
            <a:graphicFrameLocks noGrp="1"/>
          </p:cNvGraphicFramePr>
          <p:nvPr>
            <p:extLst/>
          </p:nvPr>
        </p:nvGraphicFramePr>
        <p:xfrm>
          <a:off x="521808" y="1729296"/>
          <a:ext cx="8164992" cy="3595802"/>
        </p:xfrm>
        <a:graphic>
          <a:graphicData uri="http://schemas.openxmlformats.org/drawingml/2006/table">
            <a:tbl>
              <a:tblPr firstRow="1" bandRow="1">
                <a:tableStyleId>{F2DE63D5-997A-4646-A377-4702673A728D}</a:tableStyleId>
              </a:tblPr>
              <a:tblGrid>
                <a:gridCol w="1780755">
                  <a:extLst>
                    <a:ext uri="{9D8B030D-6E8A-4147-A177-3AD203B41FA5}">
                      <a16:colId xmlns:a16="http://schemas.microsoft.com/office/drawing/2014/main" val="507299606"/>
                    </a:ext>
                  </a:extLst>
                </a:gridCol>
                <a:gridCol w="2128079">
                  <a:extLst>
                    <a:ext uri="{9D8B030D-6E8A-4147-A177-3AD203B41FA5}">
                      <a16:colId xmlns:a16="http://schemas.microsoft.com/office/drawing/2014/main" val="2276507966"/>
                    </a:ext>
                  </a:extLst>
                </a:gridCol>
                <a:gridCol w="2128079">
                  <a:extLst>
                    <a:ext uri="{9D8B030D-6E8A-4147-A177-3AD203B41FA5}">
                      <a16:colId xmlns:a16="http://schemas.microsoft.com/office/drawing/2014/main" val="665210947"/>
                    </a:ext>
                  </a:extLst>
                </a:gridCol>
                <a:gridCol w="2128079">
                  <a:extLst>
                    <a:ext uri="{9D8B030D-6E8A-4147-A177-3AD203B41FA5}">
                      <a16:colId xmlns:a16="http://schemas.microsoft.com/office/drawing/2014/main" val="1529534281"/>
                    </a:ext>
                  </a:extLst>
                </a:gridCol>
              </a:tblGrid>
              <a:tr h="257204">
                <a:tc>
                  <a:txBody>
                    <a:bodyPr/>
                    <a:lstStyle/>
                    <a:p>
                      <a:r>
                        <a:rPr lang="en-US" sz="1100" dirty="0"/>
                        <a:t>Diagnostic Testing Type</a:t>
                      </a:r>
                      <a:endParaRPr lang="en-US" sz="1100" dirty="0">
                        <a:solidFill>
                          <a:schemeClr val="bg1"/>
                        </a:solidFill>
                      </a:endParaRPr>
                    </a:p>
                  </a:txBody>
                  <a:tcPr marL="77913" marR="77913" marT="38957" marB="38957" anchor="ctr"/>
                </a:tc>
                <a:tc>
                  <a:txBody>
                    <a:bodyPr/>
                    <a:lstStyle/>
                    <a:p>
                      <a:r>
                        <a:rPr lang="en-US" sz="1100" dirty="0"/>
                        <a:t>Description</a:t>
                      </a:r>
                      <a:endParaRPr lang="en-US" sz="1100" dirty="0">
                        <a:solidFill>
                          <a:schemeClr val="bg1"/>
                        </a:solidFill>
                      </a:endParaRPr>
                    </a:p>
                  </a:txBody>
                  <a:tcPr marL="77913" marR="77913" marT="38957" marB="38957" anchor="ctr"/>
                </a:tc>
                <a:tc>
                  <a:txBody>
                    <a:bodyPr/>
                    <a:lstStyle/>
                    <a:p>
                      <a:r>
                        <a:rPr lang="en-US" sz="1100" dirty="0"/>
                        <a:t>Strengths</a:t>
                      </a:r>
                      <a:endParaRPr lang="en-US" sz="1100" dirty="0">
                        <a:solidFill>
                          <a:schemeClr val="bg1"/>
                        </a:solidFill>
                      </a:endParaRPr>
                    </a:p>
                  </a:txBody>
                  <a:tcPr marL="77913" marR="77913" marT="38957" marB="38957" anchor="ctr"/>
                </a:tc>
                <a:tc>
                  <a:txBody>
                    <a:bodyPr/>
                    <a:lstStyle/>
                    <a:p>
                      <a:r>
                        <a:rPr lang="en-US" sz="1100" dirty="0"/>
                        <a:t>Considerations</a:t>
                      </a:r>
                      <a:endParaRPr lang="en-US" sz="1100" dirty="0">
                        <a:solidFill>
                          <a:schemeClr val="bg1"/>
                        </a:solidFill>
                      </a:endParaRPr>
                    </a:p>
                  </a:txBody>
                  <a:tcPr marL="77913" marR="77913" marT="38957" marB="38957" anchor="ctr"/>
                </a:tc>
                <a:extLst>
                  <a:ext uri="{0D108BD9-81ED-4DB2-BD59-A6C34878D82A}">
                    <a16:rowId xmlns:a16="http://schemas.microsoft.com/office/drawing/2014/main" val="2619383669"/>
                  </a:ext>
                </a:extLst>
              </a:tr>
              <a:tr h="850732">
                <a:tc rowSpan="2">
                  <a:txBody>
                    <a:bodyPr/>
                    <a:lstStyle/>
                    <a:p>
                      <a:endParaRPr lang="en-US" sz="1500" dirty="0"/>
                    </a:p>
                  </a:txBody>
                  <a:tcPr marL="77913" marR="77913" marT="38957" marB="38957"/>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effectLst/>
                        </a:rPr>
                        <a:t>PCR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effectLst/>
                        </a:rPr>
                        <a:t>Uses genetic material from virus through m</a:t>
                      </a:r>
                      <a:r>
                        <a:rPr lang="en-US" sz="900" dirty="0">
                          <a:effectLst/>
                        </a:rPr>
                        <a:t>ucous, saliva or lung tissue (swab of nose or throat) </a:t>
                      </a:r>
                      <a:endParaRPr lang="en-US" sz="900" dirty="0"/>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Most are FDA approved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Most reliable diagnostic test</a:t>
                      </a:r>
                      <a:endParaRPr lang="en-US" sz="900" dirty="0">
                        <a:effectLst/>
                        <a:latin typeface="+mn-lt"/>
                        <a:ea typeface="MS Mincho" panose="02020609040205080304" pitchFamily="49" charset="-128"/>
                        <a:cs typeface="Times New Roman" panose="02020603050405020304" pitchFamily="18" charset="0"/>
                      </a:endParaRPr>
                    </a:p>
                  </a:txBody>
                  <a:tcPr marL="58436" marR="5843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Provider order required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Must be done in a CLIA certified lab</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24-72 hours to receive results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30% false negative rate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dirty="0">
                        <a:effectLst/>
                        <a:latin typeface="+mn-lt"/>
                        <a:ea typeface="MS Mincho" panose="02020609040205080304" pitchFamily="49" charset="-128"/>
                        <a:cs typeface="Times New Roman" panose="02020603050405020304" pitchFamily="18" charset="0"/>
                      </a:endParaRPr>
                    </a:p>
                  </a:txBody>
                  <a:tcPr marL="58436" marR="58436" marT="0" marB="0"/>
                </a:tc>
                <a:extLst>
                  <a:ext uri="{0D108BD9-81ED-4DB2-BD59-A6C34878D82A}">
                    <a16:rowId xmlns:a16="http://schemas.microsoft.com/office/drawing/2014/main" val="2109730025"/>
                  </a:ext>
                </a:extLst>
              </a:tr>
              <a:tr h="9601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rrT</a:t>
                      </a:r>
                      <a:r>
                        <a:rPr lang="en-US" sz="1100" dirty="0"/>
                        <a:t> – PCR</a:t>
                      </a:r>
                      <a:endParaRPr lang="en-US" sz="1100" kern="1200" dirty="0">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effectLst/>
                        </a:rPr>
                        <a:t>Rapid real-time test that uses genetic material from m</a:t>
                      </a:r>
                      <a:r>
                        <a:rPr lang="en-US" sz="900" dirty="0">
                          <a:effectLst/>
                        </a:rPr>
                        <a:t>ucous or saliva (nasal canal swab)</a:t>
                      </a:r>
                      <a:endParaRPr lang="en-US" sz="900" dirty="0">
                        <a:effectLst/>
                        <a:latin typeface="+mn-lt"/>
                        <a:ea typeface="MS Mincho" panose="02020609040205080304" pitchFamily="49" charset="-128"/>
                        <a:cs typeface="Times New Roman" panose="02020603050405020304" pitchFamily="18" charset="0"/>
                      </a:endParaRPr>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Runs on analysis equipment widely available in high and moderate complexity labs</a:t>
                      </a:r>
                      <a:endParaRPr lang="en-US" sz="900" dirty="0">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u="sng" dirty="0">
                          <a:effectLst/>
                        </a:rPr>
                        <a:t>&lt; </a:t>
                      </a:r>
                      <a:r>
                        <a:rPr lang="en-US" sz="900" dirty="0">
                          <a:effectLst/>
                        </a:rPr>
                        <a:t> 24 hours to receive results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Can be self-administered through a nasal swab</a:t>
                      </a:r>
                      <a:endParaRPr lang="en-US" sz="900" dirty="0">
                        <a:effectLst/>
                        <a:latin typeface="+mn-lt"/>
                        <a:ea typeface="MS Mincho" panose="02020609040205080304" pitchFamily="49" charset="-128"/>
                        <a:cs typeface="Times New Roman" panose="02020603050405020304" pitchFamily="18" charset="0"/>
                      </a:endParaRPr>
                    </a:p>
                  </a:txBody>
                  <a:tcPr marL="58436" marR="5843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Select few have FDA EUA approval</a:t>
                      </a:r>
                    </a:p>
                    <a:p>
                      <a:pPr marL="171450" marR="0" indent="-171450" algn="l">
                        <a:spcBef>
                          <a:spcPts val="0"/>
                        </a:spcBef>
                        <a:spcAft>
                          <a:spcPts val="0"/>
                        </a:spcAft>
                        <a:buFont typeface="Wingdings" panose="05000000000000000000" pitchFamily="2" charset="2"/>
                        <a:buChar char="§"/>
                      </a:pPr>
                      <a:r>
                        <a:rPr lang="en-US" sz="900" dirty="0">
                          <a:effectLst/>
                        </a:rPr>
                        <a:t>Provider order required – even for at home tests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Reporting to FDA is required to validate continued reliability and efficacy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Reliability similar to PCR</a:t>
                      </a:r>
                    </a:p>
                  </a:txBody>
                  <a:tcPr marL="58436" marR="58436" marT="0" marB="0"/>
                </a:tc>
                <a:extLst>
                  <a:ext uri="{0D108BD9-81ED-4DB2-BD59-A6C34878D82A}">
                    <a16:rowId xmlns:a16="http://schemas.microsoft.com/office/drawing/2014/main" val="3115370032"/>
                  </a:ext>
                </a:extLst>
              </a:tr>
              <a:tr h="1527746">
                <a:tc>
                  <a:txBody>
                    <a:bodyPr/>
                    <a:lstStyle/>
                    <a:p>
                      <a:endParaRPr lang="en-US" sz="1500" dirty="0"/>
                    </a:p>
                  </a:txBody>
                  <a:tcPr marL="77913" marR="77913" marT="38957" marB="38957"/>
                </a:tc>
                <a:tc>
                  <a:txBody>
                    <a:bodyPr/>
                    <a:lstStyle/>
                    <a:p>
                      <a:pPr marL="171450" marR="0" indent="-171450" algn="l">
                        <a:spcBef>
                          <a:spcPts val="0"/>
                        </a:spcBef>
                        <a:spcAft>
                          <a:spcPts val="0"/>
                        </a:spcAft>
                        <a:buFont typeface="Wingdings" panose="05000000000000000000" pitchFamily="2" charset="2"/>
                        <a:buChar char="§"/>
                      </a:pPr>
                      <a:r>
                        <a:rPr lang="en-US" sz="900" kern="1200" dirty="0">
                          <a:effectLst/>
                        </a:rPr>
                        <a:t>Rapid test through m</a:t>
                      </a:r>
                      <a:r>
                        <a:rPr lang="en-US" sz="900" dirty="0">
                          <a:effectLst/>
                        </a:rPr>
                        <a:t>ucous, saliva, or throat swab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mn-lt"/>
                        <a:ea typeface="MS Mincho" panose="02020609040205080304" pitchFamily="49" charset="-128"/>
                        <a:cs typeface="Times New Roman" panose="02020603050405020304" pitchFamily="18" charset="0"/>
                      </a:endParaRPr>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Uses similar technology currently available in doctor’s office for other rapid tests such as strep testing</a:t>
                      </a:r>
                    </a:p>
                    <a:p>
                      <a:pPr marL="171450" marR="0" indent="-171450" algn="l">
                        <a:spcBef>
                          <a:spcPts val="0"/>
                        </a:spcBef>
                        <a:spcAft>
                          <a:spcPts val="0"/>
                        </a:spcAft>
                        <a:buFont typeface="Wingdings" panose="05000000000000000000" pitchFamily="2" charset="2"/>
                        <a:buChar char="§"/>
                      </a:pPr>
                      <a:r>
                        <a:rPr lang="en-US" sz="900" kern="1200" dirty="0">
                          <a:effectLst/>
                        </a:rPr>
                        <a:t>Results available in just minutes</a:t>
                      </a:r>
                    </a:p>
                    <a:p>
                      <a:pPr marL="171450" marR="0" indent="-171450" algn="l">
                        <a:spcBef>
                          <a:spcPts val="0"/>
                        </a:spcBef>
                        <a:spcAft>
                          <a:spcPts val="0"/>
                        </a:spcAft>
                        <a:buFont typeface="Wingdings" panose="05000000000000000000" pitchFamily="2" charset="2"/>
                        <a:buChar char="§"/>
                      </a:pPr>
                      <a:r>
                        <a:rPr lang="en-US" sz="900" kern="1200" dirty="0">
                          <a:effectLst/>
                        </a:rPr>
                        <a:t>Positive results highly accurate</a:t>
                      </a:r>
                      <a:endParaRPr lang="en-US" sz="900" kern="1200" dirty="0">
                        <a:solidFill>
                          <a:schemeClr val="tx1"/>
                        </a:solidFill>
                        <a:effectLst/>
                        <a:latin typeface="+mn-lt"/>
                        <a:ea typeface="+mn-ea"/>
                        <a:cs typeface="+mn-cs"/>
                      </a:endParaRPr>
                    </a:p>
                  </a:txBody>
                  <a:tcPr marL="77913" marR="77913" marT="38957" marB="38957"/>
                </a:tc>
                <a:tc>
                  <a:txBody>
                    <a:bodyPr/>
                    <a:lstStyle/>
                    <a:p>
                      <a:pPr marL="171450" indent="-171450" algn="l">
                        <a:buFont typeface="Wingdings" panose="05000000000000000000" pitchFamily="2" charset="2"/>
                        <a:buChar char="§"/>
                      </a:pPr>
                      <a:r>
                        <a:rPr lang="en-US" sz="900" dirty="0"/>
                        <a:t>Only one FDA EUA approved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Provider order required</a:t>
                      </a:r>
                    </a:p>
                    <a:p>
                      <a:pPr marL="176213" indent="-176213" algn="l">
                        <a:buFont typeface="Wingdings" panose="05000000000000000000" pitchFamily="2" charset="2"/>
                        <a:buChar char="§"/>
                      </a:pPr>
                      <a:r>
                        <a:rPr lang="en-US" sz="900" kern="1200" dirty="0">
                          <a:effectLst/>
                        </a:rPr>
                        <a:t>Higher chance of false negatives</a:t>
                      </a:r>
                    </a:p>
                    <a:p>
                      <a:pPr marL="176213" indent="-176213" algn="l">
                        <a:buFont typeface="Wingdings" panose="05000000000000000000" pitchFamily="2" charset="2"/>
                        <a:buChar char="§"/>
                      </a:pPr>
                      <a:r>
                        <a:rPr lang="en-US" sz="900" kern="1200" dirty="0">
                          <a:effectLst/>
                        </a:rPr>
                        <a:t>PCR test required as a follow up for positive or negative results, but treatment may begin for positive results</a:t>
                      </a:r>
                    </a:p>
                  </a:txBody>
                  <a:tcPr marL="77913" marR="77913" marT="38957" marB="38957"/>
                </a:tc>
                <a:extLst>
                  <a:ext uri="{0D108BD9-81ED-4DB2-BD59-A6C34878D82A}">
                    <a16:rowId xmlns:a16="http://schemas.microsoft.com/office/drawing/2014/main" val="2097151026"/>
                  </a:ext>
                </a:extLst>
              </a:tr>
            </a:tbl>
          </a:graphicData>
        </a:graphic>
      </p:graphicFrame>
      <p:sp>
        <p:nvSpPr>
          <p:cNvPr id="2" name="Title 1">
            <a:extLst>
              <a:ext uri="{FF2B5EF4-FFF2-40B4-BE49-F238E27FC236}">
                <a16:creationId xmlns:a16="http://schemas.microsoft.com/office/drawing/2014/main" id="{E8E237AD-90A6-404A-BF3C-F6C3B8C37B31}"/>
              </a:ext>
            </a:extLst>
          </p:cNvPr>
          <p:cNvSpPr>
            <a:spLocks noGrp="1"/>
          </p:cNvSpPr>
          <p:nvPr>
            <p:ph type="title"/>
          </p:nvPr>
        </p:nvSpPr>
        <p:spPr>
          <a:xfrm>
            <a:off x="457200" y="304800"/>
            <a:ext cx="8229600" cy="520700"/>
          </a:xfrm>
        </p:spPr>
        <p:txBody>
          <a:bodyPr/>
          <a:lstStyle/>
          <a:p>
            <a:r>
              <a:rPr lang="en-US" dirty="0"/>
              <a:t>Diagnostic Testing (determines active infection)</a:t>
            </a:r>
          </a:p>
        </p:txBody>
      </p:sp>
      <p:sp>
        <p:nvSpPr>
          <p:cNvPr id="8" name="TextBox 7">
            <a:extLst>
              <a:ext uri="{FF2B5EF4-FFF2-40B4-BE49-F238E27FC236}">
                <a16:creationId xmlns:a16="http://schemas.microsoft.com/office/drawing/2014/main" id="{D6F68143-96F9-4C7C-B53D-BC3D75EDBA9D}"/>
              </a:ext>
            </a:extLst>
          </p:cNvPr>
          <p:cNvSpPr txBox="1"/>
          <p:nvPr/>
        </p:nvSpPr>
        <p:spPr>
          <a:xfrm>
            <a:off x="521807" y="5394110"/>
            <a:ext cx="3450209" cy="443455"/>
          </a:xfrm>
          <a:prstGeom prst="rect">
            <a:avLst/>
          </a:prstGeom>
          <a:noFill/>
        </p:spPr>
        <p:txBody>
          <a:bodyPr wrap="square" rtlCol="0">
            <a:spAutoFit/>
          </a:bodyPr>
          <a:lstStyle/>
          <a:p>
            <a:r>
              <a:rPr lang="en-US" sz="551"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551" dirty="0"/>
          </a:p>
          <a:p>
            <a:endParaRPr lang="en-US" sz="629" dirty="0"/>
          </a:p>
        </p:txBody>
      </p:sp>
      <p:sp>
        <p:nvSpPr>
          <p:cNvPr id="50" name="Rectangle 49">
            <a:extLst>
              <a:ext uri="{FF2B5EF4-FFF2-40B4-BE49-F238E27FC236}">
                <a16:creationId xmlns:a16="http://schemas.microsoft.com/office/drawing/2014/main" id="{2A273447-912B-4E23-AC74-EE405DBAD1CD}"/>
              </a:ext>
            </a:extLst>
          </p:cNvPr>
          <p:cNvSpPr/>
          <p:nvPr/>
        </p:nvSpPr>
        <p:spPr>
          <a:xfrm>
            <a:off x="521808" y="3186703"/>
            <a:ext cx="1590871" cy="646331"/>
          </a:xfrm>
          <a:prstGeom prst="rect">
            <a:avLst/>
          </a:prstGeom>
        </p:spPr>
        <p:txBody>
          <a:bodyPr wrap="square">
            <a:spAutoFit/>
          </a:bodyPr>
          <a:lstStyle/>
          <a:p>
            <a:pPr algn="ctr">
              <a:spcBef>
                <a:spcPts val="512"/>
              </a:spcBef>
              <a:spcAft>
                <a:spcPts val="512"/>
              </a:spcAft>
            </a:pPr>
            <a:r>
              <a:rPr lang="en-US" sz="1200" b="1" dirty="0"/>
              <a:t>Polymerase Chain Reaction (PCR) Tests</a:t>
            </a:r>
          </a:p>
        </p:txBody>
      </p:sp>
      <p:sp>
        <p:nvSpPr>
          <p:cNvPr id="24" name="Rectangle 23">
            <a:extLst>
              <a:ext uri="{FF2B5EF4-FFF2-40B4-BE49-F238E27FC236}">
                <a16:creationId xmlns:a16="http://schemas.microsoft.com/office/drawing/2014/main" id="{5205536B-A7C6-4F00-BFC8-CE2873B6C5B4}"/>
              </a:ext>
            </a:extLst>
          </p:cNvPr>
          <p:cNvSpPr/>
          <p:nvPr/>
        </p:nvSpPr>
        <p:spPr>
          <a:xfrm>
            <a:off x="732262" y="4957159"/>
            <a:ext cx="1266305" cy="276999"/>
          </a:xfrm>
          <a:prstGeom prst="rect">
            <a:avLst/>
          </a:prstGeom>
        </p:spPr>
        <p:txBody>
          <a:bodyPr wrap="square">
            <a:spAutoFit/>
          </a:bodyPr>
          <a:lstStyle/>
          <a:p>
            <a:pPr algn="ctr">
              <a:spcBef>
                <a:spcPts val="512"/>
              </a:spcBef>
              <a:spcAft>
                <a:spcPts val="512"/>
              </a:spcAft>
            </a:pPr>
            <a:r>
              <a:rPr lang="en-US" sz="1200" b="1" dirty="0"/>
              <a:t>Antigen Test</a:t>
            </a:r>
          </a:p>
        </p:txBody>
      </p:sp>
      <p:grpSp>
        <p:nvGrpSpPr>
          <p:cNvPr id="42" name="Group 41">
            <a:extLst>
              <a:ext uri="{FF2B5EF4-FFF2-40B4-BE49-F238E27FC236}">
                <a16:creationId xmlns:a16="http://schemas.microsoft.com/office/drawing/2014/main" id="{87D40141-6856-4C46-8561-770604E4D30A}"/>
              </a:ext>
            </a:extLst>
          </p:cNvPr>
          <p:cNvGrpSpPr>
            <a:grpSpLocks noChangeAspect="1"/>
          </p:cNvGrpSpPr>
          <p:nvPr/>
        </p:nvGrpSpPr>
        <p:grpSpPr>
          <a:xfrm>
            <a:off x="922189" y="2261043"/>
            <a:ext cx="745632" cy="881247"/>
            <a:chOff x="4221654" y="1080265"/>
            <a:chExt cx="550898" cy="651095"/>
          </a:xfrm>
        </p:grpSpPr>
        <p:sp>
          <p:nvSpPr>
            <p:cNvPr id="43" name="Oval 42">
              <a:extLst>
                <a:ext uri="{FF2B5EF4-FFF2-40B4-BE49-F238E27FC236}">
                  <a16:creationId xmlns:a16="http://schemas.microsoft.com/office/drawing/2014/main" id="{849B3807-A6CB-4E39-8D74-70BD13AA32A8}"/>
                </a:ext>
              </a:extLst>
            </p:cNvPr>
            <p:cNvSpPr>
              <a:spLocks noChangeAspect="1"/>
            </p:cNvSpPr>
            <p:nvPr/>
          </p:nvSpPr>
          <p:spPr bwMode="auto">
            <a:xfrm>
              <a:off x="4221654" y="1080265"/>
              <a:ext cx="550898" cy="550898"/>
            </a:xfrm>
            <a:prstGeom prst="ellipse">
              <a:avLst/>
            </a:prstGeom>
            <a:solidFill>
              <a:schemeClr val="bg1"/>
            </a:solidFill>
            <a:ln w="101600" cap="flat" cmpd="sng" algn="ctr">
              <a:solidFill>
                <a:schemeClr val="accent3"/>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45" name="Triangle 117">
              <a:extLst>
                <a:ext uri="{FF2B5EF4-FFF2-40B4-BE49-F238E27FC236}">
                  <a16:creationId xmlns:a16="http://schemas.microsoft.com/office/drawing/2014/main" id="{442FB463-8BD8-42B6-A608-ABF550D1F9A1}"/>
                </a:ext>
              </a:extLst>
            </p:cNvPr>
            <p:cNvSpPr/>
            <p:nvPr/>
          </p:nvSpPr>
          <p:spPr bwMode="auto">
            <a:xfrm rot="10800000">
              <a:off x="4416854" y="1631197"/>
              <a:ext cx="160498" cy="100163"/>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nvGrpSpPr>
            <p:cNvPr id="51" name="Group 50">
              <a:extLst>
                <a:ext uri="{FF2B5EF4-FFF2-40B4-BE49-F238E27FC236}">
                  <a16:creationId xmlns:a16="http://schemas.microsoft.com/office/drawing/2014/main" id="{D41FA50E-0AF8-4A63-9A64-5E96496AD9B5}"/>
                </a:ext>
              </a:extLst>
            </p:cNvPr>
            <p:cNvGrpSpPr/>
            <p:nvPr/>
          </p:nvGrpSpPr>
          <p:grpSpPr>
            <a:xfrm>
              <a:off x="4382926" y="1205730"/>
              <a:ext cx="228354" cy="299968"/>
              <a:chOff x="4927601" y="1517650"/>
              <a:chExt cx="536575" cy="704851"/>
            </a:xfrm>
          </p:grpSpPr>
          <p:sp>
            <p:nvSpPr>
              <p:cNvPr id="52" name="Freeform 18">
                <a:extLst>
                  <a:ext uri="{FF2B5EF4-FFF2-40B4-BE49-F238E27FC236}">
                    <a16:creationId xmlns:a16="http://schemas.microsoft.com/office/drawing/2014/main" id="{1BDE94EA-27A8-43B5-8C2A-CB363E6B057D}"/>
                  </a:ext>
                </a:extLst>
              </p:cNvPr>
              <p:cNvSpPr>
                <a:spLocks noEditPoints="1"/>
              </p:cNvSpPr>
              <p:nvPr/>
            </p:nvSpPr>
            <p:spPr bwMode="auto">
              <a:xfrm>
                <a:off x="5078413" y="1528763"/>
                <a:ext cx="239713" cy="677863"/>
              </a:xfrm>
              <a:custGeom>
                <a:avLst/>
                <a:gdLst>
                  <a:gd name="T0" fmla="*/ 151 w 151"/>
                  <a:gd name="T1" fmla="*/ 427 h 427"/>
                  <a:gd name="T2" fmla="*/ 151 w 151"/>
                  <a:gd name="T3" fmla="*/ 172 h 427"/>
                  <a:gd name="T4" fmla="*/ 0 w 151"/>
                  <a:gd name="T5" fmla="*/ 0 h 427"/>
                  <a:gd name="T6" fmla="*/ 0 w 151"/>
                  <a:gd name="T7" fmla="*/ 255 h 427"/>
                </a:gdLst>
                <a:ahLst/>
                <a:cxnLst>
                  <a:cxn ang="0">
                    <a:pos x="T0" y="T1"/>
                  </a:cxn>
                  <a:cxn ang="0">
                    <a:pos x="T2" y="T3"/>
                  </a:cxn>
                  <a:cxn ang="0">
                    <a:pos x="T4" y="T5"/>
                  </a:cxn>
                  <a:cxn ang="0">
                    <a:pos x="T6" y="T7"/>
                  </a:cxn>
                </a:cxnLst>
                <a:rect l="0" t="0" r="r" b="b"/>
                <a:pathLst>
                  <a:path w="151" h="427">
                    <a:moveTo>
                      <a:pt x="151" y="427"/>
                    </a:moveTo>
                    <a:lnTo>
                      <a:pt x="151" y="172"/>
                    </a:lnTo>
                    <a:moveTo>
                      <a:pt x="0" y="0"/>
                    </a:moveTo>
                    <a:lnTo>
                      <a:pt x="0" y="255"/>
                    </a:ln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53" name="Line 19">
                <a:extLst>
                  <a:ext uri="{FF2B5EF4-FFF2-40B4-BE49-F238E27FC236}">
                    <a16:creationId xmlns:a16="http://schemas.microsoft.com/office/drawing/2014/main" id="{71FD33C8-5A0C-4E46-ABAD-604E6EFA1A78}"/>
                  </a:ext>
                </a:extLst>
              </p:cNvPr>
              <p:cNvSpPr>
                <a:spLocks noChangeShapeType="1"/>
              </p:cNvSpPr>
              <p:nvPr/>
            </p:nvSpPr>
            <p:spPr bwMode="auto">
              <a:xfrm flipH="1">
                <a:off x="5318126" y="2065338"/>
                <a:ext cx="146050"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54" name="Line 20">
                <a:extLst>
                  <a:ext uri="{FF2B5EF4-FFF2-40B4-BE49-F238E27FC236}">
                    <a16:creationId xmlns:a16="http://schemas.microsoft.com/office/drawing/2014/main" id="{185DAE8E-5BFB-47EB-80A7-2289D951CC86}"/>
                  </a:ext>
                </a:extLst>
              </p:cNvPr>
              <p:cNvSpPr>
                <a:spLocks noChangeShapeType="1"/>
              </p:cNvSpPr>
              <p:nvPr/>
            </p:nvSpPr>
            <p:spPr bwMode="auto">
              <a:xfrm>
                <a:off x="5167313" y="2065338"/>
                <a:ext cx="150813"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55" name="Line 21">
                <a:extLst>
                  <a:ext uri="{FF2B5EF4-FFF2-40B4-BE49-F238E27FC236}">
                    <a16:creationId xmlns:a16="http://schemas.microsoft.com/office/drawing/2014/main" id="{45F16A57-2DA0-42DE-9ECD-8F42E0FBF43F}"/>
                  </a:ext>
                </a:extLst>
              </p:cNvPr>
              <p:cNvSpPr>
                <a:spLocks noChangeShapeType="1"/>
              </p:cNvSpPr>
              <p:nvPr/>
            </p:nvSpPr>
            <p:spPr bwMode="auto">
              <a:xfrm flipH="1" flipV="1">
                <a:off x="5078413" y="1517650"/>
                <a:ext cx="146050"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56" name="Line 22">
                <a:extLst>
                  <a:ext uri="{FF2B5EF4-FFF2-40B4-BE49-F238E27FC236}">
                    <a16:creationId xmlns:a16="http://schemas.microsoft.com/office/drawing/2014/main" id="{4E237954-7DF2-473D-9379-45B45448CD59}"/>
                  </a:ext>
                </a:extLst>
              </p:cNvPr>
              <p:cNvSpPr>
                <a:spLocks noChangeShapeType="1"/>
              </p:cNvSpPr>
              <p:nvPr/>
            </p:nvSpPr>
            <p:spPr bwMode="auto">
              <a:xfrm flipV="1">
                <a:off x="4927601" y="1517650"/>
                <a:ext cx="150813" cy="1571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grpSp>
      </p:grpSp>
      <p:grpSp>
        <p:nvGrpSpPr>
          <p:cNvPr id="57" name="Group 56">
            <a:extLst>
              <a:ext uri="{FF2B5EF4-FFF2-40B4-BE49-F238E27FC236}">
                <a16:creationId xmlns:a16="http://schemas.microsoft.com/office/drawing/2014/main" id="{3AE71893-5513-421C-8288-CB8B07EA1AC9}"/>
              </a:ext>
            </a:extLst>
          </p:cNvPr>
          <p:cNvGrpSpPr>
            <a:grpSpLocks noChangeAspect="1"/>
          </p:cNvGrpSpPr>
          <p:nvPr/>
        </p:nvGrpSpPr>
        <p:grpSpPr>
          <a:xfrm>
            <a:off x="955177" y="4057299"/>
            <a:ext cx="724131" cy="877824"/>
            <a:chOff x="8372222" y="2732609"/>
            <a:chExt cx="826203" cy="1001560"/>
          </a:xfrm>
        </p:grpSpPr>
        <p:grpSp>
          <p:nvGrpSpPr>
            <p:cNvPr id="58" name="Group 57">
              <a:extLst>
                <a:ext uri="{FF2B5EF4-FFF2-40B4-BE49-F238E27FC236}">
                  <a16:creationId xmlns:a16="http://schemas.microsoft.com/office/drawing/2014/main" id="{A16F6F67-473B-4A1D-956C-E43F5BFA24E5}"/>
                </a:ext>
              </a:extLst>
            </p:cNvPr>
            <p:cNvGrpSpPr/>
            <p:nvPr/>
          </p:nvGrpSpPr>
          <p:grpSpPr>
            <a:xfrm>
              <a:off x="8372222" y="2732609"/>
              <a:ext cx="826203" cy="1001560"/>
              <a:chOff x="7900106" y="2768642"/>
              <a:chExt cx="826203" cy="1001560"/>
            </a:xfrm>
          </p:grpSpPr>
          <p:sp>
            <p:nvSpPr>
              <p:cNvPr id="60" name="Oval 59">
                <a:extLst>
                  <a:ext uri="{FF2B5EF4-FFF2-40B4-BE49-F238E27FC236}">
                    <a16:creationId xmlns:a16="http://schemas.microsoft.com/office/drawing/2014/main" id="{D8CDA5E0-5F1A-40E5-AD0D-3120295CB4FC}"/>
                  </a:ext>
                </a:extLst>
              </p:cNvPr>
              <p:cNvSpPr>
                <a:spLocks noChangeAspect="1"/>
              </p:cNvSpPr>
              <p:nvPr/>
            </p:nvSpPr>
            <p:spPr bwMode="auto">
              <a:xfrm>
                <a:off x="7900106" y="2768642"/>
                <a:ext cx="826203" cy="826200"/>
              </a:xfrm>
              <a:prstGeom prst="ellipse">
                <a:avLst/>
              </a:prstGeom>
              <a:solidFill>
                <a:schemeClr val="bg1"/>
              </a:solidFill>
              <a:ln w="101600" cap="flat" cmpd="sng" algn="ctr">
                <a:solidFill>
                  <a:schemeClr val="bg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61" name="Triangle 119">
                <a:extLst>
                  <a:ext uri="{FF2B5EF4-FFF2-40B4-BE49-F238E27FC236}">
                    <a16:creationId xmlns:a16="http://schemas.microsoft.com/office/drawing/2014/main" id="{F7C7441C-3B7A-470F-B94D-8EE547920CCE}"/>
                  </a:ext>
                </a:extLst>
              </p:cNvPr>
              <p:cNvSpPr/>
              <p:nvPr/>
            </p:nvSpPr>
            <p:spPr bwMode="auto">
              <a:xfrm rot="10800000">
                <a:off x="8192854" y="3619984"/>
                <a:ext cx="240706" cy="150218"/>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sp>
          <p:nvSpPr>
            <p:cNvPr id="59" name="Freeform 393">
              <a:extLst>
                <a:ext uri="{FF2B5EF4-FFF2-40B4-BE49-F238E27FC236}">
                  <a16:creationId xmlns:a16="http://schemas.microsoft.com/office/drawing/2014/main" id="{653F63BC-8890-4313-BAC1-4448CD54EE39}"/>
                </a:ext>
              </a:extLst>
            </p:cNvPr>
            <p:cNvSpPr>
              <a:spLocks noChangeAspect="1" noEditPoints="1"/>
            </p:cNvSpPr>
            <p:nvPr/>
          </p:nvSpPr>
          <p:spPr bwMode="auto">
            <a:xfrm>
              <a:off x="8501471" y="2873508"/>
              <a:ext cx="558884" cy="563233"/>
            </a:xfrm>
            <a:custGeom>
              <a:avLst/>
              <a:gdLst>
                <a:gd name="T0" fmla="*/ 38 w 109"/>
                <a:gd name="T1" fmla="*/ 35 h 110"/>
                <a:gd name="T2" fmla="*/ 57 w 109"/>
                <a:gd name="T3" fmla="*/ 27 h 110"/>
                <a:gd name="T4" fmla="*/ 70 w 109"/>
                <a:gd name="T5" fmla="*/ 49 h 110"/>
                <a:gd name="T6" fmla="*/ 53 w 109"/>
                <a:gd name="T7" fmla="*/ 58 h 110"/>
                <a:gd name="T8" fmla="*/ 53 w 109"/>
                <a:gd name="T9" fmla="*/ 69 h 110"/>
                <a:gd name="T10" fmla="*/ 53 w 109"/>
                <a:gd name="T11" fmla="*/ 83 h 110"/>
                <a:gd name="T12" fmla="*/ 53 w 109"/>
                <a:gd name="T13" fmla="*/ 84 h 110"/>
                <a:gd name="T14" fmla="*/ 53 w 109"/>
                <a:gd name="T15" fmla="*/ 83 h 110"/>
                <a:gd name="T16" fmla="*/ 53 w 109"/>
                <a:gd name="T17" fmla="*/ 83 h 110"/>
                <a:gd name="T18" fmla="*/ 53 w 109"/>
                <a:gd name="T19" fmla="*/ 83 h 110"/>
                <a:gd name="T20" fmla="*/ 109 w 109"/>
                <a:gd name="T21" fmla="*/ 55 h 110"/>
                <a:gd name="T22" fmla="*/ 55 w 109"/>
                <a:gd name="T23" fmla="*/ 110 h 110"/>
                <a:gd name="T24" fmla="*/ 0 w 109"/>
                <a:gd name="T25" fmla="*/ 55 h 110"/>
                <a:gd name="T26" fmla="*/ 55 w 109"/>
                <a:gd name="T27" fmla="*/ 0 h 110"/>
                <a:gd name="T28" fmla="*/ 109 w 109"/>
                <a:gd name="T2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0">
                  <a:moveTo>
                    <a:pt x="38" y="35"/>
                  </a:moveTo>
                  <a:cubicBezTo>
                    <a:pt x="38" y="35"/>
                    <a:pt x="46" y="26"/>
                    <a:pt x="57" y="27"/>
                  </a:cubicBezTo>
                  <a:cubicBezTo>
                    <a:pt x="71" y="29"/>
                    <a:pt x="74" y="41"/>
                    <a:pt x="70" y="49"/>
                  </a:cubicBezTo>
                  <a:cubicBezTo>
                    <a:pt x="65" y="58"/>
                    <a:pt x="53" y="58"/>
                    <a:pt x="53" y="58"/>
                  </a:cubicBezTo>
                  <a:cubicBezTo>
                    <a:pt x="53" y="69"/>
                    <a:pt x="53" y="69"/>
                    <a:pt x="53" y="69"/>
                  </a:cubicBezTo>
                  <a:moveTo>
                    <a:pt x="53" y="83"/>
                  </a:moveTo>
                  <a:cubicBezTo>
                    <a:pt x="53" y="84"/>
                    <a:pt x="53" y="84"/>
                    <a:pt x="53" y="84"/>
                  </a:cubicBezTo>
                  <a:cubicBezTo>
                    <a:pt x="53" y="84"/>
                    <a:pt x="53" y="84"/>
                    <a:pt x="53" y="83"/>
                  </a:cubicBezTo>
                  <a:cubicBezTo>
                    <a:pt x="53" y="83"/>
                    <a:pt x="53" y="83"/>
                    <a:pt x="53" y="83"/>
                  </a:cubicBezTo>
                  <a:cubicBezTo>
                    <a:pt x="53" y="83"/>
                    <a:pt x="53" y="83"/>
                    <a:pt x="53" y="83"/>
                  </a:cubicBezTo>
                  <a:close/>
                  <a:moveTo>
                    <a:pt x="109" y="55"/>
                  </a:moveTo>
                  <a:cubicBezTo>
                    <a:pt x="109" y="85"/>
                    <a:pt x="85" y="110"/>
                    <a:pt x="55" y="110"/>
                  </a:cubicBezTo>
                  <a:cubicBezTo>
                    <a:pt x="24" y="110"/>
                    <a:pt x="0" y="85"/>
                    <a:pt x="0" y="55"/>
                  </a:cubicBezTo>
                  <a:cubicBezTo>
                    <a:pt x="0" y="25"/>
                    <a:pt x="24" y="0"/>
                    <a:pt x="55" y="0"/>
                  </a:cubicBezTo>
                  <a:cubicBezTo>
                    <a:pt x="85" y="0"/>
                    <a:pt x="109" y="25"/>
                    <a:pt x="109" y="55"/>
                  </a:cubicBezTo>
                  <a:close/>
                </a:path>
              </a:pathLst>
            </a:custGeom>
            <a:noFill/>
            <a:ln w="381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2045"/>
            </a:p>
          </p:txBody>
        </p:sp>
      </p:grpSp>
      <p:sp>
        <p:nvSpPr>
          <p:cNvPr id="3" name="TextBox 2">
            <a:extLst>
              <a:ext uri="{FF2B5EF4-FFF2-40B4-BE49-F238E27FC236}">
                <a16:creationId xmlns:a16="http://schemas.microsoft.com/office/drawing/2014/main" id="{60FA625C-5B9B-44E4-9C12-EAD44EB8D453}"/>
              </a:ext>
            </a:extLst>
          </p:cNvPr>
          <p:cNvSpPr txBox="1"/>
          <p:nvPr/>
        </p:nvSpPr>
        <p:spPr>
          <a:xfrm>
            <a:off x="521808" y="1543050"/>
            <a:ext cx="7993543" cy="207749"/>
          </a:xfrm>
          <a:prstGeom prst="rect">
            <a:avLst/>
          </a:prstGeom>
          <a:noFill/>
        </p:spPr>
        <p:txBody>
          <a:bodyPr wrap="square" rtlCol="0">
            <a:spAutoFit/>
          </a:bodyPr>
          <a:lstStyle/>
          <a:p>
            <a:pPr marL="128588" indent="-128588">
              <a:buFont typeface="Wingdings" panose="05000000000000000000" pitchFamily="2" charset="2"/>
              <a:buChar char="§"/>
            </a:pPr>
            <a:r>
              <a:rPr lang="en-US" sz="750" dirty="0"/>
              <a:t>Diagnostic tests determine if the virus or components of the virus are present in an individual</a:t>
            </a:r>
          </a:p>
        </p:txBody>
      </p:sp>
    </p:spTree>
    <p:extLst>
      <p:ext uri="{BB962C8B-B14F-4D97-AF65-F5344CB8AC3E}">
        <p14:creationId xmlns:p14="http://schemas.microsoft.com/office/powerpoint/2010/main" val="269727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49EC5FAC-B7A9-42E9-9A0E-C50CF88FFF3D}"/>
              </a:ext>
            </a:extLst>
          </p:cNvPr>
          <p:cNvGraphicFramePr>
            <a:graphicFrameLocks noGrp="1"/>
          </p:cNvGraphicFramePr>
          <p:nvPr>
            <p:extLst/>
          </p:nvPr>
        </p:nvGraphicFramePr>
        <p:xfrm>
          <a:off x="455735" y="1856171"/>
          <a:ext cx="8229599" cy="3600450"/>
        </p:xfrm>
        <a:graphic>
          <a:graphicData uri="http://schemas.openxmlformats.org/drawingml/2006/table">
            <a:tbl>
              <a:tblPr firstRow="1" bandRow="1">
                <a:tableStyleId>{F2DE63D5-997A-4646-A377-4702673A728D}</a:tableStyleId>
              </a:tblPr>
              <a:tblGrid>
                <a:gridCol w="1794845">
                  <a:extLst>
                    <a:ext uri="{9D8B030D-6E8A-4147-A177-3AD203B41FA5}">
                      <a16:colId xmlns:a16="http://schemas.microsoft.com/office/drawing/2014/main" val="507299606"/>
                    </a:ext>
                  </a:extLst>
                </a:gridCol>
                <a:gridCol w="2144918">
                  <a:extLst>
                    <a:ext uri="{9D8B030D-6E8A-4147-A177-3AD203B41FA5}">
                      <a16:colId xmlns:a16="http://schemas.microsoft.com/office/drawing/2014/main" val="2276507966"/>
                    </a:ext>
                  </a:extLst>
                </a:gridCol>
                <a:gridCol w="2144918">
                  <a:extLst>
                    <a:ext uri="{9D8B030D-6E8A-4147-A177-3AD203B41FA5}">
                      <a16:colId xmlns:a16="http://schemas.microsoft.com/office/drawing/2014/main" val="665210947"/>
                    </a:ext>
                  </a:extLst>
                </a:gridCol>
                <a:gridCol w="2144918">
                  <a:extLst>
                    <a:ext uri="{9D8B030D-6E8A-4147-A177-3AD203B41FA5}">
                      <a16:colId xmlns:a16="http://schemas.microsoft.com/office/drawing/2014/main" val="1529534281"/>
                    </a:ext>
                  </a:extLst>
                </a:gridCol>
              </a:tblGrid>
              <a:tr h="410467">
                <a:tc>
                  <a:txBody>
                    <a:bodyPr/>
                    <a:lstStyle/>
                    <a:p>
                      <a:r>
                        <a:rPr lang="en-US" sz="1100" dirty="0"/>
                        <a:t>Antibody Testing Type</a:t>
                      </a:r>
                      <a:endParaRPr lang="en-US" sz="1100" dirty="0">
                        <a:solidFill>
                          <a:schemeClr val="bg1"/>
                        </a:solidFill>
                      </a:endParaRPr>
                    </a:p>
                  </a:txBody>
                  <a:tcPr marL="77913" marR="77913" marT="38957" marB="38957" anchor="ctr"/>
                </a:tc>
                <a:tc>
                  <a:txBody>
                    <a:bodyPr/>
                    <a:lstStyle/>
                    <a:p>
                      <a:r>
                        <a:rPr lang="en-US" sz="1100" dirty="0"/>
                        <a:t>Description</a:t>
                      </a:r>
                      <a:endParaRPr lang="en-US" sz="1100" dirty="0">
                        <a:solidFill>
                          <a:schemeClr val="bg1"/>
                        </a:solidFill>
                      </a:endParaRPr>
                    </a:p>
                  </a:txBody>
                  <a:tcPr marL="77913" marR="77913" marT="38957" marB="38957" anchor="ctr"/>
                </a:tc>
                <a:tc>
                  <a:txBody>
                    <a:bodyPr/>
                    <a:lstStyle/>
                    <a:p>
                      <a:r>
                        <a:rPr lang="en-US" sz="1100" dirty="0"/>
                        <a:t>Strengths</a:t>
                      </a:r>
                      <a:endParaRPr lang="en-US" sz="1100" dirty="0">
                        <a:solidFill>
                          <a:schemeClr val="bg1"/>
                        </a:solidFill>
                      </a:endParaRPr>
                    </a:p>
                  </a:txBody>
                  <a:tcPr marL="77913" marR="77913" marT="38957" marB="38957" anchor="ctr"/>
                </a:tc>
                <a:tc>
                  <a:txBody>
                    <a:bodyPr/>
                    <a:lstStyle/>
                    <a:p>
                      <a:r>
                        <a:rPr lang="en-US" sz="1100" dirty="0"/>
                        <a:t>Considerations</a:t>
                      </a:r>
                      <a:endParaRPr lang="en-US" sz="1100" dirty="0">
                        <a:solidFill>
                          <a:schemeClr val="bg1"/>
                        </a:solidFill>
                      </a:endParaRPr>
                    </a:p>
                  </a:txBody>
                  <a:tcPr marL="77913" marR="77913" marT="38957" marB="38957" anchor="ctr"/>
                </a:tc>
                <a:extLst>
                  <a:ext uri="{0D108BD9-81ED-4DB2-BD59-A6C34878D82A}">
                    <a16:rowId xmlns:a16="http://schemas.microsoft.com/office/drawing/2014/main" val="2619383669"/>
                  </a:ext>
                </a:extLst>
              </a:tr>
              <a:tr h="1358094">
                <a:tc rowSpan="2">
                  <a:txBody>
                    <a:bodyPr/>
                    <a:lstStyle/>
                    <a:p>
                      <a:endParaRPr lang="en-US" sz="1700" dirty="0"/>
                    </a:p>
                  </a:txBody>
                  <a:tcPr marL="84407" marR="84407"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Venipuncture</a:t>
                      </a:r>
                      <a:endParaRPr lang="en-US" sz="1100" kern="1200" dirty="0">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effectLst/>
                        </a:rPr>
                        <a:t>Blood test analyzed in lab (ELIZA - Enzyme-linked immunoassay) done through blood draw</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Blood draw must be done by credentialed provider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9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effectLst/>
                        <a:latin typeface="+mn-lt"/>
                        <a:ea typeface="MS Mincho" panose="02020609040205080304" pitchFamily="49" charset="-128"/>
                        <a:cs typeface="Times New Roman" panose="02020603050405020304" pitchFamily="18" charset="0"/>
                      </a:endParaRPr>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Many have FDA or FDA EUA approval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u="none" dirty="0">
                          <a:effectLst/>
                        </a:rPr>
                        <a:t>Results available in </a:t>
                      </a:r>
                      <a:r>
                        <a:rPr lang="en-US" sz="900" u="sng" dirty="0">
                          <a:effectLst/>
                        </a:rPr>
                        <a:t>&lt; </a:t>
                      </a:r>
                      <a:r>
                        <a:rPr lang="en-US" sz="900" dirty="0">
                          <a:effectLst/>
                        </a:rPr>
                        <a:t> 24 hours</a:t>
                      </a:r>
                      <a:endParaRPr lang="en-US" sz="9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effectLst/>
                        </a:rPr>
                        <a:t>Effective way to track spread of the virus in a population</a:t>
                      </a:r>
                      <a:endParaRPr lang="en-US" sz="900" dirty="0">
                        <a:effectLst/>
                      </a:endParaRPr>
                    </a:p>
                    <a:p>
                      <a:pPr marL="171450" marR="0" indent="-171450" algn="l">
                        <a:spcBef>
                          <a:spcPts val="0"/>
                        </a:spcBef>
                        <a:spcAft>
                          <a:spcPts val="0"/>
                        </a:spcAft>
                        <a:buFont typeface="Wingdings" panose="05000000000000000000" pitchFamily="2" charset="2"/>
                        <a:buChar char="§"/>
                      </a:pPr>
                      <a:endParaRPr lang="en-US" sz="900" dirty="0">
                        <a:effectLst/>
                      </a:endParaRPr>
                    </a:p>
                    <a:p>
                      <a:pPr marL="171450" marR="0" indent="-171450">
                        <a:spcBef>
                          <a:spcPts val="0"/>
                        </a:spcBef>
                        <a:spcAft>
                          <a:spcPts val="0"/>
                        </a:spcAft>
                        <a:buFont typeface="Wingdings" panose="05000000000000000000" pitchFamily="2" charset="2"/>
                        <a:buChar char="§"/>
                      </a:pPr>
                      <a:endParaRPr lang="en-US" sz="900" dirty="0">
                        <a:effectLst/>
                        <a:latin typeface="+mn-lt"/>
                        <a:ea typeface="MS Mincho" panose="02020609040205080304" pitchFamily="49" charset="-128"/>
                        <a:cs typeface="Times New Roman" panose="02020603050405020304" pitchFamily="18" charset="0"/>
                      </a:endParaRPr>
                    </a:p>
                  </a:txBody>
                  <a:tcPr marL="58436" marR="58436" marT="0" marB="0"/>
                </a:tc>
                <a:tc>
                  <a:txBody>
                    <a:bodyPr/>
                    <a:lstStyle/>
                    <a:p>
                      <a:pPr marL="171450" marR="0" indent="-171450">
                        <a:spcBef>
                          <a:spcPts val="0"/>
                        </a:spcBef>
                        <a:spcAft>
                          <a:spcPts val="0"/>
                        </a:spcAft>
                        <a:buFont typeface="Wingdings" panose="05000000000000000000" pitchFamily="2" charset="2"/>
                        <a:buChar char="§"/>
                      </a:pPr>
                      <a:r>
                        <a:rPr lang="en-US" sz="900" dirty="0">
                          <a:effectLst/>
                        </a:rPr>
                        <a:t>Provider order required</a:t>
                      </a:r>
                    </a:p>
                    <a:p>
                      <a:pPr marL="171450" lvl="0" indent="-171450">
                        <a:buFont typeface="Wingdings" panose="05000000000000000000" pitchFamily="2" charset="2"/>
                        <a:buChar char="§"/>
                      </a:pPr>
                      <a:r>
                        <a:rPr lang="en-US" sz="900" kern="1200" dirty="0">
                          <a:effectLst/>
                        </a:rPr>
                        <a:t>Further evidence needed on quality of tests</a:t>
                      </a:r>
                    </a:p>
                    <a:p>
                      <a:pPr marL="171450" lvl="0" indent="-171450">
                        <a:buFont typeface="Wingdings" panose="05000000000000000000" pitchFamily="2" charset="2"/>
                        <a:buChar char="§"/>
                      </a:pPr>
                      <a:r>
                        <a:rPr lang="en-US" sz="900" kern="1200" dirty="0">
                          <a:effectLst/>
                        </a:rPr>
                        <a:t>Does not diagnose current infection</a:t>
                      </a:r>
                    </a:p>
                    <a:p>
                      <a:pPr marL="171450" lvl="0" indent="-171450">
                        <a:buFont typeface="Wingdings" panose="05000000000000000000" pitchFamily="2" charset="2"/>
                        <a:buChar char="§"/>
                      </a:pPr>
                      <a:r>
                        <a:rPr lang="en-US" sz="900" kern="1200" dirty="0">
                          <a:effectLst/>
                        </a:rPr>
                        <a:t>Likelihood and duration of immunity unknown</a:t>
                      </a:r>
                    </a:p>
                    <a:p>
                      <a:pPr marL="0" marR="0" indent="0">
                        <a:spcBef>
                          <a:spcPts val="0"/>
                        </a:spcBef>
                        <a:spcAft>
                          <a:spcPts val="0"/>
                        </a:spcAft>
                        <a:buFont typeface="Wingdings" panose="05000000000000000000" pitchFamily="2" charset="2"/>
                        <a:buNone/>
                      </a:pPr>
                      <a:endParaRPr lang="en-US" sz="900" dirty="0">
                        <a:effectLst/>
                        <a:latin typeface="+mn-lt"/>
                        <a:ea typeface="MS Mincho" panose="02020609040205080304" pitchFamily="49" charset="-128"/>
                        <a:cs typeface="Times New Roman" panose="02020603050405020304" pitchFamily="18" charset="0"/>
                      </a:endParaRPr>
                    </a:p>
                  </a:txBody>
                  <a:tcPr marL="58436" marR="58436" marT="0" marB="0"/>
                </a:tc>
                <a:extLst>
                  <a:ext uri="{0D108BD9-81ED-4DB2-BD59-A6C34878D82A}">
                    <a16:rowId xmlns:a16="http://schemas.microsoft.com/office/drawing/2014/main" val="3115370032"/>
                  </a:ext>
                </a:extLst>
              </a:tr>
              <a:tr h="1831889">
                <a:tc vMerge="1">
                  <a:txBody>
                    <a:bodyPr/>
                    <a:lstStyle/>
                    <a:p>
                      <a:endParaRPr lang="en-US" sz="1700" dirty="0"/>
                    </a:p>
                  </a:txBody>
                  <a:tcPr marL="84406" marR="84406" marT="42203" marB="42203">
                    <a:lnL w="12700" cmpd="sng">
                      <a:noFill/>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Fingerstick</a:t>
                      </a:r>
                      <a:endParaRPr lang="en-US" sz="1400" kern="1200" dirty="0">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kern="1200" dirty="0">
                          <a:effectLst/>
                        </a:rPr>
                        <a:t>Rapid test via b</a:t>
                      </a:r>
                      <a:r>
                        <a:rPr lang="en-US" sz="900" dirty="0">
                          <a:effectLst/>
                        </a:rPr>
                        <a:t>lood droplet (finger prick)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Processing will likely need a moderate complexity facility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mn-lt"/>
                        <a:ea typeface="MS Mincho" panose="02020609040205080304" pitchFamily="49" charset="-128"/>
                        <a:cs typeface="Times New Roman" panose="02020603050405020304" pitchFamily="18" charset="0"/>
                      </a:endParaRPr>
                    </a:p>
                  </a:txBody>
                  <a:tcPr marL="77913" marR="77913" marT="38957" marB="38957"/>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Processing depends on test manufacturer and may be done in any environment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Results available in a few minutes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baseline="300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dirty="0">
                        <a:solidFill>
                          <a:schemeClr val="tx1"/>
                        </a:solidFill>
                        <a:effectLst/>
                        <a:latin typeface="+mn-lt"/>
                        <a:ea typeface="+mn-ea"/>
                        <a:cs typeface="+mn-cs"/>
                      </a:endParaRPr>
                    </a:p>
                  </a:txBody>
                  <a:tcPr marL="77913" marR="77913" marT="38957" marB="38957"/>
                </a:tc>
                <a:tc>
                  <a:txBody>
                    <a:bodyPr/>
                    <a:lstStyle/>
                    <a:p>
                      <a:pPr marL="171450" lvl="0" indent="-171450">
                        <a:buFont typeface="Wingdings" panose="05000000000000000000" pitchFamily="2" charset="2"/>
                        <a:buChar char="§"/>
                      </a:pPr>
                      <a:r>
                        <a:rPr lang="en-US" sz="900" kern="1200" dirty="0">
                          <a:effectLst/>
                        </a:rPr>
                        <a:t>Further evidence needed on quality of tests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effectLst/>
                        </a:rPr>
                        <a:t>Provider approval required</a:t>
                      </a:r>
                      <a:endParaRPr lang="en-US" sz="900" kern="1200" dirty="0">
                        <a:effectLst/>
                      </a:endParaRPr>
                    </a:p>
                    <a:p>
                      <a:pPr marL="171450" lvl="0" indent="-171450">
                        <a:buFont typeface="Wingdings" panose="05000000000000000000" pitchFamily="2" charset="2"/>
                        <a:buChar char="§"/>
                      </a:pPr>
                      <a:r>
                        <a:rPr lang="en-US" sz="900" kern="1200" dirty="0">
                          <a:effectLst/>
                        </a:rPr>
                        <a:t>Does not diagnose current infection</a:t>
                      </a:r>
                    </a:p>
                    <a:p>
                      <a:pPr marL="171450" lvl="0" indent="-171450">
                        <a:buFont typeface="Wingdings" panose="05000000000000000000" pitchFamily="2" charset="2"/>
                        <a:buChar char="§"/>
                      </a:pPr>
                      <a:r>
                        <a:rPr lang="en-US" sz="900" kern="1200" dirty="0">
                          <a:effectLst/>
                        </a:rPr>
                        <a:t>Likelihood and duration of immunity unknown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t>Select few FDA EUA approved</a:t>
                      </a:r>
                    </a:p>
                    <a:p>
                      <a:pPr marL="171450" indent="-171450">
                        <a:buFont typeface="Wingdings" panose="05000000000000000000" pitchFamily="2" charset="2"/>
                        <a:buChar char="§"/>
                      </a:pPr>
                      <a:endParaRPr lang="en-US" sz="900" dirty="0"/>
                    </a:p>
                  </a:txBody>
                  <a:tcPr marL="77913" marR="77913" marT="38957" marB="38957"/>
                </a:tc>
                <a:extLst>
                  <a:ext uri="{0D108BD9-81ED-4DB2-BD59-A6C34878D82A}">
                    <a16:rowId xmlns:a16="http://schemas.microsoft.com/office/drawing/2014/main" val="2097151026"/>
                  </a:ext>
                </a:extLst>
              </a:tr>
            </a:tbl>
          </a:graphicData>
        </a:graphic>
      </p:graphicFrame>
      <p:sp>
        <p:nvSpPr>
          <p:cNvPr id="2" name="Title 1">
            <a:extLst>
              <a:ext uri="{FF2B5EF4-FFF2-40B4-BE49-F238E27FC236}">
                <a16:creationId xmlns:a16="http://schemas.microsoft.com/office/drawing/2014/main" id="{E8E237AD-90A6-404A-BF3C-F6C3B8C37B31}"/>
              </a:ext>
            </a:extLst>
          </p:cNvPr>
          <p:cNvSpPr>
            <a:spLocks noGrp="1"/>
          </p:cNvSpPr>
          <p:nvPr>
            <p:ph type="title"/>
          </p:nvPr>
        </p:nvSpPr>
        <p:spPr>
          <a:xfrm>
            <a:off x="457200" y="304800"/>
            <a:ext cx="8229600" cy="520700"/>
          </a:xfrm>
        </p:spPr>
        <p:txBody>
          <a:bodyPr/>
          <a:lstStyle/>
          <a:p>
            <a:r>
              <a:rPr lang="en-US" dirty="0"/>
              <a:t>Antibody Testing</a:t>
            </a:r>
          </a:p>
        </p:txBody>
      </p:sp>
      <p:sp>
        <p:nvSpPr>
          <p:cNvPr id="27" name="Rectangle 26">
            <a:extLst>
              <a:ext uri="{FF2B5EF4-FFF2-40B4-BE49-F238E27FC236}">
                <a16:creationId xmlns:a16="http://schemas.microsoft.com/office/drawing/2014/main" id="{9715ECB1-F7A1-4B8B-A8E1-518FC0EE2242}"/>
              </a:ext>
            </a:extLst>
          </p:cNvPr>
          <p:cNvSpPr/>
          <p:nvPr/>
        </p:nvSpPr>
        <p:spPr>
          <a:xfrm>
            <a:off x="727285" y="4140705"/>
            <a:ext cx="1016903" cy="461665"/>
          </a:xfrm>
          <a:prstGeom prst="rect">
            <a:avLst/>
          </a:prstGeom>
        </p:spPr>
        <p:txBody>
          <a:bodyPr wrap="square">
            <a:spAutoFit/>
          </a:bodyPr>
          <a:lstStyle/>
          <a:p>
            <a:pPr algn="ctr">
              <a:spcBef>
                <a:spcPts val="512"/>
              </a:spcBef>
              <a:spcAft>
                <a:spcPts val="512"/>
              </a:spcAft>
            </a:pPr>
            <a:r>
              <a:rPr lang="en-US" sz="1200" b="1" dirty="0"/>
              <a:t>Antibody Test</a:t>
            </a:r>
          </a:p>
        </p:txBody>
      </p:sp>
      <p:grpSp>
        <p:nvGrpSpPr>
          <p:cNvPr id="29" name="Group 28">
            <a:extLst>
              <a:ext uri="{FF2B5EF4-FFF2-40B4-BE49-F238E27FC236}">
                <a16:creationId xmlns:a16="http://schemas.microsoft.com/office/drawing/2014/main" id="{C9293F96-F3A7-4890-A47C-ADAD18C7097C}"/>
              </a:ext>
            </a:extLst>
          </p:cNvPr>
          <p:cNvGrpSpPr>
            <a:grpSpLocks noChangeAspect="1"/>
          </p:cNvGrpSpPr>
          <p:nvPr/>
        </p:nvGrpSpPr>
        <p:grpSpPr>
          <a:xfrm>
            <a:off x="685800" y="2779041"/>
            <a:ext cx="1099874" cy="1299919"/>
            <a:chOff x="1040072" y="1504950"/>
            <a:chExt cx="1005840" cy="1188782"/>
          </a:xfrm>
        </p:grpSpPr>
        <p:sp>
          <p:nvSpPr>
            <p:cNvPr id="30" name="Oval 29">
              <a:extLst>
                <a:ext uri="{FF2B5EF4-FFF2-40B4-BE49-F238E27FC236}">
                  <a16:creationId xmlns:a16="http://schemas.microsoft.com/office/drawing/2014/main" id="{FA3F9B82-F1F0-4312-8C21-EA2298B192C6}"/>
                </a:ext>
              </a:extLst>
            </p:cNvPr>
            <p:cNvSpPr>
              <a:spLocks noChangeAspect="1"/>
            </p:cNvSpPr>
            <p:nvPr/>
          </p:nvSpPr>
          <p:spPr bwMode="auto">
            <a:xfrm>
              <a:off x="1040072" y="1504950"/>
              <a:ext cx="1005840" cy="1005840"/>
            </a:xfrm>
            <a:prstGeom prst="ellipse">
              <a:avLst/>
            </a:prstGeom>
            <a:solidFill>
              <a:schemeClr val="bg1"/>
            </a:solidFill>
            <a:ln w="101600" cap="flat" cmpd="sng" algn="ctr">
              <a:solidFill>
                <a:srgbClr val="0083A9"/>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sp>
          <p:nvSpPr>
            <p:cNvPr id="31" name="Triangle 115">
              <a:extLst>
                <a:ext uri="{FF2B5EF4-FFF2-40B4-BE49-F238E27FC236}">
                  <a16:creationId xmlns:a16="http://schemas.microsoft.com/office/drawing/2014/main" id="{06FE1252-6819-4ACA-8B69-B60E66B4DF60}"/>
                </a:ext>
              </a:extLst>
            </p:cNvPr>
            <p:cNvSpPr/>
            <p:nvPr/>
          </p:nvSpPr>
          <p:spPr bwMode="auto">
            <a:xfrm rot="10800000">
              <a:off x="1396472" y="2510852"/>
              <a:ext cx="293041" cy="182880"/>
            </a:xfrm>
            <a:prstGeom prst="triangle">
              <a:avLst/>
            </a:prstGeom>
            <a:solidFill>
              <a:srgbClr val="0083A9"/>
            </a:solidFill>
            <a:ln w="9525" cap="flat" cmpd="sng" algn="ctr">
              <a:solidFill>
                <a:srgbClr val="0083A9"/>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779168"/>
              <a:endParaRPr lang="en-US" sz="1193" dirty="0">
                <a:latin typeface="+mj-lt"/>
              </a:endParaRPr>
            </a:p>
          </p:txBody>
        </p:sp>
        <p:grpSp>
          <p:nvGrpSpPr>
            <p:cNvPr id="32" name="Group 31">
              <a:extLst>
                <a:ext uri="{FF2B5EF4-FFF2-40B4-BE49-F238E27FC236}">
                  <a16:creationId xmlns:a16="http://schemas.microsoft.com/office/drawing/2014/main" id="{0C9350C1-B50B-4FAA-A5DA-07B83274ED14}"/>
                </a:ext>
              </a:extLst>
            </p:cNvPr>
            <p:cNvGrpSpPr/>
            <p:nvPr/>
          </p:nvGrpSpPr>
          <p:grpSpPr>
            <a:xfrm>
              <a:off x="1268672" y="1734713"/>
              <a:ext cx="548640" cy="546315"/>
              <a:chOff x="-949679" y="4302106"/>
              <a:chExt cx="548640" cy="546315"/>
            </a:xfrm>
          </p:grpSpPr>
          <p:grpSp>
            <p:nvGrpSpPr>
              <p:cNvPr id="33" name="Group 32">
                <a:extLst>
                  <a:ext uri="{FF2B5EF4-FFF2-40B4-BE49-F238E27FC236}">
                    <a16:creationId xmlns:a16="http://schemas.microsoft.com/office/drawing/2014/main" id="{299402D6-7CEF-4E20-A213-55AA38A7FBCF}"/>
                  </a:ext>
                </a:extLst>
              </p:cNvPr>
              <p:cNvGrpSpPr>
                <a:grpSpLocks noChangeAspect="1"/>
              </p:cNvGrpSpPr>
              <p:nvPr/>
            </p:nvGrpSpPr>
            <p:grpSpPr>
              <a:xfrm>
                <a:off x="-949679" y="4302106"/>
                <a:ext cx="548640" cy="546315"/>
                <a:chOff x="-1006476" y="3906838"/>
                <a:chExt cx="749300" cy="746125"/>
              </a:xfrm>
            </p:grpSpPr>
            <p:sp>
              <p:nvSpPr>
                <p:cNvPr id="35" name="Oval 439">
                  <a:extLst>
                    <a:ext uri="{FF2B5EF4-FFF2-40B4-BE49-F238E27FC236}">
                      <a16:creationId xmlns:a16="http://schemas.microsoft.com/office/drawing/2014/main" id="{8826DB8D-2BF7-438C-9052-71FD01728272}"/>
                    </a:ext>
                  </a:extLst>
                </p:cNvPr>
                <p:cNvSpPr>
                  <a:spLocks noChangeArrowheads="1"/>
                </p:cNvSpPr>
                <p:nvPr/>
              </p:nvSpPr>
              <p:spPr bwMode="auto">
                <a:xfrm>
                  <a:off x="-658813" y="4471988"/>
                  <a:ext cx="19050" cy="19050"/>
                </a:xfrm>
                <a:prstGeom prst="ellipse">
                  <a:avLst/>
                </a:prstGeom>
                <a:noFill/>
                <a:ln w="19050" cap="rnd">
                  <a:solidFill>
                    <a:srgbClr val="0083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sp>
              <p:nvSpPr>
                <p:cNvPr id="36" name="Freeform 440">
                  <a:extLst>
                    <a:ext uri="{FF2B5EF4-FFF2-40B4-BE49-F238E27FC236}">
                      <a16:creationId xmlns:a16="http://schemas.microsoft.com/office/drawing/2014/main" id="{863905FC-2D89-4D2C-AEFE-5B8BC39C3492}"/>
                    </a:ext>
                  </a:extLst>
                </p:cNvPr>
                <p:cNvSpPr>
                  <a:spLocks/>
                </p:cNvSpPr>
                <p:nvPr/>
              </p:nvSpPr>
              <p:spPr bwMode="auto">
                <a:xfrm>
                  <a:off x="-1006476" y="3906838"/>
                  <a:ext cx="749300" cy="746125"/>
                </a:xfrm>
                <a:custGeom>
                  <a:avLst/>
                  <a:gdLst>
                    <a:gd name="T0" fmla="*/ 196 w 200"/>
                    <a:gd name="T1" fmla="*/ 75 h 199"/>
                    <a:gd name="T2" fmla="*/ 200 w 200"/>
                    <a:gd name="T3" fmla="*/ 100 h 199"/>
                    <a:gd name="T4" fmla="*/ 100 w 200"/>
                    <a:gd name="T5" fmla="*/ 199 h 199"/>
                    <a:gd name="T6" fmla="*/ 0 w 200"/>
                    <a:gd name="T7" fmla="*/ 100 h 199"/>
                    <a:gd name="T8" fmla="*/ 100 w 200"/>
                    <a:gd name="T9" fmla="*/ 0 h 199"/>
                    <a:gd name="T10" fmla="*/ 156 w 200"/>
                    <a:gd name="T11" fmla="*/ 17 h 199"/>
                  </a:gdLst>
                  <a:ahLst/>
                  <a:cxnLst>
                    <a:cxn ang="0">
                      <a:pos x="T0" y="T1"/>
                    </a:cxn>
                    <a:cxn ang="0">
                      <a:pos x="T2" y="T3"/>
                    </a:cxn>
                    <a:cxn ang="0">
                      <a:pos x="T4" y="T5"/>
                    </a:cxn>
                    <a:cxn ang="0">
                      <a:pos x="T6" y="T7"/>
                    </a:cxn>
                    <a:cxn ang="0">
                      <a:pos x="T8" y="T9"/>
                    </a:cxn>
                    <a:cxn ang="0">
                      <a:pos x="T10" y="T11"/>
                    </a:cxn>
                  </a:cxnLst>
                  <a:rect l="0" t="0" r="r" b="b"/>
                  <a:pathLst>
                    <a:path w="200" h="199">
                      <a:moveTo>
                        <a:pt x="196" y="75"/>
                      </a:moveTo>
                      <a:cubicBezTo>
                        <a:pt x="199" y="83"/>
                        <a:pt x="200" y="91"/>
                        <a:pt x="200" y="100"/>
                      </a:cubicBezTo>
                      <a:cubicBezTo>
                        <a:pt x="200" y="155"/>
                        <a:pt x="155" y="199"/>
                        <a:pt x="100" y="199"/>
                      </a:cubicBezTo>
                      <a:cubicBezTo>
                        <a:pt x="45" y="199"/>
                        <a:pt x="0" y="155"/>
                        <a:pt x="0" y="100"/>
                      </a:cubicBezTo>
                      <a:cubicBezTo>
                        <a:pt x="0" y="45"/>
                        <a:pt x="45" y="0"/>
                        <a:pt x="100" y="0"/>
                      </a:cubicBezTo>
                      <a:cubicBezTo>
                        <a:pt x="121" y="0"/>
                        <a:pt x="140" y="7"/>
                        <a:pt x="156" y="17"/>
                      </a:cubicBezTo>
                    </a:path>
                  </a:pathLst>
                </a:custGeom>
                <a:noFill/>
                <a:ln w="19050" cap="rnd">
                  <a:solidFill>
                    <a:srgbClr val="0083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US" sz="1193" dirty="0">
                    <a:latin typeface="+mj-lt"/>
                  </a:endParaRPr>
                </a:p>
              </p:txBody>
            </p:sp>
          </p:grpSp>
          <p:cxnSp>
            <p:nvCxnSpPr>
              <p:cNvPr id="34" name="Straight Connector 33">
                <a:extLst>
                  <a:ext uri="{FF2B5EF4-FFF2-40B4-BE49-F238E27FC236}">
                    <a16:creationId xmlns:a16="http://schemas.microsoft.com/office/drawing/2014/main" id="{D0E152A8-2506-4423-9CB6-44DAA932C964}"/>
                  </a:ext>
                </a:extLst>
              </p:cNvPr>
              <p:cNvCxnSpPr/>
              <p:nvPr/>
            </p:nvCxnSpPr>
            <p:spPr bwMode="auto">
              <a:xfrm>
                <a:off x="-687976" y="4419772"/>
                <a:ext cx="0" cy="253350"/>
              </a:xfrm>
              <a:prstGeom prst="line">
                <a:avLst/>
              </a:prstGeom>
              <a:solidFill>
                <a:schemeClr val="accent1"/>
              </a:solidFill>
              <a:ln w="19050" cap="flat" cmpd="sng" algn="ctr">
                <a:solidFill>
                  <a:srgbClr val="0083A9"/>
                </a:solidFill>
                <a:prstDash val="solid"/>
                <a:round/>
                <a:headEnd type="none" w="med" len="med"/>
                <a:tailEnd type="none" w="med" len="med"/>
              </a:ln>
              <a:effectLst/>
            </p:spPr>
          </p:cxnSp>
        </p:grpSp>
      </p:grpSp>
      <p:sp>
        <p:nvSpPr>
          <p:cNvPr id="62" name="TextBox 61">
            <a:extLst>
              <a:ext uri="{FF2B5EF4-FFF2-40B4-BE49-F238E27FC236}">
                <a16:creationId xmlns:a16="http://schemas.microsoft.com/office/drawing/2014/main" id="{31D0AF2B-F07A-4D31-ACA0-26C4310B1D59}"/>
              </a:ext>
            </a:extLst>
          </p:cNvPr>
          <p:cNvSpPr txBox="1"/>
          <p:nvPr/>
        </p:nvSpPr>
        <p:spPr>
          <a:xfrm>
            <a:off x="457201" y="5450759"/>
            <a:ext cx="4914536" cy="443455"/>
          </a:xfrm>
          <a:prstGeom prst="rect">
            <a:avLst/>
          </a:prstGeom>
          <a:noFill/>
        </p:spPr>
        <p:txBody>
          <a:bodyPr wrap="square" rtlCol="0">
            <a:spAutoFit/>
          </a:bodyPr>
          <a:lstStyle/>
          <a:p>
            <a:r>
              <a:rPr lang="en-US" sz="551"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551" dirty="0"/>
          </a:p>
          <a:p>
            <a:endParaRPr lang="en-US" sz="629" dirty="0"/>
          </a:p>
        </p:txBody>
      </p:sp>
      <p:sp>
        <p:nvSpPr>
          <p:cNvPr id="3" name="TextBox 2">
            <a:extLst>
              <a:ext uri="{FF2B5EF4-FFF2-40B4-BE49-F238E27FC236}">
                <a16:creationId xmlns:a16="http://schemas.microsoft.com/office/drawing/2014/main" id="{3D5BCAC4-9BA9-44CC-8560-996A4F5DD153}"/>
              </a:ext>
            </a:extLst>
          </p:cNvPr>
          <p:cNvSpPr txBox="1"/>
          <p:nvPr/>
        </p:nvSpPr>
        <p:spPr>
          <a:xfrm>
            <a:off x="457200" y="1600200"/>
            <a:ext cx="8001000" cy="323165"/>
          </a:xfrm>
          <a:prstGeom prst="rect">
            <a:avLst/>
          </a:prstGeom>
          <a:noFill/>
        </p:spPr>
        <p:txBody>
          <a:bodyPr wrap="square" rtlCol="0">
            <a:spAutoFit/>
          </a:bodyPr>
          <a:lstStyle/>
          <a:p>
            <a:pPr marL="128588" indent="-128588">
              <a:buFont typeface="Wingdings" panose="05000000000000000000" pitchFamily="2" charset="2"/>
              <a:buChar char="§"/>
            </a:pPr>
            <a:r>
              <a:rPr lang="en-US" sz="750" dirty="0"/>
              <a:t>Typically antibody testing is used to determine if an individual has mounted an immune response to a virus in the past. For COVID-19, it is not confirmed that the presence of antibodies indicates immunity. </a:t>
            </a:r>
          </a:p>
        </p:txBody>
      </p:sp>
    </p:spTree>
    <p:extLst>
      <p:ext uri="{BB962C8B-B14F-4D97-AF65-F5344CB8AC3E}">
        <p14:creationId xmlns:p14="http://schemas.microsoft.com/office/powerpoint/2010/main" val="383236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CA07C32F-4317-4743-9A35-2A23F255EADC}"/>
              </a:ext>
            </a:extLst>
          </p:cNvPr>
          <p:cNvSpPr/>
          <p:nvPr/>
        </p:nvSpPr>
        <p:spPr>
          <a:xfrm rot="3519847">
            <a:off x="5739252" y="2139282"/>
            <a:ext cx="587416" cy="506137"/>
          </a:xfrm>
          <a:prstGeom prst="hexagon">
            <a:avLst>
              <a:gd name="adj" fmla="val 28900"/>
              <a:gd name="vf" fmla="val 11547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4" name="Title 3">
            <a:extLst>
              <a:ext uri="{FF2B5EF4-FFF2-40B4-BE49-F238E27FC236}">
                <a16:creationId xmlns:a16="http://schemas.microsoft.com/office/drawing/2014/main" id="{533DC02B-381B-4220-A494-3BE343AF5569}"/>
              </a:ext>
            </a:extLst>
          </p:cNvPr>
          <p:cNvSpPr>
            <a:spLocks noGrp="1"/>
          </p:cNvSpPr>
          <p:nvPr>
            <p:ph type="title"/>
          </p:nvPr>
        </p:nvSpPr>
        <p:spPr>
          <a:xfrm>
            <a:off x="459582" y="381000"/>
            <a:ext cx="3629757" cy="349088"/>
          </a:xfrm>
        </p:spPr>
        <p:txBody>
          <a:bodyPr/>
          <a:lstStyle/>
          <a:p>
            <a:r>
              <a:rPr lang="en-US" dirty="0"/>
              <a:t>Contact Tracing Overview</a:t>
            </a:r>
          </a:p>
        </p:txBody>
      </p:sp>
      <p:graphicFrame>
        <p:nvGraphicFramePr>
          <p:cNvPr id="5" name="Content Placeholder 6">
            <a:extLst>
              <a:ext uri="{FF2B5EF4-FFF2-40B4-BE49-F238E27FC236}">
                <a16:creationId xmlns:a16="http://schemas.microsoft.com/office/drawing/2014/main" id="{3FD3031C-5D3B-4456-AA79-E9379B1847AF}"/>
              </a:ext>
            </a:extLst>
          </p:cNvPr>
          <p:cNvGraphicFramePr>
            <a:graphicFrameLocks noGrp="1"/>
          </p:cNvGraphicFramePr>
          <p:nvPr>
            <p:ph idx="1"/>
            <p:extLst/>
          </p:nvPr>
        </p:nvGraphicFramePr>
        <p:xfrm>
          <a:off x="4878381" y="1668557"/>
          <a:ext cx="4265619" cy="379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FD60AEF3-2880-4D82-A237-D83E0E947446}"/>
              </a:ext>
            </a:extLst>
          </p:cNvPr>
          <p:cNvSpPr txBox="1">
            <a:spLocks/>
          </p:cNvSpPr>
          <p:nvPr/>
        </p:nvSpPr>
        <p:spPr>
          <a:xfrm>
            <a:off x="459582" y="1313531"/>
            <a:ext cx="4265619" cy="3490444"/>
          </a:xfrm>
          <a:prstGeom prst="rect">
            <a:avLst/>
          </a:prstGeom>
        </p:spPr>
        <p:txBody>
          <a:bodyPr>
            <a:normAutofit fontScale="92500" lnSpcReduction="10000"/>
          </a:bodyPr>
          <a:lst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sz="900" b="1" kern="0" dirty="0"/>
              <a:t>What is it?</a:t>
            </a:r>
            <a:r>
              <a:rPr lang="en-US" sz="900" b="1" kern="0" baseline="30000" dirty="0"/>
              <a:t>1</a:t>
            </a:r>
            <a:r>
              <a:rPr lang="en-US" sz="900" b="1" kern="0" dirty="0"/>
              <a:t> </a:t>
            </a:r>
          </a:p>
          <a:p>
            <a:r>
              <a:rPr lang="en-US" sz="900" kern="0" dirty="0"/>
              <a:t>Traces and monitors contact of infected people and notifies of exposure</a:t>
            </a:r>
          </a:p>
          <a:p>
            <a:r>
              <a:rPr lang="en-US" sz="900" kern="0" dirty="0"/>
              <a:t>Supports the quarantine of contacts to prevent additional transition</a:t>
            </a:r>
          </a:p>
          <a:p>
            <a:r>
              <a:rPr lang="en-US" sz="900" kern="0" dirty="0"/>
              <a:t>States, tribes, localities and territories are establishing large cadres of contact tracers</a:t>
            </a:r>
          </a:p>
          <a:p>
            <a:r>
              <a:rPr lang="en-US" sz="900" kern="0" dirty="0"/>
              <a:t>Adoption of digital tools may expand reach and efficacy</a:t>
            </a:r>
          </a:p>
          <a:p>
            <a:pPr marL="0" indent="0">
              <a:buNone/>
            </a:pPr>
            <a:endParaRPr lang="en-US" sz="900" kern="0" dirty="0"/>
          </a:p>
          <a:p>
            <a:pPr marL="0" indent="0">
              <a:buNone/>
            </a:pPr>
            <a:r>
              <a:rPr lang="en-US" sz="900" b="1" kern="0" dirty="0"/>
              <a:t>Impact</a:t>
            </a:r>
          </a:p>
          <a:p>
            <a:pPr marL="263776" indent="-263776"/>
            <a:r>
              <a:rPr lang="en-US" sz="900" kern="0" dirty="0"/>
              <a:t>If done efficiently, holds significant promise in reducing spread of the virus – in some populations can reduce infectivity by up to 85%</a:t>
            </a:r>
            <a:r>
              <a:rPr lang="en-US" sz="900" kern="0" baseline="30000" dirty="0"/>
              <a:t>2</a:t>
            </a:r>
          </a:p>
          <a:p>
            <a:pPr marL="263776" indent="-263776"/>
            <a:endParaRPr lang="en-US" sz="900" kern="0" dirty="0"/>
          </a:p>
          <a:p>
            <a:pPr marL="0" indent="0">
              <a:buNone/>
            </a:pPr>
            <a:r>
              <a:rPr lang="en-US" sz="900" b="1" kern="0" dirty="0"/>
              <a:t>Current Uses</a:t>
            </a:r>
          </a:p>
          <a:p>
            <a:pPr marL="263776" indent="-263776"/>
            <a:r>
              <a:rPr lang="en-US" sz="900" kern="0" dirty="0"/>
              <a:t>Traditional public health tactic used when a diagnosed individual with a communicable disease is deemed highly infectious and has high risk of morbidity and or mortality</a:t>
            </a:r>
            <a:endParaRPr lang="en-US" sz="900" b="1" kern="0" dirty="0"/>
          </a:p>
          <a:p>
            <a:pPr marL="263776" indent="-263776"/>
            <a:r>
              <a:rPr lang="en-US" sz="900" kern="0" dirty="0"/>
              <a:t>Employers currently support contract tracing based on public health, safety and labor regulations; typically a manual function</a:t>
            </a:r>
          </a:p>
          <a:p>
            <a:pPr marL="263776" indent="-263776"/>
            <a:endParaRPr lang="en-US" sz="900" kern="0" dirty="0"/>
          </a:p>
          <a:p>
            <a:pPr marL="0" indent="0">
              <a:buNone/>
            </a:pPr>
            <a:r>
              <a:rPr lang="en-US" sz="900" b="1" kern="0" dirty="0"/>
              <a:t>Opportunities and Considerations </a:t>
            </a:r>
          </a:p>
          <a:p>
            <a:pPr marL="263776" indent="-263776"/>
            <a:r>
              <a:rPr lang="en-US" sz="900" kern="0" dirty="0"/>
              <a:t>Digital applications are likely to improve accuracy and speed, enhancing the efforts to control spread COVID-19³, thereby contributing to economic recovery</a:t>
            </a:r>
          </a:p>
          <a:p>
            <a:pPr marL="263776" indent="-263776"/>
            <a:r>
              <a:rPr lang="en-US" sz="900" kern="0" dirty="0"/>
              <a:t>CDC issued guidelines to help evaluate digital contact tracing apps on May 20</a:t>
            </a:r>
            <a:r>
              <a:rPr lang="en-US" sz="900" kern="0" baseline="30000" dirty="0"/>
              <a:t>th</a:t>
            </a:r>
            <a:r>
              <a:rPr lang="en-US" sz="900" b="1" kern="0" baseline="30000" dirty="0"/>
              <a:t>1</a:t>
            </a:r>
            <a:r>
              <a:rPr lang="en-US" sz="900" b="1" kern="0" dirty="0"/>
              <a:t> </a:t>
            </a:r>
            <a:endParaRPr lang="en-US" sz="900" kern="0" dirty="0"/>
          </a:p>
          <a:p>
            <a:pPr marL="263776" indent="-263776"/>
            <a:r>
              <a:rPr lang="en-US" sz="900" kern="0" dirty="0"/>
              <a:t>Biggest challenge will be</a:t>
            </a:r>
            <a:r>
              <a:rPr lang="en-US" sz="900" kern="0" dirty="0">
                <a:sym typeface="Wingdings" panose="05000000000000000000" pitchFamily="2" charset="2"/>
              </a:rPr>
              <a:t> to balance</a:t>
            </a:r>
            <a:r>
              <a:rPr lang="en-US" sz="900" kern="0" dirty="0"/>
              <a:t> protecting workforce/public health risk and personal privacy rights</a:t>
            </a:r>
          </a:p>
        </p:txBody>
      </p:sp>
      <p:sp>
        <p:nvSpPr>
          <p:cNvPr id="8" name="TextBox 7">
            <a:extLst>
              <a:ext uri="{FF2B5EF4-FFF2-40B4-BE49-F238E27FC236}">
                <a16:creationId xmlns:a16="http://schemas.microsoft.com/office/drawing/2014/main" id="{06D9DE5B-B26F-4D2A-88CE-7507D8058324}"/>
              </a:ext>
            </a:extLst>
          </p:cNvPr>
          <p:cNvSpPr txBox="1"/>
          <p:nvPr/>
        </p:nvSpPr>
        <p:spPr>
          <a:xfrm>
            <a:off x="421482" y="5139965"/>
            <a:ext cx="7174523" cy="390492"/>
          </a:xfrm>
          <a:prstGeom prst="rect">
            <a:avLst/>
          </a:prstGeom>
          <a:noFill/>
        </p:spPr>
        <p:txBody>
          <a:bodyPr wrap="square" rtlCol="0">
            <a:spAutoFit/>
          </a:bodyPr>
          <a:lstStyle/>
          <a:p>
            <a:r>
              <a:rPr lang="en-US" sz="646" baseline="30000" dirty="0"/>
              <a:t>1 </a:t>
            </a:r>
            <a:r>
              <a:rPr lang="en-US" sz="646" dirty="0"/>
              <a:t>https://www.cdc.gov/coronavirus/2019-ncov/php/open-america/contact-tracing-resources.html</a:t>
            </a:r>
          </a:p>
          <a:p>
            <a:r>
              <a:rPr lang="en-US" sz="646" baseline="30000" dirty="0"/>
              <a:t>2</a:t>
            </a:r>
            <a:r>
              <a:rPr lang="en-US" sz="646" dirty="0"/>
              <a:t> Ferretti L, </a:t>
            </a:r>
            <a:r>
              <a:rPr lang="en-US" sz="646" dirty="0" err="1"/>
              <a:t>Wymant</a:t>
            </a:r>
            <a:r>
              <a:rPr lang="en-US" sz="646" dirty="0"/>
              <a:t> C, Kendall M, et al. Quantifying SARS-CoV-2 transmission suggests epidemic control with digital contact tracing. </a:t>
            </a:r>
            <a:r>
              <a:rPr lang="en-US" sz="646" i="1" dirty="0"/>
              <a:t>Science</a:t>
            </a:r>
            <a:r>
              <a:rPr lang="en-US" sz="646" dirty="0"/>
              <a:t>. 2020</a:t>
            </a:r>
            <a:endParaRPr lang="en-US" sz="646" baseline="30000" dirty="0"/>
          </a:p>
          <a:p>
            <a:r>
              <a:rPr lang="en-US" sz="646" baseline="30000" dirty="0"/>
              <a:t>3</a:t>
            </a:r>
            <a:r>
              <a:rPr lang="en-US" sz="646" dirty="0"/>
              <a:t>Morely, J et al, Ethical guidelines for COVID-19 tracing Apps, Nature 582: 29-31 4 June 2020:</a:t>
            </a:r>
          </a:p>
        </p:txBody>
      </p:sp>
      <p:sp>
        <p:nvSpPr>
          <p:cNvPr id="11" name="TextBox 10">
            <a:extLst>
              <a:ext uri="{FF2B5EF4-FFF2-40B4-BE49-F238E27FC236}">
                <a16:creationId xmlns:a16="http://schemas.microsoft.com/office/drawing/2014/main" id="{1E341200-ECC2-4971-A9B7-DEA06E7EDC35}"/>
              </a:ext>
            </a:extLst>
          </p:cNvPr>
          <p:cNvSpPr txBox="1"/>
          <p:nvPr/>
        </p:nvSpPr>
        <p:spPr>
          <a:xfrm>
            <a:off x="414337" y="5507759"/>
            <a:ext cx="4963811" cy="358688"/>
          </a:xfrm>
          <a:prstGeom prst="rect">
            <a:avLst/>
          </a:prstGeom>
          <a:noFill/>
        </p:spPr>
        <p:txBody>
          <a:bodyPr wrap="square" rtlCol="0">
            <a:spAutoFit/>
          </a:bodyPr>
          <a:lstStyle/>
          <a:p>
            <a:r>
              <a:rPr lang="en-US" sz="551"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551" dirty="0"/>
          </a:p>
          <a:p>
            <a:endParaRPr lang="en-US" sz="629" dirty="0"/>
          </a:p>
        </p:txBody>
      </p:sp>
    </p:spTree>
    <p:extLst>
      <p:ext uri="{BB962C8B-B14F-4D97-AF65-F5344CB8AC3E}">
        <p14:creationId xmlns:p14="http://schemas.microsoft.com/office/powerpoint/2010/main" val="1273919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5D3DC4-8564-4B60-B102-663692219D1A}"/>
              </a:ext>
            </a:extLst>
          </p:cNvPr>
          <p:cNvSpPr>
            <a:spLocks noGrp="1"/>
          </p:cNvSpPr>
          <p:nvPr>
            <p:ph type="ctrTitle"/>
          </p:nvPr>
        </p:nvSpPr>
        <p:spPr>
          <a:xfrm>
            <a:off x="457200" y="2743068"/>
            <a:ext cx="3124200" cy="822325"/>
          </a:xfrm>
        </p:spPr>
        <p:txBody>
          <a:bodyPr/>
          <a:lstStyle/>
          <a:p>
            <a:pPr algn="ctr"/>
            <a:r>
              <a:rPr lang="en-US" dirty="0"/>
              <a:t>QUESTIONS?</a:t>
            </a:r>
          </a:p>
        </p:txBody>
      </p:sp>
      <p:sp>
        <p:nvSpPr>
          <p:cNvPr id="4" name="TextBox 3">
            <a:extLst>
              <a:ext uri="{FF2B5EF4-FFF2-40B4-BE49-F238E27FC236}">
                <a16:creationId xmlns:a16="http://schemas.microsoft.com/office/drawing/2014/main" id="{A38814AF-90B8-472A-844B-E7A6DDA3CC27}"/>
              </a:ext>
            </a:extLst>
          </p:cNvPr>
          <p:cNvSpPr txBox="1"/>
          <p:nvPr/>
        </p:nvSpPr>
        <p:spPr>
          <a:xfrm>
            <a:off x="428846" y="5867400"/>
            <a:ext cx="7343553" cy="452111"/>
          </a:xfrm>
          <a:prstGeom prst="rect">
            <a:avLst/>
          </a:prstGeom>
          <a:noFill/>
        </p:spPr>
        <p:txBody>
          <a:bodyPr wrap="square" rtlCol="0">
            <a:spAutoFit/>
          </a:bodyPr>
          <a:lstStyle/>
          <a:p>
            <a:r>
              <a:rPr lang="en-US" sz="800" i="1" dirty="0"/>
              <a:t>This information has been provided as an informational and educational resource for Aon clients and business partners. It is intended to provide general guidance about return to work processes and is not intended to provide medical advice or address medical concerns or specific risk circumstances.</a:t>
            </a:r>
            <a:endParaRPr lang="en-US" sz="800" dirty="0"/>
          </a:p>
          <a:p>
            <a:endParaRPr lang="en-US" sz="738" dirty="0"/>
          </a:p>
        </p:txBody>
      </p:sp>
    </p:spTree>
    <p:extLst>
      <p:ext uri="{BB962C8B-B14F-4D97-AF65-F5344CB8AC3E}">
        <p14:creationId xmlns:p14="http://schemas.microsoft.com/office/powerpoint/2010/main" val="147241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Legal Disclaimer</a:t>
            </a:r>
          </a:p>
        </p:txBody>
      </p:sp>
      <p:sp>
        <p:nvSpPr>
          <p:cNvPr id="8" name="Content Placeholder 7"/>
          <p:cNvSpPr>
            <a:spLocks noGrp="1"/>
          </p:cNvSpPr>
          <p:nvPr>
            <p:ph idx="1"/>
          </p:nvPr>
        </p:nvSpPr>
        <p:spPr>
          <a:xfrm>
            <a:off x="449986" y="1178169"/>
            <a:ext cx="8229600" cy="5275385"/>
          </a:xfrm>
        </p:spPr>
        <p:txBody>
          <a:bodyPr/>
          <a:lstStyle/>
          <a:p>
            <a:pPr>
              <a:spcBef>
                <a:spcPts val="923"/>
              </a:spcBef>
            </a:pPr>
            <a:r>
              <a:rPr lang="en-US" sz="1400" dirty="0"/>
              <a:t>This information has been provided as an informational and educational resource for Aon clients and business partners.  It is intended to provide general guidance about return to workplace processes and is not intended to provide medical advice or address medical concerns or specific risk circumstances.</a:t>
            </a:r>
          </a:p>
          <a:p>
            <a:pPr>
              <a:spcBef>
                <a:spcPts val="923"/>
              </a:spcBef>
            </a:pPr>
            <a:r>
              <a:rPr lang="en-US" sz="1400" dirty="0"/>
              <a:t>This document has been provided as an informational resource for Aon clients and business partners. It is intended to provide general guidance on potential exposures, and is not intended to provide medical advice or address medical concerns or specific risk circumstances. Due to the dynamic nature of infectious diseases, Aon cannot be held liable for the guidance provided. We strongly encourage visitors to seek additional safety, medical and epidemiologic information from credible sources such as the Centers for Disease Control and Prevention and World Health Organization. As regards insurance coverage questions, whether coverage applies or a policy will respond to any risk or circumstance is subject to the specific terms and conditions of the insurance policies and contracts at issue and underwriter determinations.</a:t>
            </a:r>
          </a:p>
          <a:p>
            <a:pPr>
              <a:spcBef>
                <a:spcPts val="923"/>
              </a:spcBef>
            </a:pPr>
            <a:r>
              <a:rPr lang="en-US" sz="1400" dirty="0"/>
              <a:t>While care has been taken in the production of this document and the information contained within it has been obtained from sources that Aon believes to be reliable, Aon does not warrant, represent or guarantee the accuracy, adequacy, completeness or fitness for any purpose of the report or any part of it and can accept no liability for any loss incurred in any way by any person who may rely on it. Any recipient shall be responsible for the use to which it puts this document. This document has been compiled using information available to us up to its date of publication.</a:t>
            </a:r>
          </a:p>
          <a:p>
            <a:pPr>
              <a:spcBef>
                <a:spcPts val="923"/>
              </a:spcBef>
            </a:pPr>
            <a:r>
              <a:rPr lang="en-US" sz="1400" dirty="0"/>
              <a:t>All descriptions, summaries or highlights of coverage are for general informational purposes only and do not amend, alter or modify the actual terms or conditions of any insurance policy. Coverage is governed only by the terms and conditions of the relevant policy.</a:t>
            </a:r>
          </a:p>
          <a:p>
            <a:endParaRPr lang="en-US" sz="1400" dirty="0"/>
          </a:p>
          <a:p>
            <a:endParaRPr lang="en-US" dirty="0"/>
          </a:p>
        </p:txBody>
      </p:sp>
    </p:spTree>
    <p:extLst>
      <p:ext uri="{BB962C8B-B14F-4D97-AF65-F5344CB8AC3E}">
        <p14:creationId xmlns:p14="http://schemas.microsoft.com/office/powerpoint/2010/main" val="194877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3680-8F88-4D64-8135-FDD80A8F2874}"/>
              </a:ext>
            </a:extLst>
          </p:cNvPr>
          <p:cNvSpPr>
            <a:spLocks noGrp="1"/>
          </p:cNvSpPr>
          <p:nvPr>
            <p:ph type="title"/>
          </p:nvPr>
        </p:nvSpPr>
        <p:spPr>
          <a:xfrm>
            <a:off x="457200" y="304800"/>
            <a:ext cx="8534400" cy="520700"/>
          </a:xfrm>
        </p:spPr>
        <p:txBody>
          <a:bodyPr/>
          <a:lstStyle/>
          <a:p>
            <a:r>
              <a:rPr lang="en-US" dirty="0"/>
              <a:t>The Benefits of a Formal Return to Workplace Plan Are Undeniable</a:t>
            </a:r>
          </a:p>
        </p:txBody>
      </p:sp>
      <p:pic>
        <p:nvPicPr>
          <p:cNvPr id="4" name="Picture 3" descr="A person smiling at the camera&#10;&#10;Description automatically generated">
            <a:extLst>
              <a:ext uri="{FF2B5EF4-FFF2-40B4-BE49-F238E27FC236}">
                <a16:creationId xmlns:a16="http://schemas.microsoft.com/office/drawing/2014/main" id="{D01A8987-8763-4C5F-977E-82216B4826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74" b="3174"/>
          <a:stretch/>
        </p:blipFill>
        <p:spPr>
          <a:xfrm flipH="1">
            <a:off x="0" y="1524000"/>
            <a:ext cx="9144000" cy="4111625"/>
          </a:xfrm>
          <a:prstGeom prst="rect">
            <a:avLst/>
          </a:prstGeom>
        </p:spPr>
      </p:pic>
      <p:sp>
        <p:nvSpPr>
          <p:cNvPr id="5" name="Rectangle 4">
            <a:extLst>
              <a:ext uri="{FF2B5EF4-FFF2-40B4-BE49-F238E27FC236}">
                <a16:creationId xmlns:a16="http://schemas.microsoft.com/office/drawing/2014/main" id="{FF411F44-E254-4A60-8ECF-505E13E0F684}"/>
              </a:ext>
            </a:extLst>
          </p:cNvPr>
          <p:cNvSpPr/>
          <p:nvPr/>
        </p:nvSpPr>
        <p:spPr>
          <a:xfrm>
            <a:off x="457200" y="1600200"/>
            <a:ext cx="5181600" cy="387798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effectLst/>
                <a:uLnTx/>
                <a:uFillTx/>
                <a:latin typeface="Arial" charset="0"/>
                <a:ea typeface="ＭＳ Ｐゴシック" pitchFamily="108" charset="-128"/>
                <a:cs typeface="+mn-cs"/>
              </a:rPr>
              <a:t>It is time for businesses to initiate reopening in a thoughtful and meaningful manner that takes</a:t>
            </a:r>
            <a:r>
              <a:rPr kumimoji="0" lang="en-US" sz="1800" b="1" i="0" u="none" strike="noStrike" kern="1200" cap="none" spc="0" normalizeH="0" baseline="0" noProof="0" dirty="0">
                <a:ln>
                  <a:noFill/>
                </a:ln>
                <a:effectLst/>
                <a:uLnTx/>
                <a:uFillTx/>
                <a:latin typeface="Arial" charset="0"/>
                <a:ea typeface="ＭＳ Ｐゴシック" pitchFamily="108" charset="-128"/>
                <a:cs typeface="+mn-cs"/>
              </a:rPr>
              <a:t> employees’ health and wellbeing </a:t>
            </a:r>
            <a:r>
              <a:rPr kumimoji="0" lang="en-US" sz="1800" i="0" u="none" strike="noStrike" kern="1200" cap="none" spc="0" normalizeH="0" baseline="0" noProof="0" dirty="0">
                <a:ln>
                  <a:noFill/>
                </a:ln>
                <a:effectLst/>
                <a:uLnTx/>
                <a:uFillTx/>
                <a:latin typeface="Arial" charset="0"/>
                <a:ea typeface="ＭＳ Ｐゴシック" pitchFamily="108" charset="-128"/>
                <a:cs typeface="+mn-cs"/>
              </a:rPr>
              <a:t>into consideration.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effectLst/>
                <a:uLnTx/>
                <a:uFillTx/>
                <a:latin typeface="Arial" charset="0"/>
                <a:ea typeface="ＭＳ Ｐゴシック" pitchFamily="108" charset="-128"/>
                <a:cs typeface="+mn-cs"/>
              </a:rPr>
              <a:t>The reopening process should be </a:t>
            </a:r>
            <a:r>
              <a:rPr kumimoji="0" lang="en-US" sz="1800" b="1" i="0" u="none" strike="noStrike" kern="1200" cap="none" spc="0" normalizeH="0" baseline="0" noProof="0" dirty="0">
                <a:ln>
                  <a:noFill/>
                </a:ln>
                <a:effectLst/>
                <a:uLnTx/>
                <a:uFillTx/>
                <a:latin typeface="Arial" charset="0"/>
                <a:ea typeface="ＭＳ Ｐゴシック" pitchFamily="108" charset="-128"/>
                <a:cs typeface="+mn-cs"/>
              </a:rPr>
              <a:t>methodical and considerate</a:t>
            </a:r>
            <a:r>
              <a:rPr kumimoji="0" lang="en-US" sz="1800" i="0" u="none" strike="noStrike" kern="1200" cap="none" spc="0" normalizeH="0" baseline="0" noProof="0" dirty="0">
                <a:ln>
                  <a:noFill/>
                </a:ln>
                <a:effectLst/>
                <a:uLnTx/>
                <a:uFillTx/>
                <a:latin typeface="Arial" charset="0"/>
                <a:ea typeface="ＭＳ Ｐゴシック" pitchFamily="108" charset="-128"/>
                <a:cs typeface="+mn-cs"/>
              </a:rPr>
              <a:t> to both employees and customers.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effectLst/>
                <a:uLnTx/>
                <a:uFillTx/>
                <a:latin typeface="Arial" charset="0"/>
                <a:ea typeface="ＭＳ Ｐゴシック" pitchFamily="108" charset="-128"/>
                <a:cs typeface="+mn-cs"/>
              </a:rPr>
              <a:t>Businesses should define their </a:t>
            </a:r>
            <a:r>
              <a:rPr kumimoji="0" lang="en-US" sz="1800" b="1" i="0" u="none" strike="noStrike" kern="1200" cap="none" spc="0" normalizeH="0" baseline="0" noProof="0" dirty="0">
                <a:ln>
                  <a:noFill/>
                </a:ln>
                <a:effectLst/>
                <a:uLnTx/>
                <a:uFillTx/>
                <a:latin typeface="Arial" charset="0"/>
                <a:ea typeface="ＭＳ Ｐゴシック" pitchFamily="108" charset="-128"/>
                <a:cs typeface="+mn-cs"/>
              </a:rPr>
              <a:t>short- </a:t>
            </a:r>
            <a:br>
              <a:rPr kumimoji="0" lang="en-US" sz="1800" b="1" i="0" u="none" strike="noStrike" kern="1200" cap="none" spc="0" normalizeH="0" baseline="0" noProof="0" dirty="0">
                <a:ln>
                  <a:noFill/>
                </a:ln>
                <a:effectLst/>
                <a:uLnTx/>
                <a:uFillTx/>
                <a:latin typeface="Arial" charset="0"/>
                <a:ea typeface="ＭＳ Ｐゴシック" pitchFamily="108" charset="-128"/>
                <a:cs typeface="+mn-cs"/>
              </a:rPr>
            </a:br>
            <a:r>
              <a:rPr lang="en-US" sz="1800" b="1" dirty="0"/>
              <a:t>and long-term objectives</a:t>
            </a:r>
            <a:r>
              <a:rPr lang="en-US" sz="1800" dirty="0"/>
              <a:t> and the </a:t>
            </a:r>
            <a:br>
              <a:rPr lang="en-US" sz="1800" dirty="0"/>
            </a:br>
            <a:r>
              <a:rPr lang="en-US" sz="1800" dirty="0"/>
              <a:t>steps that will help them achieve </a:t>
            </a:r>
            <a:br>
              <a:rPr lang="en-US" sz="1800" dirty="0"/>
            </a:br>
            <a:r>
              <a:rPr lang="en-US" sz="1800" dirty="0"/>
              <a:t>these goals</a:t>
            </a:r>
            <a:r>
              <a:rPr lang="en-US" sz="1800" dirty="0">
                <a:solidFill>
                  <a:schemeClr val="bg2"/>
                </a:solidFill>
              </a:rPr>
              <a:t>.</a:t>
            </a:r>
            <a:endParaRPr kumimoji="0" lang="en-US" sz="1800" i="0" u="none" strike="noStrike" kern="1200" cap="none" spc="0" normalizeH="0" baseline="0" noProof="0" dirty="0">
              <a:ln>
                <a:noFill/>
              </a:ln>
              <a:solidFill>
                <a:schemeClr val="bg2"/>
              </a:solidFill>
              <a:effectLst/>
              <a:uLnTx/>
              <a:uFillTx/>
              <a:latin typeface="Arial" charset="0"/>
              <a:ea typeface="ＭＳ Ｐゴシック" pitchFamily="108" charset="-128"/>
              <a:cs typeface="+mn-cs"/>
            </a:endParaRPr>
          </a:p>
        </p:txBody>
      </p:sp>
    </p:spTree>
    <p:custDataLst>
      <p:tags r:id="rId1"/>
    </p:custDataLst>
    <p:extLst>
      <p:ext uri="{BB962C8B-B14F-4D97-AF65-F5344CB8AC3E}">
        <p14:creationId xmlns:p14="http://schemas.microsoft.com/office/powerpoint/2010/main" val="216886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C0FB-A2A1-432D-88C8-903577FB1D19}"/>
              </a:ext>
            </a:extLst>
          </p:cNvPr>
          <p:cNvSpPr>
            <a:spLocks noGrp="1"/>
          </p:cNvSpPr>
          <p:nvPr>
            <p:ph type="title"/>
          </p:nvPr>
        </p:nvSpPr>
        <p:spPr>
          <a:xfrm>
            <a:off x="437890" y="328491"/>
            <a:ext cx="8335108" cy="480646"/>
          </a:xfrm>
        </p:spPr>
        <p:txBody>
          <a:bodyPr/>
          <a:lstStyle/>
          <a:p>
            <a:r>
              <a:rPr lang="en-US" dirty="0"/>
              <a:t>Setting the Stage – Enabling Employers to Enhance COVID-19 Response</a:t>
            </a:r>
            <a:br>
              <a:rPr lang="en-US" dirty="0"/>
            </a:br>
            <a:r>
              <a:rPr lang="en-US" sz="1477" i="1" dirty="0"/>
              <a:t>Understanding the unique event arc of COVID-19 and its influence on employer response</a:t>
            </a:r>
          </a:p>
        </p:txBody>
      </p:sp>
      <p:sp>
        <p:nvSpPr>
          <p:cNvPr id="3" name="Content Placeholder 2">
            <a:extLst>
              <a:ext uri="{FF2B5EF4-FFF2-40B4-BE49-F238E27FC236}">
                <a16:creationId xmlns:a16="http://schemas.microsoft.com/office/drawing/2014/main" id="{1FC5C594-C0DC-4DE9-A19C-E8FDEE619A79}"/>
              </a:ext>
            </a:extLst>
          </p:cNvPr>
          <p:cNvSpPr>
            <a:spLocks noGrp="1"/>
          </p:cNvSpPr>
          <p:nvPr>
            <p:ph idx="1"/>
          </p:nvPr>
        </p:nvSpPr>
        <p:spPr>
          <a:xfrm>
            <a:off x="428614" y="1082009"/>
            <a:ext cx="3860814" cy="4781550"/>
          </a:xfrm>
        </p:spPr>
        <p:txBody>
          <a:bodyPr/>
          <a:lstStyle/>
          <a:p>
            <a:pPr>
              <a:spcBef>
                <a:spcPts val="0"/>
              </a:spcBef>
            </a:pPr>
            <a:r>
              <a:rPr lang="en-US" b="1" dirty="0"/>
              <a:t>COVID-19’s Unique Event Arc</a:t>
            </a:r>
          </a:p>
          <a:p>
            <a:pPr>
              <a:spcBef>
                <a:spcPts val="0"/>
              </a:spcBef>
            </a:pPr>
            <a:endParaRPr lang="en-US" dirty="0"/>
          </a:p>
          <a:p>
            <a:pPr>
              <a:spcBef>
                <a:spcPts val="0"/>
              </a:spcBef>
            </a:pPr>
            <a:r>
              <a:rPr lang="en-US" dirty="0"/>
              <a:t>Historically, crisis events have </a:t>
            </a:r>
          </a:p>
          <a:p>
            <a:pPr>
              <a:spcBef>
                <a:spcPts val="0"/>
              </a:spcBef>
            </a:pPr>
            <a:r>
              <a:rPr lang="en-US" dirty="0"/>
              <a:t>typically unfolded with an event </a:t>
            </a:r>
          </a:p>
          <a:p>
            <a:pPr>
              <a:spcBef>
                <a:spcPts val="0"/>
              </a:spcBef>
            </a:pPr>
            <a:r>
              <a:rPr lang="en-US" dirty="0"/>
              <a:t>arc that includes identified </a:t>
            </a:r>
            <a:br>
              <a:rPr lang="en-US" dirty="0"/>
            </a:br>
            <a:r>
              <a:rPr lang="en-US" dirty="0"/>
              <a:t>start/stop dates, followed by a </a:t>
            </a:r>
            <a:br>
              <a:rPr lang="en-US" dirty="0"/>
            </a:br>
            <a:r>
              <a:rPr lang="en-US" dirty="0"/>
              <a:t>period of recovery and return to normal. However, COVID-19’s event arc is different – the arc is fluid and the disease will continue to be present until such time as a vaccine becomes available or a treatment protocol is found to be effective. In the meantime, waves of infections may be experienced in different geographies at different times and different intensities. </a:t>
            </a:r>
          </a:p>
          <a:p>
            <a:pPr>
              <a:spcBef>
                <a:spcPts val="0"/>
              </a:spcBef>
            </a:pPr>
            <a:endParaRPr lang="en-US" dirty="0"/>
          </a:p>
          <a:p>
            <a:pPr>
              <a:spcBef>
                <a:spcPts val="0"/>
              </a:spcBef>
            </a:pPr>
            <a:r>
              <a:rPr lang="en-US" dirty="0"/>
              <a:t>An employer that recognizes this fluid nature and understands how their organization’s </a:t>
            </a:r>
            <a:r>
              <a:rPr lang="en-US" i="1" dirty="0"/>
              <a:t>unique</a:t>
            </a:r>
            <a:r>
              <a:rPr lang="en-US" dirty="0"/>
              <a:t> footprint and business profile may be impacted can make more strategic decisions about how to manage Workforce and Business Resilience and plan for Return to Workplace strategies.  </a:t>
            </a:r>
            <a:r>
              <a:rPr lang="en-US" b="1" dirty="0"/>
              <a:t>Aon is the partner who has knowledge, tools and resources to help bring this nuanced insight into an Employer’s key decisions</a:t>
            </a:r>
            <a:r>
              <a:rPr lang="en-US" i="1" dirty="0"/>
              <a:t>. </a:t>
            </a:r>
            <a:r>
              <a:rPr lang="en-US" dirty="0"/>
              <a:t>This document is part of that broader conversation.</a:t>
            </a:r>
          </a:p>
        </p:txBody>
      </p:sp>
      <p:sp>
        <p:nvSpPr>
          <p:cNvPr id="5" name="Content Placeholder 2">
            <a:extLst>
              <a:ext uri="{FF2B5EF4-FFF2-40B4-BE49-F238E27FC236}">
                <a16:creationId xmlns:a16="http://schemas.microsoft.com/office/drawing/2014/main" id="{68539B23-0774-E442-B3CD-9FCFF3E5B428}"/>
              </a:ext>
            </a:extLst>
          </p:cNvPr>
          <p:cNvSpPr txBox="1">
            <a:spLocks/>
          </p:cNvSpPr>
          <p:nvPr/>
        </p:nvSpPr>
        <p:spPr bwMode="auto">
          <a:xfrm>
            <a:off x="4556385" y="1091290"/>
            <a:ext cx="4108257" cy="45001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400"/>
              </a:spcBef>
              <a:spcAft>
                <a:spcPct val="0"/>
              </a:spcAft>
              <a:buClr>
                <a:schemeClr val="tx1"/>
              </a:buClr>
              <a:buFont typeface="Wingdings" pitchFamily="2" charset="2"/>
              <a:buNone/>
              <a:tabLst>
                <a:tab pos="1828800" algn="l"/>
              </a:tabLst>
              <a:defRPr sz="1400">
                <a:solidFill>
                  <a:schemeClr val="tx1"/>
                </a:solidFill>
                <a:latin typeface="+mn-lt"/>
                <a:ea typeface="+mn-ea"/>
                <a:cs typeface="+mn-cs"/>
              </a:defRPr>
            </a:lvl1pPr>
            <a:lvl2pPr marL="0" indent="0" algn="l" rtl="0" eaLnBrk="1" fontAlgn="base" hangingPunct="1">
              <a:spcBef>
                <a:spcPts val="400"/>
              </a:spcBef>
              <a:spcAft>
                <a:spcPct val="0"/>
              </a:spcAft>
              <a:buClr>
                <a:schemeClr val="tx1"/>
              </a:buClr>
              <a:buNone/>
              <a:tabLst>
                <a:tab pos="1828800" algn="l"/>
              </a:tabLst>
              <a:defRPr sz="1400">
                <a:solidFill>
                  <a:schemeClr val="bg1">
                    <a:lumMod val="50000"/>
                  </a:schemeClr>
                </a:solidFill>
                <a:latin typeface="+mn-lt"/>
                <a:ea typeface="+mn-ea"/>
              </a:defRPr>
            </a:lvl2pPr>
            <a:lvl3pPr marL="2057400" indent="-228600" algn="l" rtl="0" eaLnBrk="1" fontAlgn="base" hangingPunct="1">
              <a:spcBef>
                <a:spcPts val="400"/>
              </a:spcBef>
              <a:spcAft>
                <a:spcPct val="0"/>
              </a:spcAft>
              <a:buClr>
                <a:schemeClr val="tx1"/>
              </a:buClr>
              <a:buFont typeface="Wingdings" panose="05000000000000000000" pitchFamily="2" charset="2"/>
              <a:buChar char="§"/>
              <a:defRPr sz="1400">
                <a:solidFill>
                  <a:schemeClr val="tx1"/>
                </a:solidFill>
                <a:latin typeface="+mn-lt"/>
                <a:ea typeface="+mn-ea"/>
              </a:defRPr>
            </a:lvl3pPr>
            <a:lvl4pPr marL="2057400" indent="-228600" algn="l" rtl="0" eaLnBrk="1" fontAlgn="base" hangingPunct="1">
              <a:spcBef>
                <a:spcPts val="400"/>
              </a:spcBef>
              <a:spcAft>
                <a:spcPct val="0"/>
              </a:spcAft>
              <a:buClr>
                <a:schemeClr val="bg1">
                  <a:lumMod val="50000"/>
                </a:schemeClr>
              </a:buClr>
              <a:buFont typeface="Wingdings" panose="05000000000000000000" pitchFamily="2" charset="2"/>
              <a:buChar char="§"/>
              <a:defRPr sz="1400">
                <a:solidFill>
                  <a:schemeClr val="bg1">
                    <a:lumMod val="50000"/>
                  </a:schemeClr>
                </a:solidFill>
                <a:latin typeface="+mn-lt"/>
                <a:ea typeface="+mn-ea"/>
              </a:defRPr>
            </a:lvl4pPr>
            <a:lvl5pPr marL="131445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a:spcBef>
                <a:spcPts val="0"/>
              </a:spcBef>
            </a:pPr>
            <a:r>
              <a:rPr lang="en-US" sz="1292" b="1" dirty="0"/>
              <a:t>How Aon is helping Employers respond to COVID-19</a:t>
            </a:r>
          </a:p>
        </p:txBody>
      </p:sp>
      <p:pic>
        <p:nvPicPr>
          <p:cNvPr id="7" name="Picture 6">
            <a:extLst>
              <a:ext uri="{FF2B5EF4-FFF2-40B4-BE49-F238E27FC236}">
                <a16:creationId xmlns:a16="http://schemas.microsoft.com/office/drawing/2014/main" id="{44A9CF18-1588-49AE-99E1-BAE8F7F7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8556" y="2614082"/>
            <a:ext cx="4271067" cy="1563186"/>
          </a:xfrm>
          <a:prstGeom prst="rect">
            <a:avLst/>
          </a:prstGeom>
        </p:spPr>
      </p:pic>
      <p:sp>
        <p:nvSpPr>
          <p:cNvPr id="9" name="TextBox 8">
            <a:extLst>
              <a:ext uri="{FF2B5EF4-FFF2-40B4-BE49-F238E27FC236}">
                <a16:creationId xmlns:a16="http://schemas.microsoft.com/office/drawing/2014/main" id="{6EBF77BC-90FD-4C96-90EB-F036D5391A7A}"/>
              </a:ext>
            </a:extLst>
          </p:cNvPr>
          <p:cNvSpPr txBox="1"/>
          <p:nvPr/>
        </p:nvSpPr>
        <p:spPr>
          <a:xfrm>
            <a:off x="4473796" y="1435779"/>
            <a:ext cx="4431323" cy="1086516"/>
          </a:xfrm>
          <a:prstGeom prst="rect">
            <a:avLst/>
          </a:prstGeom>
          <a:noFill/>
        </p:spPr>
        <p:txBody>
          <a:bodyPr wrap="square" rtlCol="0">
            <a:spAutoFit/>
          </a:bodyPr>
          <a:lstStyle/>
          <a:p>
            <a:r>
              <a:rPr lang="en-US" sz="1292" dirty="0"/>
              <a:t>Aon’s suggested </a:t>
            </a:r>
            <a:r>
              <a:rPr lang="en-US" sz="1292" b="1" dirty="0"/>
              <a:t>COVID-19 Response Framework for Employers </a:t>
            </a:r>
            <a:r>
              <a:rPr lang="en-US" sz="1292" dirty="0"/>
              <a:t>enables an organization to make decisions in an uncertain environment, flex with evolving impacts and take action with timing and priorities designed to fit each stage of the organization’s unique COVID-19 experience.</a:t>
            </a:r>
          </a:p>
        </p:txBody>
      </p:sp>
      <p:sp>
        <p:nvSpPr>
          <p:cNvPr id="14" name="TextBox 13">
            <a:extLst>
              <a:ext uri="{FF2B5EF4-FFF2-40B4-BE49-F238E27FC236}">
                <a16:creationId xmlns:a16="http://schemas.microsoft.com/office/drawing/2014/main" id="{81F20178-B624-442D-B3CA-0BA5B8BC4E78}"/>
              </a:ext>
            </a:extLst>
          </p:cNvPr>
          <p:cNvSpPr txBox="1"/>
          <p:nvPr/>
        </p:nvSpPr>
        <p:spPr>
          <a:xfrm>
            <a:off x="4505261" y="4236397"/>
            <a:ext cx="4399858" cy="248530"/>
          </a:xfrm>
          <a:prstGeom prst="rect">
            <a:avLst/>
          </a:prstGeom>
          <a:noFill/>
        </p:spPr>
        <p:txBody>
          <a:bodyPr wrap="square" rtlCol="0">
            <a:spAutoFit/>
          </a:bodyPr>
          <a:lstStyle/>
          <a:p>
            <a:r>
              <a:rPr lang="en-US" sz="1015" dirty="0"/>
              <a:t>A closer look at the Pandemic Crisis Management Model for COVID-19:</a:t>
            </a:r>
          </a:p>
        </p:txBody>
      </p:sp>
      <p:sp>
        <p:nvSpPr>
          <p:cNvPr id="15" name="TextBox 14">
            <a:extLst>
              <a:ext uri="{FF2B5EF4-FFF2-40B4-BE49-F238E27FC236}">
                <a16:creationId xmlns:a16="http://schemas.microsoft.com/office/drawing/2014/main" id="{22EF4A2E-5044-46D2-A04F-8BA6E1A6A3BC}"/>
              </a:ext>
            </a:extLst>
          </p:cNvPr>
          <p:cNvSpPr txBox="1"/>
          <p:nvPr/>
        </p:nvSpPr>
        <p:spPr>
          <a:xfrm>
            <a:off x="7528769" y="4834046"/>
            <a:ext cx="1474554" cy="1029513"/>
          </a:xfrm>
          <a:prstGeom prst="rect">
            <a:avLst/>
          </a:prstGeom>
          <a:noFill/>
        </p:spPr>
        <p:txBody>
          <a:bodyPr wrap="square" rtlCol="0">
            <a:spAutoFit/>
          </a:bodyPr>
          <a:lstStyle/>
          <a:p>
            <a:r>
              <a:rPr lang="en-US" sz="1015" dirty="0"/>
              <a:t>Note: Model flexes with waves in the event arc and introduces timeframes for Business Impact Actions</a:t>
            </a:r>
          </a:p>
        </p:txBody>
      </p:sp>
      <p:pic>
        <p:nvPicPr>
          <p:cNvPr id="10" name="Picture 9">
            <a:extLst>
              <a:ext uri="{FF2B5EF4-FFF2-40B4-BE49-F238E27FC236}">
                <a16:creationId xmlns:a16="http://schemas.microsoft.com/office/drawing/2014/main" id="{FBFCEA2C-8D3A-4162-8BBF-C7A8920D82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29550" y="4523732"/>
            <a:ext cx="1799219" cy="1799219"/>
          </a:xfrm>
          <a:prstGeom prst="rect">
            <a:avLst/>
          </a:prstGeom>
        </p:spPr>
      </p:pic>
      <p:sp>
        <p:nvSpPr>
          <p:cNvPr id="21" name="Freeform 9">
            <a:extLst>
              <a:ext uri="{FF2B5EF4-FFF2-40B4-BE49-F238E27FC236}">
                <a16:creationId xmlns:a16="http://schemas.microsoft.com/office/drawing/2014/main" id="{F1862F57-2C89-4219-B722-AABD27157F28}"/>
              </a:ext>
            </a:extLst>
          </p:cNvPr>
          <p:cNvSpPr>
            <a:spLocks/>
          </p:cNvSpPr>
          <p:nvPr/>
        </p:nvSpPr>
        <p:spPr bwMode="auto">
          <a:xfrm>
            <a:off x="3005504" y="1066800"/>
            <a:ext cx="1058008" cy="1222131"/>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noFill/>
          <a:ln w="19050">
            <a:solidFill>
              <a:schemeClr val="bg2">
                <a:lumMod val="60000"/>
                <a:lumOff val="40000"/>
              </a:schemeClr>
            </a:solidFill>
            <a:round/>
            <a:headEnd/>
            <a:tailEnd/>
          </a:ln>
        </p:spPr>
        <p:txBody>
          <a:bodyPr vert="horz" wrap="square" lIns="84406" tIns="42203" rIns="84406" bIns="42203" numCol="1" anchor="ctr" anchorCtr="0" compatLnSpc="1">
            <a:prstTxWarp prst="textNoShape">
              <a:avLst/>
            </a:prstTxWarp>
          </a:bodyPr>
          <a:lstStyle/>
          <a:p>
            <a:pPr lvl="0" algn="ctr"/>
            <a:endParaRPr lang="en-GB" sz="1108" dirty="0">
              <a:solidFill>
                <a:schemeClr val="bg1"/>
              </a:solidFill>
            </a:endParaRPr>
          </a:p>
        </p:txBody>
      </p:sp>
      <p:grpSp>
        <p:nvGrpSpPr>
          <p:cNvPr id="22" name="Group 21">
            <a:extLst>
              <a:ext uri="{FF2B5EF4-FFF2-40B4-BE49-F238E27FC236}">
                <a16:creationId xmlns:a16="http://schemas.microsoft.com/office/drawing/2014/main" id="{16CF73CE-DEF1-4FE9-8AF8-6970F6FB03B8}"/>
              </a:ext>
            </a:extLst>
          </p:cNvPr>
          <p:cNvGrpSpPr/>
          <p:nvPr/>
        </p:nvGrpSpPr>
        <p:grpSpPr>
          <a:xfrm>
            <a:off x="3167012" y="1588627"/>
            <a:ext cx="789598" cy="430199"/>
            <a:chOff x="1495266" y="2776881"/>
            <a:chExt cx="1013711" cy="552303"/>
          </a:xfrm>
        </p:grpSpPr>
        <p:cxnSp>
          <p:nvCxnSpPr>
            <p:cNvPr id="23" name="Straight Arrow Connector 22">
              <a:extLst>
                <a:ext uri="{FF2B5EF4-FFF2-40B4-BE49-F238E27FC236}">
                  <a16:creationId xmlns:a16="http://schemas.microsoft.com/office/drawing/2014/main" id="{0BC8CB43-5956-4C5A-9E58-F8FFD00A8A8A}"/>
                </a:ext>
              </a:extLst>
            </p:cNvPr>
            <p:cNvCxnSpPr/>
            <p:nvPr/>
          </p:nvCxnSpPr>
          <p:spPr bwMode="auto">
            <a:xfrm>
              <a:off x="1495266" y="3329184"/>
              <a:ext cx="1013711" cy="0"/>
            </a:xfrm>
            <a:prstGeom prst="straightConnector1">
              <a:avLst/>
            </a:prstGeom>
            <a:solidFill>
              <a:schemeClr val="bg1"/>
            </a:solidFill>
            <a:ln w="31750" cap="flat" cmpd="sng" algn="ctr">
              <a:solidFill>
                <a:schemeClr val="accent3"/>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79C82D3A-2C7E-4EBE-A502-554CC0FC08B8}"/>
                </a:ext>
              </a:extLst>
            </p:cNvPr>
            <p:cNvCxnSpPr>
              <a:cxnSpLocks/>
            </p:cNvCxnSpPr>
            <p:nvPr/>
          </p:nvCxnSpPr>
          <p:spPr bwMode="auto">
            <a:xfrm flipV="1">
              <a:off x="1495266" y="2776881"/>
              <a:ext cx="0" cy="552303"/>
            </a:xfrm>
            <a:prstGeom prst="straightConnector1">
              <a:avLst/>
            </a:prstGeom>
            <a:solidFill>
              <a:schemeClr val="bg1"/>
            </a:solidFill>
            <a:ln w="28575" cap="flat" cmpd="sng" algn="ctr">
              <a:solidFill>
                <a:schemeClr val="accent3"/>
              </a:solidFill>
              <a:prstDash val="solid"/>
              <a:round/>
              <a:headEnd type="none" w="med" len="med"/>
              <a:tailEnd type="triangle"/>
            </a:ln>
            <a:effectLst/>
          </p:spPr>
        </p:cxnSp>
        <p:sp>
          <p:nvSpPr>
            <p:cNvPr id="25" name="Freeform: Shape 34">
              <a:extLst>
                <a:ext uri="{FF2B5EF4-FFF2-40B4-BE49-F238E27FC236}">
                  <a16:creationId xmlns:a16="http://schemas.microsoft.com/office/drawing/2014/main" id="{08824645-B9F1-4D74-A910-AD031F8FB380}"/>
                </a:ext>
              </a:extLst>
            </p:cNvPr>
            <p:cNvSpPr>
              <a:spLocks noChangeAspect="1"/>
            </p:cNvSpPr>
            <p:nvPr/>
          </p:nvSpPr>
          <p:spPr bwMode="auto">
            <a:xfrm>
              <a:off x="1599666" y="2817931"/>
              <a:ext cx="710984" cy="409249"/>
            </a:xfrm>
            <a:custGeom>
              <a:avLst/>
              <a:gdLst>
                <a:gd name="connsiteX0" fmla="*/ 0 w 1022555"/>
                <a:gd name="connsiteY0" fmla="*/ 766916 h 767878"/>
                <a:gd name="connsiteX1" fmla="*/ 147484 w 1022555"/>
                <a:gd name="connsiteY1" fmla="*/ 0 h 767878"/>
                <a:gd name="connsiteX2" fmla="*/ 373626 w 1022555"/>
                <a:gd name="connsiteY2" fmla="*/ 766916 h 767878"/>
                <a:gd name="connsiteX3" fmla="*/ 481780 w 1022555"/>
                <a:gd name="connsiteY3" fmla="*/ 137652 h 767878"/>
                <a:gd name="connsiteX4" fmla="*/ 589935 w 1022555"/>
                <a:gd name="connsiteY4" fmla="*/ 678426 h 767878"/>
                <a:gd name="connsiteX5" fmla="*/ 707922 w 1022555"/>
                <a:gd name="connsiteY5" fmla="*/ 314632 h 767878"/>
                <a:gd name="connsiteX6" fmla="*/ 825910 w 1022555"/>
                <a:gd name="connsiteY6" fmla="*/ 766916 h 767878"/>
                <a:gd name="connsiteX7" fmla="*/ 953729 w 1022555"/>
                <a:gd name="connsiteY7" fmla="*/ 442452 h 767878"/>
                <a:gd name="connsiteX8" fmla="*/ 1022555 w 1022555"/>
                <a:gd name="connsiteY8" fmla="*/ 727587 h 7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55" h="767878">
                  <a:moveTo>
                    <a:pt x="0" y="766916"/>
                  </a:moveTo>
                  <a:cubicBezTo>
                    <a:pt x="42606" y="383458"/>
                    <a:pt x="85213" y="0"/>
                    <a:pt x="147484" y="0"/>
                  </a:cubicBezTo>
                  <a:cubicBezTo>
                    <a:pt x="209755" y="0"/>
                    <a:pt x="317910" y="743974"/>
                    <a:pt x="373626" y="766916"/>
                  </a:cubicBezTo>
                  <a:cubicBezTo>
                    <a:pt x="429342" y="789858"/>
                    <a:pt x="445729" y="152400"/>
                    <a:pt x="481780" y="137652"/>
                  </a:cubicBezTo>
                  <a:cubicBezTo>
                    <a:pt x="517831" y="122904"/>
                    <a:pt x="552245" y="648929"/>
                    <a:pt x="589935" y="678426"/>
                  </a:cubicBezTo>
                  <a:cubicBezTo>
                    <a:pt x="627625" y="707923"/>
                    <a:pt x="668593" y="299884"/>
                    <a:pt x="707922" y="314632"/>
                  </a:cubicBezTo>
                  <a:cubicBezTo>
                    <a:pt x="747251" y="329380"/>
                    <a:pt x="784942" y="745613"/>
                    <a:pt x="825910" y="766916"/>
                  </a:cubicBezTo>
                  <a:cubicBezTo>
                    <a:pt x="866878" y="788219"/>
                    <a:pt x="920955" y="449007"/>
                    <a:pt x="953729" y="442452"/>
                  </a:cubicBezTo>
                  <a:cubicBezTo>
                    <a:pt x="986503" y="435897"/>
                    <a:pt x="1004529" y="581742"/>
                    <a:pt x="1022555" y="727587"/>
                  </a:cubicBezTo>
                </a:path>
              </a:pathLst>
            </a:custGeom>
            <a:solidFill>
              <a:schemeClr val="bg1"/>
            </a:solidFill>
            <a:ln w="25400" cap="flat" cmpd="sng" algn="ctr">
              <a:solidFill>
                <a:schemeClr val="tx2"/>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en-US" sz="2215" dirty="0">
                <a:highlight>
                  <a:srgbClr val="FFFF00"/>
                </a:highlight>
              </a:endParaRPr>
            </a:p>
          </p:txBody>
        </p:sp>
      </p:grpSp>
      <p:sp>
        <p:nvSpPr>
          <p:cNvPr id="26" name="TextBox 25">
            <a:extLst>
              <a:ext uri="{FF2B5EF4-FFF2-40B4-BE49-F238E27FC236}">
                <a16:creationId xmlns:a16="http://schemas.microsoft.com/office/drawing/2014/main" id="{5F5C273B-B6AB-44BD-92CA-B5296AF909E0}"/>
              </a:ext>
            </a:extLst>
          </p:cNvPr>
          <p:cNvSpPr txBox="1"/>
          <p:nvPr/>
        </p:nvSpPr>
        <p:spPr>
          <a:xfrm>
            <a:off x="2971800" y="1325798"/>
            <a:ext cx="1125415" cy="262829"/>
          </a:xfrm>
          <a:prstGeom prst="rect">
            <a:avLst/>
          </a:prstGeom>
          <a:noFill/>
        </p:spPr>
        <p:txBody>
          <a:bodyPr wrap="square" rtlCol="0">
            <a:spAutoFit/>
          </a:bodyPr>
          <a:lstStyle/>
          <a:p>
            <a:pPr algn="ctr"/>
            <a:r>
              <a:rPr lang="en-US" sz="1108" b="1" dirty="0">
                <a:solidFill>
                  <a:srgbClr val="C00000"/>
                </a:solidFill>
              </a:rPr>
              <a:t>COVID-19 arc </a:t>
            </a:r>
          </a:p>
        </p:txBody>
      </p:sp>
    </p:spTree>
    <p:extLst>
      <p:ext uri="{BB962C8B-B14F-4D97-AF65-F5344CB8AC3E}">
        <p14:creationId xmlns:p14="http://schemas.microsoft.com/office/powerpoint/2010/main" val="303498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0E21C46-2130-114D-87E8-A5C849862648}"/>
              </a:ext>
            </a:extLst>
          </p:cNvPr>
          <p:cNvSpPr txBox="1"/>
          <p:nvPr/>
        </p:nvSpPr>
        <p:spPr>
          <a:xfrm>
            <a:off x="4126113" y="1789023"/>
            <a:ext cx="1108384" cy="412934"/>
          </a:xfrm>
          <a:prstGeom prst="rect">
            <a:avLst/>
          </a:prstGeom>
          <a:noFill/>
        </p:spPr>
        <p:txBody>
          <a:bodyPr wrap="square" lIns="0" tIns="0" rIns="0" bIns="0" rtlCol="0" anchor="t" anchorCtr="0">
            <a:spAutoFit/>
          </a:bodyPr>
          <a:lstStyle/>
          <a:p>
            <a:pPr>
              <a:lnSpc>
                <a:spcPts val="2200"/>
              </a:lnSpc>
              <a:spcAft>
                <a:spcPts val="0"/>
              </a:spcAft>
            </a:pPr>
            <a:r>
              <a:rPr lang="en-US" sz="1800" b="1" spc="-30" dirty="0">
                <a:solidFill>
                  <a:srgbClr val="4BBBEB"/>
                </a:solidFill>
              </a:rPr>
              <a:t>React</a:t>
            </a:r>
          </a:p>
          <a:p>
            <a:pPr>
              <a:spcAft>
                <a:spcPts val="0"/>
              </a:spcAft>
            </a:pPr>
            <a:r>
              <a:rPr lang="en-US" sz="850" b="1" spc="-30" dirty="0">
                <a:solidFill>
                  <a:schemeClr val="bg1">
                    <a:lumMod val="50000"/>
                  </a:schemeClr>
                </a:solidFill>
              </a:rPr>
              <a:t>Emergency Action</a:t>
            </a:r>
          </a:p>
        </p:txBody>
      </p:sp>
      <p:sp>
        <p:nvSpPr>
          <p:cNvPr id="26" name="TextBox 25">
            <a:extLst>
              <a:ext uri="{FF2B5EF4-FFF2-40B4-BE49-F238E27FC236}">
                <a16:creationId xmlns:a16="http://schemas.microsoft.com/office/drawing/2014/main" id="{A58F38C7-37FD-F34D-BB45-C627EA85A0E0}"/>
              </a:ext>
            </a:extLst>
          </p:cNvPr>
          <p:cNvSpPr txBox="1"/>
          <p:nvPr/>
        </p:nvSpPr>
        <p:spPr>
          <a:xfrm>
            <a:off x="5384426" y="1842398"/>
            <a:ext cx="2715133" cy="1102866"/>
          </a:xfrm>
          <a:prstGeom prst="rect">
            <a:avLst/>
          </a:prstGeom>
          <a:noFill/>
        </p:spPr>
        <p:txBody>
          <a:bodyPr wrap="square" lIns="0" tIns="0" rIns="0" bIns="0" rtlCol="0">
            <a:spAutoFit/>
          </a:bodyPr>
          <a:lstStyle/>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Confirm and demonstrate duty of care </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Business continuity implementation</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Workforce strategy </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Impact validation and resilience </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Ensure liquidity and solvency</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solidFill>
                  <a:srgbClr val="000000"/>
                </a:solidFill>
              </a:rPr>
              <a:t>Shareholder/investor commitment</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solidFill>
                  <a:srgbClr val="000000"/>
                </a:solidFill>
              </a:rPr>
              <a:t>Crisis communications internally and externally</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solidFill>
                  <a:srgbClr val="000000"/>
                </a:solidFill>
              </a:rPr>
              <a:t>Government liaison</a:t>
            </a:r>
          </a:p>
        </p:txBody>
      </p:sp>
      <p:sp>
        <p:nvSpPr>
          <p:cNvPr id="28" name="TextBox 27">
            <a:extLst>
              <a:ext uri="{FF2B5EF4-FFF2-40B4-BE49-F238E27FC236}">
                <a16:creationId xmlns:a16="http://schemas.microsoft.com/office/drawing/2014/main" id="{508A5B52-4B39-9047-A7D9-2AF44F86D402}"/>
              </a:ext>
            </a:extLst>
          </p:cNvPr>
          <p:cNvSpPr txBox="1"/>
          <p:nvPr/>
        </p:nvSpPr>
        <p:spPr>
          <a:xfrm>
            <a:off x="5392046" y="3173755"/>
            <a:ext cx="2444824" cy="1102866"/>
          </a:xfrm>
          <a:prstGeom prst="rect">
            <a:avLst/>
          </a:prstGeom>
          <a:noFill/>
        </p:spPr>
        <p:txBody>
          <a:bodyPr wrap="square" lIns="0" tIns="0" rIns="0" bIns="0" rtlCol="0">
            <a:spAutoFit/>
          </a:bodyPr>
          <a:lstStyle/>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Return to Workplace plan</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Establish protocols on workplace environment</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Mobility of employees</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Customer/client retention</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Business plan adjustments </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Reforecasting</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Investor engagement</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Recapitalizing</a:t>
            </a:r>
            <a:endParaRPr lang="en-GB" sz="850" kern="0" dirty="0">
              <a:solidFill>
                <a:srgbClr val="000000"/>
              </a:solidFill>
            </a:endParaRPr>
          </a:p>
        </p:txBody>
      </p:sp>
      <p:sp>
        <p:nvSpPr>
          <p:cNvPr id="29" name="TextBox 28">
            <a:extLst>
              <a:ext uri="{FF2B5EF4-FFF2-40B4-BE49-F238E27FC236}">
                <a16:creationId xmlns:a16="http://schemas.microsoft.com/office/drawing/2014/main" id="{FE7986AC-18F1-D64F-8ACD-6B7ABD7B87B3}"/>
              </a:ext>
            </a:extLst>
          </p:cNvPr>
          <p:cNvSpPr txBox="1"/>
          <p:nvPr/>
        </p:nvSpPr>
        <p:spPr>
          <a:xfrm>
            <a:off x="5392046" y="4537671"/>
            <a:ext cx="3143979" cy="679673"/>
          </a:xfrm>
          <a:prstGeom prst="rect">
            <a:avLst/>
          </a:prstGeom>
          <a:noFill/>
        </p:spPr>
        <p:txBody>
          <a:bodyPr wrap="square" lIns="0" tIns="0" rIns="0" bIns="0" rtlCol="0">
            <a:spAutoFit/>
          </a:bodyPr>
          <a:lstStyle/>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Respond to potential regulatory and operational changes</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Commit to financial stability</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Workforce and workplace planning</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Commit to resilience for future events</a:t>
            </a:r>
          </a:p>
          <a:p>
            <a:pPr marL="114300" indent="-107950" eaLnBrk="1" fontAlgn="auto" hangingPunct="1">
              <a:lnSpc>
                <a:spcPts val="850"/>
              </a:lnSpc>
              <a:spcBef>
                <a:spcPts val="0"/>
              </a:spcBef>
              <a:spcAft>
                <a:spcPts val="200"/>
              </a:spcAft>
              <a:buFont typeface="Arial" panose="020B0604020202020204" pitchFamily="34" charset="0"/>
              <a:buChar char="•"/>
              <a:defRPr/>
            </a:pPr>
            <a:r>
              <a:rPr lang="en-GB" sz="850" kern="0" dirty="0"/>
              <a:t>Redefine business strategy &amp; goals</a:t>
            </a:r>
            <a:endParaRPr lang="en-GB" sz="850" kern="0" dirty="0">
              <a:solidFill>
                <a:srgbClr val="000000"/>
              </a:solidFill>
            </a:endParaRPr>
          </a:p>
        </p:txBody>
      </p:sp>
      <p:sp>
        <p:nvSpPr>
          <p:cNvPr id="30" name="TextBox 29">
            <a:extLst>
              <a:ext uri="{FF2B5EF4-FFF2-40B4-BE49-F238E27FC236}">
                <a16:creationId xmlns:a16="http://schemas.microsoft.com/office/drawing/2014/main" id="{48C50962-54A8-6847-9A4C-0F331FA93A8E}"/>
              </a:ext>
            </a:extLst>
          </p:cNvPr>
          <p:cNvSpPr txBox="1"/>
          <p:nvPr/>
        </p:nvSpPr>
        <p:spPr>
          <a:xfrm>
            <a:off x="4108412" y="2462504"/>
            <a:ext cx="1200689" cy="412934"/>
          </a:xfrm>
          <a:prstGeom prst="rect">
            <a:avLst/>
          </a:prstGeom>
          <a:noFill/>
        </p:spPr>
        <p:txBody>
          <a:bodyPr wrap="square" lIns="0" tIns="0" rIns="0" bIns="0" rtlCol="0" anchor="t" anchorCtr="0">
            <a:spAutoFit/>
          </a:bodyPr>
          <a:lstStyle/>
          <a:p>
            <a:pPr>
              <a:lnSpc>
                <a:spcPts val="2200"/>
              </a:lnSpc>
              <a:spcAft>
                <a:spcPts val="0"/>
              </a:spcAft>
            </a:pPr>
            <a:r>
              <a:rPr lang="en-US" sz="1800" b="1" spc="-30" dirty="0">
                <a:solidFill>
                  <a:srgbClr val="4BBBEB"/>
                </a:solidFill>
              </a:rPr>
              <a:t>Respond</a:t>
            </a:r>
          </a:p>
          <a:p>
            <a:pPr>
              <a:spcAft>
                <a:spcPts val="0"/>
              </a:spcAft>
            </a:pPr>
            <a:r>
              <a:rPr lang="en-US" sz="850" b="1" spc="-30" dirty="0">
                <a:solidFill>
                  <a:schemeClr val="bg1">
                    <a:lumMod val="50000"/>
                  </a:schemeClr>
                </a:solidFill>
              </a:rPr>
              <a:t>Manage the Crisis</a:t>
            </a:r>
          </a:p>
        </p:txBody>
      </p:sp>
      <p:sp>
        <p:nvSpPr>
          <p:cNvPr id="31" name="TextBox 30">
            <a:extLst>
              <a:ext uri="{FF2B5EF4-FFF2-40B4-BE49-F238E27FC236}">
                <a16:creationId xmlns:a16="http://schemas.microsoft.com/office/drawing/2014/main" id="{AD4F7A0F-11EE-654A-95EC-C8CAF85B14DD}"/>
              </a:ext>
            </a:extLst>
          </p:cNvPr>
          <p:cNvSpPr txBox="1"/>
          <p:nvPr/>
        </p:nvSpPr>
        <p:spPr>
          <a:xfrm>
            <a:off x="4108412" y="3219223"/>
            <a:ext cx="1200689" cy="412934"/>
          </a:xfrm>
          <a:prstGeom prst="rect">
            <a:avLst/>
          </a:prstGeom>
          <a:noFill/>
        </p:spPr>
        <p:txBody>
          <a:bodyPr wrap="square" lIns="0" tIns="0" rIns="0" bIns="0" rtlCol="0" anchor="t" anchorCtr="0">
            <a:spAutoFit/>
          </a:bodyPr>
          <a:lstStyle/>
          <a:p>
            <a:pPr>
              <a:lnSpc>
                <a:spcPts val="2200"/>
              </a:lnSpc>
              <a:spcAft>
                <a:spcPts val="0"/>
              </a:spcAft>
            </a:pPr>
            <a:r>
              <a:rPr lang="en-US" sz="1800" b="1" spc="-30" dirty="0">
                <a:solidFill>
                  <a:srgbClr val="13A6C5"/>
                </a:solidFill>
              </a:rPr>
              <a:t>Recover</a:t>
            </a:r>
          </a:p>
          <a:p>
            <a:pPr>
              <a:spcAft>
                <a:spcPts val="0"/>
              </a:spcAft>
            </a:pPr>
            <a:r>
              <a:rPr lang="en-US" sz="850" b="1" spc="-30" dirty="0">
                <a:solidFill>
                  <a:schemeClr val="bg1">
                    <a:lumMod val="50000"/>
                  </a:schemeClr>
                </a:solidFill>
              </a:rPr>
              <a:t>Stabilize Business</a:t>
            </a:r>
          </a:p>
        </p:txBody>
      </p:sp>
      <p:sp>
        <p:nvSpPr>
          <p:cNvPr id="32" name="TextBox 31">
            <a:extLst>
              <a:ext uri="{FF2B5EF4-FFF2-40B4-BE49-F238E27FC236}">
                <a16:creationId xmlns:a16="http://schemas.microsoft.com/office/drawing/2014/main" id="{7677A6C7-D28E-A544-9C5D-F2CB8A8C3C08}"/>
              </a:ext>
            </a:extLst>
          </p:cNvPr>
          <p:cNvSpPr txBox="1"/>
          <p:nvPr/>
        </p:nvSpPr>
        <p:spPr>
          <a:xfrm>
            <a:off x="4126113" y="4496632"/>
            <a:ext cx="1320432" cy="412934"/>
          </a:xfrm>
          <a:prstGeom prst="rect">
            <a:avLst/>
          </a:prstGeom>
          <a:noFill/>
        </p:spPr>
        <p:txBody>
          <a:bodyPr wrap="square" lIns="0" tIns="0" rIns="0" bIns="0" rtlCol="0" anchor="t" anchorCtr="0">
            <a:spAutoFit/>
          </a:bodyPr>
          <a:lstStyle/>
          <a:p>
            <a:pPr>
              <a:lnSpc>
                <a:spcPts val="2200"/>
              </a:lnSpc>
              <a:spcAft>
                <a:spcPts val="0"/>
              </a:spcAft>
            </a:pPr>
            <a:r>
              <a:rPr lang="en-US" sz="1800" b="1" spc="-30" dirty="0">
                <a:solidFill>
                  <a:srgbClr val="008FB3"/>
                </a:solidFill>
              </a:rPr>
              <a:t>Reshape</a:t>
            </a:r>
          </a:p>
          <a:p>
            <a:pPr>
              <a:spcAft>
                <a:spcPts val="0"/>
              </a:spcAft>
            </a:pPr>
            <a:r>
              <a:rPr lang="en-US" sz="850" b="1" spc="-30" dirty="0">
                <a:solidFill>
                  <a:schemeClr val="bg1">
                    <a:lumMod val="50000"/>
                  </a:schemeClr>
                </a:solidFill>
              </a:rPr>
              <a:t>Plan for the Future</a:t>
            </a:r>
          </a:p>
        </p:txBody>
      </p:sp>
      <p:cxnSp>
        <p:nvCxnSpPr>
          <p:cNvPr id="35" name="Straight Connector 34">
            <a:extLst>
              <a:ext uri="{FF2B5EF4-FFF2-40B4-BE49-F238E27FC236}">
                <a16:creationId xmlns:a16="http://schemas.microsoft.com/office/drawing/2014/main" id="{85B0CD73-8819-D74C-9673-1BAFC92C14F8}"/>
              </a:ext>
            </a:extLst>
          </p:cNvPr>
          <p:cNvCxnSpPr>
            <a:cxnSpLocks/>
          </p:cNvCxnSpPr>
          <p:nvPr/>
        </p:nvCxnSpPr>
        <p:spPr bwMode="auto">
          <a:xfrm flipH="1">
            <a:off x="3894083" y="4401979"/>
            <a:ext cx="4516820" cy="0"/>
          </a:xfrm>
          <a:prstGeom prst="line">
            <a:avLst/>
          </a:prstGeom>
          <a:solidFill>
            <a:schemeClr val="accent1"/>
          </a:solidFill>
          <a:ln w="15875" cap="rnd" cmpd="sng" algn="ctr">
            <a:solidFill>
              <a:schemeClr val="bg2">
                <a:lumMod val="40000"/>
                <a:lumOff val="60000"/>
              </a:schemeClr>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F1E88637-360F-A04B-8E41-DDB5290B38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1800" y="1934445"/>
            <a:ext cx="3205590" cy="3205590"/>
          </a:xfrm>
          <a:prstGeom prst="rect">
            <a:avLst/>
          </a:prstGeom>
        </p:spPr>
      </p:pic>
      <p:cxnSp>
        <p:nvCxnSpPr>
          <p:cNvPr id="27" name="Straight Connector 26">
            <a:extLst>
              <a:ext uri="{FF2B5EF4-FFF2-40B4-BE49-F238E27FC236}">
                <a16:creationId xmlns:a16="http://schemas.microsoft.com/office/drawing/2014/main" id="{3135E5CB-165F-7746-89A0-C2530BFA5BBF}"/>
              </a:ext>
            </a:extLst>
          </p:cNvPr>
          <p:cNvCxnSpPr>
            <a:cxnSpLocks/>
          </p:cNvCxnSpPr>
          <p:nvPr/>
        </p:nvCxnSpPr>
        <p:spPr bwMode="auto">
          <a:xfrm flipH="1">
            <a:off x="3894083" y="3048001"/>
            <a:ext cx="4516820" cy="0"/>
          </a:xfrm>
          <a:prstGeom prst="line">
            <a:avLst/>
          </a:prstGeom>
          <a:solidFill>
            <a:schemeClr val="accent1"/>
          </a:solidFill>
          <a:ln w="15875" cap="rnd" cmpd="sng" algn="ctr">
            <a:solidFill>
              <a:schemeClr val="bg2">
                <a:lumMod val="40000"/>
                <a:lumOff val="60000"/>
              </a:schemeClr>
            </a:solidFill>
            <a:prstDash val="sysDot"/>
            <a:round/>
            <a:headEnd type="none" w="med" len="med"/>
            <a:tailEnd type="none" w="med" len="med"/>
          </a:ln>
          <a:effectLst/>
        </p:spPr>
      </p:cxnSp>
      <p:sp>
        <p:nvSpPr>
          <p:cNvPr id="12" name="TextBox 11">
            <a:extLst>
              <a:ext uri="{FF2B5EF4-FFF2-40B4-BE49-F238E27FC236}">
                <a16:creationId xmlns:a16="http://schemas.microsoft.com/office/drawing/2014/main" id="{CDD05C22-8959-AA41-9AC8-D7D25AE22F52}"/>
              </a:ext>
            </a:extLst>
          </p:cNvPr>
          <p:cNvSpPr txBox="1"/>
          <p:nvPr/>
        </p:nvSpPr>
        <p:spPr>
          <a:xfrm>
            <a:off x="3800986" y="1749291"/>
            <a:ext cx="161532" cy="1295400"/>
          </a:xfrm>
          <a:prstGeom prst="rect">
            <a:avLst/>
          </a:prstGeom>
          <a:solidFill>
            <a:srgbClr val="4BBBEB"/>
          </a:solidFill>
        </p:spPr>
        <p:txBody>
          <a:bodyPr vert="vert270" wrap="square" rtlCol="0" anchor="ctr" anchorCtr="1">
            <a:noAutofit/>
          </a:bodyPr>
          <a:lstStyle/>
          <a:p>
            <a:pPr algn="ctr"/>
            <a:r>
              <a:rPr lang="en-US" sz="800" b="1" spc="50" dirty="0">
                <a:solidFill>
                  <a:schemeClr val="bg1"/>
                </a:solidFill>
              </a:rPr>
              <a:t>TIMEFRAME 1</a:t>
            </a:r>
          </a:p>
        </p:txBody>
      </p:sp>
      <p:sp>
        <p:nvSpPr>
          <p:cNvPr id="36" name="TextBox 35">
            <a:extLst>
              <a:ext uri="{FF2B5EF4-FFF2-40B4-BE49-F238E27FC236}">
                <a16:creationId xmlns:a16="http://schemas.microsoft.com/office/drawing/2014/main" id="{B5E300F3-12ED-9546-96EA-F4A02EB0A8A7}"/>
              </a:ext>
            </a:extLst>
          </p:cNvPr>
          <p:cNvSpPr txBox="1"/>
          <p:nvPr/>
        </p:nvSpPr>
        <p:spPr>
          <a:xfrm>
            <a:off x="3800985" y="3120890"/>
            <a:ext cx="161533" cy="1285279"/>
          </a:xfrm>
          <a:prstGeom prst="rect">
            <a:avLst/>
          </a:prstGeom>
          <a:solidFill>
            <a:srgbClr val="13A6C5"/>
          </a:solidFill>
        </p:spPr>
        <p:txBody>
          <a:bodyPr vert="vert270" wrap="square" rtlCol="0" anchor="ctr" anchorCtr="1">
            <a:noAutofit/>
          </a:bodyPr>
          <a:lstStyle/>
          <a:p>
            <a:pPr algn="ctr"/>
            <a:r>
              <a:rPr lang="en-US" sz="800" b="1" spc="50" dirty="0">
                <a:solidFill>
                  <a:schemeClr val="bg1"/>
                </a:solidFill>
              </a:rPr>
              <a:t>TIMEFRAME 2</a:t>
            </a:r>
          </a:p>
        </p:txBody>
      </p:sp>
      <p:sp>
        <p:nvSpPr>
          <p:cNvPr id="37" name="TextBox 36">
            <a:extLst>
              <a:ext uri="{FF2B5EF4-FFF2-40B4-BE49-F238E27FC236}">
                <a16:creationId xmlns:a16="http://schemas.microsoft.com/office/drawing/2014/main" id="{1F0FF490-2FAE-8949-AED0-0A5D7D3BA93F}"/>
              </a:ext>
            </a:extLst>
          </p:cNvPr>
          <p:cNvSpPr txBox="1"/>
          <p:nvPr/>
        </p:nvSpPr>
        <p:spPr>
          <a:xfrm>
            <a:off x="3800985" y="4449463"/>
            <a:ext cx="165539" cy="1187780"/>
          </a:xfrm>
          <a:prstGeom prst="rect">
            <a:avLst/>
          </a:prstGeom>
          <a:solidFill>
            <a:srgbClr val="008FB3"/>
          </a:solidFill>
        </p:spPr>
        <p:txBody>
          <a:bodyPr vert="vert270" wrap="square" rtlCol="0" anchor="ctr" anchorCtr="1">
            <a:noAutofit/>
          </a:bodyPr>
          <a:lstStyle/>
          <a:p>
            <a:pPr algn="ctr"/>
            <a:r>
              <a:rPr lang="en-US" sz="800" b="1" spc="50" dirty="0">
                <a:solidFill>
                  <a:schemeClr val="bg1"/>
                </a:solidFill>
              </a:rPr>
              <a:t>TIMEFRAME 3</a:t>
            </a:r>
          </a:p>
        </p:txBody>
      </p:sp>
      <p:sp>
        <p:nvSpPr>
          <p:cNvPr id="38" name="Rectangle 37">
            <a:extLst>
              <a:ext uri="{FF2B5EF4-FFF2-40B4-BE49-F238E27FC236}">
                <a16:creationId xmlns:a16="http://schemas.microsoft.com/office/drawing/2014/main" id="{2E78DA68-71B4-5748-805F-3D8D4487808A}"/>
              </a:ext>
            </a:extLst>
          </p:cNvPr>
          <p:cNvSpPr/>
          <p:nvPr/>
        </p:nvSpPr>
        <p:spPr bwMode="auto">
          <a:xfrm>
            <a:off x="7855889" y="5143345"/>
            <a:ext cx="1113182" cy="699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7" name="Title 1">
            <a:extLst>
              <a:ext uri="{FF2B5EF4-FFF2-40B4-BE49-F238E27FC236}">
                <a16:creationId xmlns:a16="http://schemas.microsoft.com/office/drawing/2014/main" id="{5343DCF2-BB92-4A24-BF1D-C315097F2BE7}"/>
              </a:ext>
            </a:extLst>
          </p:cNvPr>
          <p:cNvSpPr>
            <a:spLocks noGrp="1"/>
          </p:cNvSpPr>
          <p:nvPr>
            <p:ph type="title"/>
          </p:nvPr>
        </p:nvSpPr>
        <p:spPr>
          <a:xfrm>
            <a:off x="457200" y="304800"/>
            <a:ext cx="8534400" cy="520700"/>
          </a:xfrm>
        </p:spPr>
        <p:txBody>
          <a:bodyPr/>
          <a:lstStyle/>
          <a:p>
            <a:r>
              <a:rPr lang="en-US" dirty="0"/>
              <a:t>Business Impact Actions</a:t>
            </a:r>
            <a:br>
              <a:rPr lang="en-US" dirty="0"/>
            </a:br>
            <a:r>
              <a:rPr lang="en-US" sz="1600" i="1" dirty="0"/>
              <a:t>Actions require short- and long-term focus that can flex to accommodate the fluid event</a:t>
            </a:r>
          </a:p>
        </p:txBody>
      </p:sp>
      <p:sp>
        <p:nvSpPr>
          <p:cNvPr id="2" name="TextBox 1">
            <a:extLst>
              <a:ext uri="{FF2B5EF4-FFF2-40B4-BE49-F238E27FC236}">
                <a16:creationId xmlns:a16="http://schemas.microsoft.com/office/drawing/2014/main" id="{E7C3FC5E-482E-4BC7-8C15-EC071C740EC4}"/>
              </a:ext>
            </a:extLst>
          </p:cNvPr>
          <p:cNvSpPr txBox="1"/>
          <p:nvPr/>
        </p:nvSpPr>
        <p:spPr>
          <a:xfrm>
            <a:off x="340517" y="1030335"/>
            <a:ext cx="7942687" cy="338554"/>
          </a:xfrm>
          <a:prstGeom prst="rect">
            <a:avLst/>
          </a:prstGeom>
          <a:noFill/>
        </p:spPr>
        <p:txBody>
          <a:bodyPr wrap="none" rtlCol="0">
            <a:spAutoFit/>
          </a:bodyPr>
          <a:lstStyle/>
          <a:p>
            <a:r>
              <a:rPr lang="en-US" sz="1600" dirty="0"/>
              <a:t>Return to Workplace planning is a key consideration in COVID-19 Business Recovery</a:t>
            </a:r>
          </a:p>
        </p:txBody>
      </p:sp>
    </p:spTree>
    <p:extLst>
      <p:ext uri="{BB962C8B-B14F-4D97-AF65-F5344CB8AC3E}">
        <p14:creationId xmlns:p14="http://schemas.microsoft.com/office/powerpoint/2010/main" val="417531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DAE6-E852-7C47-8F23-55353EBB8933}"/>
              </a:ext>
            </a:extLst>
          </p:cNvPr>
          <p:cNvSpPr>
            <a:spLocks noGrp="1"/>
          </p:cNvSpPr>
          <p:nvPr>
            <p:ph type="title"/>
          </p:nvPr>
        </p:nvSpPr>
        <p:spPr/>
        <p:txBody>
          <a:bodyPr/>
          <a:lstStyle/>
          <a:p>
            <a:r>
              <a:rPr lang="en-US" dirty="0">
                <a:solidFill>
                  <a:schemeClr val="tx2"/>
                </a:solidFill>
              </a:rPr>
              <a:t>Business Areas Required to Develop your Return To Workplace Plan</a:t>
            </a:r>
            <a:br>
              <a:rPr lang="en-US" dirty="0"/>
            </a:br>
            <a:r>
              <a:rPr lang="en-US" sz="1292" i="1" dirty="0">
                <a:solidFill>
                  <a:schemeClr val="bg1">
                    <a:lumMod val="50000"/>
                  </a:schemeClr>
                </a:solidFill>
              </a:rPr>
              <a:t>Be prepared to flex as the organization’s unique COVID-19 experience unfolds</a:t>
            </a:r>
            <a:endParaRPr lang="en-US" sz="1292" dirty="0">
              <a:solidFill>
                <a:schemeClr val="bg1">
                  <a:lumMod val="50000"/>
                </a:schemeClr>
              </a:solidFill>
            </a:endParaRPr>
          </a:p>
        </p:txBody>
      </p:sp>
      <p:sp>
        <p:nvSpPr>
          <p:cNvPr id="3" name="Freeform 8">
            <a:extLst>
              <a:ext uri="{FF2B5EF4-FFF2-40B4-BE49-F238E27FC236}">
                <a16:creationId xmlns:a16="http://schemas.microsoft.com/office/drawing/2014/main" id="{34CA0BAB-75FD-6446-876C-326EF047B296}"/>
              </a:ext>
            </a:extLst>
          </p:cNvPr>
          <p:cNvSpPr>
            <a:spLocks/>
          </p:cNvSpPr>
          <p:nvPr/>
        </p:nvSpPr>
        <p:spPr bwMode="auto">
          <a:xfrm>
            <a:off x="2838449" y="2897242"/>
            <a:ext cx="1059473" cy="1222131"/>
          </a:xfrm>
          <a:custGeom>
            <a:avLst/>
            <a:gdLst>
              <a:gd name="T0" fmla="*/ 723 w 723"/>
              <a:gd name="T1" fmla="*/ 626 h 834"/>
              <a:gd name="T2" fmla="*/ 361 w 723"/>
              <a:gd name="T3" fmla="*/ 834 h 834"/>
              <a:gd name="T4" fmla="*/ 0 w 723"/>
              <a:gd name="T5" fmla="*/ 626 h 834"/>
              <a:gd name="T6" fmla="*/ 0 w 723"/>
              <a:gd name="T7" fmla="*/ 208 h 834"/>
              <a:gd name="T8" fmla="*/ 361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1" y="834"/>
                </a:lnTo>
                <a:lnTo>
                  <a:pt x="0" y="626"/>
                </a:lnTo>
                <a:lnTo>
                  <a:pt x="0" y="208"/>
                </a:lnTo>
                <a:lnTo>
                  <a:pt x="361" y="0"/>
                </a:lnTo>
                <a:lnTo>
                  <a:pt x="723" y="208"/>
                </a:lnTo>
                <a:lnTo>
                  <a:pt x="723" y="626"/>
                </a:lnTo>
                <a:close/>
              </a:path>
            </a:pathLst>
          </a:custGeom>
          <a:solidFill>
            <a:schemeClr val="tx1">
              <a:lumMod val="75000"/>
              <a:lumOff val="25000"/>
            </a:schemeClr>
          </a:solidFill>
          <a:ln w="9525">
            <a:noFill/>
            <a:round/>
            <a:headEnd/>
            <a:tailEnd/>
          </a:ln>
        </p:spPr>
        <p:txBody>
          <a:bodyPr vert="horz" wrap="square" lIns="84406" tIns="42203" rIns="84406" bIns="42203" numCol="1" anchor="ctr" anchorCtr="0" compatLnSpc="1">
            <a:prstTxWarp prst="textNoShape">
              <a:avLst/>
            </a:prstTxWarp>
          </a:bodyPr>
          <a:lstStyle/>
          <a:p>
            <a:pPr lvl="0" algn="ctr"/>
            <a:r>
              <a:rPr lang="en-GB" sz="1108" dirty="0">
                <a:solidFill>
                  <a:schemeClr val="bg1"/>
                </a:solidFill>
              </a:rPr>
              <a:t>Risk Management/</a:t>
            </a:r>
          </a:p>
          <a:p>
            <a:pPr lvl="0" algn="ctr"/>
            <a:r>
              <a:rPr lang="en-GB" sz="1108" dirty="0">
                <a:solidFill>
                  <a:schemeClr val="bg1"/>
                </a:solidFill>
              </a:rPr>
              <a:t>Legal &amp; Ethical</a:t>
            </a:r>
          </a:p>
        </p:txBody>
      </p:sp>
      <p:sp>
        <p:nvSpPr>
          <p:cNvPr id="4" name="Freeform 9">
            <a:extLst>
              <a:ext uri="{FF2B5EF4-FFF2-40B4-BE49-F238E27FC236}">
                <a16:creationId xmlns:a16="http://schemas.microsoft.com/office/drawing/2014/main" id="{817850F4-31FC-B04A-BFE7-B0FCF32F45E1}"/>
              </a:ext>
            </a:extLst>
          </p:cNvPr>
          <p:cNvSpPr>
            <a:spLocks/>
          </p:cNvSpPr>
          <p:nvPr/>
        </p:nvSpPr>
        <p:spPr bwMode="auto">
          <a:xfrm>
            <a:off x="3953608" y="2897242"/>
            <a:ext cx="1058008" cy="1222131"/>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noFill/>
          <a:ln w="19050">
            <a:solidFill>
              <a:schemeClr val="bg2">
                <a:lumMod val="60000"/>
                <a:lumOff val="40000"/>
              </a:schemeClr>
            </a:solidFill>
            <a:round/>
            <a:headEnd/>
            <a:tailEnd/>
          </a:ln>
        </p:spPr>
        <p:txBody>
          <a:bodyPr vert="horz" wrap="square" lIns="84406" tIns="42203" rIns="84406" bIns="42203" numCol="1" anchor="ctr" anchorCtr="0" compatLnSpc="1">
            <a:prstTxWarp prst="textNoShape">
              <a:avLst/>
            </a:prstTxWarp>
          </a:bodyPr>
          <a:lstStyle/>
          <a:p>
            <a:pPr lvl="0" algn="ctr"/>
            <a:endParaRPr lang="en-GB" sz="1108" dirty="0">
              <a:solidFill>
                <a:schemeClr val="bg1"/>
              </a:solidFill>
            </a:endParaRPr>
          </a:p>
        </p:txBody>
      </p:sp>
      <p:sp>
        <p:nvSpPr>
          <p:cNvPr id="5" name="Freeform 10">
            <a:extLst>
              <a:ext uri="{FF2B5EF4-FFF2-40B4-BE49-F238E27FC236}">
                <a16:creationId xmlns:a16="http://schemas.microsoft.com/office/drawing/2014/main" id="{BF4BA30D-F844-9947-A7EA-B91728D86FC7}"/>
              </a:ext>
            </a:extLst>
          </p:cNvPr>
          <p:cNvSpPr>
            <a:spLocks/>
          </p:cNvSpPr>
          <p:nvPr/>
        </p:nvSpPr>
        <p:spPr bwMode="auto">
          <a:xfrm>
            <a:off x="5064370" y="2897242"/>
            <a:ext cx="1058008" cy="1222131"/>
          </a:xfrm>
          <a:custGeom>
            <a:avLst/>
            <a:gdLst>
              <a:gd name="T0" fmla="*/ 722 w 722"/>
              <a:gd name="T1" fmla="*/ 626 h 834"/>
              <a:gd name="T2" fmla="*/ 361 w 722"/>
              <a:gd name="T3" fmla="*/ 834 h 834"/>
              <a:gd name="T4" fmla="*/ 0 w 722"/>
              <a:gd name="T5" fmla="*/ 626 h 834"/>
              <a:gd name="T6" fmla="*/ 0 w 722"/>
              <a:gd name="T7" fmla="*/ 208 h 834"/>
              <a:gd name="T8" fmla="*/ 361 w 722"/>
              <a:gd name="T9" fmla="*/ 0 h 834"/>
              <a:gd name="T10" fmla="*/ 722 w 722"/>
              <a:gd name="T11" fmla="*/ 208 h 834"/>
              <a:gd name="T12" fmla="*/ 722 w 722"/>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2" h="834">
                <a:moveTo>
                  <a:pt x="722" y="626"/>
                </a:moveTo>
                <a:lnTo>
                  <a:pt x="361" y="834"/>
                </a:lnTo>
                <a:lnTo>
                  <a:pt x="0" y="626"/>
                </a:lnTo>
                <a:lnTo>
                  <a:pt x="0" y="208"/>
                </a:lnTo>
                <a:lnTo>
                  <a:pt x="361" y="0"/>
                </a:lnTo>
                <a:lnTo>
                  <a:pt x="722" y="208"/>
                </a:lnTo>
                <a:lnTo>
                  <a:pt x="722" y="626"/>
                </a:lnTo>
                <a:close/>
              </a:path>
            </a:pathLst>
          </a:custGeom>
          <a:solidFill>
            <a:schemeClr val="tx1">
              <a:lumMod val="75000"/>
              <a:lumOff val="25000"/>
            </a:schemeClr>
          </a:solidFill>
          <a:ln>
            <a:noFill/>
          </a:ln>
        </p:spPr>
        <p:txBody>
          <a:bodyPr vert="horz" wrap="square" lIns="84406" tIns="42203" rIns="84406" bIns="42203" numCol="1" anchor="ctr" anchorCtr="0" compatLnSpc="1">
            <a:prstTxWarp prst="textNoShape">
              <a:avLst/>
            </a:prstTxWarp>
          </a:bodyPr>
          <a:lstStyle/>
          <a:p>
            <a:pPr lvl="0" algn="ctr"/>
            <a:r>
              <a:rPr lang="en-GB" sz="1108" dirty="0">
                <a:solidFill>
                  <a:schemeClr val="bg1"/>
                </a:solidFill>
              </a:rPr>
              <a:t>Facilities Management/ Physical Security</a:t>
            </a:r>
          </a:p>
        </p:txBody>
      </p:sp>
      <p:sp>
        <p:nvSpPr>
          <p:cNvPr id="6" name="Freeform 18">
            <a:extLst>
              <a:ext uri="{FF2B5EF4-FFF2-40B4-BE49-F238E27FC236}">
                <a16:creationId xmlns:a16="http://schemas.microsoft.com/office/drawing/2014/main" id="{D8AF5EE7-6A22-0940-97DC-97C4D742B585}"/>
              </a:ext>
            </a:extLst>
          </p:cNvPr>
          <p:cNvSpPr>
            <a:spLocks/>
          </p:cNvSpPr>
          <p:nvPr/>
        </p:nvSpPr>
        <p:spPr bwMode="auto">
          <a:xfrm>
            <a:off x="3395296" y="1928621"/>
            <a:ext cx="1059473" cy="1225062"/>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chemeClr val="tx2"/>
          </a:solidFill>
          <a:ln w="9525">
            <a:noFill/>
            <a:round/>
            <a:headEnd/>
            <a:tailEnd/>
          </a:ln>
        </p:spPr>
        <p:txBody>
          <a:bodyPr vert="horz" wrap="square" lIns="84406" tIns="42203" rIns="84406" bIns="42203" numCol="1" anchor="ctr" anchorCtr="0" compatLnSpc="1">
            <a:prstTxWarp prst="textNoShape">
              <a:avLst/>
            </a:prstTxWarp>
          </a:bodyPr>
          <a:lstStyle/>
          <a:p>
            <a:pPr lvl="0" algn="ctr"/>
            <a:r>
              <a:rPr lang="en-GB" sz="1108" dirty="0">
                <a:solidFill>
                  <a:schemeClr val="bg1"/>
                </a:solidFill>
              </a:rPr>
              <a:t>Human Resources</a:t>
            </a:r>
          </a:p>
        </p:txBody>
      </p:sp>
      <p:sp>
        <p:nvSpPr>
          <p:cNvPr id="7" name="Freeform 19">
            <a:extLst>
              <a:ext uri="{FF2B5EF4-FFF2-40B4-BE49-F238E27FC236}">
                <a16:creationId xmlns:a16="http://schemas.microsoft.com/office/drawing/2014/main" id="{962BA70D-B442-964F-B2F4-275BD48C8FED}"/>
              </a:ext>
            </a:extLst>
          </p:cNvPr>
          <p:cNvSpPr>
            <a:spLocks/>
          </p:cNvSpPr>
          <p:nvPr/>
        </p:nvSpPr>
        <p:spPr bwMode="auto">
          <a:xfrm>
            <a:off x="3395296" y="3862930"/>
            <a:ext cx="1059473" cy="1222131"/>
          </a:xfrm>
          <a:custGeom>
            <a:avLst/>
            <a:gdLst>
              <a:gd name="T0" fmla="*/ 723 w 723"/>
              <a:gd name="T1" fmla="*/ 626 h 834"/>
              <a:gd name="T2" fmla="*/ 362 w 723"/>
              <a:gd name="T3" fmla="*/ 834 h 834"/>
              <a:gd name="T4" fmla="*/ 0 w 723"/>
              <a:gd name="T5" fmla="*/ 626 h 834"/>
              <a:gd name="T6" fmla="*/ 0 w 723"/>
              <a:gd name="T7" fmla="*/ 208 h 834"/>
              <a:gd name="T8" fmla="*/ 362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2" y="834"/>
                </a:lnTo>
                <a:lnTo>
                  <a:pt x="0" y="626"/>
                </a:lnTo>
                <a:lnTo>
                  <a:pt x="0" y="208"/>
                </a:lnTo>
                <a:lnTo>
                  <a:pt x="362" y="0"/>
                </a:lnTo>
                <a:lnTo>
                  <a:pt x="723" y="208"/>
                </a:lnTo>
                <a:lnTo>
                  <a:pt x="723" y="626"/>
                </a:lnTo>
                <a:close/>
              </a:path>
            </a:pathLst>
          </a:custGeom>
          <a:solidFill>
            <a:schemeClr val="bg2">
              <a:lumMod val="60000"/>
              <a:lumOff val="40000"/>
            </a:schemeClr>
          </a:solidFill>
          <a:ln w="9525">
            <a:noFill/>
            <a:round/>
            <a:headEnd/>
            <a:tailEnd/>
          </a:ln>
        </p:spPr>
        <p:txBody>
          <a:bodyPr vert="horz" wrap="square" lIns="84406" tIns="42203" rIns="84406" bIns="42203" numCol="1" anchor="ctr" anchorCtr="0" compatLnSpc="1">
            <a:prstTxWarp prst="textNoShape">
              <a:avLst/>
            </a:prstTxWarp>
          </a:bodyPr>
          <a:lstStyle/>
          <a:p>
            <a:pPr lvl="0" algn="ctr"/>
            <a:r>
              <a:rPr lang="en-GB" sz="1108" dirty="0">
                <a:solidFill>
                  <a:schemeClr val="bg1"/>
                </a:solidFill>
              </a:rPr>
              <a:t>Purchasing/</a:t>
            </a:r>
          </a:p>
          <a:p>
            <a:pPr lvl="0" algn="ctr"/>
            <a:r>
              <a:rPr lang="en-GB" sz="1108" dirty="0">
                <a:solidFill>
                  <a:schemeClr val="bg1"/>
                </a:solidFill>
              </a:rPr>
              <a:t>Supply Chain</a:t>
            </a:r>
          </a:p>
        </p:txBody>
      </p:sp>
      <p:sp>
        <p:nvSpPr>
          <p:cNvPr id="8" name="Freeform 20">
            <a:extLst>
              <a:ext uri="{FF2B5EF4-FFF2-40B4-BE49-F238E27FC236}">
                <a16:creationId xmlns:a16="http://schemas.microsoft.com/office/drawing/2014/main" id="{2640FF5C-9052-0D41-A513-36E0DAC46817}"/>
              </a:ext>
            </a:extLst>
          </p:cNvPr>
          <p:cNvSpPr>
            <a:spLocks/>
          </p:cNvSpPr>
          <p:nvPr/>
        </p:nvSpPr>
        <p:spPr bwMode="auto">
          <a:xfrm>
            <a:off x="4506057" y="1928621"/>
            <a:ext cx="1059473" cy="1225062"/>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chemeClr val="bg2">
              <a:lumMod val="60000"/>
              <a:lumOff val="40000"/>
            </a:schemeClr>
          </a:solidFill>
          <a:ln w="9525">
            <a:noFill/>
            <a:round/>
            <a:headEnd/>
            <a:tailEnd/>
          </a:ln>
        </p:spPr>
        <p:txBody>
          <a:bodyPr vert="horz" wrap="square" lIns="84406" tIns="42203" rIns="84406" bIns="42203" numCol="1" anchor="ctr" anchorCtr="0" compatLnSpc="1">
            <a:prstTxWarp prst="textNoShape">
              <a:avLst/>
            </a:prstTxWarp>
          </a:bodyPr>
          <a:lstStyle/>
          <a:p>
            <a:pPr lvl="0" algn="ctr"/>
            <a:r>
              <a:rPr lang="en-GB" sz="1108" dirty="0">
                <a:solidFill>
                  <a:schemeClr val="bg1"/>
                </a:solidFill>
              </a:rPr>
              <a:t>Business Operations</a:t>
            </a:r>
          </a:p>
        </p:txBody>
      </p:sp>
      <p:sp>
        <p:nvSpPr>
          <p:cNvPr id="9" name="Freeform 21">
            <a:extLst>
              <a:ext uri="{FF2B5EF4-FFF2-40B4-BE49-F238E27FC236}">
                <a16:creationId xmlns:a16="http://schemas.microsoft.com/office/drawing/2014/main" id="{DF87B509-014A-064C-8DBA-34F9E2A52083}"/>
              </a:ext>
            </a:extLst>
          </p:cNvPr>
          <p:cNvSpPr>
            <a:spLocks/>
          </p:cNvSpPr>
          <p:nvPr/>
        </p:nvSpPr>
        <p:spPr bwMode="auto">
          <a:xfrm>
            <a:off x="4506057" y="3862930"/>
            <a:ext cx="1059473" cy="1222131"/>
          </a:xfrm>
          <a:custGeom>
            <a:avLst/>
            <a:gdLst>
              <a:gd name="T0" fmla="*/ 723 w 723"/>
              <a:gd name="T1" fmla="*/ 626 h 834"/>
              <a:gd name="T2" fmla="*/ 362 w 723"/>
              <a:gd name="T3" fmla="*/ 834 h 834"/>
              <a:gd name="T4" fmla="*/ 0 w 723"/>
              <a:gd name="T5" fmla="*/ 626 h 834"/>
              <a:gd name="T6" fmla="*/ 0 w 723"/>
              <a:gd name="T7" fmla="*/ 208 h 834"/>
              <a:gd name="T8" fmla="*/ 362 w 723"/>
              <a:gd name="T9" fmla="*/ 0 h 834"/>
              <a:gd name="T10" fmla="*/ 723 w 723"/>
              <a:gd name="T11" fmla="*/ 208 h 834"/>
              <a:gd name="T12" fmla="*/ 723 w 723"/>
              <a:gd name="T13" fmla="*/ 626 h 834"/>
            </a:gdLst>
            <a:ahLst/>
            <a:cxnLst>
              <a:cxn ang="0">
                <a:pos x="T0" y="T1"/>
              </a:cxn>
              <a:cxn ang="0">
                <a:pos x="T2" y="T3"/>
              </a:cxn>
              <a:cxn ang="0">
                <a:pos x="T4" y="T5"/>
              </a:cxn>
              <a:cxn ang="0">
                <a:pos x="T6" y="T7"/>
              </a:cxn>
              <a:cxn ang="0">
                <a:pos x="T8" y="T9"/>
              </a:cxn>
              <a:cxn ang="0">
                <a:pos x="T10" y="T11"/>
              </a:cxn>
              <a:cxn ang="0">
                <a:pos x="T12" y="T13"/>
              </a:cxn>
            </a:cxnLst>
            <a:rect l="0" t="0" r="r" b="b"/>
            <a:pathLst>
              <a:path w="723" h="834">
                <a:moveTo>
                  <a:pt x="723" y="626"/>
                </a:moveTo>
                <a:lnTo>
                  <a:pt x="362" y="834"/>
                </a:lnTo>
                <a:lnTo>
                  <a:pt x="0" y="626"/>
                </a:lnTo>
                <a:lnTo>
                  <a:pt x="0" y="208"/>
                </a:lnTo>
                <a:lnTo>
                  <a:pt x="362" y="0"/>
                </a:lnTo>
                <a:lnTo>
                  <a:pt x="723" y="208"/>
                </a:lnTo>
                <a:lnTo>
                  <a:pt x="723" y="626"/>
                </a:lnTo>
                <a:close/>
              </a:path>
            </a:pathLst>
          </a:custGeom>
          <a:solidFill>
            <a:schemeClr val="tx2"/>
          </a:solidFill>
          <a:ln>
            <a:noFill/>
          </a:ln>
        </p:spPr>
        <p:txBody>
          <a:bodyPr vert="horz" wrap="square" lIns="84406" tIns="42203" rIns="84406" bIns="42203" numCol="1" anchor="ctr" anchorCtr="0" compatLnSpc="1">
            <a:prstTxWarp prst="textNoShape">
              <a:avLst/>
            </a:prstTxWarp>
          </a:bodyPr>
          <a:lstStyle/>
          <a:p>
            <a:pPr lvl="0" algn="ctr"/>
            <a:r>
              <a:rPr lang="en-GB" sz="1108" dirty="0">
                <a:solidFill>
                  <a:schemeClr val="bg1"/>
                </a:solidFill>
              </a:rPr>
              <a:t>IT BRP </a:t>
            </a:r>
            <a:br>
              <a:rPr lang="en-GB" sz="1108" dirty="0">
                <a:solidFill>
                  <a:schemeClr val="bg1"/>
                </a:solidFill>
              </a:rPr>
            </a:br>
            <a:r>
              <a:rPr lang="en-GB" sz="1108" dirty="0">
                <a:solidFill>
                  <a:schemeClr val="bg1"/>
                </a:solidFill>
              </a:rPr>
              <a:t>and Cyber Security</a:t>
            </a:r>
          </a:p>
        </p:txBody>
      </p:sp>
      <p:grpSp>
        <p:nvGrpSpPr>
          <p:cNvPr id="14" name="Group 13">
            <a:extLst>
              <a:ext uri="{FF2B5EF4-FFF2-40B4-BE49-F238E27FC236}">
                <a16:creationId xmlns:a16="http://schemas.microsoft.com/office/drawing/2014/main" id="{78A2BE3B-3403-0842-959E-47FC2438B4C1}"/>
              </a:ext>
            </a:extLst>
          </p:cNvPr>
          <p:cNvGrpSpPr/>
          <p:nvPr/>
        </p:nvGrpSpPr>
        <p:grpSpPr>
          <a:xfrm>
            <a:off x="4079631" y="3389611"/>
            <a:ext cx="789598" cy="430199"/>
            <a:chOff x="1495266" y="2776881"/>
            <a:chExt cx="1013711" cy="552303"/>
          </a:xfrm>
        </p:grpSpPr>
        <p:cxnSp>
          <p:nvCxnSpPr>
            <p:cNvPr id="11" name="Straight Arrow Connector 10">
              <a:extLst>
                <a:ext uri="{FF2B5EF4-FFF2-40B4-BE49-F238E27FC236}">
                  <a16:creationId xmlns:a16="http://schemas.microsoft.com/office/drawing/2014/main" id="{6CF33EEA-0930-8748-B058-CA05B0B93A99}"/>
                </a:ext>
              </a:extLst>
            </p:cNvPr>
            <p:cNvCxnSpPr/>
            <p:nvPr/>
          </p:nvCxnSpPr>
          <p:spPr bwMode="auto">
            <a:xfrm>
              <a:off x="1495266" y="3329184"/>
              <a:ext cx="1013711" cy="0"/>
            </a:xfrm>
            <a:prstGeom prst="straightConnector1">
              <a:avLst/>
            </a:prstGeom>
            <a:solidFill>
              <a:schemeClr val="bg1"/>
            </a:solidFill>
            <a:ln w="31750" cap="flat" cmpd="sng" algn="ctr">
              <a:solidFill>
                <a:schemeClr val="accent3"/>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3E29083C-0414-B64B-8F64-798ED24B11EA}"/>
                </a:ext>
              </a:extLst>
            </p:cNvPr>
            <p:cNvCxnSpPr>
              <a:cxnSpLocks/>
            </p:cNvCxnSpPr>
            <p:nvPr/>
          </p:nvCxnSpPr>
          <p:spPr bwMode="auto">
            <a:xfrm flipV="1">
              <a:off x="1495266" y="2776881"/>
              <a:ext cx="0" cy="552303"/>
            </a:xfrm>
            <a:prstGeom prst="straightConnector1">
              <a:avLst/>
            </a:prstGeom>
            <a:solidFill>
              <a:schemeClr val="bg1"/>
            </a:solidFill>
            <a:ln w="28575" cap="flat" cmpd="sng" algn="ctr">
              <a:solidFill>
                <a:schemeClr val="accent3"/>
              </a:solidFill>
              <a:prstDash val="solid"/>
              <a:round/>
              <a:headEnd type="none" w="med" len="med"/>
              <a:tailEnd type="triangle"/>
            </a:ln>
            <a:effectLst/>
          </p:spPr>
        </p:cxnSp>
        <p:sp>
          <p:nvSpPr>
            <p:cNvPr id="13" name="Freeform: Shape 34">
              <a:extLst>
                <a:ext uri="{FF2B5EF4-FFF2-40B4-BE49-F238E27FC236}">
                  <a16:creationId xmlns:a16="http://schemas.microsoft.com/office/drawing/2014/main" id="{3F6F95DE-041E-6B43-8A80-8092538D48E9}"/>
                </a:ext>
              </a:extLst>
            </p:cNvPr>
            <p:cNvSpPr>
              <a:spLocks noChangeAspect="1"/>
            </p:cNvSpPr>
            <p:nvPr/>
          </p:nvSpPr>
          <p:spPr bwMode="auto">
            <a:xfrm>
              <a:off x="1599666" y="2817931"/>
              <a:ext cx="710984" cy="409249"/>
            </a:xfrm>
            <a:custGeom>
              <a:avLst/>
              <a:gdLst>
                <a:gd name="connsiteX0" fmla="*/ 0 w 1022555"/>
                <a:gd name="connsiteY0" fmla="*/ 766916 h 767878"/>
                <a:gd name="connsiteX1" fmla="*/ 147484 w 1022555"/>
                <a:gd name="connsiteY1" fmla="*/ 0 h 767878"/>
                <a:gd name="connsiteX2" fmla="*/ 373626 w 1022555"/>
                <a:gd name="connsiteY2" fmla="*/ 766916 h 767878"/>
                <a:gd name="connsiteX3" fmla="*/ 481780 w 1022555"/>
                <a:gd name="connsiteY3" fmla="*/ 137652 h 767878"/>
                <a:gd name="connsiteX4" fmla="*/ 589935 w 1022555"/>
                <a:gd name="connsiteY4" fmla="*/ 678426 h 767878"/>
                <a:gd name="connsiteX5" fmla="*/ 707922 w 1022555"/>
                <a:gd name="connsiteY5" fmla="*/ 314632 h 767878"/>
                <a:gd name="connsiteX6" fmla="*/ 825910 w 1022555"/>
                <a:gd name="connsiteY6" fmla="*/ 766916 h 767878"/>
                <a:gd name="connsiteX7" fmla="*/ 953729 w 1022555"/>
                <a:gd name="connsiteY7" fmla="*/ 442452 h 767878"/>
                <a:gd name="connsiteX8" fmla="*/ 1022555 w 1022555"/>
                <a:gd name="connsiteY8" fmla="*/ 727587 h 7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55" h="767878">
                  <a:moveTo>
                    <a:pt x="0" y="766916"/>
                  </a:moveTo>
                  <a:cubicBezTo>
                    <a:pt x="42606" y="383458"/>
                    <a:pt x="85213" y="0"/>
                    <a:pt x="147484" y="0"/>
                  </a:cubicBezTo>
                  <a:cubicBezTo>
                    <a:pt x="209755" y="0"/>
                    <a:pt x="317910" y="743974"/>
                    <a:pt x="373626" y="766916"/>
                  </a:cubicBezTo>
                  <a:cubicBezTo>
                    <a:pt x="429342" y="789858"/>
                    <a:pt x="445729" y="152400"/>
                    <a:pt x="481780" y="137652"/>
                  </a:cubicBezTo>
                  <a:cubicBezTo>
                    <a:pt x="517831" y="122904"/>
                    <a:pt x="552245" y="648929"/>
                    <a:pt x="589935" y="678426"/>
                  </a:cubicBezTo>
                  <a:cubicBezTo>
                    <a:pt x="627625" y="707923"/>
                    <a:pt x="668593" y="299884"/>
                    <a:pt x="707922" y="314632"/>
                  </a:cubicBezTo>
                  <a:cubicBezTo>
                    <a:pt x="747251" y="329380"/>
                    <a:pt x="784942" y="745613"/>
                    <a:pt x="825910" y="766916"/>
                  </a:cubicBezTo>
                  <a:cubicBezTo>
                    <a:pt x="866878" y="788219"/>
                    <a:pt x="920955" y="449007"/>
                    <a:pt x="953729" y="442452"/>
                  </a:cubicBezTo>
                  <a:cubicBezTo>
                    <a:pt x="986503" y="435897"/>
                    <a:pt x="1004529" y="581742"/>
                    <a:pt x="1022555" y="727587"/>
                  </a:cubicBezTo>
                </a:path>
              </a:pathLst>
            </a:custGeom>
            <a:solidFill>
              <a:schemeClr val="bg1"/>
            </a:solidFill>
            <a:ln w="25400" cap="flat" cmpd="sng" algn="ctr">
              <a:solidFill>
                <a:schemeClr val="tx2"/>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en-US" sz="2215" dirty="0">
                <a:highlight>
                  <a:srgbClr val="FFFF00"/>
                </a:highlight>
              </a:endParaRPr>
            </a:p>
          </p:txBody>
        </p:sp>
      </p:grpSp>
      <p:sp>
        <p:nvSpPr>
          <p:cNvPr id="15" name="TextBox 14">
            <a:extLst>
              <a:ext uri="{FF2B5EF4-FFF2-40B4-BE49-F238E27FC236}">
                <a16:creationId xmlns:a16="http://schemas.microsoft.com/office/drawing/2014/main" id="{2B406421-CFD2-894F-ADFD-28BF9640A7F9}"/>
              </a:ext>
            </a:extLst>
          </p:cNvPr>
          <p:cNvSpPr txBox="1"/>
          <p:nvPr/>
        </p:nvSpPr>
        <p:spPr>
          <a:xfrm>
            <a:off x="3938954" y="3133920"/>
            <a:ext cx="1125415" cy="262829"/>
          </a:xfrm>
          <a:prstGeom prst="rect">
            <a:avLst/>
          </a:prstGeom>
          <a:noFill/>
        </p:spPr>
        <p:txBody>
          <a:bodyPr wrap="square" rtlCol="0">
            <a:spAutoFit/>
          </a:bodyPr>
          <a:lstStyle/>
          <a:p>
            <a:pPr algn="ctr"/>
            <a:r>
              <a:rPr lang="en-US" sz="1108" b="1" dirty="0">
                <a:solidFill>
                  <a:srgbClr val="C00000"/>
                </a:solidFill>
              </a:rPr>
              <a:t>COVID-19 arc </a:t>
            </a:r>
          </a:p>
        </p:txBody>
      </p:sp>
      <p:grpSp>
        <p:nvGrpSpPr>
          <p:cNvPr id="19" name="Group 18">
            <a:extLst>
              <a:ext uri="{FF2B5EF4-FFF2-40B4-BE49-F238E27FC236}">
                <a16:creationId xmlns:a16="http://schemas.microsoft.com/office/drawing/2014/main" id="{BDDF612B-07A8-D842-B5C7-0F21E19325D9}"/>
              </a:ext>
            </a:extLst>
          </p:cNvPr>
          <p:cNvGrpSpPr/>
          <p:nvPr/>
        </p:nvGrpSpPr>
        <p:grpSpPr>
          <a:xfrm>
            <a:off x="3207762" y="1236288"/>
            <a:ext cx="2630331" cy="320743"/>
            <a:chOff x="3505200" y="1066800"/>
            <a:chExt cx="2849525" cy="347472"/>
          </a:xfrm>
        </p:grpSpPr>
        <p:sp>
          <p:nvSpPr>
            <p:cNvPr id="16" name="Rectangle 15">
              <a:extLst>
                <a:ext uri="{FF2B5EF4-FFF2-40B4-BE49-F238E27FC236}">
                  <a16:creationId xmlns:a16="http://schemas.microsoft.com/office/drawing/2014/main" id="{C6A6E664-FA85-C841-9E2D-F63DAB208E01}"/>
                </a:ext>
              </a:extLst>
            </p:cNvPr>
            <p:cNvSpPr/>
            <p:nvPr/>
          </p:nvSpPr>
          <p:spPr bwMode="auto">
            <a:xfrm>
              <a:off x="3657601" y="1066800"/>
              <a:ext cx="2514600" cy="347472"/>
            </a:xfrm>
            <a:prstGeom prst="rect">
              <a:avLst/>
            </a:prstGeom>
            <a:solidFill>
              <a:schemeClr val="accent3"/>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a:r>
                <a:rPr lang="en-US" sz="1108" dirty="0">
                  <a:solidFill>
                    <a:schemeClr val="bg1"/>
                  </a:solidFill>
                </a:rPr>
                <a:t>Health &amp; Safety</a:t>
              </a:r>
            </a:p>
          </p:txBody>
        </p:sp>
        <p:sp>
          <p:nvSpPr>
            <p:cNvPr id="17" name="Hexagon 16">
              <a:extLst>
                <a:ext uri="{FF2B5EF4-FFF2-40B4-BE49-F238E27FC236}">
                  <a16:creationId xmlns:a16="http://schemas.microsoft.com/office/drawing/2014/main" id="{73CE8566-F795-D54D-A31E-21A45532FDC8}"/>
                </a:ext>
              </a:extLst>
            </p:cNvPr>
            <p:cNvSpPr/>
            <p:nvPr/>
          </p:nvSpPr>
          <p:spPr bwMode="auto">
            <a:xfrm>
              <a:off x="3505200" y="1066800"/>
              <a:ext cx="457200" cy="347472"/>
            </a:xfrm>
            <a:prstGeom prst="hexagon">
              <a:avLst/>
            </a:prstGeom>
            <a:solidFill>
              <a:schemeClr val="accent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en-US" sz="2215"/>
            </a:p>
          </p:txBody>
        </p:sp>
        <p:sp>
          <p:nvSpPr>
            <p:cNvPr id="18" name="Hexagon 17">
              <a:extLst>
                <a:ext uri="{FF2B5EF4-FFF2-40B4-BE49-F238E27FC236}">
                  <a16:creationId xmlns:a16="http://schemas.microsoft.com/office/drawing/2014/main" id="{445FD5F1-AE87-E940-A274-D68D8DF5D03A}"/>
                </a:ext>
              </a:extLst>
            </p:cNvPr>
            <p:cNvSpPr/>
            <p:nvPr/>
          </p:nvSpPr>
          <p:spPr bwMode="auto">
            <a:xfrm>
              <a:off x="5897525" y="1066800"/>
              <a:ext cx="457200" cy="347472"/>
            </a:xfrm>
            <a:prstGeom prst="hexagon">
              <a:avLst/>
            </a:prstGeom>
            <a:solidFill>
              <a:schemeClr val="accent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en-US" sz="2215"/>
            </a:p>
          </p:txBody>
        </p:sp>
      </p:grpSp>
      <p:grpSp>
        <p:nvGrpSpPr>
          <p:cNvPr id="20" name="Group 19">
            <a:extLst>
              <a:ext uri="{FF2B5EF4-FFF2-40B4-BE49-F238E27FC236}">
                <a16:creationId xmlns:a16="http://schemas.microsoft.com/office/drawing/2014/main" id="{8C177373-9895-2A40-9ED6-336D4BCA2DF5}"/>
              </a:ext>
            </a:extLst>
          </p:cNvPr>
          <p:cNvGrpSpPr/>
          <p:nvPr/>
        </p:nvGrpSpPr>
        <p:grpSpPr>
          <a:xfrm>
            <a:off x="3165231" y="5359088"/>
            <a:ext cx="2630331" cy="320743"/>
            <a:chOff x="3505200" y="1066800"/>
            <a:chExt cx="2849525" cy="347472"/>
          </a:xfrm>
          <a:solidFill>
            <a:schemeClr val="tx2"/>
          </a:solidFill>
        </p:grpSpPr>
        <p:sp>
          <p:nvSpPr>
            <p:cNvPr id="21" name="Rectangle 20">
              <a:extLst>
                <a:ext uri="{FF2B5EF4-FFF2-40B4-BE49-F238E27FC236}">
                  <a16:creationId xmlns:a16="http://schemas.microsoft.com/office/drawing/2014/main" id="{F7CD0716-AB2B-354D-8FAB-F900F4A6CE46}"/>
                </a:ext>
              </a:extLst>
            </p:cNvPr>
            <p:cNvSpPr/>
            <p:nvPr/>
          </p:nvSpPr>
          <p:spPr bwMode="auto">
            <a:xfrm>
              <a:off x="3657601" y="1066800"/>
              <a:ext cx="2514600" cy="347472"/>
            </a:xfrm>
            <a:prstGeom prst="rect">
              <a:avLst/>
            </a:prstGeom>
            <a:grp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a:r>
                <a:rPr lang="en-US" sz="1108" dirty="0">
                  <a:solidFill>
                    <a:schemeClr val="bg1"/>
                  </a:solidFill>
                </a:rPr>
                <a:t>Communication</a:t>
              </a:r>
            </a:p>
          </p:txBody>
        </p:sp>
        <p:sp>
          <p:nvSpPr>
            <p:cNvPr id="22" name="Hexagon 21">
              <a:extLst>
                <a:ext uri="{FF2B5EF4-FFF2-40B4-BE49-F238E27FC236}">
                  <a16:creationId xmlns:a16="http://schemas.microsoft.com/office/drawing/2014/main" id="{5C92E9AA-06A8-FB40-9F09-153128BA0A63}"/>
                </a:ext>
              </a:extLst>
            </p:cNvPr>
            <p:cNvSpPr/>
            <p:nvPr/>
          </p:nvSpPr>
          <p:spPr bwMode="auto">
            <a:xfrm>
              <a:off x="3505200" y="1066800"/>
              <a:ext cx="457200" cy="347472"/>
            </a:xfrm>
            <a:prstGeom prst="hexagon">
              <a:avLst/>
            </a:prstGeom>
            <a:grp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en-US" sz="2215"/>
            </a:p>
          </p:txBody>
        </p:sp>
        <p:sp>
          <p:nvSpPr>
            <p:cNvPr id="23" name="Hexagon 22">
              <a:extLst>
                <a:ext uri="{FF2B5EF4-FFF2-40B4-BE49-F238E27FC236}">
                  <a16:creationId xmlns:a16="http://schemas.microsoft.com/office/drawing/2014/main" id="{4DE5596A-6326-304B-A06F-BFDDAD4A7E17}"/>
                </a:ext>
              </a:extLst>
            </p:cNvPr>
            <p:cNvSpPr/>
            <p:nvPr/>
          </p:nvSpPr>
          <p:spPr bwMode="auto">
            <a:xfrm>
              <a:off x="5897525" y="1066800"/>
              <a:ext cx="457200" cy="347472"/>
            </a:xfrm>
            <a:prstGeom prst="hexagon">
              <a:avLst/>
            </a:prstGeom>
            <a:grp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endParaRPr lang="en-US" sz="2215"/>
            </a:p>
          </p:txBody>
        </p:sp>
      </p:grpSp>
      <p:sp>
        <p:nvSpPr>
          <p:cNvPr id="24" name="TextBox 23">
            <a:hlinkClick r:id="" action="ppaction://noaction"/>
            <a:extLst>
              <a:ext uri="{FF2B5EF4-FFF2-40B4-BE49-F238E27FC236}">
                <a16:creationId xmlns:a16="http://schemas.microsoft.com/office/drawing/2014/main" id="{C448A23D-BBEC-8B4C-AFF3-838A9672C55A}"/>
              </a:ext>
            </a:extLst>
          </p:cNvPr>
          <p:cNvSpPr txBox="1"/>
          <p:nvPr/>
        </p:nvSpPr>
        <p:spPr>
          <a:xfrm>
            <a:off x="363665" y="2826903"/>
            <a:ext cx="2379535" cy="1079783"/>
          </a:xfrm>
          <a:prstGeom prst="rect">
            <a:avLst/>
          </a:prstGeom>
          <a:noFill/>
        </p:spPr>
        <p:txBody>
          <a:bodyPr wrap="square" lIns="0" tIns="0" rIns="0" bIns="0" rtlCol="0">
            <a:spAutoFit/>
          </a:bodyPr>
          <a:lstStyle/>
          <a:p>
            <a:pPr algn="r"/>
            <a:r>
              <a:rPr lang="en-US" sz="877" b="1" dirty="0">
                <a:solidFill>
                  <a:srgbClr val="E11B22"/>
                </a:solidFill>
                <a:latin typeface="Arial" panose="020B0604020202020204" pitchFamily="34" charset="0"/>
                <a:ea typeface="MS Mincho" panose="02020609040205080304" pitchFamily="49" charset="-128"/>
                <a:cs typeface="Arial" panose="020B0604020202020204" pitchFamily="34" charset="0"/>
              </a:rPr>
              <a:t>Risk Management / Legal &amp; Ethical</a:t>
            </a:r>
          </a:p>
          <a:p>
            <a:pPr algn="r"/>
            <a:r>
              <a:rPr lang="en-US" sz="877" dirty="0">
                <a:latin typeface="Arial" panose="020B0604020202020204" pitchFamily="34" charset="0"/>
                <a:ea typeface="MS Mincho" panose="02020609040205080304" pitchFamily="49" charset="-128"/>
                <a:cs typeface="Arial" panose="020B0604020202020204" pitchFamily="34" charset="0"/>
              </a:rPr>
              <a:t>Manage risk and insurance needs as the operations resume. Reassess exposure changes, claims and strategies to mitigate risk. Consider legal and financial implications of restoring the business including policies for employee relations, regulatory/legislative updates, privacy etc.</a:t>
            </a:r>
          </a:p>
        </p:txBody>
      </p:sp>
      <p:sp>
        <p:nvSpPr>
          <p:cNvPr id="25" name="TextBox 24">
            <a:extLst>
              <a:ext uri="{FF2B5EF4-FFF2-40B4-BE49-F238E27FC236}">
                <a16:creationId xmlns:a16="http://schemas.microsoft.com/office/drawing/2014/main" id="{BA25BDD3-873E-BD46-8181-82D3D6CBE0E9}"/>
              </a:ext>
            </a:extLst>
          </p:cNvPr>
          <p:cNvSpPr txBox="1"/>
          <p:nvPr/>
        </p:nvSpPr>
        <p:spPr>
          <a:xfrm>
            <a:off x="6189785" y="2816807"/>
            <a:ext cx="2497015" cy="1079783"/>
          </a:xfrm>
          <a:prstGeom prst="rect">
            <a:avLst/>
          </a:prstGeom>
          <a:noFill/>
        </p:spPr>
        <p:txBody>
          <a:bodyPr wrap="square" lIns="0" tIns="0" rIns="0" bIns="0" rtlCol="0">
            <a:spAutoFit/>
          </a:bodyPr>
          <a:lstStyle/>
          <a:p>
            <a:r>
              <a:rPr lang="en-US" sz="877" b="1" dirty="0">
                <a:solidFill>
                  <a:srgbClr val="E11B22"/>
                </a:solidFill>
                <a:latin typeface="Arial" panose="020B0604020202020204" pitchFamily="34" charset="0"/>
                <a:ea typeface="MS Mincho" panose="02020609040205080304" pitchFamily="49" charset="-128"/>
                <a:cs typeface="Arial" panose="020B0604020202020204" pitchFamily="34" charset="0"/>
              </a:rPr>
              <a:t>Facilities Management / Physical Security</a:t>
            </a:r>
          </a:p>
          <a:p>
            <a:r>
              <a:rPr lang="en-US" sz="877" dirty="0">
                <a:latin typeface="Arial" panose="020B0604020202020204" pitchFamily="34" charset="0"/>
                <a:ea typeface="MS Mincho" panose="02020609040205080304" pitchFamily="49" charset="-128"/>
                <a:cs typeface="Arial" panose="020B0604020202020204" pitchFamily="34" charset="0"/>
              </a:rPr>
              <a:t>Prepare possibly idled facilities to receive employees and customers, ensure cleanliness and sanitation,  review security controls for deliveries and visitor/vendor screening, reassess security posture against refreshed understanding of risk environment for employee footprint and the business for COVID-19 and other risks </a:t>
            </a:r>
          </a:p>
        </p:txBody>
      </p:sp>
      <p:sp>
        <p:nvSpPr>
          <p:cNvPr id="26" name="TextBox 25">
            <a:extLst>
              <a:ext uri="{FF2B5EF4-FFF2-40B4-BE49-F238E27FC236}">
                <a16:creationId xmlns:a16="http://schemas.microsoft.com/office/drawing/2014/main" id="{86A5A1AB-34F2-0846-9C42-444DE319EB89}"/>
              </a:ext>
            </a:extLst>
          </p:cNvPr>
          <p:cNvSpPr txBox="1"/>
          <p:nvPr/>
        </p:nvSpPr>
        <p:spPr>
          <a:xfrm>
            <a:off x="457200" y="1633017"/>
            <a:ext cx="2810754" cy="1079783"/>
          </a:xfrm>
          <a:prstGeom prst="rect">
            <a:avLst/>
          </a:prstGeom>
          <a:noFill/>
        </p:spPr>
        <p:txBody>
          <a:bodyPr wrap="square" lIns="0" tIns="0" rIns="0" bIns="0" rtlCol="0">
            <a:spAutoFit/>
          </a:bodyPr>
          <a:lstStyle/>
          <a:p>
            <a:pPr algn="r"/>
            <a:r>
              <a:rPr lang="en-US" sz="877" b="1" dirty="0">
                <a:solidFill>
                  <a:srgbClr val="E11B22"/>
                </a:solidFill>
                <a:latin typeface="Arial" panose="020B0604020202020204" pitchFamily="34" charset="0"/>
                <a:ea typeface="MS Mincho" panose="02020609040205080304" pitchFamily="49" charset="-128"/>
                <a:cs typeface="Arial" panose="020B0604020202020204" pitchFamily="34" charset="0"/>
              </a:rPr>
              <a:t>Human Resources</a:t>
            </a:r>
          </a:p>
          <a:p>
            <a:pPr algn="r"/>
            <a:r>
              <a:rPr lang="en-US" sz="877" dirty="0">
                <a:latin typeface="Arial" panose="020B0604020202020204" pitchFamily="34" charset="0"/>
                <a:ea typeface="MS Mincho" panose="02020609040205080304" pitchFamily="49" charset="-128"/>
                <a:cs typeface="Arial" panose="020B0604020202020204" pitchFamily="34" charset="0"/>
              </a:rPr>
              <a:t>Protect employees’ health &amp; wellbeing, workforce planning, talent &amp; rewards (Benefits, Retirement, Compensation), Human Resource policies and Communications to ensure the COVID-19 Return to Workplace aligns with needs of employees and the business</a:t>
            </a:r>
          </a:p>
          <a:p>
            <a:pPr algn="r"/>
            <a:endParaRPr lang="en-US" sz="877" dirty="0">
              <a:latin typeface="Arial" panose="020B0604020202020204" pitchFamily="34" charset="0"/>
              <a:ea typeface="MS Mincho" panose="02020609040205080304" pitchFamily="49" charset="-128"/>
              <a:cs typeface="Arial" panose="020B0604020202020204" pitchFamily="34" charset="0"/>
            </a:endParaRPr>
          </a:p>
        </p:txBody>
      </p:sp>
      <p:sp>
        <p:nvSpPr>
          <p:cNvPr id="27" name="TextBox 26">
            <a:extLst>
              <a:ext uri="{FF2B5EF4-FFF2-40B4-BE49-F238E27FC236}">
                <a16:creationId xmlns:a16="http://schemas.microsoft.com/office/drawing/2014/main" id="{04AF5B3F-6C36-4B48-A25D-9C362FC21797}"/>
              </a:ext>
            </a:extLst>
          </p:cNvPr>
          <p:cNvSpPr txBox="1"/>
          <p:nvPr/>
        </p:nvSpPr>
        <p:spPr>
          <a:xfrm>
            <a:off x="351692" y="4180516"/>
            <a:ext cx="2902641" cy="1079783"/>
          </a:xfrm>
          <a:prstGeom prst="rect">
            <a:avLst/>
          </a:prstGeom>
          <a:noFill/>
        </p:spPr>
        <p:txBody>
          <a:bodyPr wrap="square" lIns="0" tIns="0" rIns="0" bIns="0" rtlCol="0">
            <a:spAutoFit/>
          </a:bodyPr>
          <a:lstStyle/>
          <a:p>
            <a:pPr algn="r"/>
            <a:r>
              <a:rPr lang="en-US" sz="877" b="1" dirty="0">
                <a:solidFill>
                  <a:srgbClr val="E11B22"/>
                </a:solidFill>
                <a:latin typeface="Arial" panose="020B0604020202020204" pitchFamily="34" charset="0"/>
                <a:ea typeface="MS Mincho" panose="02020609040205080304" pitchFamily="49" charset="-128"/>
                <a:cs typeface="Arial" panose="020B0604020202020204" pitchFamily="34" charset="0"/>
              </a:rPr>
              <a:t>Purchasing / Supply Chain</a:t>
            </a:r>
          </a:p>
          <a:p>
            <a:pPr algn="r"/>
            <a:r>
              <a:rPr lang="en-US" sz="877" dirty="0">
                <a:latin typeface="Arial" panose="020B0604020202020204" pitchFamily="34" charset="0"/>
                <a:ea typeface="MS Mincho" panose="02020609040205080304" pitchFamily="49" charset="-128"/>
                <a:cs typeface="Arial" panose="020B0604020202020204" pitchFamily="34" charset="0"/>
              </a:rPr>
              <a:t>Re-engage with suppliers to confirm recovery priorities and production/capacity levels, identify any adjustments required to audit and address identified gaps, confirm quarantine requirements or other safety protocols for suppliers/materials, identify temporary government restrictions on import/export </a:t>
            </a:r>
            <a:br>
              <a:rPr lang="en-US" sz="877" dirty="0">
                <a:latin typeface="Arial" panose="020B0604020202020204" pitchFamily="34" charset="0"/>
                <a:ea typeface="MS Mincho" panose="02020609040205080304" pitchFamily="49" charset="-128"/>
                <a:cs typeface="Arial" panose="020B0604020202020204" pitchFamily="34" charset="0"/>
              </a:rPr>
            </a:br>
            <a:r>
              <a:rPr lang="en-US" sz="877" dirty="0">
                <a:latin typeface="Arial" panose="020B0604020202020204" pitchFamily="34" charset="0"/>
                <a:ea typeface="MS Mincho" panose="02020609040205080304" pitchFamily="49" charset="-128"/>
                <a:cs typeface="Arial" panose="020B0604020202020204" pitchFamily="34" charset="0"/>
              </a:rPr>
              <a:t>for geographies involved in the business </a:t>
            </a:r>
          </a:p>
        </p:txBody>
      </p:sp>
      <p:sp>
        <p:nvSpPr>
          <p:cNvPr id="28" name="TextBox 27">
            <a:extLst>
              <a:ext uri="{FF2B5EF4-FFF2-40B4-BE49-F238E27FC236}">
                <a16:creationId xmlns:a16="http://schemas.microsoft.com/office/drawing/2014/main" id="{59377393-6ADC-1447-B332-D49CA52DAAF5}"/>
              </a:ext>
            </a:extLst>
          </p:cNvPr>
          <p:cNvSpPr txBox="1"/>
          <p:nvPr/>
        </p:nvSpPr>
        <p:spPr>
          <a:xfrm>
            <a:off x="5697416" y="4209164"/>
            <a:ext cx="3166269" cy="1079783"/>
          </a:xfrm>
          <a:prstGeom prst="rect">
            <a:avLst/>
          </a:prstGeom>
          <a:noFill/>
        </p:spPr>
        <p:txBody>
          <a:bodyPr wrap="square" lIns="0" tIns="0" rIns="0" bIns="0" rtlCol="0">
            <a:spAutoFit/>
          </a:bodyPr>
          <a:lstStyle/>
          <a:p>
            <a:r>
              <a:rPr lang="en-US" sz="877" b="1" dirty="0">
                <a:solidFill>
                  <a:srgbClr val="E11B22"/>
                </a:solidFill>
                <a:latin typeface="Arial" panose="020B0604020202020204" pitchFamily="34" charset="0"/>
                <a:cs typeface="Arial" panose="020B0604020202020204" pitchFamily="34" charset="0"/>
              </a:rPr>
              <a:t>IT BRP and Cyber Security</a:t>
            </a:r>
          </a:p>
          <a:p>
            <a:r>
              <a:rPr lang="en-US" sz="877" dirty="0">
                <a:solidFill>
                  <a:srgbClr val="000000"/>
                </a:solidFill>
                <a:latin typeface="Arial" panose="020B0604020202020204" pitchFamily="34" charset="0"/>
                <a:cs typeface="Arial" panose="020B0604020202020204" pitchFamily="34" charset="0"/>
              </a:rPr>
              <a:t>Focus on IT BRP (business resumption planning) to resume priority IT system functions which may have been frozen due </a:t>
            </a:r>
          </a:p>
          <a:p>
            <a:r>
              <a:rPr lang="en-US" sz="877" dirty="0">
                <a:solidFill>
                  <a:srgbClr val="000000"/>
                </a:solidFill>
                <a:latin typeface="Arial" panose="020B0604020202020204" pitchFamily="34" charset="0"/>
                <a:cs typeface="Arial" panose="020B0604020202020204" pitchFamily="34" charset="0"/>
              </a:rPr>
              <a:t>\to emergency work-from-home protocols, reassess cyber risk profile to identify changes that may require attention, identify control gaps for authentication and BYO device security that may arise with return to workplace, surveil for and respond to cyber threats </a:t>
            </a:r>
          </a:p>
        </p:txBody>
      </p:sp>
      <p:sp>
        <p:nvSpPr>
          <p:cNvPr id="29" name="TextBox 28">
            <a:extLst>
              <a:ext uri="{FF2B5EF4-FFF2-40B4-BE49-F238E27FC236}">
                <a16:creationId xmlns:a16="http://schemas.microsoft.com/office/drawing/2014/main" id="{BE59BB63-7A18-814E-A00C-A9094797E40E}"/>
              </a:ext>
            </a:extLst>
          </p:cNvPr>
          <p:cNvSpPr txBox="1"/>
          <p:nvPr/>
        </p:nvSpPr>
        <p:spPr>
          <a:xfrm>
            <a:off x="5697416" y="1631149"/>
            <a:ext cx="3094892" cy="944810"/>
          </a:xfrm>
          <a:prstGeom prst="rect">
            <a:avLst/>
          </a:prstGeom>
          <a:noFill/>
        </p:spPr>
        <p:txBody>
          <a:bodyPr wrap="square" lIns="0" tIns="0" rIns="0" bIns="0" rtlCol="0">
            <a:spAutoFit/>
          </a:bodyPr>
          <a:lstStyle/>
          <a:p>
            <a:r>
              <a:rPr lang="en-US" sz="877" b="1" dirty="0">
                <a:solidFill>
                  <a:srgbClr val="E11B22"/>
                </a:solidFill>
                <a:latin typeface="Arial" panose="020B0604020202020204" pitchFamily="34" charset="0"/>
                <a:ea typeface="MS Mincho" panose="02020609040205080304" pitchFamily="49" charset="-128"/>
                <a:cs typeface="Arial" panose="020B0604020202020204" pitchFamily="34" charset="0"/>
              </a:rPr>
              <a:t>Business Operations</a:t>
            </a:r>
          </a:p>
          <a:p>
            <a:r>
              <a:rPr lang="en-US" sz="877" dirty="0">
                <a:latin typeface="Arial" panose="020B0604020202020204" pitchFamily="34" charset="0"/>
                <a:ea typeface="MS Mincho" panose="02020609040205080304" pitchFamily="49" charset="-128"/>
                <a:cs typeface="Arial" panose="020B0604020202020204" pitchFamily="34" charset="0"/>
              </a:rPr>
              <a:t>Focus on operational readiness of the business and the workplace to resume operations. Ensure customers are </a:t>
            </a:r>
          </a:p>
          <a:p>
            <a:r>
              <a:rPr lang="en-US" sz="877" dirty="0">
                <a:latin typeface="Arial" panose="020B0604020202020204" pitchFamily="34" charset="0"/>
                <a:ea typeface="MS Mincho" panose="02020609040205080304" pitchFamily="49" charset="-128"/>
                <a:cs typeface="Arial" panose="020B0604020202020204" pitchFamily="34" charset="0"/>
              </a:rPr>
              <a:t>ready to consume and suppliers are ready to supply; ensure locations, processes, business systems, equipment, facilities are prepared and operational; pay attention to liquidity and financial flexibility; identification of new business opportunities</a:t>
            </a:r>
          </a:p>
        </p:txBody>
      </p:sp>
      <p:cxnSp>
        <p:nvCxnSpPr>
          <p:cNvPr id="30" name="Straight Connector 29">
            <a:extLst>
              <a:ext uri="{FF2B5EF4-FFF2-40B4-BE49-F238E27FC236}">
                <a16:creationId xmlns:a16="http://schemas.microsoft.com/office/drawing/2014/main" id="{9B45F881-758F-DD44-BFAF-1A8104E8E6CC}"/>
              </a:ext>
            </a:extLst>
          </p:cNvPr>
          <p:cNvCxnSpPr>
            <a:cxnSpLocks/>
          </p:cNvCxnSpPr>
          <p:nvPr/>
        </p:nvCxnSpPr>
        <p:spPr bwMode="auto">
          <a:xfrm flipH="1">
            <a:off x="351692" y="2686226"/>
            <a:ext cx="2880790" cy="0"/>
          </a:xfrm>
          <a:prstGeom prst="line">
            <a:avLst/>
          </a:prstGeom>
          <a:solidFill>
            <a:schemeClr val="accent1"/>
          </a:solidFill>
          <a:ln w="9525" cap="rnd" cmpd="sng" algn="ctr">
            <a:solidFill>
              <a:schemeClr val="bg2">
                <a:lumMod val="40000"/>
                <a:lumOff val="60000"/>
              </a:schemeClr>
            </a:solidFill>
            <a:prstDash val="sysDash"/>
            <a:round/>
            <a:headEnd type="none" w="med" len="med"/>
            <a:tailEnd type="none" w="med" len="med"/>
          </a:ln>
          <a:effectLst/>
        </p:spPr>
      </p:cxnSp>
      <p:cxnSp>
        <p:nvCxnSpPr>
          <p:cNvPr id="33" name="Straight Connector 32">
            <a:extLst>
              <a:ext uri="{FF2B5EF4-FFF2-40B4-BE49-F238E27FC236}">
                <a16:creationId xmlns:a16="http://schemas.microsoft.com/office/drawing/2014/main" id="{522FB4A0-43A6-DA43-97A5-8208CCABF65C}"/>
              </a:ext>
            </a:extLst>
          </p:cNvPr>
          <p:cNvCxnSpPr>
            <a:cxnSpLocks/>
          </p:cNvCxnSpPr>
          <p:nvPr/>
        </p:nvCxnSpPr>
        <p:spPr bwMode="auto">
          <a:xfrm flipH="1">
            <a:off x="351692" y="4030835"/>
            <a:ext cx="2602523" cy="0"/>
          </a:xfrm>
          <a:prstGeom prst="line">
            <a:avLst/>
          </a:prstGeom>
          <a:solidFill>
            <a:schemeClr val="accent1"/>
          </a:solidFill>
          <a:ln w="9525" cap="rnd" cmpd="sng" algn="ctr">
            <a:solidFill>
              <a:schemeClr val="bg2">
                <a:lumMod val="40000"/>
                <a:lumOff val="60000"/>
              </a:schemeClr>
            </a:solidFill>
            <a:prstDash val="sysDash"/>
            <a:round/>
            <a:headEnd type="none" w="med" len="med"/>
            <a:tailEnd type="none" w="med" len="med"/>
          </a:ln>
          <a:effectLst/>
        </p:spPr>
      </p:cxnSp>
      <p:cxnSp>
        <p:nvCxnSpPr>
          <p:cNvPr id="35" name="Straight Connector 34">
            <a:extLst>
              <a:ext uri="{FF2B5EF4-FFF2-40B4-BE49-F238E27FC236}">
                <a16:creationId xmlns:a16="http://schemas.microsoft.com/office/drawing/2014/main" id="{787F6F93-D2A0-F44D-8853-61766FD28510}"/>
              </a:ext>
            </a:extLst>
          </p:cNvPr>
          <p:cNvCxnSpPr>
            <a:cxnSpLocks/>
          </p:cNvCxnSpPr>
          <p:nvPr/>
        </p:nvCxnSpPr>
        <p:spPr bwMode="auto">
          <a:xfrm flipH="1">
            <a:off x="6049108" y="4030835"/>
            <a:ext cx="2883877" cy="0"/>
          </a:xfrm>
          <a:prstGeom prst="line">
            <a:avLst/>
          </a:prstGeom>
          <a:solidFill>
            <a:schemeClr val="accent1"/>
          </a:solidFill>
          <a:ln w="9525" cap="rnd" cmpd="sng" algn="ctr">
            <a:solidFill>
              <a:schemeClr val="bg2">
                <a:lumMod val="40000"/>
                <a:lumOff val="60000"/>
              </a:schemeClr>
            </a:solidFill>
            <a:prstDash val="sysDash"/>
            <a:round/>
            <a:headEnd type="none" w="med" len="med"/>
            <a:tailEnd type="none" w="med" len="med"/>
          </a:ln>
          <a:effectLst/>
        </p:spPr>
      </p:cxnSp>
      <p:cxnSp>
        <p:nvCxnSpPr>
          <p:cNvPr id="37" name="Straight Connector 36">
            <a:extLst>
              <a:ext uri="{FF2B5EF4-FFF2-40B4-BE49-F238E27FC236}">
                <a16:creationId xmlns:a16="http://schemas.microsoft.com/office/drawing/2014/main" id="{876A5955-1A04-B54A-84AC-957117DBD145}"/>
              </a:ext>
            </a:extLst>
          </p:cNvPr>
          <p:cNvCxnSpPr>
            <a:cxnSpLocks/>
          </p:cNvCxnSpPr>
          <p:nvPr/>
        </p:nvCxnSpPr>
        <p:spPr bwMode="auto">
          <a:xfrm flipH="1">
            <a:off x="5697415" y="2705854"/>
            <a:ext cx="3165231" cy="0"/>
          </a:xfrm>
          <a:prstGeom prst="line">
            <a:avLst/>
          </a:prstGeom>
          <a:solidFill>
            <a:schemeClr val="accent1"/>
          </a:solidFill>
          <a:ln w="9525" cap="rnd" cmpd="sng" algn="ctr">
            <a:solidFill>
              <a:schemeClr val="bg2">
                <a:lumMod val="40000"/>
                <a:lumOff val="60000"/>
              </a:schemeClr>
            </a:solidFill>
            <a:prstDash val="sysDash"/>
            <a:round/>
            <a:headEnd type="none" w="med" len="med"/>
            <a:tailEnd type="none" w="med" len="med"/>
          </a:ln>
          <a:effectLst/>
        </p:spPr>
      </p:cxnSp>
      <p:sp>
        <p:nvSpPr>
          <p:cNvPr id="40" name="Rectangle 39">
            <a:extLst>
              <a:ext uri="{FF2B5EF4-FFF2-40B4-BE49-F238E27FC236}">
                <a16:creationId xmlns:a16="http://schemas.microsoft.com/office/drawing/2014/main" id="{B8462FB5-E2B1-D144-8094-EE96580760A8}"/>
              </a:ext>
            </a:extLst>
          </p:cNvPr>
          <p:cNvSpPr/>
          <p:nvPr/>
        </p:nvSpPr>
        <p:spPr bwMode="auto">
          <a:xfrm>
            <a:off x="3024554" y="5707001"/>
            <a:ext cx="2851442" cy="254184"/>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a:r>
              <a:rPr lang="en-US" sz="1108" b="1" dirty="0">
                <a:solidFill>
                  <a:srgbClr val="E11B22"/>
                </a:solidFill>
              </a:rPr>
              <a:t>Communication</a:t>
            </a:r>
            <a:r>
              <a:rPr lang="en-US" sz="1108" dirty="0"/>
              <a:t> binds everything together</a:t>
            </a:r>
          </a:p>
        </p:txBody>
      </p:sp>
      <p:sp>
        <p:nvSpPr>
          <p:cNvPr id="41" name="Rectangle 40">
            <a:extLst>
              <a:ext uri="{FF2B5EF4-FFF2-40B4-BE49-F238E27FC236}">
                <a16:creationId xmlns:a16="http://schemas.microsoft.com/office/drawing/2014/main" id="{A0938ABA-15FE-8941-A3C1-5C6D416B8CF7}"/>
              </a:ext>
            </a:extLst>
          </p:cNvPr>
          <p:cNvSpPr/>
          <p:nvPr/>
        </p:nvSpPr>
        <p:spPr bwMode="auto">
          <a:xfrm>
            <a:off x="3033695" y="1587980"/>
            <a:ext cx="2813538" cy="254184"/>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a:r>
              <a:rPr lang="en-US" sz="1108" b="1" dirty="0">
                <a:solidFill>
                  <a:schemeClr val="accent3"/>
                </a:solidFill>
              </a:rPr>
              <a:t>Health &amp; Safety</a:t>
            </a:r>
            <a:r>
              <a:rPr lang="en-US" sz="1108" dirty="0">
                <a:solidFill>
                  <a:schemeClr val="accent3"/>
                </a:solidFill>
              </a:rPr>
              <a:t> </a:t>
            </a:r>
            <a:r>
              <a:rPr lang="en-US" sz="1108" dirty="0"/>
              <a:t>is the goal</a:t>
            </a:r>
          </a:p>
        </p:txBody>
      </p:sp>
      <p:sp>
        <p:nvSpPr>
          <p:cNvPr id="36" name="Rectangle 35">
            <a:extLst>
              <a:ext uri="{FF2B5EF4-FFF2-40B4-BE49-F238E27FC236}">
                <a16:creationId xmlns:a16="http://schemas.microsoft.com/office/drawing/2014/main" id="{BC5F0C82-E4B9-4243-91A5-661522A7DB84}"/>
              </a:ext>
            </a:extLst>
          </p:cNvPr>
          <p:cNvSpPr/>
          <p:nvPr/>
        </p:nvSpPr>
        <p:spPr>
          <a:xfrm>
            <a:off x="363665" y="6073101"/>
            <a:ext cx="7679362" cy="338554"/>
          </a:xfrm>
          <a:prstGeom prst="rect">
            <a:avLst/>
          </a:prstGeom>
        </p:spPr>
        <p:txBody>
          <a:bodyPr wrap="square">
            <a:spAutoFit/>
          </a:bodyPr>
          <a:lstStyle/>
          <a:p>
            <a:r>
              <a:rPr lang="en-US" sz="800" b="1" dirty="0">
                <a:solidFill>
                  <a:schemeClr val="bg2">
                    <a:lumMod val="75000"/>
                  </a:schemeClr>
                </a:solidFill>
              </a:rPr>
              <a:t>Note</a:t>
            </a:r>
            <a:r>
              <a:rPr lang="en-US" sz="800" dirty="0">
                <a:solidFill>
                  <a:schemeClr val="bg2">
                    <a:lumMod val="75000"/>
                  </a:schemeClr>
                </a:solidFill>
              </a:rPr>
              <a:t>: For employers with footprint that includes US, consider impact of CARES Act and other federal, state, and/or local  legislation before taking action.</a:t>
            </a:r>
          </a:p>
          <a:p>
            <a:r>
              <a:rPr lang="en-US" sz="800" dirty="0">
                <a:solidFill>
                  <a:schemeClr val="bg2">
                    <a:lumMod val="75000"/>
                  </a:schemeClr>
                </a:solidFill>
              </a:rPr>
              <a:t>For employers with footprint that includes other countries, consider impact of any local legislative/regulatory changes before taking action.</a:t>
            </a:r>
          </a:p>
        </p:txBody>
      </p:sp>
    </p:spTree>
    <p:extLst>
      <p:ext uri="{BB962C8B-B14F-4D97-AF65-F5344CB8AC3E}">
        <p14:creationId xmlns:p14="http://schemas.microsoft.com/office/powerpoint/2010/main" val="107441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5FE2-CD0D-499F-B3A8-1D223C403884}"/>
              </a:ext>
            </a:extLst>
          </p:cNvPr>
          <p:cNvSpPr>
            <a:spLocks noGrp="1"/>
          </p:cNvSpPr>
          <p:nvPr>
            <p:ph type="ctrTitle"/>
          </p:nvPr>
        </p:nvSpPr>
        <p:spPr/>
        <p:txBody>
          <a:bodyPr/>
          <a:lstStyle/>
          <a:p>
            <a:r>
              <a:rPr lang="en-US" dirty="0"/>
              <a:t>Communications and Training</a:t>
            </a:r>
          </a:p>
        </p:txBody>
      </p:sp>
      <p:sp>
        <p:nvSpPr>
          <p:cNvPr id="3" name="Rectangle 2">
            <a:extLst>
              <a:ext uri="{FF2B5EF4-FFF2-40B4-BE49-F238E27FC236}">
                <a16:creationId xmlns:a16="http://schemas.microsoft.com/office/drawing/2014/main" id="{48677AD3-3F84-4022-9A9C-0DD45BDA81FE}"/>
              </a:ext>
            </a:extLst>
          </p:cNvPr>
          <p:cNvSpPr/>
          <p:nvPr/>
        </p:nvSpPr>
        <p:spPr>
          <a:xfrm>
            <a:off x="457200" y="4343400"/>
            <a:ext cx="4572000" cy="684803"/>
          </a:xfrm>
          <a:prstGeom prst="rect">
            <a:avLst/>
          </a:prstGeom>
        </p:spPr>
        <p:txBody>
          <a:bodyPr>
            <a:spAutoFit/>
          </a:bodyPr>
          <a:lstStyle/>
          <a:p>
            <a:pPr marL="0" indent="0">
              <a:spcBef>
                <a:spcPts val="300"/>
              </a:spcBef>
              <a:buNone/>
            </a:pPr>
            <a:r>
              <a:rPr lang="en-US" sz="1800" i="1" dirty="0"/>
              <a:t>Matthew Howes</a:t>
            </a:r>
          </a:p>
          <a:p>
            <a:pPr marL="0" indent="0">
              <a:spcBef>
                <a:spcPts val="300"/>
              </a:spcBef>
              <a:buNone/>
            </a:pPr>
            <a:r>
              <a:rPr lang="en-US" sz="1800" i="1" dirty="0"/>
              <a:t>VP, Time Away and Life Solutions Expert</a:t>
            </a:r>
          </a:p>
        </p:txBody>
      </p:sp>
    </p:spTree>
    <p:extLst>
      <p:ext uri="{BB962C8B-B14F-4D97-AF65-F5344CB8AC3E}">
        <p14:creationId xmlns:p14="http://schemas.microsoft.com/office/powerpoint/2010/main" val="26998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35D9-6BE6-274E-BDCA-2428835609D5}"/>
              </a:ext>
            </a:extLst>
          </p:cNvPr>
          <p:cNvSpPr>
            <a:spLocks noGrp="1"/>
          </p:cNvSpPr>
          <p:nvPr>
            <p:ph type="title"/>
          </p:nvPr>
        </p:nvSpPr>
        <p:spPr/>
        <p:txBody>
          <a:bodyPr/>
          <a:lstStyle/>
          <a:p>
            <a:r>
              <a:rPr lang="en-US" dirty="0"/>
              <a:t>Pulse Survey: Employee Communications for Return to Workplace</a:t>
            </a:r>
          </a:p>
        </p:txBody>
      </p:sp>
      <p:pic>
        <p:nvPicPr>
          <p:cNvPr id="4" name="slide56">
            <a:extLst>
              <a:ext uri="{FF2B5EF4-FFF2-40B4-BE49-F238E27FC236}">
                <a16:creationId xmlns:a16="http://schemas.microsoft.com/office/drawing/2014/main" id="{F61B69B4-E823-4784-A00C-2388D75AA77A}"/>
              </a:ext>
            </a:extLst>
          </p:cNvPr>
          <p:cNvPicPr>
            <a:picLocks noChangeAspect="1"/>
          </p:cNvPicPr>
          <p:nvPr/>
        </p:nvPicPr>
        <p:blipFill rotWithShape="1">
          <a:blip r:embed="rId4">
            <a:extLst>
              <a:ext uri="{28A0092B-C50C-407E-A947-70E740481C1C}">
                <a14:useLocalDpi xmlns:a14="http://schemas.microsoft.com/office/drawing/2010/main" val="0"/>
              </a:ext>
            </a:extLst>
          </a:blip>
          <a:srcRect t="13968" r="5000" b="17460"/>
          <a:stretch/>
        </p:blipFill>
        <p:spPr>
          <a:xfrm>
            <a:off x="152400" y="990600"/>
            <a:ext cx="8686800" cy="4114800"/>
          </a:xfrm>
          <a:prstGeom prst="rect">
            <a:avLst/>
          </a:prstGeom>
        </p:spPr>
      </p:pic>
    </p:spTree>
    <p:custDataLst>
      <p:tags r:id="rId1"/>
    </p:custDataLst>
    <p:extLst>
      <p:ext uri="{BB962C8B-B14F-4D97-AF65-F5344CB8AC3E}">
        <p14:creationId xmlns:p14="http://schemas.microsoft.com/office/powerpoint/2010/main" val="59963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35D9-6BE6-274E-BDCA-2428835609D5}"/>
              </a:ext>
            </a:extLst>
          </p:cNvPr>
          <p:cNvSpPr>
            <a:spLocks noGrp="1"/>
          </p:cNvSpPr>
          <p:nvPr>
            <p:ph type="title"/>
          </p:nvPr>
        </p:nvSpPr>
        <p:spPr/>
        <p:txBody>
          <a:bodyPr/>
          <a:lstStyle/>
          <a:p>
            <a:r>
              <a:rPr lang="en-US" dirty="0"/>
              <a:t>Components of a Strategic Communication Plan</a:t>
            </a:r>
          </a:p>
        </p:txBody>
      </p:sp>
      <p:sp>
        <p:nvSpPr>
          <p:cNvPr id="18" name="Content Placeholder 2">
            <a:extLst>
              <a:ext uri="{FF2B5EF4-FFF2-40B4-BE49-F238E27FC236}">
                <a16:creationId xmlns:a16="http://schemas.microsoft.com/office/drawing/2014/main" id="{721F0C7E-F1DF-4D0E-B5B2-04839118DB9F}"/>
              </a:ext>
            </a:extLst>
          </p:cNvPr>
          <p:cNvSpPr txBox="1">
            <a:spLocks/>
          </p:cNvSpPr>
          <p:nvPr/>
        </p:nvSpPr>
        <p:spPr bwMode="auto">
          <a:xfrm>
            <a:off x="457198" y="1058248"/>
            <a:ext cx="8496074" cy="621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400"/>
              </a:spcBef>
              <a:spcAft>
                <a:spcPct val="0"/>
              </a:spcAft>
              <a:buClr>
                <a:schemeClr val="tx1"/>
              </a:buClr>
              <a:buFont typeface="Wingdings" pitchFamily="2" charset="2"/>
              <a:buNone/>
              <a:tabLst>
                <a:tab pos="1828800" algn="l"/>
              </a:tabLst>
              <a:defRPr sz="1400">
                <a:solidFill>
                  <a:schemeClr val="tx1"/>
                </a:solidFill>
                <a:latin typeface="+mn-lt"/>
                <a:ea typeface="+mn-ea"/>
                <a:cs typeface="+mn-cs"/>
              </a:defRPr>
            </a:lvl1pPr>
            <a:lvl2pPr marL="0" indent="0" algn="l" rtl="0" eaLnBrk="1" fontAlgn="base" hangingPunct="1">
              <a:spcBef>
                <a:spcPts val="400"/>
              </a:spcBef>
              <a:spcAft>
                <a:spcPct val="0"/>
              </a:spcAft>
              <a:buClr>
                <a:schemeClr val="tx1"/>
              </a:buClr>
              <a:buNone/>
              <a:tabLst>
                <a:tab pos="1828800" algn="l"/>
              </a:tabLst>
              <a:defRPr sz="1400">
                <a:solidFill>
                  <a:schemeClr val="bg1">
                    <a:lumMod val="50000"/>
                  </a:schemeClr>
                </a:solidFill>
                <a:latin typeface="+mn-lt"/>
                <a:ea typeface="+mn-ea"/>
              </a:defRPr>
            </a:lvl2pPr>
            <a:lvl3pPr marL="2057400" indent="-228600" algn="l" rtl="0" eaLnBrk="1" fontAlgn="base" hangingPunct="1">
              <a:spcBef>
                <a:spcPts val="400"/>
              </a:spcBef>
              <a:spcAft>
                <a:spcPct val="0"/>
              </a:spcAft>
              <a:buClr>
                <a:schemeClr val="tx1"/>
              </a:buClr>
              <a:buFont typeface="Wingdings" panose="05000000000000000000" pitchFamily="2" charset="2"/>
              <a:buChar char="§"/>
              <a:defRPr sz="1400">
                <a:solidFill>
                  <a:schemeClr val="tx1"/>
                </a:solidFill>
                <a:latin typeface="+mn-lt"/>
                <a:ea typeface="+mn-ea"/>
              </a:defRPr>
            </a:lvl3pPr>
            <a:lvl4pPr marL="2057400" indent="-228600" algn="l" rtl="0" eaLnBrk="1" fontAlgn="base" hangingPunct="1">
              <a:spcBef>
                <a:spcPts val="400"/>
              </a:spcBef>
              <a:spcAft>
                <a:spcPct val="0"/>
              </a:spcAft>
              <a:buClr>
                <a:schemeClr val="bg1">
                  <a:lumMod val="50000"/>
                </a:schemeClr>
              </a:buClr>
              <a:buFont typeface="Wingdings" panose="05000000000000000000" pitchFamily="2" charset="2"/>
              <a:buChar char="§"/>
              <a:defRPr sz="1400">
                <a:solidFill>
                  <a:schemeClr val="bg1">
                    <a:lumMod val="50000"/>
                  </a:schemeClr>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en-US" b="1" dirty="0"/>
              <a:t>It is important to create and follow a comprehensive communication plan to ensure that messages </a:t>
            </a:r>
            <a:br>
              <a:rPr lang="en-US" b="1" dirty="0"/>
            </a:br>
            <a:r>
              <a:rPr lang="en-US" b="1" dirty="0"/>
              <a:t>are coordinated and centrally-controlled so employees won’t be overwhelmed or confused.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30188" lvl="1" indent="-230188">
              <a:buFont typeface="Wingdings" panose="05000000000000000000" pitchFamily="2" charset="2"/>
              <a:buChar char="§"/>
            </a:pPr>
            <a:endParaRPr lang="en-US" dirty="0">
              <a:solidFill>
                <a:schemeClr val="tx1"/>
              </a:solidFill>
            </a:endParaRPr>
          </a:p>
          <a:p>
            <a:pPr marL="211021" lvl="1" indent="-211021">
              <a:buFont typeface="Wingdings" panose="05000000000000000000" pitchFamily="2" charset="2"/>
              <a:buChar char="§"/>
            </a:pPr>
            <a:endParaRPr lang="en-GB" sz="1292" dirty="0">
              <a:solidFill>
                <a:schemeClr val="tx1"/>
              </a:solidFill>
            </a:endParaRPr>
          </a:p>
          <a:p>
            <a:endParaRPr lang="en-GB" sz="1250" dirty="0"/>
          </a:p>
        </p:txBody>
      </p:sp>
      <p:sp>
        <p:nvSpPr>
          <p:cNvPr id="4" name="Freeform 8">
            <a:extLst>
              <a:ext uri="{FF2B5EF4-FFF2-40B4-BE49-F238E27FC236}">
                <a16:creationId xmlns:a16="http://schemas.microsoft.com/office/drawing/2014/main" id="{85B01662-2396-4BFD-86C0-1FB9A9BA8ACA}"/>
              </a:ext>
            </a:extLst>
          </p:cNvPr>
          <p:cNvSpPr>
            <a:spLocks/>
          </p:cNvSpPr>
          <p:nvPr/>
        </p:nvSpPr>
        <p:spPr bwMode="auto">
          <a:xfrm>
            <a:off x="457200" y="1647734"/>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E11B22"/>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Key Objectives</a:t>
            </a:r>
          </a:p>
        </p:txBody>
      </p:sp>
      <p:sp>
        <p:nvSpPr>
          <p:cNvPr id="5" name="Freeform 8">
            <a:extLst>
              <a:ext uri="{FF2B5EF4-FFF2-40B4-BE49-F238E27FC236}">
                <a16:creationId xmlns:a16="http://schemas.microsoft.com/office/drawing/2014/main" id="{3C1E4F54-B236-4E4A-B462-9C1BE7DD43C3}"/>
              </a:ext>
            </a:extLst>
          </p:cNvPr>
          <p:cNvSpPr>
            <a:spLocks/>
          </p:cNvSpPr>
          <p:nvPr/>
        </p:nvSpPr>
        <p:spPr bwMode="auto">
          <a:xfrm>
            <a:off x="457199" y="2841938"/>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4D4F53"/>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Audience &amp; Stakeholders</a:t>
            </a:r>
          </a:p>
        </p:txBody>
      </p:sp>
      <p:sp>
        <p:nvSpPr>
          <p:cNvPr id="6" name="Freeform 8">
            <a:extLst>
              <a:ext uri="{FF2B5EF4-FFF2-40B4-BE49-F238E27FC236}">
                <a16:creationId xmlns:a16="http://schemas.microsoft.com/office/drawing/2014/main" id="{A0968048-C709-4D4F-8098-DC4EEAD7A5D1}"/>
              </a:ext>
            </a:extLst>
          </p:cNvPr>
          <p:cNvSpPr>
            <a:spLocks/>
          </p:cNvSpPr>
          <p:nvPr/>
        </p:nvSpPr>
        <p:spPr bwMode="auto">
          <a:xfrm>
            <a:off x="4876800" y="1647734"/>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5EB6E4"/>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Clear Ownership</a:t>
            </a:r>
          </a:p>
        </p:txBody>
      </p:sp>
      <p:sp>
        <p:nvSpPr>
          <p:cNvPr id="7" name="Freeform 8">
            <a:extLst>
              <a:ext uri="{FF2B5EF4-FFF2-40B4-BE49-F238E27FC236}">
                <a16:creationId xmlns:a16="http://schemas.microsoft.com/office/drawing/2014/main" id="{22AE8D56-0228-4B67-B94A-1E8D4B700B45}"/>
              </a:ext>
            </a:extLst>
          </p:cNvPr>
          <p:cNvSpPr>
            <a:spLocks/>
          </p:cNvSpPr>
          <p:nvPr/>
        </p:nvSpPr>
        <p:spPr bwMode="auto">
          <a:xfrm>
            <a:off x="4876799" y="2841938"/>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E11B22"/>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Select Channels</a:t>
            </a:r>
          </a:p>
        </p:txBody>
      </p:sp>
      <p:sp>
        <p:nvSpPr>
          <p:cNvPr id="8" name="Freeform 8">
            <a:extLst>
              <a:ext uri="{FF2B5EF4-FFF2-40B4-BE49-F238E27FC236}">
                <a16:creationId xmlns:a16="http://schemas.microsoft.com/office/drawing/2014/main" id="{2B7A3708-9806-4824-86A5-62D41DC5BE18}"/>
              </a:ext>
            </a:extLst>
          </p:cNvPr>
          <p:cNvSpPr>
            <a:spLocks/>
          </p:cNvSpPr>
          <p:nvPr/>
        </p:nvSpPr>
        <p:spPr bwMode="auto">
          <a:xfrm>
            <a:off x="457199" y="4036142"/>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5EB6E4"/>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Informed Managers</a:t>
            </a:r>
          </a:p>
        </p:txBody>
      </p:sp>
      <p:sp>
        <p:nvSpPr>
          <p:cNvPr id="9" name="Freeform 8">
            <a:extLst>
              <a:ext uri="{FF2B5EF4-FFF2-40B4-BE49-F238E27FC236}">
                <a16:creationId xmlns:a16="http://schemas.microsoft.com/office/drawing/2014/main" id="{1C30AE2B-17FC-4E5B-8DAA-8643D4B46C82}"/>
              </a:ext>
            </a:extLst>
          </p:cNvPr>
          <p:cNvSpPr>
            <a:spLocks/>
          </p:cNvSpPr>
          <p:nvPr/>
        </p:nvSpPr>
        <p:spPr bwMode="auto">
          <a:xfrm>
            <a:off x="4892781" y="4036142"/>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4D4F53"/>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Concise Messages</a:t>
            </a:r>
          </a:p>
        </p:txBody>
      </p:sp>
      <p:sp>
        <p:nvSpPr>
          <p:cNvPr id="10" name="Freeform 8">
            <a:extLst>
              <a:ext uri="{FF2B5EF4-FFF2-40B4-BE49-F238E27FC236}">
                <a16:creationId xmlns:a16="http://schemas.microsoft.com/office/drawing/2014/main" id="{B7596427-029D-4D07-8B64-64507E041E4C}"/>
              </a:ext>
            </a:extLst>
          </p:cNvPr>
          <p:cNvSpPr>
            <a:spLocks/>
          </p:cNvSpPr>
          <p:nvPr/>
        </p:nvSpPr>
        <p:spPr bwMode="auto">
          <a:xfrm>
            <a:off x="457198" y="5232804"/>
            <a:ext cx="958637" cy="1091796"/>
          </a:xfrm>
          <a:custGeom>
            <a:avLst/>
            <a:gdLst>
              <a:gd name="T0" fmla="*/ 504 w 1009"/>
              <a:gd name="T1" fmla="*/ 0 h 1165"/>
              <a:gd name="T2" fmla="*/ 0 w 1009"/>
              <a:gd name="T3" fmla="*/ 292 h 1165"/>
              <a:gd name="T4" fmla="*/ 0 w 1009"/>
              <a:gd name="T5" fmla="*/ 875 h 1165"/>
              <a:gd name="T6" fmla="*/ 504 w 1009"/>
              <a:gd name="T7" fmla="*/ 1165 h 1165"/>
              <a:gd name="T8" fmla="*/ 1009 w 1009"/>
              <a:gd name="T9" fmla="*/ 875 h 1165"/>
              <a:gd name="T10" fmla="*/ 1009 w 1009"/>
              <a:gd name="T11" fmla="*/ 292 h 1165"/>
              <a:gd name="T12" fmla="*/ 504 w 1009"/>
              <a:gd name="T13" fmla="*/ 0 h 1165"/>
            </a:gdLst>
            <a:ahLst/>
            <a:cxnLst>
              <a:cxn ang="0">
                <a:pos x="T0" y="T1"/>
              </a:cxn>
              <a:cxn ang="0">
                <a:pos x="T2" y="T3"/>
              </a:cxn>
              <a:cxn ang="0">
                <a:pos x="T4" y="T5"/>
              </a:cxn>
              <a:cxn ang="0">
                <a:pos x="T6" y="T7"/>
              </a:cxn>
              <a:cxn ang="0">
                <a:pos x="T8" y="T9"/>
              </a:cxn>
              <a:cxn ang="0">
                <a:pos x="T10" y="T11"/>
              </a:cxn>
              <a:cxn ang="0">
                <a:pos x="T12" y="T13"/>
              </a:cxn>
            </a:cxnLst>
            <a:rect l="0" t="0" r="r" b="b"/>
            <a:pathLst>
              <a:path w="1009" h="1165">
                <a:moveTo>
                  <a:pt x="504" y="0"/>
                </a:moveTo>
                <a:lnTo>
                  <a:pt x="0" y="292"/>
                </a:lnTo>
                <a:lnTo>
                  <a:pt x="0" y="875"/>
                </a:lnTo>
                <a:lnTo>
                  <a:pt x="504" y="1165"/>
                </a:lnTo>
                <a:lnTo>
                  <a:pt x="1009" y="875"/>
                </a:lnTo>
                <a:lnTo>
                  <a:pt x="1009" y="292"/>
                </a:lnTo>
                <a:lnTo>
                  <a:pt x="504" y="0"/>
                </a:lnTo>
                <a:close/>
              </a:path>
            </a:pathLst>
          </a:custGeom>
          <a:solidFill>
            <a:srgbClr val="E11B22"/>
          </a:solidFill>
          <a:ln>
            <a:noFill/>
          </a:ln>
        </p:spPr>
        <p:txBody>
          <a:bodyPr vert="horz" wrap="square" lIns="66330" tIns="33163" rIns="66330" bIns="33163" numCol="1" anchor="ctr" anchorCtr="0" compatLnSpc="1">
            <a:prstTxWarp prst="textNoShape">
              <a:avLst/>
            </a:prstTxWarp>
          </a:bodyPr>
          <a:lstStyle/>
          <a:p>
            <a:pPr algn="ctr" defTabSz="726142">
              <a:lnSpc>
                <a:spcPct val="90000"/>
              </a:lnSpc>
              <a:spcAft>
                <a:spcPct val="35000"/>
              </a:spcAft>
            </a:pPr>
            <a:r>
              <a:rPr lang="en-US" sz="1000" b="1" dirty="0">
                <a:solidFill>
                  <a:schemeClr val="bg1"/>
                </a:solidFill>
                <a:latin typeface="Arial" panose="020B0604020202020204" pitchFamily="34" charset="0"/>
                <a:cs typeface="Arial" panose="020B0604020202020204" pitchFamily="34" charset="0"/>
              </a:rPr>
              <a:t>Regular Cadence</a:t>
            </a:r>
          </a:p>
        </p:txBody>
      </p:sp>
      <p:sp>
        <p:nvSpPr>
          <p:cNvPr id="3" name="Rectangle 2">
            <a:extLst>
              <a:ext uri="{FF2B5EF4-FFF2-40B4-BE49-F238E27FC236}">
                <a16:creationId xmlns:a16="http://schemas.microsoft.com/office/drawing/2014/main" id="{65607DC8-07B4-4B15-ACA2-DA281AD96D59}"/>
              </a:ext>
            </a:extLst>
          </p:cNvPr>
          <p:cNvSpPr/>
          <p:nvPr/>
        </p:nvSpPr>
        <p:spPr>
          <a:xfrm>
            <a:off x="1415836" y="1825607"/>
            <a:ext cx="3156164" cy="692497"/>
          </a:xfrm>
          <a:prstGeom prst="rect">
            <a:avLst/>
          </a:prstGeom>
        </p:spPr>
        <p:txBody>
          <a:bodyPr wrap="square">
            <a:spAutoFit/>
          </a:bodyPr>
          <a:lstStyle/>
          <a:p>
            <a:pPr>
              <a:buClr>
                <a:srgbClr val="404040"/>
              </a:buClr>
            </a:pPr>
            <a:r>
              <a:rPr lang="en-US" sz="1300" dirty="0"/>
              <a:t>Establish </a:t>
            </a:r>
            <a:r>
              <a:rPr lang="en-US" sz="1300" b="1" dirty="0"/>
              <a:t>key objectives </a:t>
            </a:r>
            <a:r>
              <a:rPr lang="en-US" sz="1300" dirty="0"/>
              <a:t>on how return to workplace communication will align with other important communications.</a:t>
            </a:r>
          </a:p>
        </p:txBody>
      </p:sp>
      <p:sp>
        <p:nvSpPr>
          <p:cNvPr id="11" name="Rectangle 10">
            <a:extLst>
              <a:ext uri="{FF2B5EF4-FFF2-40B4-BE49-F238E27FC236}">
                <a16:creationId xmlns:a16="http://schemas.microsoft.com/office/drawing/2014/main" id="{8196F4C8-E1FA-42E5-9FE4-ADF67FB42B85}"/>
              </a:ext>
            </a:extLst>
          </p:cNvPr>
          <p:cNvSpPr/>
          <p:nvPr/>
        </p:nvSpPr>
        <p:spPr>
          <a:xfrm>
            <a:off x="5835437" y="1824300"/>
            <a:ext cx="3154680" cy="692497"/>
          </a:xfrm>
          <a:prstGeom prst="rect">
            <a:avLst/>
          </a:prstGeom>
        </p:spPr>
        <p:txBody>
          <a:bodyPr wrap="square">
            <a:spAutoFit/>
          </a:bodyPr>
          <a:lstStyle/>
          <a:p>
            <a:pPr>
              <a:buClr>
                <a:srgbClr val="404040"/>
              </a:buClr>
            </a:pPr>
            <a:r>
              <a:rPr lang="en-US" sz="1300" dirty="0"/>
              <a:t>Identify </a:t>
            </a:r>
            <a:r>
              <a:rPr lang="en-US" sz="1300" b="1" dirty="0"/>
              <a:t>clear ownership and responsibility </a:t>
            </a:r>
            <a:r>
              <a:rPr lang="en-US" sz="1300" dirty="0"/>
              <a:t>for the communication </a:t>
            </a:r>
            <a:br>
              <a:rPr lang="en-US" sz="1300" dirty="0"/>
            </a:br>
            <a:r>
              <a:rPr lang="en-US" sz="1300" dirty="0"/>
              <a:t>plan and execution.</a:t>
            </a:r>
          </a:p>
        </p:txBody>
      </p:sp>
      <p:sp>
        <p:nvSpPr>
          <p:cNvPr id="12" name="Rectangle 11">
            <a:extLst>
              <a:ext uri="{FF2B5EF4-FFF2-40B4-BE49-F238E27FC236}">
                <a16:creationId xmlns:a16="http://schemas.microsoft.com/office/drawing/2014/main" id="{BCB161F8-2D93-49CF-AAD6-48D0DA51E750}"/>
              </a:ext>
            </a:extLst>
          </p:cNvPr>
          <p:cNvSpPr/>
          <p:nvPr/>
        </p:nvSpPr>
        <p:spPr>
          <a:xfrm>
            <a:off x="1415835" y="2941560"/>
            <a:ext cx="3156164" cy="892552"/>
          </a:xfrm>
          <a:prstGeom prst="rect">
            <a:avLst/>
          </a:prstGeom>
        </p:spPr>
        <p:txBody>
          <a:bodyPr wrap="square">
            <a:spAutoFit/>
          </a:bodyPr>
          <a:lstStyle/>
          <a:p>
            <a:r>
              <a:rPr lang="en-US" sz="1300" dirty="0"/>
              <a:t>Assess the needs of all </a:t>
            </a:r>
            <a:r>
              <a:rPr lang="en-US" sz="1300" b="1" dirty="0"/>
              <a:t>audiences and stakeholders</a:t>
            </a:r>
            <a:r>
              <a:rPr lang="en-US" sz="1300" dirty="0"/>
              <a:t>, especially as different employee groups may be impacted at different times and in different ways.</a:t>
            </a:r>
          </a:p>
        </p:txBody>
      </p:sp>
      <p:sp>
        <p:nvSpPr>
          <p:cNvPr id="15" name="Rectangle 14">
            <a:extLst>
              <a:ext uri="{FF2B5EF4-FFF2-40B4-BE49-F238E27FC236}">
                <a16:creationId xmlns:a16="http://schemas.microsoft.com/office/drawing/2014/main" id="{FFAEDDD0-1B3D-4887-BE9D-F8EA3FB88875}"/>
              </a:ext>
            </a:extLst>
          </p:cNvPr>
          <p:cNvSpPr/>
          <p:nvPr/>
        </p:nvSpPr>
        <p:spPr>
          <a:xfrm>
            <a:off x="5835436" y="3074746"/>
            <a:ext cx="3003764" cy="692497"/>
          </a:xfrm>
          <a:prstGeom prst="rect">
            <a:avLst/>
          </a:prstGeom>
        </p:spPr>
        <p:txBody>
          <a:bodyPr wrap="square">
            <a:spAutoFit/>
          </a:bodyPr>
          <a:lstStyle/>
          <a:p>
            <a:r>
              <a:rPr lang="en-US" sz="1300" dirty="0"/>
              <a:t>Select </a:t>
            </a:r>
            <a:r>
              <a:rPr lang="en-US" sz="1300" b="1" dirty="0"/>
              <a:t>communication channels</a:t>
            </a:r>
            <a:r>
              <a:rPr lang="en-US" sz="1300" dirty="0"/>
              <a:t> and tactics that fit the environment, situation and nature of the messages.</a:t>
            </a:r>
          </a:p>
        </p:txBody>
      </p:sp>
      <p:sp>
        <p:nvSpPr>
          <p:cNvPr id="16" name="Rectangle 15">
            <a:extLst>
              <a:ext uri="{FF2B5EF4-FFF2-40B4-BE49-F238E27FC236}">
                <a16:creationId xmlns:a16="http://schemas.microsoft.com/office/drawing/2014/main" id="{2A491490-710C-47F1-8752-F7BE22BEAD55}"/>
              </a:ext>
            </a:extLst>
          </p:cNvPr>
          <p:cNvSpPr/>
          <p:nvPr/>
        </p:nvSpPr>
        <p:spPr>
          <a:xfrm>
            <a:off x="1420894" y="4237021"/>
            <a:ext cx="3151105" cy="692497"/>
          </a:xfrm>
          <a:prstGeom prst="rect">
            <a:avLst/>
          </a:prstGeom>
        </p:spPr>
        <p:txBody>
          <a:bodyPr wrap="square">
            <a:spAutoFit/>
          </a:bodyPr>
          <a:lstStyle/>
          <a:p>
            <a:r>
              <a:rPr lang="en-US" sz="1300" dirty="0"/>
              <a:t>Ensure </a:t>
            </a:r>
            <a:r>
              <a:rPr lang="en-US" sz="1300" b="1" dirty="0"/>
              <a:t>managers are kept informed</a:t>
            </a:r>
            <a:r>
              <a:rPr lang="en-US" sz="1300" dirty="0"/>
              <a:t>, as they are a critical audience and resource.</a:t>
            </a:r>
          </a:p>
        </p:txBody>
      </p:sp>
      <p:sp>
        <p:nvSpPr>
          <p:cNvPr id="17" name="Rectangle 16">
            <a:extLst>
              <a:ext uri="{FF2B5EF4-FFF2-40B4-BE49-F238E27FC236}">
                <a16:creationId xmlns:a16="http://schemas.microsoft.com/office/drawing/2014/main" id="{CD38761E-13CD-4393-A421-4F04A2BDC258}"/>
              </a:ext>
            </a:extLst>
          </p:cNvPr>
          <p:cNvSpPr/>
          <p:nvPr/>
        </p:nvSpPr>
        <p:spPr>
          <a:xfrm>
            <a:off x="5835436" y="4135764"/>
            <a:ext cx="3154680" cy="892552"/>
          </a:xfrm>
          <a:prstGeom prst="rect">
            <a:avLst/>
          </a:prstGeom>
        </p:spPr>
        <p:txBody>
          <a:bodyPr wrap="square">
            <a:spAutoFit/>
          </a:bodyPr>
          <a:lstStyle/>
          <a:p>
            <a:r>
              <a:rPr lang="en-US" sz="1300" dirty="0"/>
              <a:t>Create </a:t>
            </a:r>
            <a:r>
              <a:rPr lang="en-US" sz="1300" b="1" dirty="0"/>
              <a:t>clear and concise messages</a:t>
            </a:r>
            <a:r>
              <a:rPr lang="en-US" sz="1300" dirty="0"/>
              <a:t>, as employees will be overwhelmed and possibly anxious, and many protocols and processes may be new.</a:t>
            </a:r>
          </a:p>
        </p:txBody>
      </p:sp>
      <p:sp>
        <p:nvSpPr>
          <p:cNvPr id="19" name="Rectangle 18">
            <a:extLst>
              <a:ext uri="{FF2B5EF4-FFF2-40B4-BE49-F238E27FC236}">
                <a16:creationId xmlns:a16="http://schemas.microsoft.com/office/drawing/2014/main" id="{7B942F97-2013-4416-9C15-5435F0A7FDE9}"/>
              </a:ext>
            </a:extLst>
          </p:cNvPr>
          <p:cNvSpPr/>
          <p:nvPr/>
        </p:nvSpPr>
        <p:spPr>
          <a:xfrm>
            <a:off x="1415835" y="5327182"/>
            <a:ext cx="3232365" cy="892552"/>
          </a:xfrm>
          <a:prstGeom prst="rect">
            <a:avLst/>
          </a:prstGeom>
        </p:spPr>
        <p:txBody>
          <a:bodyPr wrap="square">
            <a:spAutoFit/>
          </a:bodyPr>
          <a:lstStyle/>
          <a:p>
            <a:r>
              <a:rPr lang="en-US" sz="1300" dirty="0"/>
              <a:t>Establish a </a:t>
            </a:r>
            <a:r>
              <a:rPr lang="en-US" sz="1300" b="1" dirty="0"/>
              <a:t>regular cadence and centralized source for communication</a:t>
            </a:r>
            <a:r>
              <a:rPr lang="en-US" sz="1300" dirty="0"/>
              <a:t>, so all audiences and stakeholders are informed (changes could be frequent).</a:t>
            </a:r>
          </a:p>
        </p:txBody>
      </p:sp>
    </p:spTree>
    <p:custDataLst>
      <p:tags r:id="rId1"/>
    </p:custDataLst>
    <p:extLst>
      <p:ext uri="{BB962C8B-B14F-4D97-AF65-F5344CB8AC3E}">
        <p14:creationId xmlns:p14="http://schemas.microsoft.com/office/powerpoint/2010/main" val="2210846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9ce6eb268ef74209b69c023f82e232312aafd7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template with data ribbons (LTR)">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C ppt-guide-Print-LTR_11-20-15.potx" id="{4221FDCC-AC3C-40CE-B35E-DA4B7CE4C886}" vid="{1201068C-FF90-44BA-80C3-73FD5572C11F}"/>
    </a:ext>
  </a:extLst>
</a:theme>
</file>

<file path=ppt/theme/theme2.xml><?xml version="1.0" encoding="utf-8"?>
<a:theme xmlns:a="http://schemas.openxmlformats.org/drawingml/2006/main" name="Aon-ppt-guide-Print-LTR 2018">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on-ppt-guide-Print-LTR" id="{A29B8F40-E6B6-4D01-87FF-6169DAF6AF30}" vid="{C28A8C01-0158-4710-9B49-993913FEEB3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4995f8e1bdf48bfb26f6207e34766a0 xmlns="2b35f960-eb6b-4cfb-a369-1180697826ad">
      <Terms xmlns="http://schemas.microsoft.com/office/infopath/2007/PartnerControls">
        <TermInfo xmlns="http://schemas.microsoft.com/office/infopath/2007/PartnerControls">
          <TermName xmlns="http://schemas.microsoft.com/office/infopath/2007/PartnerControls">Strategy ＆ Solutions</TermName>
          <TermId xmlns="http://schemas.microsoft.com/office/infopath/2007/PartnerControls">a9a2340a-b94d-42fd-8b32-4c40257a781c</TermId>
        </TermInfo>
      </Terms>
    </n4995f8e1bdf48bfb26f6207e34766a0>
    <a7a7b799e10d40a48c9e0023a0b084e9 xmlns="2b35f960-eb6b-4cfb-a369-1180697826ad">
      <Terms xmlns="http://schemas.microsoft.com/office/infopath/2007/PartnerControls"/>
    </a7a7b799e10d40a48c9e0023a0b084e9>
    <d5cdfdf2c47a4ef29348c4e88b27adde xmlns="2b35f960-eb6b-4cfb-a369-1180697826ad">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56828c63-0d1f-4df4-9d1e-17f3bc9ebab7</TermId>
        </TermInfo>
      </Terms>
    </d5cdfdf2c47a4ef29348c4e88b27adde>
    <TaxCatchAll xmlns="20b3eb8d-9c30-48b7-8a9b-4cc51be80b12">
      <Value>6</Value>
      <Value>5</Value>
      <Value>3</Value>
      <Value>85</Value>
      <Value>1</Value>
    </TaxCatchAll>
    <ContentTypeTaxHTField0 xmlns="2b35f960-eb6b-4cfb-a369-1180697826a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c3d264db-b919-4fc7-b0a0-bb762e9c9d61</TermId>
        </TermInfo>
      </Terms>
    </ContentTypeTaxHTField0>
    <PublishingExpirationDate xmlns="http://schemas.microsoft.com/sharepoint/v3" xsi:nil="true"/>
    <Document_x0020_Owner xmlns="a5006424-e5cf-45b6-8b71-b7abb0a31488">
      <UserInfo>
        <DisplayName>i:0ǵ.t|pingfederatests-dev-hp|mmiklosi</DisplayName>
        <AccountId>50185</AccountId>
        <AccountType/>
      </UserInfo>
    </Document_x0020_Owner>
    <MyAonUsageRestrictionTaxHTField0 xmlns="2b35f960-eb6b-4cfb-a369-1180697826ad">
      <Terms xmlns="http://schemas.microsoft.com/office/infopath/2007/PartnerControls">
        <TermInfo xmlns="http://schemas.microsoft.com/office/infopath/2007/PartnerControls">
          <TermName xmlns="http://schemas.microsoft.com/office/infopath/2007/PartnerControls">Aon Internal Use Only</TermName>
          <TermId xmlns="http://schemas.microsoft.com/office/infopath/2007/PartnerControls">2b4f17bf-65b2-4748-a7ed-24ca84f43d9f</TermId>
        </TermInfo>
      </Terms>
    </MyAonUsageRestrictionTaxHTField0>
    <k746716b96d848be829e6c053c4e9d73 xmlns="2b35f960-eb6b-4cfb-a369-1180697826a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191d8617-c26d-4d05-8e4f-87752af2781a</TermId>
        </TermInfo>
      </Terms>
    </k746716b96d848be829e6c053c4e9d73>
    <PublishingStartDate xmlns="http://schemas.microsoft.com/sharepoint/v3" xsi:nil="true"/>
    <dccc25fd69d44a8ea3abe30f9d25915e xmlns="20b3eb8d-9c30-48b7-8a9b-4cc51be80b12">
      <Terms xmlns="http://schemas.microsoft.com/office/infopath/2007/PartnerControls"/>
    </dccc25fd69d44a8ea3abe30f9d25915e>
    <ReferencedPage xmlns="20b3eb8d-9c30-48b7-8a9b-4cc51be80b12">
      <Url xsi:nil="true"/>
      <Description xsi:nil="true"/>
    </ReferencedP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on Documents" ma:contentTypeID="0x01010052CD3863E04C4DBAB4BA85034A91B8CA00805DE5425287794EAF58C44B5623E446" ma:contentTypeVersion="9" ma:contentTypeDescription="Aon Documents Content Type" ma:contentTypeScope="" ma:versionID="636dfddefe834218fd9f9280c81dd355">
  <xsd:schema xmlns:xsd="http://www.w3.org/2001/XMLSchema" xmlns:xs="http://www.w3.org/2001/XMLSchema" xmlns:p="http://schemas.microsoft.com/office/2006/metadata/properties" xmlns:ns1="http://schemas.microsoft.com/sharepoint/v3" xmlns:ns2="2b35f960-eb6b-4cfb-a369-1180697826ad" xmlns:ns3="a5006424-e5cf-45b6-8b71-b7abb0a31488" xmlns:ns4="20b3eb8d-9c30-48b7-8a9b-4cc51be80b12" targetNamespace="http://schemas.microsoft.com/office/2006/metadata/properties" ma:root="true" ma:fieldsID="5ac3edb9268282524641e0d1fe69bd18" ns1:_="" ns2:_="" ns3:_="" ns4:_="">
    <xsd:import namespace="http://schemas.microsoft.com/sharepoint/v3"/>
    <xsd:import namespace="2b35f960-eb6b-4cfb-a369-1180697826ad"/>
    <xsd:import namespace="a5006424-e5cf-45b6-8b71-b7abb0a31488"/>
    <xsd:import namespace="20b3eb8d-9c30-48b7-8a9b-4cc51be80b12"/>
    <xsd:element name="properties">
      <xsd:complexType>
        <xsd:sequence>
          <xsd:element name="documentManagement">
            <xsd:complexType>
              <xsd:all>
                <xsd:element ref="ns1:PublishingStartDate" minOccurs="0"/>
                <xsd:element ref="ns1:PublishingExpirationDate" minOccurs="0"/>
                <xsd:element ref="ns3:Document_x0020_Owner"/>
                <xsd:element ref="ns2:MyAonUsageRestrictionTaxHTField0" minOccurs="0"/>
                <xsd:element ref="ns2:k746716b96d848be829e6c053c4e9d73" minOccurs="0"/>
                <xsd:element ref="ns2:n4995f8e1bdf48bfb26f6207e34766a0" minOccurs="0"/>
                <xsd:element ref="ns2:d5cdfdf2c47a4ef29348c4e88b27adde" minOccurs="0"/>
                <xsd:element ref="ns2:a7a7b799e10d40a48c9e0023a0b084e9" minOccurs="0"/>
                <xsd:element ref="ns2:ContentTypeTaxHTField0" minOccurs="0"/>
                <xsd:element ref="ns4:TaxCatchAll" minOccurs="0"/>
                <xsd:element ref="ns4:dccc25fd69d44a8ea3abe30f9d25915e" minOccurs="0"/>
                <xsd:element ref="ns4:TaxCatchAllLabel" minOccurs="0"/>
                <xsd:element ref="ns4:ReferencedP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5f960-eb6b-4cfb-a369-1180697826ad" elementFormDefault="qualified">
    <xsd:import namespace="http://schemas.microsoft.com/office/2006/documentManagement/types"/>
    <xsd:import namespace="http://schemas.microsoft.com/office/infopath/2007/PartnerControls"/>
    <xsd:element name="MyAonUsageRestrictionTaxHTField0" ma:index="14" ma:taxonomy="true" ma:internalName="MyAonUsageRestrictionTaxHTField0" ma:taxonomyFieldName="Usage_x0020_Restriction" ma:displayName="Usage Restriction" ma:readOnly="false" ma:default="1033;#Aon Internal Use Only|2b4f17bf-65b2-4748-a7ed-24ca84f43d9f" ma:fieldId="{f9b65d2a-07da-4860-adb9-45b634fc0c45}" ma:taxonomyMulti="true" ma:sspId="20793e9c-2811-4dd3-bcf4-f920e5bee99a" ma:termSetId="0c847c27-0ae4-439b-adc3-e6f4b50cfa64" ma:anchorId="00000000-0000-0000-0000-000000000000" ma:open="false" ma:isKeyword="false">
      <xsd:complexType>
        <xsd:sequence>
          <xsd:element ref="pc:Terms" minOccurs="0" maxOccurs="1"/>
        </xsd:sequence>
      </xsd:complexType>
    </xsd:element>
    <xsd:element name="k746716b96d848be829e6c053c4e9d73" ma:index="16" ma:taxonomy="true" ma:internalName="k746716b96d848be829e6c053c4e9d73" ma:taxonomyFieldName="Site_x0020_Language" ma:displayName="Language" ma:default="1;#English|191d8617-c26d-4d05-8e4f-87752af2781a" ma:fieldId="{4746716b-96d8-48be-829e-6c053c4e9d73}" ma:sspId="20793e9c-2811-4dd3-bcf4-f920e5bee99a" ma:termSetId="14d7a6ed-4903-4aa2-adec-b1f73319c838" ma:anchorId="00000000-0000-0000-0000-000000000000" ma:open="false" ma:isKeyword="false">
      <xsd:complexType>
        <xsd:sequence>
          <xsd:element ref="pc:Terms" minOccurs="0" maxOccurs="1"/>
        </xsd:sequence>
      </xsd:complexType>
    </xsd:element>
    <xsd:element name="n4995f8e1bdf48bfb26f6207e34766a0" ma:index="18" ma:taxonomy="true" ma:internalName="n4995f8e1bdf48bfb26f6207e34766a0" ma:taxonomyFieldName="Publication_x0020_Audience_x0020_Business_x0020_Unit" ma:displayName="Organization" ma:readOnly="false" ma:default="" ma:fieldId="{74995f8e-1bdf-48bf-b26f-6207e34766a0}" ma:taxonomyMulti="true" ma:sspId="20793e9c-2811-4dd3-bcf4-f920e5bee99a" ma:termSetId="6810c2f9-4369-4b3f-9e52-07219375a7ac" ma:anchorId="00000000-0000-0000-0000-000000000000" ma:open="false" ma:isKeyword="false">
      <xsd:complexType>
        <xsd:sequence>
          <xsd:element ref="pc:Terms" minOccurs="0" maxOccurs="1"/>
        </xsd:sequence>
      </xsd:complexType>
    </xsd:element>
    <xsd:element name="d5cdfdf2c47a4ef29348c4e88b27adde" ma:index="20" ma:taxonomy="true" ma:internalName="d5cdfdf2c47a4ef29348c4e88b27adde" ma:taxonomyFieldName="Publication_x0020_Audience_x0020_Location" ma:displayName="Geography" ma:readOnly="false" ma:default="" ma:fieldId="{d5cdfdf2-c47a-4ef2-9348-c4e88b27adde}" ma:taxonomyMulti="true" ma:sspId="20793e9c-2811-4dd3-bcf4-f920e5bee99a" ma:termSetId="de6f53b4-7806-41ba-901d-79ead58e2622" ma:anchorId="00000000-0000-0000-0000-000000000000" ma:open="false" ma:isKeyword="false">
      <xsd:complexType>
        <xsd:sequence>
          <xsd:element ref="pc:Terms" minOccurs="0" maxOccurs="1"/>
        </xsd:sequence>
      </xsd:complexType>
    </xsd:element>
    <xsd:element name="a7a7b799e10d40a48c9e0023a0b084e9" ma:index="22" nillable="true" ma:taxonomy="true" ma:internalName="a7a7b799e10d40a48c9e0023a0b084e9" ma:taxonomyFieldName="Industry" ma:displayName="Industry" ma:readOnly="false" ma:default="" ma:fieldId="{a7a7b799-e10d-40a4-8c9e-0023a0b084e9}" ma:taxonomyMulti="true" ma:sspId="20793e9c-2811-4dd3-bcf4-f920e5bee99a" ma:termSetId="71242954-25b4-458b-a572-9aaf8e9638ff" ma:anchorId="00000000-0000-0000-0000-000000000000" ma:open="false" ma:isKeyword="false">
      <xsd:complexType>
        <xsd:sequence>
          <xsd:element ref="pc:Terms" minOccurs="0" maxOccurs="1"/>
        </xsd:sequence>
      </xsd:complexType>
    </xsd:element>
    <xsd:element name="ContentTypeTaxHTField0" ma:index="23" ma:taxonomy="true" ma:internalName="ContentTypeTaxHTField0" ma:taxonomyFieldName="Content_x0020_Type" ma:displayName="Content Type" ma:readOnly="false" ma:default="" ma:fieldId="{8c540b47-096f-447a-8cff-fe5a22ecf460}" ma:sspId="20793e9c-2811-4dd3-bcf4-f920e5bee99a" ma:termSetId="634be28b-f43a-49e2-a7c2-5bc2c3949e8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006424-e5cf-45b6-8b71-b7abb0a31488" elementFormDefault="qualified">
    <xsd:import namespace="http://schemas.microsoft.com/office/2006/documentManagement/types"/>
    <xsd:import namespace="http://schemas.microsoft.com/office/infopath/2007/PartnerControls"/>
    <xsd:element name="Document_x0020_Owner" ma:index="6" ma:displayName="Owner" ma:description="Owner" ma:list="UserInfo" ma:SharePointGroup="0" ma:internalName="Document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b3eb8d-9c30-48b7-8a9b-4cc51be80b1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f69cdd6-066c-45e9-94e6-42f091aac8c4}" ma:internalName="TaxCatchAll" ma:showField="CatchAllData" ma:web="20b3eb8d-9c30-48b7-8a9b-4cc51be80b12">
      <xsd:complexType>
        <xsd:complexContent>
          <xsd:extension base="dms:MultiChoiceLookup">
            <xsd:sequence>
              <xsd:element name="Value" type="dms:Lookup" maxOccurs="unbounded" minOccurs="0" nillable="true"/>
            </xsd:sequence>
          </xsd:extension>
        </xsd:complexContent>
      </xsd:complexType>
    </xsd:element>
    <xsd:element name="dccc25fd69d44a8ea3abe30f9d25915e" ma:index="25" nillable="true" ma:taxonomy="true" ma:internalName="dccc25fd69d44a8ea3abe30f9d25915e" ma:taxonomyFieldName="Methodology" ma:displayName="Methodology" ma:fieldId="{dccc25fd-69d4-4a8e-a3ab-e30f9d25915e}" ma:taxonomyMulti="true" ma:sspId="20793e9c-2811-4dd3-bcf4-f920e5bee99a" ma:termSetId="c36fb8eb-566c-4de4-8205-304e2a5a1293"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9f69cdd6-066c-45e9-94e6-42f091aac8c4}" ma:internalName="TaxCatchAllLabel" ma:readOnly="true" ma:showField="CatchAllDataLabel" ma:web="20b3eb8d-9c30-48b7-8a9b-4cc51be80b12">
      <xsd:complexType>
        <xsd:complexContent>
          <xsd:extension base="dms:MultiChoiceLookup">
            <xsd:sequence>
              <xsd:element name="Value" type="dms:Lookup" maxOccurs="unbounded" minOccurs="0" nillable="true"/>
            </xsd:sequence>
          </xsd:extension>
        </xsd:complexContent>
      </xsd:complexType>
    </xsd:element>
    <xsd:element name="ReferencedPage" ma:index="28" nillable="true" ma:displayName="Referenced Page" ma:internalName="ReferencedP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axOccurs="1" ma:index="0" ma:displayName="Title"/>
        <xsd:element ref="dc:subject" minOccurs="0" maxOccurs="1"/>
        <xsd:element ref="dc:description" maxOccurs="1" ma:index="2"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D2171-9719-4D07-9579-CACB7CE298C9}">
  <ds:schemaRefs>
    <ds:schemaRef ds:uri="http://schemas.microsoft.com/office/2006/metadata/properties"/>
    <ds:schemaRef ds:uri="http://schemas.microsoft.com/office/2006/documentManagement/types"/>
    <ds:schemaRef ds:uri="http://purl.org/dc/elements/1.1/"/>
    <ds:schemaRef ds:uri="http://purl.org/dc/terms/"/>
    <ds:schemaRef ds:uri="http://purl.org/dc/dcmitype/"/>
    <ds:schemaRef ds:uri="http://www.w3.org/XML/1998/namespace"/>
    <ds:schemaRef ds:uri="http://schemas.microsoft.com/sharepoint/v3"/>
    <ds:schemaRef ds:uri="2b35f960-eb6b-4cfb-a369-1180697826ad"/>
    <ds:schemaRef ds:uri="http://schemas.microsoft.com/office/infopath/2007/PartnerControls"/>
    <ds:schemaRef ds:uri="http://schemas.openxmlformats.org/package/2006/metadata/core-properties"/>
    <ds:schemaRef ds:uri="20b3eb8d-9c30-48b7-8a9b-4cc51be80b12"/>
    <ds:schemaRef ds:uri="a5006424-e5cf-45b6-8b71-b7abb0a31488"/>
  </ds:schemaRefs>
</ds:datastoreItem>
</file>

<file path=customXml/itemProps2.xml><?xml version="1.0" encoding="utf-8"?>
<ds:datastoreItem xmlns:ds="http://schemas.openxmlformats.org/officeDocument/2006/customXml" ds:itemID="{7EC23E91-8B17-41A8-B76E-3FF8F527DBC3}">
  <ds:schemaRefs>
    <ds:schemaRef ds:uri="http://schemas.microsoft.com/sharepoint/v3/contenttype/forms"/>
  </ds:schemaRefs>
</ds:datastoreItem>
</file>

<file path=customXml/itemProps3.xml><?xml version="1.0" encoding="utf-8"?>
<ds:datastoreItem xmlns:ds="http://schemas.openxmlformats.org/officeDocument/2006/customXml" ds:itemID="{B8A14B6E-7AF3-4624-AFDD-EB4BEF489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35f960-eb6b-4cfb-a369-1180697826ad"/>
    <ds:schemaRef ds:uri="a5006424-e5cf-45b6-8b71-b7abb0a31488"/>
    <ds:schemaRef ds:uri="20b3eb8d-9c30-48b7-8a9b-4cc51be80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 ppt-guide-Print-LTR_11-20-15</Template>
  <TotalTime>3245</TotalTime>
  <Words>3459</Words>
  <Application>Microsoft Office PowerPoint</Application>
  <PresentationFormat>On-screen Show (4:3)</PresentationFormat>
  <Paragraphs>370</Paragraphs>
  <Slides>24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Prelo Slab Book</vt:lpstr>
      <vt:lpstr>Wingdings</vt:lpstr>
      <vt:lpstr>PowerPoint template with data ribbons (LTR)</vt:lpstr>
      <vt:lpstr>Aon-ppt-guide-Print-LTR 2018</vt:lpstr>
      <vt:lpstr>Considerations for Returning Employees to the Workplace</vt:lpstr>
      <vt:lpstr>Agenda and Speakers</vt:lpstr>
      <vt:lpstr>The Benefits of a Formal Return to Workplace Plan Are Undeniable</vt:lpstr>
      <vt:lpstr>Setting the Stage – Enabling Employers to Enhance COVID-19 Response Understanding the unique event arc of COVID-19 and its influence on employer response</vt:lpstr>
      <vt:lpstr>Business Impact Actions Actions require short- and long-term focus that can flex to accommodate the fluid event</vt:lpstr>
      <vt:lpstr>Business Areas Required to Develop your Return To Workplace Plan Be prepared to flex as the organization’s unique COVID-19 experience unfolds</vt:lpstr>
      <vt:lpstr>Communications and Training</vt:lpstr>
      <vt:lpstr>Pulse Survey: Employee Communications for Return to Workplace</vt:lpstr>
      <vt:lpstr>Components of a Strategic Communication Plan</vt:lpstr>
      <vt:lpstr>COVID-19 Impact Modeler</vt:lpstr>
      <vt:lpstr>An Overview of the Covid-19 Employee Impact Model </vt:lpstr>
      <vt:lpstr>An Overview of the Covid-19 Employee Impact Model </vt:lpstr>
      <vt:lpstr>An Overview of the Covid-19 Employee Impact Model </vt:lpstr>
      <vt:lpstr>Screening for COVID-19</vt:lpstr>
      <vt:lpstr>Key Success Factors and Anticipated Challenges for COVID-19</vt:lpstr>
      <vt:lpstr>EEOC, CDC, and State Directives: Preparing to Manage COVID-19 in the Workplace </vt:lpstr>
      <vt:lpstr>Pulse Survey: Return-to-Workplace Strategies</vt:lpstr>
      <vt:lpstr>The Goals and Types of Screening for Return to the Workplace</vt:lpstr>
      <vt:lpstr>Screenings</vt:lpstr>
      <vt:lpstr>Diagnostic Testing (determines active infection)</vt:lpstr>
      <vt:lpstr>Antibody Testing</vt:lpstr>
      <vt:lpstr>Contact Tracing Overview</vt:lpstr>
      <vt:lpstr>QUESTIONS?</vt:lpstr>
      <vt:lpstr>Legal Disclaimer</vt:lpstr>
    </vt:vector>
  </TitlesOfParts>
  <Company>Aon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Saborrah Nicholson</dc:creator>
  <dc:description>PowerPoint template with data ribbons (LTR)</dc:description>
  <cp:lastModifiedBy>Kathryn Reilly</cp:lastModifiedBy>
  <cp:revision>153</cp:revision>
  <dcterms:created xsi:type="dcterms:W3CDTF">2020-04-28T17:36:59Z</dcterms:created>
  <dcterms:modified xsi:type="dcterms:W3CDTF">2020-07-23T21:02:21Z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0x01010052CD3863E04C4DBAB4BA85034A91B8CA00805DE5425287794EAF58C44B5623E446</vt:lpwstr>
  </property>
  <property fmtid="{D5CDD505-2E9C-101B-9397-08002B2CF9AE}" pid="3" name="Site Language">
    <vt:lpwstr>1;#English|191d8617-c26d-4d05-8e4f-87752af2781a</vt:lpwstr>
  </property>
  <property fmtid="{D5CDD505-2E9C-101B-9397-08002B2CF9AE}" pid="4" name="Publication Audience Location">
    <vt:lpwstr>3;#Global|56828c63-0d1f-4df4-9d1e-17f3bc9ebab7</vt:lpwstr>
  </property>
  <property fmtid="{D5CDD505-2E9C-101B-9397-08002B2CF9AE}" pid="5" name="Publication Audience Business Unit">
    <vt:lpwstr>6;#Strategy ＆ Solutions|a9a2340a-b94d-42fd-8b32-4c40257a781c</vt:lpwstr>
  </property>
  <property fmtid="{D5CDD505-2E9C-101B-9397-08002B2CF9AE}" pid="6" name="Industry">
    <vt:lpwstr/>
  </property>
  <property fmtid="{D5CDD505-2E9C-101B-9397-08002B2CF9AE}" pid="7" name="Methodology">
    <vt:lpwstr/>
  </property>
  <property fmtid="{D5CDD505-2E9C-101B-9397-08002B2CF9AE}" pid="8" name="Usage Restriction">
    <vt:lpwstr>5;#Aon Internal Use Only|2b4f17bf-65b2-4748-a7ed-24ca84f43d9f</vt:lpwstr>
  </property>
  <property fmtid="{D5CDD505-2E9C-101B-9397-08002B2CF9AE}" pid="9" name="Content Type">
    <vt:lpwstr>85;#Templates|c3d264db-b919-4fc7-b0a0-bb762e9c9d61</vt:lpwstr>
  </property>
</Properties>
</file>