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762" r:id="rId5"/>
    <p:sldMasterId id="2147483648" r:id="rId6"/>
    <p:sldMasterId id="2147483744" r:id="rId7"/>
  </p:sldMasterIdLst>
  <p:notesMasterIdLst>
    <p:notesMasterId r:id="rId36"/>
  </p:notesMasterIdLst>
  <p:sldIdLst>
    <p:sldId id="261" r:id="rId8"/>
    <p:sldId id="297" r:id="rId9"/>
    <p:sldId id="298" r:id="rId10"/>
    <p:sldId id="278" r:id="rId11"/>
    <p:sldId id="294" r:id="rId12"/>
    <p:sldId id="276" r:id="rId13"/>
    <p:sldId id="279" r:id="rId14"/>
    <p:sldId id="272" r:id="rId15"/>
    <p:sldId id="280" r:id="rId16"/>
    <p:sldId id="281" r:id="rId17"/>
    <p:sldId id="288" r:id="rId18"/>
    <p:sldId id="282" r:id="rId19"/>
    <p:sldId id="275" r:id="rId20"/>
    <p:sldId id="287" r:id="rId21"/>
    <p:sldId id="292" r:id="rId22"/>
    <p:sldId id="284" r:id="rId23"/>
    <p:sldId id="295" r:id="rId24"/>
    <p:sldId id="283" r:id="rId25"/>
    <p:sldId id="293" r:id="rId26"/>
    <p:sldId id="268" r:id="rId27"/>
    <p:sldId id="285" r:id="rId28"/>
    <p:sldId id="291" r:id="rId29"/>
    <p:sldId id="299" r:id="rId30"/>
    <p:sldId id="296" r:id="rId31"/>
    <p:sldId id="301" r:id="rId32"/>
    <p:sldId id="303" r:id="rId33"/>
    <p:sldId id="262" r:id="rId34"/>
    <p:sldId id="30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CAC4B1-EE80-9625-79A7-98D080BC4633}" v="8" dt="2022-06-22T23:50:11.538"/>
    <p1510:client id="{D0FAEED2-A548-4885-B24D-BAA66007466A}" v="233" dt="2022-06-22T23:59:24.1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484" autoAdjust="0"/>
  </p:normalViewPr>
  <p:slideViewPr>
    <p:cSldViewPr snapToGrid="0">
      <p:cViewPr varScale="1">
        <p:scale>
          <a:sx n="53" d="100"/>
          <a:sy n="53" d="100"/>
        </p:scale>
        <p:origin x="18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861824-52E4-4811-8BA8-5B638D714F27}"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7A9DEC48-EA7A-44FB-BA75-48C1E9254826}">
      <dgm:prSet phldrT="[Text]" custT="1"/>
      <dgm:spPr>
        <a:solidFill>
          <a:schemeClr val="accent4">
            <a:lumMod val="20000"/>
            <a:lumOff val="80000"/>
          </a:schemeClr>
        </a:solidFill>
      </dgm:spPr>
      <dgm:t>
        <a:bodyPr/>
        <a:lstStyle/>
        <a:p>
          <a:r>
            <a:rPr lang="en-US" sz="3200" b="1">
              <a:solidFill>
                <a:srgbClr val="558ED5"/>
              </a:solidFill>
            </a:rPr>
            <a:t>2010</a:t>
          </a:r>
          <a:endParaRPr lang="en-US" sz="2800" b="1">
            <a:solidFill>
              <a:srgbClr val="558ED5"/>
            </a:solidFill>
          </a:endParaRPr>
        </a:p>
      </dgm:t>
    </dgm:pt>
    <dgm:pt modelId="{005DEB1B-D6E9-4E81-94D5-6E50C22F2EFA}" type="parTrans" cxnId="{A756AA96-F108-43CE-8CAD-33F1CF5454B1}">
      <dgm:prSet/>
      <dgm:spPr/>
      <dgm:t>
        <a:bodyPr/>
        <a:lstStyle/>
        <a:p>
          <a:endParaRPr lang="en-US"/>
        </a:p>
      </dgm:t>
    </dgm:pt>
    <dgm:pt modelId="{D428C9E0-15D8-43D8-8DBD-29EAE7DACF10}" type="sibTrans" cxnId="{A756AA96-F108-43CE-8CAD-33F1CF5454B1}">
      <dgm:prSet/>
      <dgm:spPr/>
      <dgm:t>
        <a:bodyPr/>
        <a:lstStyle/>
        <a:p>
          <a:endParaRPr lang="en-US"/>
        </a:p>
      </dgm:t>
    </dgm:pt>
    <dgm:pt modelId="{2AB51DE7-F026-4DDB-8BEF-AFA78AEBB75F}">
      <dgm:prSet phldrT="[Text]" custT="1"/>
      <dgm:spPr/>
      <dgm:t>
        <a:bodyPr/>
        <a:lstStyle/>
        <a:p>
          <a:pPr algn="r">
            <a:buFont typeface="Wingdings" panose="05000000000000000000" pitchFamily="2" charset="2"/>
            <a:buChar char="§"/>
          </a:pPr>
          <a:r>
            <a:rPr lang="en-US" sz="2400">
              <a:solidFill>
                <a:schemeClr val="tx1"/>
              </a:solidFill>
              <a:latin typeface="Arial Nova" panose="020B0504020202020204" pitchFamily="34" charset="0"/>
            </a:rPr>
            <a:t>- 13% more productive </a:t>
          </a:r>
          <a:endParaRPr lang="en-US" sz="2400">
            <a:solidFill>
              <a:schemeClr val="tx1"/>
            </a:solidFill>
          </a:endParaRPr>
        </a:p>
      </dgm:t>
    </dgm:pt>
    <dgm:pt modelId="{499A97A5-04B0-410F-B7A9-04C04C290567}" type="parTrans" cxnId="{9ACCFDD0-AE9A-416F-BE29-1FB08A4E1CBD}">
      <dgm:prSet/>
      <dgm:spPr/>
      <dgm:t>
        <a:bodyPr/>
        <a:lstStyle/>
        <a:p>
          <a:endParaRPr lang="en-US"/>
        </a:p>
      </dgm:t>
    </dgm:pt>
    <dgm:pt modelId="{FF93F3FA-B40C-41F9-B214-26E7E98367F4}" type="sibTrans" cxnId="{9ACCFDD0-AE9A-416F-BE29-1FB08A4E1CBD}">
      <dgm:prSet/>
      <dgm:spPr/>
      <dgm:t>
        <a:bodyPr/>
        <a:lstStyle/>
        <a:p>
          <a:endParaRPr lang="en-US"/>
        </a:p>
      </dgm:t>
    </dgm:pt>
    <dgm:pt modelId="{E6DD9E4A-EFAE-47B2-98BE-75513FB84B3A}">
      <dgm:prSet phldrT="[Text]" custT="1"/>
      <dgm:spPr>
        <a:solidFill>
          <a:schemeClr val="bg1"/>
        </a:solidFill>
      </dgm:spPr>
      <dgm:t>
        <a:bodyPr/>
        <a:lstStyle/>
        <a:p>
          <a:r>
            <a:rPr lang="en-US" sz="3200" b="1">
              <a:solidFill>
                <a:srgbClr val="558ED5"/>
              </a:solidFill>
            </a:rPr>
            <a:t>March 2020</a:t>
          </a:r>
        </a:p>
      </dgm:t>
    </dgm:pt>
    <dgm:pt modelId="{034BCC5A-129E-4472-A4FD-6EA6F36B6E4F}" type="parTrans" cxnId="{269B19C3-D153-468F-B0DA-B08E2047BC16}">
      <dgm:prSet/>
      <dgm:spPr/>
      <dgm:t>
        <a:bodyPr/>
        <a:lstStyle/>
        <a:p>
          <a:endParaRPr lang="en-US"/>
        </a:p>
      </dgm:t>
    </dgm:pt>
    <dgm:pt modelId="{63C9EDC2-8586-4B15-9C2A-D088FB0DEC97}" type="sibTrans" cxnId="{269B19C3-D153-468F-B0DA-B08E2047BC16}">
      <dgm:prSet/>
      <dgm:spPr/>
      <dgm:t>
        <a:bodyPr/>
        <a:lstStyle/>
        <a:p>
          <a:endParaRPr lang="en-US"/>
        </a:p>
      </dgm:t>
    </dgm:pt>
    <dgm:pt modelId="{4F512B00-2C8E-419A-A0B0-F489B631866A}">
      <dgm:prSet phldrT="[Text]" custT="1"/>
      <dgm:spPr/>
      <dgm:t>
        <a:bodyPr/>
        <a:lstStyle/>
        <a:p>
          <a:pPr algn="r">
            <a:buFont typeface="Arial" panose="020B0604020202020204" pitchFamily="34" charset="0"/>
            <a:buChar char="•"/>
          </a:pPr>
          <a:r>
            <a:rPr lang="en-US" sz="2400">
              <a:solidFill>
                <a:schemeClr val="tx1"/>
              </a:solidFill>
              <a:latin typeface="Arial Nova" panose="020B0504020202020204" pitchFamily="34" charset="0"/>
            </a:rPr>
            <a:t>- 5000 Americans  per month </a:t>
          </a:r>
          <a:endParaRPr lang="en-US" sz="2400">
            <a:solidFill>
              <a:schemeClr val="tx1"/>
            </a:solidFill>
          </a:endParaRPr>
        </a:p>
      </dgm:t>
    </dgm:pt>
    <dgm:pt modelId="{99FC5BE8-E76B-4641-BE12-2AD6E77DC8CB}" type="parTrans" cxnId="{0D50F187-B19B-4D87-8EF4-565ABEB92736}">
      <dgm:prSet/>
      <dgm:spPr/>
      <dgm:t>
        <a:bodyPr/>
        <a:lstStyle/>
        <a:p>
          <a:endParaRPr lang="en-US"/>
        </a:p>
      </dgm:t>
    </dgm:pt>
    <dgm:pt modelId="{B21D3555-F7F8-48CF-A7EE-950A636C9D81}" type="sibTrans" cxnId="{0D50F187-B19B-4D87-8EF4-565ABEB92736}">
      <dgm:prSet/>
      <dgm:spPr/>
      <dgm:t>
        <a:bodyPr/>
        <a:lstStyle/>
        <a:p>
          <a:endParaRPr lang="en-US"/>
        </a:p>
      </dgm:t>
    </dgm:pt>
    <dgm:pt modelId="{6ED2E26B-32B6-4CFB-A71E-03062FD537E6}">
      <dgm:prSet phldrT="[Text]" custT="1"/>
      <dgm:spPr>
        <a:solidFill>
          <a:schemeClr val="accent6">
            <a:lumMod val="20000"/>
            <a:lumOff val="80000"/>
          </a:schemeClr>
        </a:solidFill>
      </dgm:spPr>
      <dgm:t>
        <a:bodyPr/>
        <a:lstStyle/>
        <a:p>
          <a:r>
            <a:rPr lang="en-US" sz="3200" b="1">
              <a:solidFill>
                <a:srgbClr val="558ED5"/>
              </a:solidFill>
            </a:rPr>
            <a:t>More Time</a:t>
          </a:r>
        </a:p>
      </dgm:t>
    </dgm:pt>
    <dgm:pt modelId="{EC4B4D07-15DD-454B-A295-32D57BEF3791}" type="parTrans" cxnId="{143ADB73-9822-4306-87D0-A87E9CBC5505}">
      <dgm:prSet/>
      <dgm:spPr/>
      <dgm:t>
        <a:bodyPr/>
        <a:lstStyle/>
        <a:p>
          <a:endParaRPr lang="en-US"/>
        </a:p>
      </dgm:t>
    </dgm:pt>
    <dgm:pt modelId="{8E275140-1497-4708-AD45-468AF15884F3}" type="sibTrans" cxnId="{143ADB73-9822-4306-87D0-A87E9CBC5505}">
      <dgm:prSet/>
      <dgm:spPr/>
      <dgm:t>
        <a:bodyPr/>
        <a:lstStyle/>
        <a:p>
          <a:endParaRPr lang="en-US"/>
        </a:p>
      </dgm:t>
    </dgm:pt>
    <dgm:pt modelId="{058FFF27-8C4D-4054-9C4E-A74324AD4B7B}">
      <dgm:prSet phldrT="[Text]" custT="1"/>
      <dgm:spPr/>
      <dgm:t>
        <a:bodyPr/>
        <a:lstStyle/>
        <a:p>
          <a:pPr algn="r">
            <a:buFont typeface="Arial" panose="020B0604020202020204" pitchFamily="34" charset="0"/>
            <a:buChar char="•"/>
          </a:pPr>
          <a:r>
            <a:rPr lang="en-US" sz="2400">
              <a:solidFill>
                <a:schemeClr val="tx1"/>
              </a:solidFill>
              <a:latin typeface="Arial Nova" panose="020B0504020202020204" pitchFamily="34" charset="0"/>
            </a:rPr>
            <a:t>- 70 minutes / day saved</a:t>
          </a:r>
          <a:endParaRPr lang="en-US" sz="2400">
            <a:solidFill>
              <a:schemeClr val="tx1"/>
            </a:solidFill>
          </a:endParaRPr>
        </a:p>
      </dgm:t>
    </dgm:pt>
    <dgm:pt modelId="{89F08B17-3394-46A3-8820-67BB01599F98}" type="parTrans" cxnId="{A45A4AFB-4AB8-49AB-AB45-115A81490528}">
      <dgm:prSet/>
      <dgm:spPr/>
      <dgm:t>
        <a:bodyPr/>
        <a:lstStyle/>
        <a:p>
          <a:endParaRPr lang="en-US"/>
        </a:p>
      </dgm:t>
    </dgm:pt>
    <dgm:pt modelId="{1B7EE015-124C-4E0C-998E-2B173198CF1B}" type="sibTrans" cxnId="{A45A4AFB-4AB8-49AB-AB45-115A81490528}">
      <dgm:prSet/>
      <dgm:spPr/>
      <dgm:t>
        <a:bodyPr/>
        <a:lstStyle/>
        <a:p>
          <a:endParaRPr lang="en-US"/>
        </a:p>
      </dgm:t>
    </dgm:pt>
    <dgm:pt modelId="{EEC25455-AD39-41CD-B3F7-6BB657D45705}">
      <dgm:prSet custT="1"/>
      <dgm:spPr/>
      <dgm:t>
        <a:bodyPr/>
        <a:lstStyle/>
        <a:p>
          <a:pPr algn="r"/>
          <a:r>
            <a:rPr lang="en-US" sz="2400">
              <a:solidFill>
                <a:schemeClr val="tx1"/>
              </a:solidFill>
              <a:latin typeface="Arial Nova" panose="020B0504020202020204" pitchFamily="34" charset="0"/>
            </a:rPr>
            <a:t>- 30 more minutes working</a:t>
          </a:r>
        </a:p>
      </dgm:t>
    </dgm:pt>
    <dgm:pt modelId="{562077DE-FADE-42B3-822D-3A8AB803951D}" type="parTrans" cxnId="{06F995E4-613D-4B9B-8956-7677573A9805}">
      <dgm:prSet/>
      <dgm:spPr/>
      <dgm:t>
        <a:bodyPr/>
        <a:lstStyle/>
        <a:p>
          <a:endParaRPr lang="en-US"/>
        </a:p>
      </dgm:t>
    </dgm:pt>
    <dgm:pt modelId="{B64AE049-625B-4F85-89E5-F622342E0512}" type="sibTrans" cxnId="{06F995E4-613D-4B9B-8956-7677573A9805}">
      <dgm:prSet/>
      <dgm:spPr/>
      <dgm:t>
        <a:bodyPr/>
        <a:lstStyle/>
        <a:p>
          <a:endParaRPr lang="en-US"/>
        </a:p>
      </dgm:t>
    </dgm:pt>
    <dgm:pt modelId="{9C5C88FB-DDDD-4F97-A50E-D46E1D4612D1}">
      <dgm:prSet custT="1"/>
      <dgm:spPr/>
      <dgm:t>
        <a:bodyPr/>
        <a:lstStyle/>
        <a:p>
          <a:pPr algn="r"/>
          <a:r>
            <a:rPr lang="en-US" sz="2400">
              <a:solidFill>
                <a:schemeClr val="tx1"/>
              </a:solidFill>
              <a:latin typeface="Arial Nova" panose="020B0504020202020204" pitchFamily="34" charset="0"/>
            </a:rPr>
            <a:t>- Increased positivity</a:t>
          </a:r>
        </a:p>
      </dgm:t>
    </dgm:pt>
    <dgm:pt modelId="{F92AF214-2CED-4BB7-9933-0D5429EC9342}" type="parTrans" cxnId="{D674630E-FE55-414C-8B49-6C14ABF43F63}">
      <dgm:prSet/>
      <dgm:spPr/>
      <dgm:t>
        <a:bodyPr/>
        <a:lstStyle/>
        <a:p>
          <a:endParaRPr lang="en-US"/>
        </a:p>
      </dgm:t>
    </dgm:pt>
    <dgm:pt modelId="{CC2AEDA8-C218-41B4-A409-9D8CF99935EF}" type="sibTrans" cxnId="{D674630E-FE55-414C-8B49-6C14ABF43F63}">
      <dgm:prSet/>
      <dgm:spPr/>
      <dgm:t>
        <a:bodyPr/>
        <a:lstStyle/>
        <a:p>
          <a:endParaRPr lang="en-US"/>
        </a:p>
      </dgm:t>
    </dgm:pt>
    <dgm:pt modelId="{A88E924A-BD71-4B38-A4E5-14A1D25ECBB2}">
      <dgm:prSet custT="1"/>
      <dgm:spPr/>
      <dgm:t>
        <a:bodyPr/>
        <a:lstStyle/>
        <a:p>
          <a:pPr algn="r"/>
          <a:r>
            <a:rPr lang="en-US" sz="2400">
              <a:solidFill>
                <a:schemeClr val="tx1"/>
              </a:solidFill>
              <a:latin typeface="Arial Nova" panose="020B0504020202020204" pitchFamily="34" charset="0"/>
            </a:rPr>
            <a:t>- 80% better than expected</a:t>
          </a:r>
        </a:p>
      </dgm:t>
    </dgm:pt>
    <dgm:pt modelId="{941BEC9C-7699-4015-BDEC-5456D6F4B600}" type="parTrans" cxnId="{4CCFAE85-8C39-46A1-86C0-03C94A3AEACB}">
      <dgm:prSet/>
      <dgm:spPr/>
      <dgm:t>
        <a:bodyPr/>
        <a:lstStyle/>
        <a:p>
          <a:endParaRPr lang="en-US"/>
        </a:p>
      </dgm:t>
    </dgm:pt>
    <dgm:pt modelId="{8EA43F83-B736-4D2A-A9A5-3B65DADF603E}" type="sibTrans" cxnId="{4CCFAE85-8C39-46A1-86C0-03C94A3AEACB}">
      <dgm:prSet/>
      <dgm:spPr/>
      <dgm:t>
        <a:bodyPr/>
        <a:lstStyle/>
        <a:p>
          <a:endParaRPr lang="en-US"/>
        </a:p>
      </dgm:t>
    </dgm:pt>
    <dgm:pt modelId="{69062CDA-E58E-4006-92CD-E18D96A3A58B}">
      <dgm:prSet custT="1"/>
      <dgm:spPr/>
      <dgm:t>
        <a:bodyPr/>
        <a:lstStyle/>
        <a:p>
          <a:pPr algn="r">
            <a:buFont typeface="Wingdings" panose="05000000000000000000" pitchFamily="2" charset="2"/>
            <a:buChar char="§"/>
          </a:pPr>
          <a:r>
            <a:rPr lang="en-US" sz="2400">
              <a:solidFill>
                <a:schemeClr val="tx1"/>
              </a:solidFill>
              <a:latin typeface="Arial Nova" panose="020B0504020202020204" pitchFamily="34" charset="0"/>
            </a:rPr>
            <a:t>- Fewer and shorter breaks</a:t>
          </a:r>
        </a:p>
      </dgm:t>
    </dgm:pt>
    <dgm:pt modelId="{950AB27E-4E4C-4BF9-A4BF-6C9766E0FBF1}" type="parTrans" cxnId="{79796CB6-0517-459B-B917-64BD7F2B9BA9}">
      <dgm:prSet/>
      <dgm:spPr/>
      <dgm:t>
        <a:bodyPr/>
        <a:lstStyle/>
        <a:p>
          <a:endParaRPr lang="en-US"/>
        </a:p>
      </dgm:t>
    </dgm:pt>
    <dgm:pt modelId="{610207F7-9B2F-48BE-A913-D4D8703A8AEB}" type="sibTrans" cxnId="{79796CB6-0517-459B-B917-64BD7F2B9BA9}">
      <dgm:prSet/>
      <dgm:spPr/>
      <dgm:t>
        <a:bodyPr/>
        <a:lstStyle/>
        <a:p>
          <a:endParaRPr lang="en-US"/>
        </a:p>
      </dgm:t>
    </dgm:pt>
    <dgm:pt modelId="{CA4E1954-5B1E-48D4-BE48-F4233B98AD45}">
      <dgm:prSet custT="1"/>
      <dgm:spPr/>
      <dgm:t>
        <a:bodyPr/>
        <a:lstStyle/>
        <a:p>
          <a:pPr algn="r">
            <a:buFont typeface="Wingdings" panose="05000000000000000000" pitchFamily="2" charset="2"/>
            <a:buChar char="§"/>
          </a:pPr>
          <a:r>
            <a:rPr lang="en-US" sz="2400">
              <a:solidFill>
                <a:schemeClr val="tx1"/>
              </a:solidFill>
              <a:latin typeface="Arial Nova" panose="020B0504020202020204" pitchFamily="34" charset="0"/>
            </a:rPr>
            <a:t>- 50% less likely to quit</a:t>
          </a:r>
        </a:p>
      </dgm:t>
    </dgm:pt>
    <dgm:pt modelId="{09535C02-A516-472D-873D-A7B8D1E9F5D6}" type="parTrans" cxnId="{D4CFBF9A-FD70-4629-BF83-3C6AD7D857FE}">
      <dgm:prSet/>
      <dgm:spPr/>
      <dgm:t>
        <a:bodyPr/>
        <a:lstStyle/>
        <a:p>
          <a:endParaRPr lang="en-US"/>
        </a:p>
      </dgm:t>
    </dgm:pt>
    <dgm:pt modelId="{A7A95664-A882-43DD-BC18-377D7E167986}" type="sibTrans" cxnId="{D4CFBF9A-FD70-4629-BF83-3C6AD7D857FE}">
      <dgm:prSet/>
      <dgm:spPr/>
      <dgm:t>
        <a:bodyPr/>
        <a:lstStyle/>
        <a:p>
          <a:endParaRPr lang="en-US"/>
        </a:p>
      </dgm:t>
    </dgm:pt>
    <dgm:pt modelId="{F2F32644-BC69-478A-99D4-70983171A73E}" type="pres">
      <dgm:prSet presAssocID="{AD861824-52E4-4811-8BA8-5B638D714F27}" presName="Name0" presStyleCnt="0">
        <dgm:presLayoutVars>
          <dgm:dir/>
          <dgm:animLvl val="lvl"/>
          <dgm:resizeHandles val="exact"/>
        </dgm:presLayoutVars>
      </dgm:prSet>
      <dgm:spPr/>
    </dgm:pt>
    <dgm:pt modelId="{249AFF02-7C30-4DFE-82CA-D3AD5AF81A76}" type="pres">
      <dgm:prSet presAssocID="{7A9DEC48-EA7A-44FB-BA75-48C1E9254826}" presName="compositeNode" presStyleCnt="0">
        <dgm:presLayoutVars>
          <dgm:bulletEnabled val="1"/>
        </dgm:presLayoutVars>
      </dgm:prSet>
      <dgm:spPr/>
    </dgm:pt>
    <dgm:pt modelId="{060EC9FC-46E0-4C76-816C-AA7056FD9AA7}" type="pres">
      <dgm:prSet presAssocID="{7A9DEC48-EA7A-44FB-BA75-48C1E9254826}" presName="bgRect" presStyleLbl="node1" presStyleIdx="0" presStyleCnt="3" custScaleY="89445"/>
      <dgm:spPr/>
    </dgm:pt>
    <dgm:pt modelId="{B508A2E6-2E6E-4B91-8655-2D1F66CF3270}" type="pres">
      <dgm:prSet presAssocID="{7A9DEC48-EA7A-44FB-BA75-48C1E9254826}" presName="parentNode" presStyleLbl="node1" presStyleIdx="0" presStyleCnt="3">
        <dgm:presLayoutVars>
          <dgm:chMax val="0"/>
          <dgm:bulletEnabled val="1"/>
        </dgm:presLayoutVars>
      </dgm:prSet>
      <dgm:spPr/>
    </dgm:pt>
    <dgm:pt modelId="{66126BE1-6750-493D-89C1-3CBB4C317769}" type="pres">
      <dgm:prSet presAssocID="{7A9DEC48-EA7A-44FB-BA75-48C1E9254826}" presName="childNode" presStyleLbl="node1" presStyleIdx="0" presStyleCnt="3">
        <dgm:presLayoutVars>
          <dgm:bulletEnabled val="1"/>
        </dgm:presLayoutVars>
      </dgm:prSet>
      <dgm:spPr/>
    </dgm:pt>
    <dgm:pt modelId="{B19C46EB-2F16-4BDF-B4B6-74CCF956AAF6}" type="pres">
      <dgm:prSet presAssocID="{D428C9E0-15D8-43D8-8DBD-29EAE7DACF10}" presName="hSp" presStyleCnt="0"/>
      <dgm:spPr/>
    </dgm:pt>
    <dgm:pt modelId="{7ACACD58-2EDB-4DE7-8467-489D40F60DA2}" type="pres">
      <dgm:prSet presAssocID="{D428C9E0-15D8-43D8-8DBD-29EAE7DACF10}" presName="vProcSp" presStyleCnt="0"/>
      <dgm:spPr/>
    </dgm:pt>
    <dgm:pt modelId="{60B4DA43-6BA8-474F-B7AF-BE5A77CF0FC1}" type="pres">
      <dgm:prSet presAssocID="{D428C9E0-15D8-43D8-8DBD-29EAE7DACF10}" presName="vSp1" presStyleCnt="0"/>
      <dgm:spPr/>
    </dgm:pt>
    <dgm:pt modelId="{F38E4900-03FF-465B-A925-B9231CC215DC}" type="pres">
      <dgm:prSet presAssocID="{D428C9E0-15D8-43D8-8DBD-29EAE7DACF10}" presName="simulatedConn" presStyleLbl="solidFgAcc1" presStyleIdx="0" presStyleCnt="2"/>
      <dgm:spPr/>
    </dgm:pt>
    <dgm:pt modelId="{CAE7B68D-FB3B-4D07-AD6C-DDA27913854A}" type="pres">
      <dgm:prSet presAssocID="{D428C9E0-15D8-43D8-8DBD-29EAE7DACF10}" presName="vSp2" presStyleCnt="0"/>
      <dgm:spPr/>
    </dgm:pt>
    <dgm:pt modelId="{3591121C-4E1C-4095-862D-5ECA72E783F8}" type="pres">
      <dgm:prSet presAssocID="{D428C9E0-15D8-43D8-8DBD-29EAE7DACF10}" presName="sibTrans" presStyleCnt="0"/>
      <dgm:spPr/>
    </dgm:pt>
    <dgm:pt modelId="{51FD6E04-1670-40AC-BEBA-2A14B251A0BB}" type="pres">
      <dgm:prSet presAssocID="{E6DD9E4A-EFAE-47B2-98BE-75513FB84B3A}" presName="compositeNode" presStyleCnt="0">
        <dgm:presLayoutVars>
          <dgm:bulletEnabled val="1"/>
        </dgm:presLayoutVars>
      </dgm:prSet>
      <dgm:spPr/>
    </dgm:pt>
    <dgm:pt modelId="{55A1DA40-4918-432C-AB33-EC578C69DB92}" type="pres">
      <dgm:prSet presAssocID="{E6DD9E4A-EFAE-47B2-98BE-75513FB84B3A}" presName="bgRect" presStyleLbl="node1" presStyleIdx="1" presStyleCnt="3" custScaleY="86475"/>
      <dgm:spPr/>
    </dgm:pt>
    <dgm:pt modelId="{655C7097-DB3E-44A4-9F1F-3F005CA4FA91}" type="pres">
      <dgm:prSet presAssocID="{E6DD9E4A-EFAE-47B2-98BE-75513FB84B3A}" presName="parentNode" presStyleLbl="node1" presStyleIdx="1" presStyleCnt="3">
        <dgm:presLayoutVars>
          <dgm:chMax val="0"/>
          <dgm:bulletEnabled val="1"/>
        </dgm:presLayoutVars>
      </dgm:prSet>
      <dgm:spPr/>
    </dgm:pt>
    <dgm:pt modelId="{7FEF22F1-8F69-4D1D-9A3E-CF709239ADAC}" type="pres">
      <dgm:prSet presAssocID="{E6DD9E4A-EFAE-47B2-98BE-75513FB84B3A}" presName="childNode" presStyleLbl="node1" presStyleIdx="1" presStyleCnt="3">
        <dgm:presLayoutVars>
          <dgm:bulletEnabled val="1"/>
        </dgm:presLayoutVars>
      </dgm:prSet>
      <dgm:spPr/>
    </dgm:pt>
    <dgm:pt modelId="{BC293C96-82A4-4A76-9694-C2ECFE70D4AD}" type="pres">
      <dgm:prSet presAssocID="{63C9EDC2-8586-4B15-9C2A-D088FB0DEC97}" presName="hSp" presStyleCnt="0"/>
      <dgm:spPr/>
    </dgm:pt>
    <dgm:pt modelId="{4ADCF260-D6D4-4DB2-9A6D-E5F34047B4F3}" type="pres">
      <dgm:prSet presAssocID="{63C9EDC2-8586-4B15-9C2A-D088FB0DEC97}" presName="vProcSp" presStyleCnt="0"/>
      <dgm:spPr/>
    </dgm:pt>
    <dgm:pt modelId="{861E6734-97EA-4C54-94C0-B9B7210BAF69}" type="pres">
      <dgm:prSet presAssocID="{63C9EDC2-8586-4B15-9C2A-D088FB0DEC97}" presName="vSp1" presStyleCnt="0"/>
      <dgm:spPr/>
    </dgm:pt>
    <dgm:pt modelId="{4AAEB73A-397B-4A5D-AAE8-46936D24C51B}" type="pres">
      <dgm:prSet presAssocID="{63C9EDC2-8586-4B15-9C2A-D088FB0DEC97}" presName="simulatedConn" presStyleLbl="solidFgAcc1" presStyleIdx="1" presStyleCnt="2"/>
      <dgm:spPr/>
    </dgm:pt>
    <dgm:pt modelId="{B1925090-2B1A-471B-9FF4-2EDE71D20E2B}" type="pres">
      <dgm:prSet presAssocID="{63C9EDC2-8586-4B15-9C2A-D088FB0DEC97}" presName="vSp2" presStyleCnt="0"/>
      <dgm:spPr/>
    </dgm:pt>
    <dgm:pt modelId="{4088CC71-024C-417C-B93C-D39A3D15C847}" type="pres">
      <dgm:prSet presAssocID="{63C9EDC2-8586-4B15-9C2A-D088FB0DEC97}" presName="sibTrans" presStyleCnt="0"/>
      <dgm:spPr/>
    </dgm:pt>
    <dgm:pt modelId="{9645CCC4-1BF0-4C6F-B38F-F19C08125645}" type="pres">
      <dgm:prSet presAssocID="{6ED2E26B-32B6-4CFB-A71E-03062FD537E6}" presName="compositeNode" presStyleCnt="0">
        <dgm:presLayoutVars>
          <dgm:bulletEnabled val="1"/>
        </dgm:presLayoutVars>
      </dgm:prSet>
      <dgm:spPr/>
    </dgm:pt>
    <dgm:pt modelId="{52E9DA76-487E-4D6B-A318-240D1EC4CE84}" type="pres">
      <dgm:prSet presAssocID="{6ED2E26B-32B6-4CFB-A71E-03062FD537E6}" presName="bgRect" presStyleLbl="node1" presStyleIdx="2" presStyleCnt="3" custScaleX="99143" custScaleY="84459" custLinFactNeighborX="-1286" custLinFactNeighborY="866"/>
      <dgm:spPr/>
    </dgm:pt>
    <dgm:pt modelId="{736247E3-9C49-484B-A8A7-F309DEFC8A1F}" type="pres">
      <dgm:prSet presAssocID="{6ED2E26B-32B6-4CFB-A71E-03062FD537E6}" presName="parentNode" presStyleLbl="node1" presStyleIdx="2" presStyleCnt="3">
        <dgm:presLayoutVars>
          <dgm:chMax val="0"/>
          <dgm:bulletEnabled val="1"/>
        </dgm:presLayoutVars>
      </dgm:prSet>
      <dgm:spPr/>
    </dgm:pt>
    <dgm:pt modelId="{84E0CFAE-28F4-4720-8D7A-CAFF4BDFBE83}" type="pres">
      <dgm:prSet presAssocID="{6ED2E26B-32B6-4CFB-A71E-03062FD537E6}" presName="childNode" presStyleLbl="node1" presStyleIdx="2" presStyleCnt="3">
        <dgm:presLayoutVars>
          <dgm:bulletEnabled val="1"/>
        </dgm:presLayoutVars>
      </dgm:prSet>
      <dgm:spPr/>
    </dgm:pt>
  </dgm:ptLst>
  <dgm:cxnLst>
    <dgm:cxn modelId="{D674630E-FE55-414C-8B49-6C14ABF43F63}" srcId="{E6DD9E4A-EFAE-47B2-98BE-75513FB84B3A}" destId="{9C5C88FB-DDDD-4F97-A50E-D46E1D4612D1}" srcOrd="1" destOrd="0" parTransId="{F92AF214-2CED-4BB7-9933-0D5429EC9342}" sibTransId="{CC2AEDA8-C218-41B4-A409-9D8CF99935EF}"/>
    <dgm:cxn modelId="{88E72120-E736-45A3-BCAD-6BF63720A347}" type="presOf" srcId="{4F512B00-2C8E-419A-A0B0-F489B631866A}" destId="{7FEF22F1-8F69-4D1D-9A3E-CF709239ADAC}" srcOrd="0" destOrd="0" presId="urn:microsoft.com/office/officeart/2005/8/layout/hProcess7"/>
    <dgm:cxn modelId="{1C472D28-7EBB-448E-9F4F-F9FD974A363B}" type="presOf" srcId="{9C5C88FB-DDDD-4F97-A50E-D46E1D4612D1}" destId="{7FEF22F1-8F69-4D1D-9A3E-CF709239ADAC}" srcOrd="0" destOrd="1" presId="urn:microsoft.com/office/officeart/2005/8/layout/hProcess7"/>
    <dgm:cxn modelId="{AB25172D-EF25-4362-BC24-BC91FF098211}" type="presOf" srcId="{69062CDA-E58E-4006-92CD-E18D96A3A58B}" destId="{66126BE1-6750-493D-89C1-3CBB4C317769}" srcOrd="0" destOrd="1" presId="urn:microsoft.com/office/officeart/2005/8/layout/hProcess7"/>
    <dgm:cxn modelId="{963B3B3A-40B9-4563-90B2-D5535F41FBE6}" type="presOf" srcId="{2AB51DE7-F026-4DDB-8BEF-AFA78AEBB75F}" destId="{66126BE1-6750-493D-89C1-3CBB4C317769}" srcOrd="0" destOrd="0" presId="urn:microsoft.com/office/officeart/2005/8/layout/hProcess7"/>
    <dgm:cxn modelId="{5C84F25E-5CCE-4AB1-BB69-6F9CA6E2D271}" type="presOf" srcId="{A88E924A-BD71-4B38-A4E5-14A1D25ECBB2}" destId="{7FEF22F1-8F69-4D1D-9A3E-CF709239ADAC}" srcOrd="0" destOrd="2" presId="urn:microsoft.com/office/officeart/2005/8/layout/hProcess7"/>
    <dgm:cxn modelId="{5453DF6B-3333-40AA-94D7-4025195662C9}" type="presOf" srcId="{AD861824-52E4-4811-8BA8-5B638D714F27}" destId="{F2F32644-BC69-478A-99D4-70983171A73E}" srcOrd="0" destOrd="0" presId="urn:microsoft.com/office/officeart/2005/8/layout/hProcess7"/>
    <dgm:cxn modelId="{0DB1944E-6DCC-4DC8-91D1-746EDBDCA796}" type="presOf" srcId="{EEC25455-AD39-41CD-B3F7-6BB657D45705}" destId="{84E0CFAE-28F4-4720-8D7A-CAFF4BDFBE83}" srcOrd="0" destOrd="1" presId="urn:microsoft.com/office/officeart/2005/8/layout/hProcess7"/>
    <dgm:cxn modelId="{143ADB73-9822-4306-87D0-A87E9CBC5505}" srcId="{AD861824-52E4-4811-8BA8-5B638D714F27}" destId="{6ED2E26B-32B6-4CFB-A71E-03062FD537E6}" srcOrd="2" destOrd="0" parTransId="{EC4B4D07-15DD-454B-A295-32D57BEF3791}" sibTransId="{8E275140-1497-4708-AD45-468AF15884F3}"/>
    <dgm:cxn modelId="{B0FFBC7A-D767-40F4-A25A-CF8DF6AF6CE7}" type="presOf" srcId="{058FFF27-8C4D-4054-9C4E-A74324AD4B7B}" destId="{84E0CFAE-28F4-4720-8D7A-CAFF4BDFBE83}" srcOrd="0" destOrd="0" presId="urn:microsoft.com/office/officeart/2005/8/layout/hProcess7"/>
    <dgm:cxn modelId="{4CCFAE85-8C39-46A1-86C0-03C94A3AEACB}" srcId="{E6DD9E4A-EFAE-47B2-98BE-75513FB84B3A}" destId="{A88E924A-BD71-4B38-A4E5-14A1D25ECBB2}" srcOrd="2" destOrd="0" parTransId="{941BEC9C-7699-4015-BDEC-5456D6F4B600}" sibTransId="{8EA43F83-B736-4D2A-A9A5-3B65DADF603E}"/>
    <dgm:cxn modelId="{0D50F187-B19B-4D87-8EF4-565ABEB92736}" srcId="{E6DD9E4A-EFAE-47B2-98BE-75513FB84B3A}" destId="{4F512B00-2C8E-419A-A0B0-F489B631866A}" srcOrd="0" destOrd="0" parTransId="{99FC5BE8-E76B-4641-BE12-2AD6E77DC8CB}" sibTransId="{B21D3555-F7F8-48CF-A7EE-950A636C9D81}"/>
    <dgm:cxn modelId="{A756AA96-F108-43CE-8CAD-33F1CF5454B1}" srcId="{AD861824-52E4-4811-8BA8-5B638D714F27}" destId="{7A9DEC48-EA7A-44FB-BA75-48C1E9254826}" srcOrd="0" destOrd="0" parTransId="{005DEB1B-D6E9-4E81-94D5-6E50C22F2EFA}" sibTransId="{D428C9E0-15D8-43D8-8DBD-29EAE7DACF10}"/>
    <dgm:cxn modelId="{D4CFBF9A-FD70-4629-BF83-3C6AD7D857FE}" srcId="{7A9DEC48-EA7A-44FB-BA75-48C1E9254826}" destId="{CA4E1954-5B1E-48D4-BE48-F4233B98AD45}" srcOrd="2" destOrd="0" parTransId="{09535C02-A516-472D-873D-A7B8D1E9F5D6}" sibTransId="{A7A95664-A882-43DD-BC18-377D7E167986}"/>
    <dgm:cxn modelId="{57D869A0-3347-4151-BA86-A3CADE71CD8D}" type="presOf" srcId="{E6DD9E4A-EFAE-47B2-98BE-75513FB84B3A}" destId="{655C7097-DB3E-44A4-9F1F-3F005CA4FA91}" srcOrd="1" destOrd="0" presId="urn:microsoft.com/office/officeart/2005/8/layout/hProcess7"/>
    <dgm:cxn modelId="{29D19DAF-108F-455D-BA80-8BA5F2ACB7EC}" type="presOf" srcId="{7A9DEC48-EA7A-44FB-BA75-48C1E9254826}" destId="{060EC9FC-46E0-4C76-816C-AA7056FD9AA7}" srcOrd="0" destOrd="0" presId="urn:microsoft.com/office/officeart/2005/8/layout/hProcess7"/>
    <dgm:cxn modelId="{79796CB6-0517-459B-B917-64BD7F2B9BA9}" srcId="{7A9DEC48-EA7A-44FB-BA75-48C1E9254826}" destId="{69062CDA-E58E-4006-92CD-E18D96A3A58B}" srcOrd="1" destOrd="0" parTransId="{950AB27E-4E4C-4BF9-A4BF-6C9766E0FBF1}" sibTransId="{610207F7-9B2F-48BE-A913-D4D8703A8AEB}"/>
    <dgm:cxn modelId="{269B19C3-D153-468F-B0DA-B08E2047BC16}" srcId="{AD861824-52E4-4811-8BA8-5B638D714F27}" destId="{E6DD9E4A-EFAE-47B2-98BE-75513FB84B3A}" srcOrd="1" destOrd="0" parTransId="{034BCC5A-129E-4472-A4FD-6EA6F36B6E4F}" sibTransId="{63C9EDC2-8586-4B15-9C2A-D088FB0DEC97}"/>
    <dgm:cxn modelId="{A6FB42C4-01A7-463E-BBDF-99FF6CC5E269}" type="presOf" srcId="{7A9DEC48-EA7A-44FB-BA75-48C1E9254826}" destId="{B508A2E6-2E6E-4B91-8655-2D1F66CF3270}" srcOrd="1" destOrd="0" presId="urn:microsoft.com/office/officeart/2005/8/layout/hProcess7"/>
    <dgm:cxn modelId="{9ACCFDD0-AE9A-416F-BE29-1FB08A4E1CBD}" srcId="{7A9DEC48-EA7A-44FB-BA75-48C1E9254826}" destId="{2AB51DE7-F026-4DDB-8BEF-AFA78AEBB75F}" srcOrd="0" destOrd="0" parTransId="{499A97A5-04B0-410F-B7A9-04C04C290567}" sibTransId="{FF93F3FA-B40C-41F9-B214-26E7E98367F4}"/>
    <dgm:cxn modelId="{99BA41DB-BF37-456A-B9E9-6F80BD65F16D}" type="presOf" srcId="{6ED2E26B-32B6-4CFB-A71E-03062FD537E6}" destId="{736247E3-9C49-484B-A8A7-F309DEFC8A1F}" srcOrd="1" destOrd="0" presId="urn:microsoft.com/office/officeart/2005/8/layout/hProcess7"/>
    <dgm:cxn modelId="{06F995E4-613D-4B9B-8956-7677573A9805}" srcId="{6ED2E26B-32B6-4CFB-A71E-03062FD537E6}" destId="{EEC25455-AD39-41CD-B3F7-6BB657D45705}" srcOrd="1" destOrd="0" parTransId="{562077DE-FADE-42B3-822D-3A8AB803951D}" sibTransId="{B64AE049-625B-4F85-89E5-F622342E0512}"/>
    <dgm:cxn modelId="{EC32BBE6-CD54-48BE-95EC-589BBC148829}" type="presOf" srcId="{6ED2E26B-32B6-4CFB-A71E-03062FD537E6}" destId="{52E9DA76-487E-4D6B-A318-240D1EC4CE84}" srcOrd="0" destOrd="0" presId="urn:microsoft.com/office/officeart/2005/8/layout/hProcess7"/>
    <dgm:cxn modelId="{A1D5EBF2-69AA-445D-A834-3FD8690FC8AF}" type="presOf" srcId="{CA4E1954-5B1E-48D4-BE48-F4233B98AD45}" destId="{66126BE1-6750-493D-89C1-3CBB4C317769}" srcOrd="0" destOrd="2" presId="urn:microsoft.com/office/officeart/2005/8/layout/hProcess7"/>
    <dgm:cxn modelId="{A45A4AFB-4AB8-49AB-AB45-115A81490528}" srcId="{6ED2E26B-32B6-4CFB-A71E-03062FD537E6}" destId="{058FFF27-8C4D-4054-9C4E-A74324AD4B7B}" srcOrd="0" destOrd="0" parTransId="{89F08B17-3394-46A3-8820-67BB01599F98}" sibTransId="{1B7EE015-124C-4E0C-998E-2B173198CF1B}"/>
    <dgm:cxn modelId="{8B5969FC-41C8-4B30-9D7F-6378F3923A49}" type="presOf" srcId="{E6DD9E4A-EFAE-47B2-98BE-75513FB84B3A}" destId="{55A1DA40-4918-432C-AB33-EC578C69DB92}" srcOrd="0" destOrd="0" presId="urn:microsoft.com/office/officeart/2005/8/layout/hProcess7"/>
    <dgm:cxn modelId="{5C5C4EB9-65C1-4E81-9121-56CD03FFEF6E}" type="presParOf" srcId="{F2F32644-BC69-478A-99D4-70983171A73E}" destId="{249AFF02-7C30-4DFE-82CA-D3AD5AF81A76}" srcOrd="0" destOrd="0" presId="urn:microsoft.com/office/officeart/2005/8/layout/hProcess7"/>
    <dgm:cxn modelId="{BA27F03C-64DE-4896-9A4C-B6FBD325F59B}" type="presParOf" srcId="{249AFF02-7C30-4DFE-82CA-D3AD5AF81A76}" destId="{060EC9FC-46E0-4C76-816C-AA7056FD9AA7}" srcOrd="0" destOrd="0" presId="urn:microsoft.com/office/officeart/2005/8/layout/hProcess7"/>
    <dgm:cxn modelId="{86495B8E-E467-4AED-B0FC-8FF9D621DE6D}" type="presParOf" srcId="{249AFF02-7C30-4DFE-82CA-D3AD5AF81A76}" destId="{B508A2E6-2E6E-4B91-8655-2D1F66CF3270}" srcOrd="1" destOrd="0" presId="urn:microsoft.com/office/officeart/2005/8/layout/hProcess7"/>
    <dgm:cxn modelId="{9F86D47E-8D37-4CBE-BC12-4C8BFEE0EB47}" type="presParOf" srcId="{249AFF02-7C30-4DFE-82CA-D3AD5AF81A76}" destId="{66126BE1-6750-493D-89C1-3CBB4C317769}" srcOrd="2" destOrd="0" presId="urn:microsoft.com/office/officeart/2005/8/layout/hProcess7"/>
    <dgm:cxn modelId="{DC19C4FC-1204-4447-8F2A-1E4FFCC97FC5}" type="presParOf" srcId="{F2F32644-BC69-478A-99D4-70983171A73E}" destId="{B19C46EB-2F16-4BDF-B4B6-74CCF956AAF6}" srcOrd="1" destOrd="0" presId="urn:microsoft.com/office/officeart/2005/8/layout/hProcess7"/>
    <dgm:cxn modelId="{CB8AD218-EBE4-49BA-BD84-55C05CBE1404}" type="presParOf" srcId="{F2F32644-BC69-478A-99D4-70983171A73E}" destId="{7ACACD58-2EDB-4DE7-8467-489D40F60DA2}" srcOrd="2" destOrd="0" presId="urn:microsoft.com/office/officeart/2005/8/layout/hProcess7"/>
    <dgm:cxn modelId="{FE8E2304-0D4A-48B2-9D2D-4AE081A7177F}" type="presParOf" srcId="{7ACACD58-2EDB-4DE7-8467-489D40F60DA2}" destId="{60B4DA43-6BA8-474F-B7AF-BE5A77CF0FC1}" srcOrd="0" destOrd="0" presId="urn:microsoft.com/office/officeart/2005/8/layout/hProcess7"/>
    <dgm:cxn modelId="{E5A052AD-AFB1-447C-9129-7EFBDF76B99F}" type="presParOf" srcId="{7ACACD58-2EDB-4DE7-8467-489D40F60DA2}" destId="{F38E4900-03FF-465B-A925-B9231CC215DC}" srcOrd="1" destOrd="0" presId="urn:microsoft.com/office/officeart/2005/8/layout/hProcess7"/>
    <dgm:cxn modelId="{0BC41D67-4AE4-4AD1-8CB9-7F9D44CE5020}" type="presParOf" srcId="{7ACACD58-2EDB-4DE7-8467-489D40F60DA2}" destId="{CAE7B68D-FB3B-4D07-AD6C-DDA27913854A}" srcOrd="2" destOrd="0" presId="urn:microsoft.com/office/officeart/2005/8/layout/hProcess7"/>
    <dgm:cxn modelId="{41962733-731F-4700-8B43-0806A14430F4}" type="presParOf" srcId="{F2F32644-BC69-478A-99D4-70983171A73E}" destId="{3591121C-4E1C-4095-862D-5ECA72E783F8}" srcOrd="3" destOrd="0" presId="urn:microsoft.com/office/officeart/2005/8/layout/hProcess7"/>
    <dgm:cxn modelId="{AF437DB3-63CE-4AF1-AF18-3623D9019BCA}" type="presParOf" srcId="{F2F32644-BC69-478A-99D4-70983171A73E}" destId="{51FD6E04-1670-40AC-BEBA-2A14B251A0BB}" srcOrd="4" destOrd="0" presId="urn:microsoft.com/office/officeart/2005/8/layout/hProcess7"/>
    <dgm:cxn modelId="{C47556B3-7FEE-4801-BF67-3B72912F976C}" type="presParOf" srcId="{51FD6E04-1670-40AC-BEBA-2A14B251A0BB}" destId="{55A1DA40-4918-432C-AB33-EC578C69DB92}" srcOrd="0" destOrd="0" presId="urn:microsoft.com/office/officeart/2005/8/layout/hProcess7"/>
    <dgm:cxn modelId="{DBC4A323-BDAF-4CEE-80C6-0B0C9E29ECCC}" type="presParOf" srcId="{51FD6E04-1670-40AC-BEBA-2A14B251A0BB}" destId="{655C7097-DB3E-44A4-9F1F-3F005CA4FA91}" srcOrd="1" destOrd="0" presId="urn:microsoft.com/office/officeart/2005/8/layout/hProcess7"/>
    <dgm:cxn modelId="{AF782183-7D06-40B9-8C5E-8DDC99C67DE1}" type="presParOf" srcId="{51FD6E04-1670-40AC-BEBA-2A14B251A0BB}" destId="{7FEF22F1-8F69-4D1D-9A3E-CF709239ADAC}" srcOrd="2" destOrd="0" presId="urn:microsoft.com/office/officeart/2005/8/layout/hProcess7"/>
    <dgm:cxn modelId="{C788AF2C-F830-4A2E-AF0C-AF49CED5AB54}" type="presParOf" srcId="{F2F32644-BC69-478A-99D4-70983171A73E}" destId="{BC293C96-82A4-4A76-9694-C2ECFE70D4AD}" srcOrd="5" destOrd="0" presId="urn:microsoft.com/office/officeart/2005/8/layout/hProcess7"/>
    <dgm:cxn modelId="{FC601E00-7B7C-4D9B-A90E-0FE8B02D93AA}" type="presParOf" srcId="{F2F32644-BC69-478A-99D4-70983171A73E}" destId="{4ADCF260-D6D4-4DB2-9A6D-E5F34047B4F3}" srcOrd="6" destOrd="0" presId="urn:microsoft.com/office/officeart/2005/8/layout/hProcess7"/>
    <dgm:cxn modelId="{C59E03D6-E917-48E1-8E52-7DC3E6D894D0}" type="presParOf" srcId="{4ADCF260-D6D4-4DB2-9A6D-E5F34047B4F3}" destId="{861E6734-97EA-4C54-94C0-B9B7210BAF69}" srcOrd="0" destOrd="0" presId="urn:microsoft.com/office/officeart/2005/8/layout/hProcess7"/>
    <dgm:cxn modelId="{32BDF0B2-2314-4AB2-B04D-532B52AD6DFA}" type="presParOf" srcId="{4ADCF260-D6D4-4DB2-9A6D-E5F34047B4F3}" destId="{4AAEB73A-397B-4A5D-AAE8-46936D24C51B}" srcOrd="1" destOrd="0" presId="urn:microsoft.com/office/officeart/2005/8/layout/hProcess7"/>
    <dgm:cxn modelId="{706F7FA7-CC3A-4296-B373-AA64554592CD}" type="presParOf" srcId="{4ADCF260-D6D4-4DB2-9A6D-E5F34047B4F3}" destId="{B1925090-2B1A-471B-9FF4-2EDE71D20E2B}" srcOrd="2" destOrd="0" presId="urn:microsoft.com/office/officeart/2005/8/layout/hProcess7"/>
    <dgm:cxn modelId="{9DE0E7E9-05F8-485E-946D-FD9BDB2C4837}" type="presParOf" srcId="{F2F32644-BC69-478A-99D4-70983171A73E}" destId="{4088CC71-024C-417C-B93C-D39A3D15C847}" srcOrd="7" destOrd="0" presId="urn:microsoft.com/office/officeart/2005/8/layout/hProcess7"/>
    <dgm:cxn modelId="{AAA35062-3CB1-4074-8A5E-E10DB660CCF2}" type="presParOf" srcId="{F2F32644-BC69-478A-99D4-70983171A73E}" destId="{9645CCC4-1BF0-4C6F-B38F-F19C08125645}" srcOrd="8" destOrd="0" presId="urn:microsoft.com/office/officeart/2005/8/layout/hProcess7"/>
    <dgm:cxn modelId="{C503A0BB-B7C0-4160-98CB-C13339656A69}" type="presParOf" srcId="{9645CCC4-1BF0-4C6F-B38F-F19C08125645}" destId="{52E9DA76-487E-4D6B-A318-240D1EC4CE84}" srcOrd="0" destOrd="0" presId="urn:microsoft.com/office/officeart/2005/8/layout/hProcess7"/>
    <dgm:cxn modelId="{43C93A17-385B-4169-938C-87339454D542}" type="presParOf" srcId="{9645CCC4-1BF0-4C6F-B38F-F19C08125645}" destId="{736247E3-9C49-484B-A8A7-F309DEFC8A1F}" srcOrd="1" destOrd="0" presId="urn:microsoft.com/office/officeart/2005/8/layout/hProcess7"/>
    <dgm:cxn modelId="{32D4EEA3-D556-48C7-9952-EA65ADE0105C}" type="presParOf" srcId="{9645CCC4-1BF0-4C6F-B38F-F19C08125645}" destId="{84E0CFAE-28F4-4720-8D7A-CAFF4BDFBE83}"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D71E9E-4EFD-47C4-9240-E3528C31CDF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5C28825D-D352-407F-8A40-08854E3EBC50}">
      <dgm:prSet/>
      <dgm:spPr/>
      <dgm:t>
        <a:bodyPr/>
        <a:lstStyle/>
        <a:p>
          <a:r>
            <a:rPr lang="en-US"/>
            <a:t>More inclusive ways of working</a:t>
          </a:r>
        </a:p>
      </dgm:t>
    </dgm:pt>
    <dgm:pt modelId="{D36CF123-6DBF-4248-B3E4-786E17A21160}" type="parTrans" cxnId="{246DD527-295F-4CB5-A31C-906483B85240}">
      <dgm:prSet/>
      <dgm:spPr/>
      <dgm:t>
        <a:bodyPr/>
        <a:lstStyle/>
        <a:p>
          <a:endParaRPr lang="en-US"/>
        </a:p>
      </dgm:t>
    </dgm:pt>
    <dgm:pt modelId="{3BBB5E30-A4B2-4D28-A9F1-1676B5EF70B4}" type="sibTrans" cxnId="{246DD527-295F-4CB5-A31C-906483B85240}">
      <dgm:prSet/>
      <dgm:spPr/>
      <dgm:t>
        <a:bodyPr/>
        <a:lstStyle/>
        <a:p>
          <a:endParaRPr lang="en-US"/>
        </a:p>
      </dgm:t>
    </dgm:pt>
    <dgm:pt modelId="{B47390CC-3354-4A41-9C8A-B538CAE1D84E}">
      <dgm:prSet/>
      <dgm:spPr/>
      <dgm:t>
        <a:bodyPr/>
        <a:lstStyle/>
        <a:p>
          <a:r>
            <a:rPr lang="en-US"/>
            <a:t>Social Inclusion</a:t>
          </a:r>
        </a:p>
      </dgm:t>
    </dgm:pt>
    <dgm:pt modelId="{98B601AB-59EA-4E28-BECD-49111972A97D}" type="parTrans" cxnId="{5F848B2F-A07B-48B0-92CE-C582246C2F1C}">
      <dgm:prSet/>
      <dgm:spPr/>
      <dgm:t>
        <a:bodyPr/>
        <a:lstStyle/>
        <a:p>
          <a:endParaRPr lang="en-US"/>
        </a:p>
      </dgm:t>
    </dgm:pt>
    <dgm:pt modelId="{AC9EF54C-BE68-4747-841F-4C972DD5D001}" type="sibTrans" cxnId="{5F848B2F-A07B-48B0-92CE-C582246C2F1C}">
      <dgm:prSet/>
      <dgm:spPr/>
      <dgm:t>
        <a:bodyPr/>
        <a:lstStyle/>
        <a:p>
          <a:endParaRPr lang="en-US"/>
        </a:p>
      </dgm:t>
    </dgm:pt>
    <dgm:pt modelId="{A6D40CB5-FE62-4C20-9F3C-C2FCA76027D9}">
      <dgm:prSet/>
      <dgm:spPr/>
      <dgm:t>
        <a:bodyPr/>
        <a:lstStyle/>
        <a:p>
          <a:r>
            <a:rPr lang="en-US"/>
            <a:t>Reliable IT platforms with solid collaborative softward</a:t>
          </a:r>
        </a:p>
      </dgm:t>
    </dgm:pt>
    <dgm:pt modelId="{A9EB8A57-14AB-4C1A-9429-B90317388975}" type="parTrans" cxnId="{0C0B13F9-FEFC-4FDD-8F15-C5781D9EBF73}">
      <dgm:prSet/>
      <dgm:spPr/>
      <dgm:t>
        <a:bodyPr/>
        <a:lstStyle/>
        <a:p>
          <a:endParaRPr lang="en-US"/>
        </a:p>
      </dgm:t>
    </dgm:pt>
    <dgm:pt modelId="{37D060C4-AFB0-4F23-A2CA-D631DB8E0F50}" type="sibTrans" cxnId="{0C0B13F9-FEFC-4FDD-8F15-C5781D9EBF73}">
      <dgm:prSet/>
      <dgm:spPr/>
      <dgm:t>
        <a:bodyPr/>
        <a:lstStyle/>
        <a:p>
          <a:endParaRPr lang="en-US"/>
        </a:p>
      </dgm:t>
    </dgm:pt>
    <dgm:pt modelId="{4CAD0BAA-A74C-40AD-B9EF-CC7900428D27}">
      <dgm:prSet/>
      <dgm:spPr/>
      <dgm:t>
        <a:bodyPr/>
        <a:lstStyle/>
        <a:p>
          <a:r>
            <a:rPr lang="en-US"/>
            <a:t>More objective performance management and reward</a:t>
          </a:r>
        </a:p>
      </dgm:t>
    </dgm:pt>
    <dgm:pt modelId="{84F0E40B-9BA1-4F5D-899F-8741B2C83753}" type="parTrans" cxnId="{F66FA5AD-82EF-49A8-8B61-C041436F7E7C}">
      <dgm:prSet/>
      <dgm:spPr/>
      <dgm:t>
        <a:bodyPr/>
        <a:lstStyle/>
        <a:p>
          <a:endParaRPr lang="en-US"/>
        </a:p>
      </dgm:t>
    </dgm:pt>
    <dgm:pt modelId="{C139C04B-BBF7-4DF3-BA15-64DD0E60FF19}" type="sibTrans" cxnId="{F66FA5AD-82EF-49A8-8B61-C041436F7E7C}">
      <dgm:prSet/>
      <dgm:spPr/>
      <dgm:t>
        <a:bodyPr/>
        <a:lstStyle/>
        <a:p>
          <a:endParaRPr lang="en-US"/>
        </a:p>
      </dgm:t>
    </dgm:pt>
    <dgm:pt modelId="{F66A7096-63A5-4885-BB42-70732378BA84}">
      <dgm:prSet/>
      <dgm:spPr/>
      <dgm:t>
        <a:bodyPr/>
        <a:lstStyle/>
        <a:p>
          <a:r>
            <a:rPr lang="en-US"/>
            <a:t>Proactive and inclusive communication</a:t>
          </a:r>
        </a:p>
      </dgm:t>
    </dgm:pt>
    <dgm:pt modelId="{1AED335C-09F4-4160-8DB4-B58E2B04D12B}" type="parTrans" cxnId="{C1C4419F-9944-45BA-92B4-ACB3B7A3AA6A}">
      <dgm:prSet/>
      <dgm:spPr/>
      <dgm:t>
        <a:bodyPr/>
        <a:lstStyle/>
        <a:p>
          <a:endParaRPr lang="en-US"/>
        </a:p>
      </dgm:t>
    </dgm:pt>
    <dgm:pt modelId="{C06BA665-099E-4372-B8EA-6848356F087D}" type="sibTrans" cxnId="{C1C4419F-9944-45BA-92B4-ACB3B7A3AA6A}">
      <dgm:prSet/>
      <dgm:spPr/>
      <dgm:t>
        <a:bodyPr/>
        <a:lstStyle/>
        <a:p>
          <a:endParaRPr lang="en-US"/>
        </a:p>
      </dgm:t>
    </dgm:pt>
    <dgm:pt modelId="{E8ED4969-EC73-4EE8-9F83-3AA7BDC48842}" type="pres">
      <dgm:prSet presAssocID="{71D71E9E-4EFD-47C4-9240-E3528C31CDF5}" presName="vert0" presStyleCnt="0">
        <dgm:presLayoutVars>
          <dgm:dir/>
          <dgm:animOne val="branch"/>
          <dgm:animLvl val="lvl"/>
        </dgm:presLayoutVars>
      </dgm:prSet>
      <dgm:spPr/>
    </dgm:pt>
    <dgm:pt modelId="{4D760309-4FE2-40FC-A97E-51ADE6B6AC90}" type="pres">
      <dgm:prSet presAssocID="{5C28825D-D352-407F-8A40-08854E3EBC50}" presName="thickLine" presStyleLbl="alignNode1" presStyleIdx="0" presStyleCnt="5"/>
      <dgm:spPr/>
    </dgm:pt>
    <dgm:pt modelId="{CEB4E814-EDA6-4B31-AB7C-CA747402562C}" type="pres">
      <dgm:prSet presAssocID="{5C28825D-D352-407F-8A40-08854E3EBC50}" presName="horz1" presStyleCnt="0"/>
      <dgm:spPr/>
    </dgm:pt>
    <dgm:pt modelId="{8A10D420-D8EC-4D9C-90A5-786DB10C27E4}" type="pres">
      <dgm:prSet presAssocID="{5C28825D-D352-407F-8A40-08854E3EBC50}" presName="tx1" presStyleLbl="revTx" presStyleIdx="0" presStyleCnt="5"/>
      <dgm:spPr/>
    </dgm:pt>
    <dgm:pt modelId="{1EF4E4DB-E2DE-473F-A29A-067C46260AA8}" type="pres">
      <dgm:prSet presAssocID="{5C28825D-D352-407F-8A40-08854E3EBC50}" presName="vert1" presStyleCnt="0"/>
      <dgm:spPr/>
    </dgm:pt>
    <dgm:pt modelId="{99620757-AC91-4C52-BE46-6D5F5641DC46}" type="pres">
      <dgm:prSet presAssocID="{B47390CC-3354-4A41-9C8A-B538CAE1D84E}" presName="thickLine" presStyleLbl="alignNode1" presStyleIdx="1" presStyleCnt="5"/>
      <dgm:spPr/>
    </dgm:pt>
    <dgm:pt modelId="{B6A5D508-6E40-4648-91FC-D9191869CF18}" type="pres">
      <dgm:prSet presAssocID="{B47390CC-3354-4A41-9C8A-B538CAE1D84E}" presName="horz1" presStyleCnt="0"/>
      <dgm:spPr/>
    </dgm:pt>
    <dgm:pt modelId="{0D55F8F3-848E-42AA-8111-3C0A279A67BB}" type="pres">
      <dgm:prSet presAssocID="{B47390CC-3354-4A41-9C8A-B538CAE1D84E}" presName="tx1" presStyleLbl="revTx" presStyleIdx="1" presStyleCnt="5"/>
      <dgm:spPr/>
    </dgm:pt>
    <dgm:pt modelId="{42D8CF5D-550D-4B65-AE5D-61839FAFA00F}" type="pres">
      <dgm:prSet presAssocID="{B47390CC-3354-4A41-9C8A-B538CAE1D84E}" presName="vert1" presStyleCnt="0"/>
      <dgm:spPr/>
    </dgm:pt>
    <dgm:pt modelId="{9D4E677D-FF90-4E64-9B0C-DFDFFB11A8B0}" type="pres">
      <dgm:prSet presAssocID="{A6D40CB5-FE62-4C20-9F3C-C2FCA76027D9}" presName="thickLine" presStyleLbl="alignNode1" presStyleIdx="2" presStyleCnt="5"/>
      <dgm:spPr/>
    </dgm:pt>
    <dgm:pt modelId="{43FD5976-C8E2-41B2-AC7A-B9DB62AB8408}" type="pres">
      <dgm:prSet presAssocID="{A6D40CB5-FE62-4C20-9F3C-C2FCA76027D9}" presName="horz1" presStyleCnt="0"/>
      <dgm:spPr/>
    </dgm:pt>
    <dgm:pt modelId="{26CA1A26-29F3-4AAA-9362-0FC4406486E9}" type="pres">
      <dgm:prSet presAssocID="{A6D40CB5-FE62-4C20-9F3C-C2FCA76027D9}" presName="tx1" presStyleLbl="revTx" presStyleIdx="2" presStyleCnt="5"/>
      <dgm:spPr/>
    </dgm:pt>
    <dgm:pt modelId="{E54F3286-01C8-4A24-8DE3-3DB4E015390B}" type="pres">
      <dgm:prSet presAssocID="{A6D40CB5-FE62-4C20-9F3C-C2FCA76027D9}" presName="vert1" presStyleCnt="0"/>
      <dgm:spPr/>
    </dgm:pt>
    <dgm:pt modelId="{E87FA156-4FB2-4828-AF90-D0331F02F6B7}" type="pres">
      <dgm:prSet presAssocID="{4CAD0BAA-A74C-40AD-B9EF-CC7900428D27}" presName="thickLine" presStyleLbl="alignNode1" presStyleIdx="3" presStyleCnt="5"/>
      <dgm:spPr/>
    </dgm:pt>
    <dgm:pt modelId="{06B37E16-1122-4E5D-A972-CA16BDEA8CFF}" type="pres">
      <dgm:prSet presAssocID="{4CAD0BAA-A74C-40AD-B9EF-CC7900428D27}" presName="horz1" presStyleCnt="0"/>
      <dgm:spPr/>
    </dgm:pt>
    <dgm:pt modelId="{563EE618-9407-4398-8D66-47FD1B2AAF38}" type="pres">
      <dgm:prSet presAssocID="{4CAD0BAA-A74C-40AD-B9EF-CC7900428D27}" presName="tx1" presStyleLbl="revTx" presStyleIdx="3" presStyleCnt="5"/>
      <dgm:spPr/>
    </dgm:pt>
    <dgm:pt modelId="{2D392B35-3D5F-44CF-BB98-A67C3A5B672D}" type="pres">
      <dgm:prSet presAssocID="{4CAD0BAA-A74C-40AD-B9EF-CC7900428D27}" presName="vert1" presStyleCnt="0"/>
      <dgm:spPr/>
    </dgm:pt>
    <dgm:pt modelId="{E9596D48-0795-406A-95CF-301B577CA993}" type="pres">
      <dgm:prSet presAssocID="{F66A7096-63A5-4885-BB42-70732378BA84}" presName="thickLine" presStyleLbl="alignNode1" presStyleIdx="4" presStyleCnt="5"/>
      <dgm:spPr/>
    </dgm:pt>
    <dgm:pt modelId="{2B1B117B-9261-4987-976F-FB41C933C44F}" type="pres">
      <dgm:prSet presAssocID="{F66A7096-63A5-4885-BB42-70732378BA84}" presName="horz1" presStyleCnt="0"/>
      <dgm:spPr/>
    </dgm:pt>
    <dgm:pt modelId="{5F269939-439E-433C-87B7-1E30AB978E0E}" type="pres">
      <dgm:prSet presAssocID="{F66A7096-63A5-4885-BB42-70732378BA84}" presName="tx1" presStyleLbl="revTx" presStyleIdx="4" presStyleCnt="5"/>
      <dgm:spPr/>
    </dgm:pt>
    <dgm:pt modelId="{50B0AE23-5B1D-4D44-896F-B1C1984D4F05}" type="pres">
      <dgm:prSet presAssocID="{F66A7096-63A5-4885-BB42-70732378BA84}" presName="vert1" presStyleCnt="0"/>
      <dgm:spPr/>
    </dgm:pt>
  </dgm:ptLst>
  <dgm:cxnLst>
    <dgm:cxn modelId="{246DD527-295F-4CB5-A31C-906483B85240}" srcId="{71D71E9E-4EFD-47C4-9240-E3528C31CDF5}" destId="{5C28825D-D352-407F-8A40-08854E3EBC50}" srcOrd="0" destOrd="0" parTransId="{D36CF123-6DBF-4248-B3E4-786E17A21160}" sibTransId="{3BBB5E30-A4B2-4D28-A9F1-1676B5EF70B4}"/>
    <dgm:cxn modelId="{5F848B2F-A07B-48B0-92CE-C582246C2F1C}" srcId="{71D71E9E-4EFD-47C4-9240-E3528C31CDF5}" destId="{B47390CC-3354-4A41-9C8A-B538CAE1D84E}" srcOrd="1" destOrd="0" parTransId="{98B601AB-59EA-4E28-BECD-49111972A97D}" sibTransId="{AC9EF54C-BE68-4747-841F-4C972DD5D001}"/>
    <dgm:cxn modelId="{B0A01953-27B7-4ED5-928A-32C8F4D46079}" type="presOf" srcId="{B47390CC-3354-4A41-9C8A-B538CAE1D84E}" destId="{0D55F8F3-848E-42AA-8111-3C0A279A67BB}" srcOrd="0" destOrd="0" presId="urn:microsoft.com/office/officeart/2008/layout/LinedList"/>
    <dgm:cxn modelId="{76431880-4B57-453F-898E-E0BCE8799A52}" type="presOf" srcId="{F66A7096-63A5-4885-BB42-70732378BA84}" destId="{5F269939-439E-433C-87B7-1E30AB978E0E}" srcOrd="0" destOrd="0" presId="urn:microsoft.com/office/officeart/2008/layout/LinedList"/>
    <dgm:cxn modelId="{C1C4419F-9944-45BA-92B4-ACB3B7A3AA6A}" srcId="{71D71E9E-4EFD-47C4-9240-E3528C31CDF5}" destId="{F66A7096-63A5-4885-BB42-70732378BA84}" srcOrd="4" destOrd="0" parTransId="{1AED335C-09F4-4160-8DB4-B58E2B04D12B}" sibTransId="{C06BA665-099E-4372-B8EA-6848356F087D}"/>
    <dgm:cxn modelId="{1B013DAB-349A-4FBE-B2C3-10541EE11126}" type="presOf" srcId="{71D71E9E-4EFD-47C4-9240-E3528C31CDF5}" destId="{E8ED4969-EC73-4EE8-9F83-3AA7BDC48842}" srcOrd="0" destOrd="0" presId="urn:microsoft.com/office/officeart/2008/layout/LinedList"/>
    <dgm:cxn modelId="{F66FA5AD-82EF-49A8-8B61-C041436F7E7C}" srcId="{71D71E9E-4EFD-47C4-9240-E3528C31CDF5}" destId="{4CAD0BAA-A74C-40AD-B9EF-CC7900428D27}" srcOrd="3" destOrd="0" parTransId="{84F0E40B-9BA1-4F5D-899F-8741B2C83753}" sibTransId="{C139C04B-BBF7-4DF3-BA15-64DD0E60FF19}"/>
    <dgm:cxn modelId="{4034C1CC-23FA-4BB0-A71A-22D4F6AB78A2}" type="presOf" srcId="{A6D40CB5-FE62-4C20-9F3C-C2FCA76027D9}" destId="{26CA1A26-29F3-4AAA-9362-0FC4406486E9}" srcOrd="0" destOrd="0" presId="urn:microsoft.com/office/officeart/2008/layout/LinedList"/>
    <dgm:cxn modelId="{2F842BE3-3329-446C-84EF-F78A7A5C126D}" type="presOf" srcId="{5C28825D-D352-407F-8A40-08854E3EBC50}" destId="{8A10D420-D8EC-4D9C-90A5-786DB10C27E4}" srcOrd="0" destOrd="0" presId="urn:microsoft.com/office/officeart/2008/layout/LinedList"/>
    <dgm:cxn modelId="{10D99EEC-63AA-4DDB-95B3-5058D0331169}" type="presOf" srcId="{4CAD0BAA-A74C-40AD-B9EF-CC7900428D27}" destId="{563EE618-9407-4398-8D66-47FD1B2AAF38}" srcOrd="0" destOrd="0" presId="urn:microsoft.com/office/officeart/2008/layout/LinedList"/>
    <dgm:cxn modelId="{0C0B13F9-FEFC-4FDD-8F15-C5781D9EBF73}" srcId="{71D71E9E-4EFD-47C4-9240-E3528C31CDF5}" destId="{A6D40CB5-FE62-4C20-9F3C-C2FCA76027D9}" srcOrd="2" destOrd="0" parTransId="{A9EB8A57-14AB-4C1A-9429-B90317388975}" sibTransId="{37D060C4-AFB0-4F23-A2CA-D631DB8E0F50}"/>
    <dgm:cxn modelId="{1B4E5B52-E7EE-42C9-9D62-A91C5C5589BA}" type="presParOf" srcId="{E8ED4969-EC73-4EE8-9F83-3AA7BDC48842}" destId="{4D760309-4FE2-40FC-A97E-51ADE6B6AC90}" srcOrd="0" destOrd="0" presId="urn:microsoft.com/office/officeart/2008/layout/LinedList"/>
    <dgm:cxn modelId="{2384C9D9-B513-4E48-9814-132A90908F4A}" type="presParOf" srcId="{E8ED4969-EC73-4EE8-9F83-3AA7BDC48842}" destId="{CEB4E814-EDA6-4B31-AB7C-CA747402562C}" srcOrd="1" destOrd="0" presId="urn:microsoft.com/office/officeart/2008/layout/LinedList"/>
    <dgm:cxn modelId="{D80C6F98-D1DC-4531-BB9F-000F85D0FFA2}" type="presParOf" srcId="{CEB4E814-EDA6-4B31-AB7C-CA747402562C}" destId="{8A10D420-D8EC-4D9C-90A5-786DB10C27E4}" srcOrd="0" destOrd="0" presId="urn:microsoft.com/office/officeart/2008/layout/LinedList"/>
    <dgm:cxn modelId="{83B038D0-CCC0-4A2C-9EE5-04F463485BA7}" type="presParOf" srcId="{CEB4E814-EDA6-4B31-AB7C-CA747402562C}" destId="{1EF4E4DB-E2DE-473F-A29A-067C46260AA8}" srcOrd="1" destOrd="0" presId="urn:microsoft.com/office/officeart/2008/layout/LinedList"/>
    <dgm:cxn modelId="{7BA1722B-0E46-483C-84E4-965B519669AC}" type="presParOf" srcId="{E8ED4969-EC73-4EE8-9F83-3AA7BDC48842}" destId="{99620757-AC91-4C52-BE46-6D5F5641DC46}" srcOrd="2" destOrd="0" presId="urn:microsoft.com/office/officeart/2008/layout/LinedList"/>
    <dgm:cxn modelId="{7BD64A9C-5CAE-4C17-A431-4939723F7A01}" type="presParOf" srcId="{E8ED4969-EC73-4EE8-9F83-3AA7BDC48842}" destId="{B6A5D508-6E40-4648-91FC-D9191869CF18}" srcOrd="3" destOrd="0" presId="urn:microsoft.com/office/officeart/2008/layout/LinedList"/>
    <dgm:cxn modelId="{2DDD56FA-AEE8-407F-B955-07FCC1C35129}" type="presParOf" srcId="{B6A5D508-6E40-4648-91FC-D9191869CF18}" destId="{0D55F8F3-848E-42AA-8111-3C0A279A67BB}" srcOrd="0" destOrd="0" presId="urn:microsoft.com/office/officeart/2008/layout/LinedList"/>
    <dgm:cxn modelId="{4FB55C14-B884-40B2-A705-2D1F5CB50255}" type="presParOf" srcId="{B6A5D508-6E40-4648-91FC-D9191869CF18}" destId="{42D8CF5D-550D-4B65-AE5D-61839FAFA00F}" srcOrd="1" destOrd="0" presId="urn:microsoft.com/office/officeart/2008/layout/LinedList"/>
    <dgm:cxn modelId="{286729E1-EC71-4191-B597-4507B589C573}" type="presParOf" srcId="{E8ED4969-EC73-4EE8-9F83-3AA7BDC48842}" destId="{9D4E677D-FF90-4E64-9B0C-DFDFFB11A8B0}" srcOrd="4" destOrd="0" presId="urn:microsoft.com/office/officeart/2008/layout/LinedList"/>
    <dgm:cxn modelId="{FFC006A5-C1CD-4245-8C26-257373254F43}" type="presParOf" srcId="{E8ED4969-EC73-4EE8-9F83-3AA7BDC48842}" destId="{43FD5976-C8E2-41B2-AC7A-B9DB62AB8408}" srcOrd="5" destOrd="0" presId="urn:microsoft.com/office/officeart/2008/layout/LinedList"/>
    <dgm:cxn modelId="{83E13859-CEDC-4D4C-A6EA-0A7A966EB371}" type="presParOf" srcId="{43FD5976-C8E2-41B2-AC7A-B9DB62AB8408}" destId="{26CA1A26-29F3-4AAA-9362-0FC4406486E9}" srcOrd="0" destOrd="0" presId="urn:microsoft.com/office/officeart/2008/layout/LinedList"/>
    <dgm:cxn modelId="{45299C84-8B1D-4051-B347-B5A0A512AB1B}" type="presParOf" srcId="{43FD5976-C8E2-41B2-AC7A-B9DB62AB8408}" destId="{E54F3286-01C8-4A24-8DE3-3DB4E015390B}" srcOrd="1" destOrd="0" presId="urn:microsoft.com/office/officeart/2008/layout/LinedList"/>
    <dgm:cxn modelId="{432ED3B7-B001-4CE0-BDD4-38022CDA6837}" type="presParOf" srcId="{E8ED4969-EC73-4EE8-9F83-3AA7BDC48842}" destId="{E87FA156-4FB2-4828-AF90-D0331F02F6B7}" srcOrd="6" destOrd="0" presId="urn:microsoft.com/office/officeart/2008/layout/LinedList"/>
    <dgm:cxn modelId="{6FDDFF51-BABE-452B-B95B-3743220CAB86}" type="presParOf" srcId="{E8ED4969-EC73-4EE8-9F83-3AA7BDC48842}" destId="{06B37E16-1122-4E5D-A972-CA16BDEA8CFF}" srcOrd="7" destOrd="0" presId="urn:microsoft.com/office/officeart/2008/layout/LinedList"/>
    <dgm:cxn modelId="{0ABF740D-7B81-4082-8FF6-1E8E56C5045E}" type="presParOf" srcId="{06B37E16-1122-4E5D-A972-CA16BDEA8CFF}" destId="{563EE618-9407-4398-8D66-47FD1B2AAF38}" srcOrd="0" destOrd="0" presId="urn:microsoft.com/office/officeart/2008/layout/LinedList"/>
    <dgm:cxn modelId="{6ED43B0F-D844-4E27-AA32-519B56737260}" type="presParOf" srcId="{06B37E16-1122-4E5D-A972-CA16BDEA8CFF}" destId="{2D392B35-3D5F-44CF-BB98-A67C3A5B672D}" srcOrd="1" destOrd="0" presId="urn:microsoft.com/office/officeart/2008/layout/LinedList"/>
    <dgm:cxn modelId="{46B2E68D-87F7-4706-886E-8794C05BE453}" type="presParOf" srcId="{E8ED4969-EC73-4EE8-9F83-3AA7BDC48842}" destId="{E9596D48-0795-406A-95CF-301B577CA993}" srcOrd="8" destOrd="0" presId="urn:microsoft.com/office/officeart/2008/layout/LinedList"/>
    <dgm:cxn modelId="{006FC0F1-788F-420D-942E-6887486C4215}" type="presParOf" srcId="{E8ED4969-EC73-4EE8-9F83-3AA7BDC48842}" destId="{2B1B117B-9261-4987-976F-FB41C933C44F}" srcOrd="9" destOrd="0" presId="urn:microsoft.com/office/officeart/2008/layout/LinedList"/>
    <dgm:cxn modelId="{AAD92024-2A5B-4F9C-ABBB-E7FB9373B936}" type="presParOf" srcId="{2B1B117B-9261-4987-976F-FB41C933C44F}" destId="{5F269939-439E-433C-87B7-1E30AB978E0E}" srcOrd="0" destOrd="0" presId="urn:microsoft.com/office/officeart/2008/layout/LinedList"/>
    <dgm:cxn modelId="{69A598C0-9CEB-4046-9D56-D49327301869}" type="presParOf" srcId="{2B1B117B-9261-4987-976F-FB41C933C44F}" destId="{50B0AE23-5B1D-4D44-896F-B1C1984D4F0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EC9FC-46E0-4C76-816C-AA7056FD9AA7}">
      <dsp:nvSpPr>
        <dsp:cNvPr id="0" name=""/>
        <dsp:cNvSpPr/>
      </dsp:nvSpPr>
      <dsp:spPr>
        <a:xfrm>
          <a:off x="5883" y="1119855"/>
          <a:ext cx="2651125" cy="2845558"/>
        </a:xfrm>
        <a:prstGeom prst="roundRect">
          <a:avLst>
            <a:gd name="adj" fmla="val 5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US" sz="3200" b="1" kern="1200">
              <a:solidFill>
                <a:srgbClr val="558ED5"/>
              </a:solidFill>
            </a:rPr>
            <a:t>2010</a:t>
          </a:r>
          <a:endParaRPr lang="en-US" sz="2800" b="1" kern="1200">
            <a:solidFill>
              <a:srgbClr val="558ED5"/>
            </a:solidFill>
          </a:endParaRPr>
        </a:p>
      </dsp:txBody>
      <dsp:txXfrm rot="16200000">
        <a:off x="-895683" y="2021421"/>
        <a:ext cx="2333357" cy="530225"/>
      </dsp:txXfrm>
    </dsp:sp>
    <dsp:sp modelId="{66126BE1-6750-493D-89C1-3CBB4C317769}">
      <dsp:nvSpPr>
        <dsp:cNvPr id="0" name=""/>
        <dsp:cNvSpPr/>
      </dsp:nvSpPr>
      <dsp:spPr>
        <a:xfrm>
          <a:off x="536108" y="1119855"/>
          <a:ext cx="1975088" cy="284555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r" defTabSz="1066800">
            <a:lnSpc>
              <a:spcPct val="90000"/>
            </a:lnSpc>
            <a:spcBef>
              <a:spcPct val="0"/>
            </a:spcBef>
            <a:spcAft>
              <a:spcPct val="35000"/>
            </a:spcAft>
            <a:buFont typeface="Wingdings" panose="05000000000000000000" pitchFamily="2" charset="2"/>
            <a:buNone/>
          </a:pPr>
          <a:r>
            <a:rPr lang="en-US" sz="2400" kern="1200">
              <a:solidFill>
                <a:schemeClr val="tx1"/>
              </a:solidFill>
              <a:latin typeface="Arial Nova" panose="020B0504020202020204" pitchFamily="34" charset="0"/>
            </a:rPr>
            <a:t>- 13% more productive </a:t>
          </a:r>
          <a:endParaRPr lang="en-US" sz="2400" kern="1200">
            <a:solidFill>
              <a:schemeClr val="tx1"/>
            </a:solidFill>
          </a:endParaRPr>
        </a:p>
        <a:p>
          <a:pPr marL="0" lvl="0" indent="0" algn="r" defTabSz="1066800">
            <a:lnSpc>
              <a:spcPct val="90000"/>
            </a:lnSpc>
            <a:spcBef>
              <a:spcPct val="0"/>
            </a:spcBef>
            <a:spcAft>
              <a:spcPct val="35000"/>
            </a:spcAft>
            <a:buFont typeface="Wingdings" panose="05000000000000000000" pitchFamily="2" charset="2"/>
            <a:buNone/>
          </a:pPr>
          <a:r>
            <a:rPr lang="en-US" sz="2400" kern="1200">
              <a:solidFill>
                <a:schemeClr val="tx1"/>
              </a:solidFill>
              <a:latin typeface="Arial Nova" panose="020B0504020202020204" pitchFamily="34" charset="0"/>
            </a:rPr>
            <a:t>- Fewer and shorter breaks</a:t>
          </a:r>
        </a:p>
        <a:p>
          <a:pPr marL="0" lvl="0" indent="0" algn="r" defTabSz="1066800">
            <a:lnSpc>
              <a:spcPct val="90000"/>
            </a:lnSpc>
            <a:spcBef>
              <a:spcPct val="0"/>
            </a:spcBef>
            <a:spcAft>
              <a:spcPct val="35000"/>
            </a:spcAft>
            <a:buFont typeface="Wingdings" panose="05000000000000000000" pitchFamily="2" charset="2"/>
            <a:buNone/>
          </a:pPr>
          <a:r>
            <a:rPr lang="en-US" sz="2400" kern="1200">
              <a:solidFill>
                <a:schemeClr val="tx1"/>
              </a:solidFill>
              <a:latin typeface="Arial Nova" panose="020B0504020202020204" pitchFamily="34" charset="0"/>
            </a:rPr>
            <a:t>- 50% less likely to quit</a:t>
          </a:r>
        </a:p>
      </dsp:txBody>
      <dsp:txXfrm>
        <a:off x="536108" y="1119855"/>
        <a:ext cx="1975088" cy="2845558"/>
      </dsp:txXfrm>
    </dsp:sp>
    <dsp:sp modelId="{55A1DA40-4918-432C-AB33-EC578C69DB92}">
      <dsp:nvSpPr>
        <dsp:cNvPr id="0" name=""/>
        <dsp:cNvSpPr/>
      </dsp:nvSpPr>
      <dsp:spPr>
        <a:xfrm>
          <a:off x="2749797" y="1119855"/>
          <a:ext cx="2651125" cy="2751072"/>
        </a:xfrm>
        <a:prstGeom prst="roundRect">
          <a:avLst>
            <a:gd name="adj" fmla="val 500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US" sz="3200" b="1" kern="1200">
              <a:solidFill>
                <a:srgbClr val="558ED5"/>
              </a:solidFill>
            </a:rPr>
            <a:t>March 2020</a:t>
          </a:r>
        </a:p>
      </dsp:txBody>
      <dsp:txXfrm rot="16200000">
        <a:off x="1886970" y="1982682"/>
        <a:ext cx="2255879" cy="530225"/>
      </dsp:txXfrm>
    </dsp:sp>
    <dsp:sp modelId="{F38E4900-03FF-465B-A925-B9231CC215DC}">
      <dsp:nvSpPr>
        <dsp:cNvPr id="0" name=""/>
        <dsp:cNvSpPr/>
      </dsp:nvSpPr>
      <dsp:spPr>
        <a:xfrm rot="5400000">
          <a:off x="2529306" y="3648066"/>
          <a:ext cx="467493" cy="397668"/>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EF22F1-8F69-4D1D-9A3E-CF709239ADAC}">
      <dsp:nvSpPr>
        <dsp:cNvPr id="0" name=""/>
        <dsp:cNvSpPr/>
      </dsp:nvSpPr>
      <dsp:spPr>
        <a:xfrm>
          <a:off x="3280022" y="1119855"/>
          <a:ext cx="1975088" cy="275107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r" defTabSz="1066800">
            <a:lnSpc>
              <a:spcPct val="90000"/>
            </a:lnSpc>
            <a:spcBef>
              <a:spcPct val="0"/>
            </a:spcBef>
            <a:spcAft>
              <a:spcPct val="35000"/>
            </a:spcAft>
            <a:buFont typeface="Arial" panose="020B0604020202020204" pitchFamily="34" charset="0"/>
            <a:buNone/>
          </a:pPr>
          <a:r>
            <a:rPr lang="en-US" sz="2400" kern="1200">
              <a:solidFill>
                <a:schemeClr val="tx1"/>
              </a:solidFill>
              <a:latin typeface="Arial Nova" panose="020B0504020202020204" pitchFamily="34" charset="0"/>
            </a:rPr>
            <a:t>- 5000 Americans  per month </a:t>
          </a:r>
          <a:endParaRPr lang="en-US" sz="2400" kern="1200">
            <a:solidFill>
              <a:schemeClr val="tx1"/>
            </a:solidFill>
          </a:endParaRPr>
        </a:p>
        <a:p>
          <a:pPr marL="0" lvl="0" indent="0" algn="r" defTabSz="1066800">
            <a:lnSpc>
              <a:spcPct val="90000"/>
            </a:lnSpc>
            <a:spcBef>
              <a:spcPct val="0"/>
            </a:spcBef>
            <a:spcAft>
              <a:spcPct val="35000"/>
            </a:spcAft>
            <a:buNone/>
          </a:pPr>
          <a:r>
            <a:rPr lang="en-US" sz="2400" kern="1200">
              <a:solidFill>
                <a:schemeClr val="tx1"/>
              </a:solidFill>
              <a:latin typeface="Arial Nova" panose="020B0504020202020204" pitchFamily="34" charset="0"/>
            </a:rPr>
            <a:t>- Increased positivity</a:t>
          </a:r>
        </a:p>
        <a:p>
          <a:pPr marL="0" lvl="0" indent="0" algn="r" defTabSz="1066800">
            <a:lnSpc>
              <a:spcPct val="90000"/>
            </a:lnSpc>
            <a:spcBef>
              <a:spcPct val="0"/>
            </a:spcBef>
            <a:spcAft>
              <a:spcPct val="35000"/>
            </a:spcAft>
            <a:buNone/>
          </a:pPr>
          <a:r>
            <a:rPr lang="en-US" sz="2400" kern="1200">
              <a:solidFill>
                <a:schemeClr val="tx1"/>
              </a:solidFill>
              <a:latin typeface="Arial Nova" panose="020B0504020202020204" pitchFamily="34" charset="0"/>
            </a:rPr>
            <a:t>- 80% better than expected</a:t>
          </a:r>
        </a:p>
      </dsp:txBody>
      <dsp:txXfrm>
        <a:off x="3280022" y="1119855"/>
        <a:ext cx="1975088" cy="2751072"/>
      </dsp:txXfrm>
    </dsp:sp>
    <dsp:sp modelId="{52E9DA76-487E-4D6B-A318-240D1EC4CE84}">
      <dsp:nvSpPr>
        <dsp:cNvPr id="0" name=""/>
        <dsp:cNvSpPr/>
      </dsp:nvSpPr>
      <dsp:spPr>
        <a:xfrm>
          <a:off x="5459618" y="1147405"/>
          <a:ext cx="2628404" cy="2686936"/>
        </a:xfrm>
        <a:prstGeom prst="roundRect">
          <a:avLst>
            <a:gd name="adj" fmla="val 500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en-US" sz="3200" b="1" kern="1200">
              <a:solidFill>
                <a:srgbClr val="558ED5"/>
              </a:solidFill>
            </a:rPr>
            <a:t>More Time</a:t>
          </a:r>
        </a:p>
      </dsp:txBody>
      <dsp:txXfrm rot="16200000">
        <a:off x="4620815" y="1986209"/>
        <a:ext cx="2203287" cy="525680"/>
      </dsp:txXfrm>
    </dsp:sp>
    <dsp:sp modelId="{4AAEB73A-397B-4A5D-AAE8-46936D24C51B}">
      <dsp:nvSpPr>
        <dsp:cNvPr id="0" name=""/>
        <dsp:cNvSpPr/>
      </dsp:nvSpPr>
      <dsp:spPr>
        <a:xfrm rot="5400000">
          <a:off x="5273220" y="3648066"/>
          <a:ext cx="467493" cy="397668"/>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E0CFAE-28F4-4720-8D7A-CAFF4BDFBE83}">
      <dsp:nvSpPr>
        <dsp:cNvPr id="0" name=""/>
        <dsp:cNvSpPr/>
      </dsp:nvSpPr>
      <dsp:spPr>
        <a:xfrm>
          <a:off x="5986946" y="1147405"/>
          <a:ext cx="1958161" cy="268693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2296" rIns="0" bIns="0" numCol="1" spcCol="1270" anchor="t" anchorCtr="0">
          <a:noAutofit/>
        </a:bodyPr>
        <a:lstStyle/>
        <a:p>
          <a:pPr marL="0" lvl="0" indent="0" algn="r" defTabSz="1066800">
            <a:lnSpc>
              <a:spcPct val="90000"/>
            </a:lnSpc>
            <a:spcBef>
              <a:spcPct val="0"/>
            </a:spcBef>
            <a:spcAft>
              <a:spcPct val="35000"/>
            </a:spcAft>
            <a:buFont typeface="Arial" panose="020B0604020202020204" pitchFamily="34" charset="0"/>
            <a:buNone/>
          </a:pPr>
          <a:r>
            <a:rPr lang="en-US" sz="2400" kern="1200">
              <a:solidFill>
                <a:schemeClr val="tx1"/>
              </a:solidFill>
              <a:latin typeface="Arial Nova" panose="020B0504020202020204" pitchFamily="34" charset="0"/>
            </a:rPr>
            <a:t>- 70 minutes / day saved</a:t>
          </a:r>
          <a:endParaRPr lang="en-US" sz="2400" kern="1200">
            <a:solidFill>
              <a:schemeClr val="tx1"/>
            </a:solidFill>
          </a:endParaRPr>
        </a:p>
        <a:p>
          <a:pPr marL="0" lvl="0" indent="0" algn="r" defTabSz="1066800">
            <a:lnSpc>
              <a:spcPct val="90000"/>
            </a:lnSpc>
            <a:spcBef>
              <a:spcPct val="0"/>
            </a:spcBef>
            <a:spcAft>
              <a:spcPct val="35000"/>
            </a:spcAft>
            <a:buNone/>
          </a:pPr>
          <a:r>
            <a:rPr lang="en-US" sz="2400" kern="1200">
              <a:solidFill>
                <a:schemeClr val="tx1"/>
              </a:solidFill>
              <a:latin typeface="Arial Nova" panose="020B0504020202020204" pitchFamily="34" charset="0"/>
            </a:rPr>
            <a:t>- 30 more minutes working</a:t>
          </a:r>
        </a:p>
      </dsp:txBody>
      <dsp:txXfrm>
        <a:off x="5986946" y="1147405"/>
        <a:ext cx="1958161" cy="26869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60309-4FE2-40FC-A97E-51ADE6B6AC90}">
      <dsp:nvSpPr>
        <dsp:cNvPr id="0" name=""/>
        <dsp:cNvSpPr/>
      </dsp:nvSpPr>
      <dsp:spPr>
        <a:xfrm>
          <a:off x="0" y="675"/>
          <a:ext cx="678116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10D420-D8EC-4D9C-90A5-786DB10C27E4}">
      <dsp:nvSpPr>
        <dsp:cNvPr id="0" name=""/>
        <dsp:cNvSpPr/>
      </dsp:nvSpPr>
      <dsp:spPr>
        <a:xfrm>
          <a:off x="0" y="675"/>
          <a:ext cx="6781160"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More inclusive ways of working</a:t>
          </a:r>
        </a:p>
      </dsp:txBody>
      <dsp:txXfrm>
        <a:off x="0" y="675"/>
        <a:ext cx="6781160" cy="1105876"/>
      </dsp:txXfrm>
    </dsp:sp>
    <dsp:sp modelId="{99620757-AC91-4C52-BE46-6D5F5641DC46}">
      <dsp:nvSpPr>
        <dsp:cNvPr id="0" name=""/>
        <dsp:cNvSpPr/>
      </dsp:nvSpPr>
      <dsp:spPr>
        <a:xfrm>
          <a:off x="0" y="1106552"/>
          <a:ext cx="678116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55F8F3-848E-42AA-8111-3C0A279A67BB}">
      <dsp:nvSpPr>
        <dsp:cNvPr id="0" name=""/>
        <dsp:cNvSpPr/>
      </dsp:nvSpPr>
      <dsp:spPr>
        <a:xfrm>
          <a:off x="0" y="1106552"/>
          <a:ext cx="6781160"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Social Inclusion</a:t>
          </a:r>
        </a:p>
      </dsp:txBody>
      <dsp:txXfrm>
        <a:off x="0" y="1106552"/>
        <a:ext cx="6781160" cy="1105876"/>
      </dsp:txXfrm>
    </dsp:sp>
    <dsp:sp modelId="{9D4E677D-FF90-4E64-9B0C-DFDFFB11A8B0}">
      <dsp:nvSpPr>
        <dsp:cNvPr id="0" name=""/>
        <dsp:cNvSpPr/>
      </dsp:nvSpPr>
      <dsp:spPr>
        <a:xfrm>
          <a:off x="0" y="2212429"/>
          <a:ext cx="678116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CA1A26-29F3-4AAA-9362-0FC4406486E9}">
      <dsp:nvSpPr>
        <dsp:cNvPr id="0" name=""/>
        <dsp:cNvSpPr/>
      </dsp:nvSpPr>
      <dsp:spPr>
        <a:xfrm>
          <a:off x="0" y="2212429"/>
          <a:ext cx="6781160"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Reliable IT platforms with solid collaborative softward</a:t>
          </a:r>
        </a:p>
      </dsp:txBody>
      <dsp:txXfrm>
        <a:off x="0" y="2212429"/>
        <a:ext cx="6781160" cy="1105876"/>
      </dsp:txXfrm>
    </dsp:sp>
    <dsp:sp modelId="{E87FA156-4FB2-4828-AF90-D0331F02F6B7}">
      <dsp:nvSpPr>
        <dsp:cNvPr id="0" name=""/>
        <dsp:cNvSpPr/>
      </dsp:nvSpPr>
      <dsp:spPr>
        <a:xfrm>
          <a:off x="0" y="3318305"/>
          <a:ext cx="678116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3EE618-9407-4398-8D66-47FD1B2AAF38}">
      <dsp:nvSpPr>
        <dsp:cNvPr id="0" name=""/>
        <dsp:cNvSpPr/>
      </dsp:nvSpPr>
      <dsp:spPr>
        <a:xfrm>
          <a:off x="0" y="3318305"/>
          <a:ext cx="6781160"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More objective performance management and reward</a:t>
          </a:r>
        </a:p>
      </dsp:txBody>
      <dsp:txXfrm>
        <a:off x="0" y="3318305"/>
        <a:ext cx="6781160" cy="1105876"/>
      </dsp:txXfrm>
    </dsp:sp>
    <dsp:sp modelId="{E9596D48-0795-406A-95CF-301B577CA993}">
      <dsp:nvSpPr>
        <dsp:cNvPr id="0" name=""/>
        <dsp:cNvSpPr/>
      </dsp:nvSpPr>
      <dsp:spPr>
        <a:xfrm>
          <a:off x="0" y="4424182"/>
          <a:ext cx="678116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269939-439E-433C-87B7-1E30AB978E0E}">
      <dsp:nvSpPr>
        <dsp:cNvPr id="0" name=""/>
        <dsp:cNvSpPr/>
      </dsp:nvSpPr>
      <dsp:spPr>
        <a:xfrm>
          <a:off x="0" y="4424182"/>
          <a:ext cx="6781160" cy="1105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t>Proactive and inclusive communication</a:t>
          </a:r>
        </a:p>
      </dsp:txBody>
      <dsp:txXfrm>
        <a:off x="0" y="4424182"/>
        <a:ext cx="6781160" cy="11058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ECED56-64FF-4709-9658-0B78AB648745}"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5A7521-595D-4466-B4D7-D9CE6A410E2E}" type="slidenum">
              <a:rPr lang="en-US" smtClean="0"/>
              <a:t>‹#›</a:t>
            </a:fld>
            <a:endParaRPr lang="en-US"/>
          </a:p>
        </p:txBody>
      </p:sp>
    </p:spTree>
    <p:extLst>
      <p:ext uri="{BB962C8B-B14F-4D97-AF65-F5344CB8AC3E}">
        <p14:creationId xmlns:p14="http://schemas.microsoft.com/office/powerpoint/2010/main" val="3699730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nhglobalpartners.com/diverse-workforce/" TargetMode="External"/><Relationship Id="rId3" Type="http://schemas.openxmlformats.org/officeDocument/2006/relationships/hyperlink" Target="https://www.forbes.com/sites/forbeshumanresourcescouncil/2018/06/22/four-lessons-from-companies-that-get-employee-engagement-right/?sh=3a10b6521bd2" TargetMode="External"/><Relationship Id="rId7" Type="http://schemas.openxmlformats.org/officeDocument/2006/relationships/hyperlink" Target="https://www.linkedin.com/pulse/preventing-proximity-bias-hybrid-work-key-closing-equity-katica-roy/"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nhglobalpartners.com/how-to-track-performance-in-remote-teams/" TargetMode="External"/><Relationship Id="rId5" Type="http://schemas.openxmlformats.org/officeDocument/2006/relationships/hyperlink" Target="https://nhglobalpartners.com/digital-presenteeism/" TargetMode="External"/><Relationship Id="rId4" Type="http://schemas.openxmlformats.org/officeDocument/2006/relationships/hyperlink" Target="https://nhglobalpartners.com/what-is-employee-engagemen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hglobalpartners.com/virtual-team-building-games/"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nhglobalpartners.com/best-software-tools-remote-team/" TargetMode="External"/><Relationship Id="rId4" Type="http://schemas.openxmlformats.org/officeDocument/2006/relationships/hyperlink" Target="https://nhglobalpartners.com/asynchronous-work/"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usinessinsider.com/100-people-transforming-business-2021"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businessinsider.com/100-people-transforming-business-2021"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businessinsider.com/100-people-transforming-business-202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fontScale="92500" lnSpcReduction="10000"/>
          </a:bodyPr>
          <a:lstStyle/>
          <a:p>
            <a:pPr>
              <a:buFont typeface="Arial" panose="020B0604020202020204" pitchFamily="34" charset="0"/>
              <a:buChar char="•"/>
            </a:pPr>
            <a:r>
              <a:rPr lang="en-US" b="1" i="1"/>
              <a:t>The Future Hybrid Workforce: What We Know, what is needed, and what is still to come.</a:t>
            </a:r>
            <a:endParaRPr lang="en-US"/>
          </a:p>
          <a:p>
            <a:pPr>
              <a:buFont typeface="Arial" panose="020B0604020202020204" pitchFamily="34" charset="0"/>
              <a:buChar char="•"/>
            </a:pPr>
            <a:r>
              <a:rPr lang="en-US" b="1" i="1"/>
              <a:t> </a:t>
            </a:r>
            <a:endParaRPr lang="en-US"/>
          </a:p>
          <a:p>
            <a:pPr>
              <a:buFont typeface="Arial" panose="020B0604020202020204" pitchFamily="34" charset="0"/>
              <a:buChar char="•"/>
            </a:pPr>
            <a:r>
              <a:rPr lang="en-US" i="1"/>
              <a:t>How bad do things have to get for an employee to leave their current job without a new job in place? What amount of pressure does it take to push a person to leave the workforce entirely? When these types of resignations began, they were surprising and now they are commonplace.  Organizations struggle to meet the needs of staff against the rising demands and responsibilities to the communities they serve. The workforce has changed and is still changing which means the workplace is in a state of flux.  The good and bad news is that research shows employees left (and continue to leave) for reasons that are within the organization’s control. The pandemic has created a ripple effect of continued pressures and dynamic workforce challenges that lead organizations to wonder: Is there a sweet spot where a fully staffed organization is able to provide a flexible workplace, manageable workloads, and excel at strategic deliverables? In this high-energy session we will review the latest data to understand why staff continue to leave, what culture shifts must take place to retain top talent, and what leaders can do right now to make a difference.</a:t>
            </a:r>
          </a:p>
          <a:p>
            <a:pPr>
              <a:buFont typeface="Arial" panose="020B0604020202020204" pitchFamily="34" charset="0"/>
              <a:buChar char="•"/>
            </a:pPr>
            <a:endParaRPr lang="en-US" i="1"/>
          </a:p>
          <a:p>
            <a:pPr>
              <a:buFont typeface="Arial" panose="020B0604020202020204" pitchFamily="34" charset="0"/>
              <a:buChar char="•"/>
            </a:pPr>
            <a:endParaRPr lang="en-US" i="1"/>
          </a:p>
          <a:p>
            <a:pPr>
              <a:buFont typeface="Arial" panose="020B0604020202020204" pitchFamily="34" charset="0"/>
              <a:buChar char="•"/>
            </a:pPr>
            <a:endParaRPr lang="en-US" i="1"/>
          </a:p>
          <a:p>
            <a:pPr>
              <a:buFont typeface="Arial" panose="020B0604020202020204" pitchFamily="34" charset="0"/>
              <a:buChar char="•"/>
            </a:pPr>
            <a:r>
              <a:rPr lang="en-US" i="1"/>
              <a:t>LEVEL SET:</a:t>
            </a:r>
          </a:p>
          <a:p>
            <a:pPr lvl="1">
              <a:buFont typeface="Arial" panose="020B0604020202020204" pitchFamily="34" charset="0"/>
              <a:buChar char="•"/>
            </a:pPr>
            <a:r>
              <a:rPr lang="en-US" i="1"/>
              <a:t>What I know and what I don’t know</a:t>
            </a:r>
          </a:p>
          <a:p>
            <a:pPr lvl="1">
              <a:buFont typeface="Arial" panose="020B0604020202020204" pitchFamily="34" charset="0"/>
              <a:buChar char="•"/>
            </a:pPr>
            <a:r>
              <a:rPr lang="en-US" i="1"/>
              <a:t>What we can agree on today</a:t>
            </a:r>
          </a:p>
          <a:p>
            <a:pPr lvl="1">
              <a:buFont typeface="Arial" panose="020B0604020202020204" pitchFamily="34" charset="0"/>
              <a:buChar char="•"/>
            </a:pPr>
            <a:r>
              <a:rPr lang="en-US" i="1"/>
              <a:t>Reflection time</a:t>
            </a:r>
            <a:endParaRPr lang="en-US"/>
          </a:p>
          <a:p>
            <a:pPr marL="171450" indent="-171450">
              <a:buFont typeface="Arial" panose="020B0604020202020204" pitchFamily="34" charset="0"/>
              <a:buChar char="•"/>
            </a:pPr>
            <a:endParaRPr lang="en-US" sz="1200" kern="1200">
              <a:solidFill>
                <a:schemeClr val="tx1"/>
              </a:solidFill>
              <a:effectLst/>
              <a:latin typeface="+mn-lt"/>
              <a:cs typeface="Calibri"/>
            </a:endParaRPr>
          </a:p>
        </p:txBody>
      </p:sp>
      <p:sp>
        <p:nvSpPr>
          <p:cNvPr id="4" name="Slide Number Placeholder 3"/>
          <p:cNvSpPr>
            <a:spLocks noGrp="1"/>
          </p:cNvSpPr>
          <p:nvPr>
            <p:ph type="sldNum" sz="quarter" idx="10"/>
          </p:nvPr>
        </p:nvSpPr>
        <p:spPr/>
        <p:txBody>
          <a:bodyPr/>
          <a:lstStyle/>
          <a:p>
            <a:fld id="{87EEB8D4-7403-4014-82FF-27225270A31B}"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29010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WE KNOW….</a:t>
            </a:r>
          </a:p>
          <a:p>
            <a:pPr marL="171450" indent="-171450">
              <a:buFontTx/>
              <a:buChar char="-"/>
            </a:pPr>
            <a:endParaRPr lang="en-US"/>
          </a:p>
          <a:p>
            <a:pPr marL="171450" indent="-171450">
              <a:buFontTx/>
              <a:buChar char="-"/>
            </a:pPr>
            <a:r>
              <a:rPr lang="en-US"/>
              <a:t>https://www.forbes.com/sites/jackkelly/2021/10/09/ciscos-hybrid-work-model-offers-flexibility-choice-wellness-and-inclusion/?sh=5d4c56a72cb7 </a:t>
            </a:r>
          </a:p>
          <a:p>
            <a:pPr marL="171450" indent="-171450">
              <a:buFontTx/>
              <a:buChar char="-"/>
            </a:pPr>
            <a:r>
              <a:rPr lang="en-US" b="0" i="0">
                <a:solidFill>
                  <a:srgbClr val="333333"/>
                </a:solidFill>
                <a:effectLst/>
                <a:latin typeface="Georgia" panose="02040502050405020303" pitchFamily="18" charset="0"/>
              </a:rPr>
              <a:t>One of the positive aspects arising from the ashes of the devastation caused by the virus outbreak is the change in mindset of corporate leadership. A bottoms-up style of management has emerged. Companies are listening to their employees and taking bold actions and initiatives on their behalf. In a war-for-talent and “Great-Resignation” environment, businesses are offering choices, such as remote and hybrid work models, flexibility, abbreviated workweeks, actively promoting diversity and inclusion in the workplace, wellness programs and empathy.</a:t>
            </a:r>
          </a:p>
          <a:p>
            <a:pPr marL="171450" indent="-171450">
              <a:buFontTx/>
              <a:buChar char="-"/>
            </a:pPr>
            <a:endParaRPr lang="en-US" b="0" i="0">
              <a:solidFill>
                <a:srgbClr val="333333"/>
              </a:solidFill>
              <a:effectLst/>
              <a:latin typeface="Georgia" panose="02040502050405020303" pitchFamily="18" charset="0"/>
            </a:endParaRPr>
          </a:p>
          <a:p>
            <a:pPr marL="171450" indent="-171450">
              <a:buFontTx/>
              <a:buChar char="-"/>
            </a:pPr>
            <a:r>
              <a:rPr lang="en-US" b="0" i="0">
                <a:solidFill>
                  <a:srgbClr val="333333"/>
                </a:solidFill>
                <a:effectLst/>
                <a:latin typeface="Georgia" panose="02040502050405020303" pitchFamily="18" charset="0"/>
              </a:rPr>
              <a:t>At least those organizations that are clear of the fact that hybrid is here to stay. </a:t>
            </a:r>
          </a:p>
          <a:p>
            <a:pPr marL="171450" indent="-171450">
              <a:buFontTx/>
              <a:buChar char="-"/>
            </a:pPr>
            <a:r>
              <a:rPr lang="en-US" b="0" i="0">
                <a:solidFill>
                  <a:srgbClr val="333333"/>
                </a:solidFill>
                <a:effectLst/>
                <a:latin typeface="Georgia" panose="02040502050405020303" pitchFamily="18" charset="0"/>
              </a:rPr>
              <a:t>It is amazing the amount of effort that an organization will put into setting up Strategic Plans, Operation Plans, </a:t>
            </a:r>
            <a:r>
              <a:rPr lang="en-US" b="0" i="0" err="1">
                <a:solidFill>
                  <a:srgbClr val="333333"/>
                </a:solidFill>
                <a:effectLst/>
                <a:latin typeface="Georgia" panose="02040502050405020303" pitchFamily="18" charset="0"/>
              </a:rPr>
              <a:t>etc</a:t>
            </a:r>
            <a:r>
              <a:rPr lang="en-US" b="0" i="0">
                <a:solidFill>
                  <a:srgbClr val="333333"/>
                </a:solidFill>
                <a:effectLst/>
                <a:latin typeface="Georgia" panose="02040502050405020303" pitchFamily="18" charset="0"/>
              </a:rPr>
              <a:t>….</a:t>
            </a:r>
          </a:p>
          <a:p>
            <a:pPr marL="171450" indent="-171450">
              <a:buFontTx/>
              <a:buChar char="-"/>
            </a:pPr>
            <a:r>
              <a:rPr lang="en-US" b="0" i="0">
                <a:solidFill>
                  <a:srgbClr val="333333"/>
                </a:solidFill>
                <a:effectLst/>
                <a:latin typeface="Georgia" panose="02040502050405020303" pitchFamily="18" charset="0"/>
              </a:rPr>
              <a:t>But right now many are moving forward with Hybrid plans with little to no data.  Meaning that some have taken the time to survey staff, had good conversations, explained the difference between fair with equal  --- And, most important, understand the concept of going back to check back in, how is it working? What do we need to shift or do differently? For both the org/employee and those we serve.   UNCHARTERED TERRITORY…</a:t>
            </a:r>
            <a:endParaRPr lang="en-US"/>
          </a:p>
          <a:p>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10</a:t>
            </a:fld>
            <a:endParaRPr lang="en-US"/>
          </a:p>
        </p:txBody>
      </p:sp>
    </p:spTree>
    <p:extLst>
      <p:ext uri="{BB962C8B-B14F-4D97-AF65-F5344CB8AC3E}">
        <p14:creationId xmlns:p14="http://schemas.microsoft.com/office/powerpoint/2010/main" val="909007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11</a:t>
            </a:fld>
            <a:endParaRPr lang="en-US"/>
          </a:p>
        </p:txBody>
      </p:sp>
    </p:spTree>
    <p:extLst>
      <p:ext uri="{BB962C8B-B14F-4D97-AF65-F5344CB8AC3E}">
        <p14:creationId xmlns:p14="http://schemas.microsoft.com/office/powerpoint/2010/main" val="3952541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4400">
                <a:cs typeface="Calibri"/>
              </a:rPr>
              <a:t>We walk through this journey from the lens of </a:t>
            </a:r>
          </a:p>
          <a:p>
            <a:endParaRPr lang="en-US" sz="4400">
              <a:cs typeface="Calibri"/>
            </a:endParaRPr>
          </a:p>
          <a:p>
            <a:r>
              <a:rPr lang="en-US" sz="4400" b="1">
                <a:cs typeface="Calibri"/>
              </a:rPr>
              <a:t>1. What we know now</a:t>
            </a:r>
            <a:endParaRPr lang="en-US" sz="4400">
              <a:cs typeface="Calibri"/>
            </a:endParaRPr>
          </a:p>
          <a:p>
            <a:r>
              <a:rPr lang="en-US" sz="4400">
                <a:cs typeface="Calibri"/>
              </a:rPr>
              <a:t>.. from researchers that began looking at hybrid workplaces back in 2004 (like Nick Bloom) and others that continue to gather data from that time up through the pandemic.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cs typeface="Calibri"/>
              </a:rPr>
              <a:t>2. What is needed now</a:t>
            </a:r>
          </a:p>
          <a:p>
            <a:r>
              <a:rPr lang="en-US" sz="4400">
                <a:cs typeface="Calibri"/>
              </a:rPr>
              <a:t>.. what needs to be considered when implementing a hybrid approach including the type of team and the function being performed.</a:t>
            </a:r>
          </a:p>
          <a:p>
            <a:r>
              <a:rPr lang="en-US" sz="4400" b="1">
                <a:cs typeface="Calibri"/>
              </a:rPr>
              <a:t>3. What is still to come</a:t>
            </a:r>
          </a:p>
          <a:p>
            <a:r>
              <a:rPr lang="en-US" sz="4400">
                <a:cs typeface="Calibri"/>
              </a:rPr>
              <a:t>.. what do leaders need to do and understand about the office today and the purpose it should be used for – hint: it is not  what it was in the past</a:t>
            </a:r>
          </a:p>
          <a:p>
            <a:endParaRPr lang="en-US" sz="4400">
              <a:cs typeface="Calibri"/>
            </a:endParaRPr>
          </a:p>
        </p:txBody>
      </p:sp>
      <p:sp>
        <p:nvSpPr>
          <p:cNvPr id="4" name="Slide Number Placeholder 3"/>
          <p:cNvSpPr>
            <a:spLocks noGrp="1"/>
          </p:cNvSpPr>
          <p:nvPr>
            <p:ph type="sldNum" sz="quarter" idx="10"/>
          </p:nvPr>
        </p:nvSpPr>
        <p:spPr/>
        <p:txBody>
          <a:bodyPr/>
          <a:lstStyle/>
          <a:p>
            <a:fld id="{CC6F7D3B-FA35-4C48-8823-4EB6F45CBE93}" type="slidenum">
              <a:rPr lang="en-US" smtClean="0"/>
              <a:t>12</a:t>
            </a:fld>
            <a:endParaRPr lang="en-US"/>
          </a:p>
        </p:txBody>
      </p:sp>
    </p:spTree>
    <p:extLst>
      <p:ext uri="{BB962C8B-B14F-4D97-AF65-F5344CB8AC3E}">
        <p14:creationId xmlns:p14="http://schemas.microsoft.com/office/powerpoint/2010/main" val="4156761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How many days should your team be working from home? Depends on how interdependent they are. </a:t>
            </a:r>
          </a:p>
          <a:p>
            <a:endParaRPr lang="en-US"/>
          </a:p>
          <a:p>
            <a:r>
              <a:rPr lang="en-US"/>
              <a:t>Three kinds of interdependence:</a:t>
            </a:r>
          </a:p>
          <a:p>
            <a:endParaRPr lang="en-US"/>
          </a:p>
          <a:p>
            <a:r>
              <a:rPr lang="en-US"/>
              <a:t>Individual “sport” --- gymnastics…. Call centers (IT) </a:t>
            </a:r>
          </a:p>
          <a:p>
            <a:r>
              <a:rPr lang="en-US"/>
              <a:t>Relay “sport” --- teams that are project related – Building and Planning, or cross functional collaboration (HR, Legal, DH… coming together)</a:t>
            </a:r>
          </a:p>
          <a:p>
            <a:r>
              <a:rPr lang="en-US"/>
              <a:t>Team “sport” --- Full time functionality – Research and Design – labs, first responders, </a:t>
            </a:r>
          </a:p>
          <a:p>
            <a:endParaRPr lang="en-US"/>
          </a:p>
          <a:p>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13</a:t>
            </a:fld>
            <a:endParaRPr lang="en-US"/>
          </a:p>
        </p:txBody>
      </p:sp>
    </p:spTree>
    <p:extLst>
      <p:ext uri="{BB962C8B-B14F-4D97-AF65-F5344CB8AC3E}">
        <p14:creationId xmlns:p14="http://schemas.microsoft.com/office/powerpoint/2010/main" val="21909796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IT IS THE…</a:t>
            </a:r>
            <a:r>
              <a:rPr lang="en-US" b="0" i="0">
                <a:solidFill>
                  <a:srgbClr val="2B2B2B"/>
                </a:solidFill>
                <a:effectLst/>
                <a:latin typeface="averta"/>
              </a:rPr>
              <a:t>inherent tendency of human beings to favor the people and ideas physically closest at hand and therefore most familiar to them.</a:t>
            </a:r>
          </a:p>
          <a:p>
            <a:endParaRPr lang="en-US" b="0" i="0">
              <a:solidFill>
                <a:srgbClr val="2B2B2B"/>
              </a:solidFill>
              <a:effectLst/>
              <a:latin typeface="averta"/>
            </a:endParaRPr>
          </a:p>
          <a:p>
            <a:r>
              <a:rPr lang="en-US" b="0" i="0">
                <a:solidFill>
                  <a:srgbClr val="2B2B2B"/>
                </a:solidFill>
                <a:effectLst/>
                <a:latin typeface="averta"/>
              </a:rPr>
              <a:t>While often unconscious, this is a cognitive bias which can have a strong negative effect on team morale and performance, undermining attempts to institute fairness and equality in performance management and reward. Failing to tap into the skills and competence of the full workforce is also a clear loss to the employer. </a:t>
            </a:r>
          </a:p>
          <a:p>
            <a:endParaRPr lang="en-US" b="0" i="0">
              <a:solidFill>
                <a:srgbClr val="2B2B2B"/>
              </a:solidFill>
              <a:effectLst/>
              <a:latin typeface="averta"/>
            </a:endParaRPr>
          </a:p>
          <a:p>
            <a:endParaRPr lang="en-US"/>
          </a:p>
          <a:p>
            <a:r>
              <a:rPr lang="en-US"/>
              <a:t>DEFINITION:</a:t>
            </a:r>
          </a:p>
          <a:p>
            <a:r>
              <a:rPr lang="en-US" b="1" i="0">
                <a:solidFill>
                  <a:srgbClr val="202124"/>
                </a:solidFill>
                <a:effectLst/>
                <a:latin typeface="Roboto" panose="02000000000000000000" pitchFamily="2" charset="0"/>
              </a:rPr>
              <a:t>the idea that employees with close physical proximity to their team and company leaders will be perceived as better workers and ultimately find more success in the workplace than their remote counterparts</a:t>
            </a:r>
            <a:r>
              <a:rPr lang="en-US" b="0" i="0">
                <a:solidFill>
                  <a:srgbClr val="202124"/>
                </a:solidFill>
                <a:effectLst/>
                <a:latin typeface="Roboto" panose="02000000000000000000" pitchFamily="2" charset="0"/>
              </a:rPr>
              <a:t>.</a:t>
            </a:r>
          </a:p>
          <a:p>
            <a:endParaRPr lang="en-US" b="0" i="0">
              <a:solidFill>
                <a:srgbClr val="202124"/>
              </a:solidFill>
              <a:effectLst/>
              <a:latin typeface="Roboto" panose="02000000000000000000" pitchFamily="2" charset="0"/>
            </a:endParaRPr>
          </a:p>
          <a:p>
            <a:pPr algn="l"/>
            <a:r>
              <a:rPr lang="en-US" b="0" i="0">
                <a:solidFill>
                  <a:srgbClr val="494949"/>
                </a:solidFill>
                <a:effectLst/>
                <a:latin typeface="proxima-nova"/>
              </a:rPr>
              <a:t>Common examples of proximity bias include:</a:t>
            </a:r>
          </a:p>
          <a:p>
            <a:pPr algn="l">
              <a:buFont typeface="Arial" panose="020B0604020202020204" pitchFamily="34" charset="0"/>
              <a:buChar char="•"/>
            </a:pPr>
            <a:r>
              <a:rPr lang="en-US" b="0" i="0">
                <a:solidFill>
                  <a:srgbClr val="494949"/>
                </a:solidFill>
                <a:effectLst/>
                <a:latin typeface="proxima-nova"/>
              </a:rPr>
              <a:t>Evaluating the work of onsite employees more highly than remote employees regardless of objective performance metrics.</a:t>
            </a:r>
          </a:p>
          <a:p>
            <a:pPr algn="l">
              <a:buFont typeface="Arial" panose="020B0604020202020204" pitchFamily="34" charset="0"/>
              <a:buChar char="•"/>
            </a:pPr>
            <a:r>
              <a:rPr lang="en-US" b="0" i="0">
                <a:solidFill>
                  <a:srgbClr val="494949"/>
                </a:solidFill>
                <a:effectLst/>
                <a:latin typeface="proxima-nova"/>
              </a:rPr>
              <a:t>Offering the most interesting projects, assignments or development opportunities to onsite employees.</a:t>
            </a:r>
          </a:p>
          <a:p>
            <a:pPr algn="l">
              <a:buFont typeface="Arial" panose="020B0604020202020204" pitchFamily="34" charset="0"/>
              <a:buChar char="•"/>
            </a:pPr>
            <a:r>
              <a:rPr lang="en-US" b="0" i="0">
                <a:solidFill>
                  <a:srgbClr val="494949"/>
                </a:solidFill>
                <a:effectLst/>
                <a:latin typeface="proxima-nova"/>
              </a:rPr>
              <a:t>Excluding remote employees from important meetings or not encouraging them to speak up on calls.</a:t>
            </a:r>
          </a:p>
          <a:p>
            <a:endParaRPr lang="en-US" b="0" i="0">
              <a:solidFill>
                <a:srgbClr val="202124"/>
              </a:solidFill>
              <a:effectLst/>
              <a:latin typeface="Roboto" panose="02000000000000000000" pitchFamily="2" charset="0"/>
            </a:endParaRPr>
          </a:p>
          <a:p>
            <a:endParaRPr lang="en-US" b="0" i="0">
              <a:solidFill>
                <a:srgbClr val="202124"/>
              </a:solidFill>
              <a:effectLst/>
              <a:latin typeface="Roboto" panose="02000000000000000000" pitchFamily="2" charset="0"/>
            </a:endParaRPr>
          </a:p>
          <a:p>
            <a:endParaRPr lang="en-US" b="0" i="0">
              <a:solidFill>
                <a:srgbClr val="202124"/>
              </a:solidFill>
              <a:effectLst/>
              <a:latin typeface="Roboto" panose="02000000000000000000" pitchFamily="2" charset="0"/>
            </a:endParaRPr>
          </a:p>
          <a:p>
            <a:r>
              <a:rPr lang="en-US" b="0" i="0">
                <a:solidFill>
                  <a:srgbClr val="202124"/>
                </a:solidFill>
                <a:effectLst/>
                <a:latin typeface="Roboto" panose="02000000000000000000" pitchFamily="2" charset="0"/>
              </a:rPr>
              <a:t>It’s been around… pandemic </a:t>
            </a:r>
            <a:r>
              <a:rPr lang="en-US" b="0" i="0">
                <a:solidFill>
                  <a:srgbClr val="494949"/>
                </a:solidFill>
                <a:effectLst/>
                <a:latin typeface="proxima-nova"/>
              </a:rPr>
              <a:t>exacerbated it for obvious reasons.  Best way to combat – do not ignore it and do not bring everyone back into the office. </a:t>
            </a:r>
          </a:p>
          <a:p>
            <a:endParaRPr lang="en-US" b="0" i="0">
              <a:solidFill>
                <a:srgbClr val="494949"/>
              </a:solidFill>
              <a:effectLst/>
              <a:latin typeface="proxima-nova"/>
            </a:endParaRPr>
          </a:p>
          <a:p>
            <a:r>
              <a:rPr lang="en-US" b="0" i="0">
                <a:solidFill>
                  <a:srgbClr val="2B2B2B"/>
                </a:solidFill>
                <a:effectLst/>
                <a:latin typeface="averta"/>
              </a:rPr>
              <a:t>If proximity bias is ignored, businesses risk giving responsibilities, promotions and rewards to workers for being present and familiar to their managers rather than focusing on those who achieve business goals, develop high levels of competence, and have influence with clients.</a:t>
            </a:r>
          </a:p>
          <a:p>
            <a:endParaRPr lang="en-US" b="0" i="0">
              <a:solidFill>
                <a:srgbClr val="2B2B2B"/>
              </a:solidFill>
              <a:effectLst/>
              <a:latin typeface="averta"/>
            </a:endParaRPr>
          </a:p>
          <a:p>
            <a:r>
              <a:rPr lang="en-US" b="0" i="0">
                <a:solidFill>
                  <a:srgbClr val="2B2B2B"/>
                </a:solidFill>
                <a:effectLst/>
                <a:latin typeface="averta"/>
              </a:rPr>
              <a:t>Fair performance management, well-functioning collaborative working platforms, and more effective and tailored communication by managers and business leaders can all be used to boost inclusion and minimize proximity bias.</a:t>
            </a:r>
          </a:p>
          <a:p>
            <a:endParaRPr lang="en-US" b="0" i="0">
              <a:solidFill>
                <a:srgbClr val="2B2B2B"/>
              </a:solidFill>
              <a:effectLst/>
              <a:latin typeface="averta"/>
            </a:endParaRPr>
          </a:p>
          <a:p>
            <a:endParaRPr lang="en-US" b="0" i="0">
              <a:solidFill>
                <a:srgbClr val="2B2B2B"/>
              </a:solidFill>
              <a:effectLst/>
              <a:latin typeface="averta"/>
            </a:endParaRPr>
          </a:p>
          <a:p>
            <a:r>
              <a:rPr lang="en-US"/>
              <a:t>https://nhglobalpartners.com/proximity-bias-remote-work/</a:t>
            </a:r>
            <a:r>
              <a:rPr lang="en-US" b="0" i="0">
                <a:solidFill>
                  <a:srgbClr val="2B2B2B"/>
                </a:solidFill>
                <a:effectLst/>
                <a:latin typeface="averta"/>
              </a:rPr>
              <a:t> </a:t>
            </a:r>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14</a:t>
            </a:fld>
            <a:endParaRPr lang="en-US"/>
          </a:p>
        </p:txBody>
      </p:sp>
    </p:spTree>
    <p:extLst>
      <p:ext uri="{BB962C8B-B14F-4D97-AF65-F5344CB8AC3E}">
        <p14:creationId xmlns:p14="http://schemas.microsoft.com/office/powerpoint/2010/main" val="777027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2B2B2B"/>
              </a:solidFill>
              <a:effectLst/>
              <a:latin typeface="averta"/>
            </a:endParaRPr>
          </a:p>
          <a:p>
            <a:endParaRPr lang="en-US" b="0" i="0">
              <a:solidFill>
                <a:srgbClr val="2B2B2B"/>
              </a:solidFill>
              <a:effectLst/>
              <a:latin typeface="averta"/>
            </a:endParaRPr>
          </a:p>
          <a:p>
            <a:endParaRPr lang="en-US" b="0" i="0">
              <a:solidFill>
                <a:srgbClr val="2B2B2B"/>
              </a:solidFill>
              <a:effectLst/>
              <a:latin typeface="averta"/>
            </a:endParaRPr>
          </a:p>
          <a:p>
            <a:pPr algn="l"/>
            <a:r>
              <a:rPr lang="en-US" b="0" i="0">
                <a:solidFill>
                  <a:srgbClr val="2B2B2B"/>
                </a:solidFill>
                <a:effectLst/>
                <a:latin typeface="averta"/>
              </a:rPr>
              <a:t>If allowed to operate unchecked in a working environment, proximity bias may have unfortunate consequences for workforce performance, business success and the bottom line of your company. For example:</a:t>
            </a:r>
          </a:p>
          <a:p>
            <a:pPr algn="l">
              <a:buFont typeface="Arial" panose="020B0604020202020204" pitchFamily="34" charset="0"/>
              <a:buChar char="•"/>
            </a:pPr>
            <a:r>
              <a:rPr lang="en-US" b="1" i="0">
                <a:solidFill>
                  <a:srgbClr val="A24557"/>
                </a:solidFill>
                <a:effectLst/>
                <a:latin typeface="averta"/>
              </a:rPr>
              <a:t>Lower staff engagement</a:t>
            </a:r>
            <a:endParaRPr lang="en-US" b="0" i="0">
              <a:solidFill>
                <a:srgbClr val="2B2B2B"/>
              </a:solidFill>
              <a:effectLst/>
              <a:latin typeface="averta"/>
            </a:endParaRPr>
          </a:p>
          <a:p>
            <a:pPr algn="l">
              <a:buFont typeface="Arial" panose="020B0604020202020204" pitchFamily="34" charset="0"/>
              <a:buChar char="•"/>
            </a:pPr>
            <a:r>
              <a:rPr lang="en-US" b="0" i="0">
                <a:solidFill>
                  <a:srgbClr val="2B2B2B"/>
                </a:solidFill>
                <a:effectLst/>
                <a:latin typeface="averta"/>
              </a:rPr>
              <a:t>Staff who don’t feel recognized can become less engaged in their work and if you want your company to excel, staff engagement matters. </a:t>
            </a:r>
            <a:r>
              <a:rPr lang="en-US" b="0" i="0" u="none" strike="noStrike">
                <a:solidFill>
                  <a:srgbClr val="A24557"/>
                </a:solidFill>
                <a:effectLst/>
                <a:latin typeface="averta"/>
                <a:hlinkClick r:id="rId3"/>
              </a:rPr>
              <a:t>Research shows </a:t>
            </a:r>
            <a:r>
              <a:rPr lang="en-US" b="0" i="0">
                <a:solidFill>
                  <a:srgbClr val="2B2B2B"/>
                </a:solidFill>
                <a:effectLst/>
                <a:latin typeface="averta"/>
              </a:rPr>
              <a:t>that engaged teams are 21% more profitable, 17% more productive and score 10% higher on customer ratings.</a:t>
            </a:r>
          </a:p>
          <a:p>
            <a:pPr algn="l">
              <a:buFont typeface="Arial" panose="020B0604020202020204" pitchFamily="34" charset="0"/>
              <a:buChar char="•"/>
            </a:pPr>
            <a:r>
              <a:rPr lang="en-US" b="0" i="0">
                <a:solidFill>
                  <a:srgbClr val="2B2B2B"/>
                </a:solidFill>
                <a:effectLst/>
                <a:latin typeface="averta"/>
              </a:rPr>
              <a:t>Read more about employee engagement at </a:t>
            </a:r>
            <a:r>
              <a:rPr lang="en-US" b="0" i="0" u="none" strike="noStrike">
                <a:solidFill>
                  <a:srgbClr val="A24557"/>
                </a:solidFill>
                <a:effectLst/>
                <a:latin typeface="averta"/>
                <a:hlinkClick r:id="rId4"/>
              </a:rPr>
              <a:t>What is Employee Engagement &amp; Why it is the Key to Your Organization’s Success?</a:t>
            </a:r>
            <a:endParaRPr lang="en-US" b="0" i="0">
              <a:solidFill>
                <a:srgbClr val="2B2B2B"/>
              </a:solidFill>
              <a:effectLst/>
              <a:latin typeface="averta"/>
            </a:endParaRPr>
          </a:p>
          <a:p>
            <a:pPr algn="l">
              <a:buFont typeface="Arial" panose="020B0604020202020204" pitchFamily="34" charset="0"/>
              <a:buChar char="•"/>
            </a:pPr>
            <a:r>
              <a:rPr lang="en-US" b="0" i="0">
                <a:solidFill>
                  <a:srgbClr val="2B2B2B"/>
                </a:solidFill>
                <a:effectLst/>
                <a:latin typeface="averta"/>
              </a:rPr>
              <a:t>There is also the risk that, in order to combat proximity bias, remote employees push themselves to overwork and burnout (also known as ‘</a:t>
            </a:r>
            <a:r>
              <a:rPr lang="en-US" b="0" i="0" u="none" strike="noStrike">
                <a:solidFill>
                  <a:srgbClr val="A24557"/>
                </a:solidFill>
                <a:effectLst/>
                <a:latin typeface="averta"/>
                <a:hlinkClick r:id="rId5"/>
              </a:rPr>
              <a:t>digital presenteeism</a:t>
            </a:r>
            <a:r>
              <a:rPr lang="en-US" b="0" i="0">
                <a:solidFill>
                  <a:srgbClr val="2B2B2B"/>
                </a:solidFill>
                <a:effectLst/>
                <a:latin typeface="averta"/>
              </a:rPr>
              <a:t>‘). </a:t>
            </a:r>
          </a:p>
          <a:p>
            <a:pPr algn="l">
              <a:buFont typeface="Arial" panose="020B0604020202020204" pitchFamily="34" charset="0"/>
              <a:buChar char="•"/>
            </a:pPr>
            <a:r>
              <a:rPr lang="en-US" b="1" i="0">
                <a:solidFill>
                  <a:srgbClr val="2B2B2B"/>
                </a:solidFill>
                <a:effectLst/>
                <a:latin typeface="averta"/>
              </a:rPr>
              <a:t>Less robust business decisions</a:t>
            </a:r>
            <a:endParaRPr lang="en-US" b="0" i="0">
              <a:solidFill>
                <a:srgbClr val="2B2B2B"/>
              </a:solidFill>
              <a:effectLst/>
              <a:latin typeface="averta"/>
            </a:endParaRPr>
          </a:p>
          <a:p>
            <a:pPr algn="l">
              <a:buFont typeface="Arial" panose="020B0604020202020204" pitchFamily="34" charset="0"/>
              <a:buChar char="•"/>
            </a:pPr>
            <a:r>
              <a:rPr lang="en-US" b="0" i="0">
                <a:solidFill>
                  <a:srgbClr val="2B2B2B"/>
                </a:solidFill>
                <a:effectLst/>
                <a:latin typeface="averta"/>
              </a:rPr>
              <a:t>If you only involve on-site workers in important meetings and decisions, you risk of making sub-optimal business choices that fail to include the full knowledge, experience and perspectives of your wider workforce. For more robust strategy and decisions, business leaders should include all those able to add value, and ensure that IT provision and other commitments allow this to happen. </a:t>
            </a:r>
          </a:p>
          <a:p>
            <a:pPr algn="l">
              <a:buFont typeface="Arial" panose="020B0604020202020204" pitchFamily="34" charset="0"/>
              <a:buChar char="•"/>
            </a:pPr>
            <a:r>
              <a:rPr lang="en-US" b="1" i="0">
                <a:solidFill>
                  <a:srgbClr val="2B2B2B"/>
                </a:solidFill>
                <a:effectLst/>
                <a:latin typeface="averta"/>
              </a:rPr>
              <a:t>Less long-term vision</a:t>
            </a:r>
            <a:endParaRPr lang="en-US" b="0" i="0">
              <a:solidFill>
                <a:srgbClr val="2B2B2B"/>
              </a:solidFill>
              <a:effectLst/>
              <a:latin typeface="averta"/>
            </a:endParaRPr>
          </a:p>
          <a:p>
            <a:pPr algn="l">
              <a:buFont typeface="Arial" panose="020B0604020202020204" pitchFamily="34" charset="0"/>
              <a:buChar char="•"/>
            </a:pPr>
            <a:r>
              <a:rPr lang="en-US" b="0" i="0">
                <a:solidFill>
                  <a:srgbClr val="2B2B2B"/>
                </a:solidFill>
                <a:effectLst/>
                <a:latin typeface="averta"/>
              </a:rPr>
              <a:t>Allowing proximity bias might appear to offer short term benefit in terms of ease and speed of daily working but this can be very quickly cancelled out by the long-term risks of demoralizing remote workers and setting the business on a badly informed strategic course.</a:t>
            </a:r>
          </a:p>
          <a:p>
            <a:pPr algn="l">
              <a:buFont typeface="Arial" panose="020B0604020202020204" pitchFamily="34" charset="0"/>
              <a:buChar char="•"/>
            </a:pPr>
            <a:r>
              <a:rPr lang="en-US" b="1" i="0">
                <a:solidFill>
                  <a:srgbClr val="2B2B2B"/>
                </a:solidFill>
                <a:effectLst/>
                <a:latin typeface="averta"/>
              </a:rPr>
              <a:t>Less workforce competence</a:t>
            </a:r>
            <a:endParaRPr lang="en-US" b="0" i="0">
              <a:solidFill>
                <a:srgbClr val="2B2B2B"/>
              </a:solidFill>
              <a:effectLst/>
              <a:latin typeface="averta"/>
            </a:endParaRPr>
          </a:p>
          <a:p>
            <a:pPr algn="l">
              <a:buFont typeface="Arial" panose="020B0604020202020204" pitchFamily="34" charset="0"/>
              <a:buChar char="•"/>
            </a:pPr>
            <a:r>
              <a:rPr lang="en-US" b="0" i="0">
                <a:solidFill>
                  <a:srgbClr val="2B2B2B"/>
                </a:solidFill>
                <a:effectLst/>
                <a:latin typeface="averta"/>
              </a:rPr>
              <a:t>If promotion and reward processes are influenced by physical presence over objective performance metrics, this reduces the chance of getting the best people into key jobs.</a:t>
            </a:r>
          </a:p>
          <a:p>
            <a:pPr algn="l">
              <a:buFont typeface="Arial" panose="020B0604020202020204" pitchFamily="34" charset="0"/>
              <a:buChar char="•"/>
            </a:pPr>
            <a:r>
              <a:rPr lang="en-US" b="0" i="0">
                <a:solidFill>
                  <a:srgbClr val="2B2B2B"/>
                </a:solidFill>
                <a:effectLst/>
                <a:latin typeface="averta"/>
              </a:rPr>
              <a:t>You can learn about how to effectively track the performance of ‘non-proximate’ employees at </a:t>
            </a:r>
            <a:r>
              <a:rPr lang="en-US" b="0" i="0" u="none" strike="noStrike">
                <a:solidFill>
                  <a:srgbClr val="A24557"/>
                </a:solidFill>
                <a:effectLst/>
                <a:latin typeface="averta"/>
                <a:hlinkClick r:id="rId6"/>
              </a:rPr>
              <a:t>How To Track Performance in Remote Teams.</a:t>
            </a:r>
            <a:endParaRPr lang="en-US" b="0" i="0">
              <a:solidFill>
                <a:srgbClr val="2B2B2B"/>
              </a:solidFill>
              <a:effectLst/>
              <a:latin typeface="averta"/>
            </a:endParaRPr>
          </a:p>
          <a:p>
            <a:pPr algn="l">
              <a:buFont typeface="Arial" panose="020B0604020202020204" pitchFamily="34" charset="0"/>
              <a:buChar char="•"/>
            </a:pPr>
            <a:r>
              <a:rPr lang="en-US" b="0" i="0">
                <a:solidFill>
                  <a:srgbClr val="2B2B2B"/>
                </a:solidFill>
                <a:effectLst/>
                <a:latin typeface="averta"/>
              </a:rPr>
              <a:t>Turnover is also higher when staff engagement falls, and high-performing staff are more likely to find new external opportunities. Businesses may be left with a mediocre core workforce and management promoted more for </a:t>
            </a:r>
            <a:r>
              <a:rPr lang="en-US" b="0" i="0" err="1">
                <a:solidFill>
                  <a:srgbClr val="2B2B2B"/>
                </a:solidFill>
                <a:effectLst/>
                <a:latin typeface="averta"/>
              </a:rPr>
              <a:t>presentee</a:t>
            </a:r>
            <a:r>
              <a:rPr lang="en-US" b="0" i="0">
                <a:solidFill>
                  <a:srgbClr val="2B2B2B"/>
                </a:solidFill>
                <a:effectLst/>
                <a:latin typeface="averta"/>
              </a:rPr>
              <a:t>-ism than achievement. </a:t>
            </a:r>
          </a:p>
          <a:p>
            <a:pPr algn="l">
              <a:buFont typeface="Arial" panose="020B0604020202020204" pitchFamily="34" charset="0"/>
              <a:buChar char="•"/>
            </a:pPr>
            <a:r>
              <a:rPr lang="en-US" b="1" i="0">
                <a:solidFill>
                  <a:srgbClr val="2B2B2B"/>
                </a:solidFill>
                <a:effectLst/>
                <a:latin typeface="averta"/>
              </a:rPr>
              <a:t>Less workforce diversity</a:t>
            </a:r>
            <a:endParaRPr lang="en-US" b="0" i="0">
              <a:solidFill>
                <a:srgbClr val="2B2B2B"/>
              </a:solidFill>
              <a:effectLst/>
              <a:latin typeface="averta"/>
            </a:endParaRPr>
          </a:p>
          <a:p>
            <a:pPr algn="l">
              <a:buFont typeface="Arial" panose="020B0604020202020204" pitchFamily="34" charset="0"/>
              <a:buChar char="•"/>
            </a:pPr>
            <a:r>
              <a:rPr lang="en-US" b="0" i="0">
                <a:solidFill>
                  <a:srgbClr val="2B2B2B"/>
                </a:solidFill>
                <a:effectLst/>
                <a:latin typeface="averta"/>
              </a:rPr>
              <a:t>With </a:t>
            </a:r>
            <a:r>
              <a:rPr lang="en-US" b="0" i="0" u="none" strike="noStrike">
                <a:solidFill>
                  <a:srgbClr val="A24557"/>
                </a:solidFill>
                <a:effectLst/>
                <a:latin typeface="averta"/>
                <a:hlinkClick r:id="rId7"/>
              </a:rPr>
              <a:t>higher numbers of women</a:t>
            </a:r>
            <a:r>
              <a:rPr lang="en-US" b="0" i="0">
                <a:solidFill>
                  <a:srgbClr val="2B2B2B"/>
                </a:solidFill>
                <a:effectLst/>
                <a:latin typeface="averta"/>
              </a:rPr>
              <a:t>, international workers and workers in minority ethnic groups among those who have traditionally chosen to work remotely, losing competent remote workers from a company can easily mean that you lose perspectives and experiences from these groups disproportionately. A less </a:t>
            </a:r>
            <a:r>
              <a:rPr lang="en-US" b="0" i="0" u="none" strike="noStrike">
                <a:solidFill>
                  <a:srgbClr val="A24557"/>
                </a:solidFill>
                <a:effectLst/>
                <a:latin typeface="averta"/>
                <a:hlinkClick r:id="rId8"/>
              </a:rPr>
              <a:t>diverse workforce</a:t>
            </a:r>
            <a:r>
              <a:rPr lang="en-US" b="0" i="0">
                <a:solidFill>
                  <a:srgbClr val="2B2B2B"/>
                </a:solidFill>
                <a:effectLst/>
                <a:latin typeface="averta"/>
              </a:rPr>
              <a:t> can lead to group think, poorer problem solving, and less long term business resilience.</a:t>
            </a:r>
          </a:p>
          <a:p>
            <a:endParaRPr lang="en-US" b="0" i="0">
              <a:solidFill>
                <a:srgbClr val="2B2B2B"/>
              </a:solidFill>
              <a:effectLst/>
              <a:latin typeface="averta"/>
            </a:endParaRPr>
          </a:p>
          <a:p>
            <a:endParaRPr lang="en-US" b="0" i="0">
              <a:solidFill>
                <a:srgbClr val="2B2B2B"/>
              </a:solidFill>
              <a:effectLst/>
              <a:latin typeface="averta"/>
            </a:endParaRPr>
          </a:p>
          <a:p>
            <a:r>
              <a:rPr lang="en-US"/>
              <a:t>https://nhglobalpartners.com/proximity-bias-remote-work/</a:t>
            </a:r>
            <a:r>
              <a:rPr lang="en-US" b="0" i="0">
                <a:solidFill>
                  <a:srgbClr val="2B2B2B"/>
                </a:solidFill>
                <a:effectLst/>
                <a:latin typeface="averta"/>
              </a:rPr>
              <a:t> </a:t>
            </a:r>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15</a:t>
            </a:fld>
            <a:endParaRPr lang="en-US"/>
          </a:p>
        </p:txBody>
      </p:sp>
    </p:spTree>
    <p:extLst>
      <p:ext uri="{BB962C8B-B14F-4D97-AF65-F5344CB8AC3E}">
        <p14:creationId xmlns:p14="http://schemas.microsoft.com/office/powerpoint/2010/main" val="1015527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NO one way.  Each org has to consider and adjust based on the nature of their work and its starting level of </a:t>
            </a:r>
            <a:r>
              <a:rPr lang="en-US" err="1"/>
              <a:t>promixity</a:t>
            </a:r>
            <a:r>
              <a:rPr lang="en-US"/>
              <a:t> bias. </a:t>
            </a:r>
          </a:p>
          <a:p>
            <a:endParaRPr lang="en-US"/>
          </a:p>
          <a:p>
            <a:r>
              <a:rPr lang="en-US"/>
              <a:t>Options to consider include:</a:t>
            </a:r>
          </a:p>
          <a:p>
            <a:endParaRPr lang="en-US"/>
          </a:p>
          <a:p>
            <a:pPr algn="l"/>
            <a:r>
              <a:rPr lang="en-US" b="1" i="0">
                <a:solidFill>
                  <a:srgbClr val="123D4D"/>
                </a:solidFill>
                <a:effectLst/>
                <a:latin typeface="averta"/>
              </a:rPr>
              <a:t>1. More inclusive ways of working</a:t>
            </a:r>
          </a:p>
          <a:p>
            <a:pPr algn="l"/>
            <a:r>
              <a:rPr lang="en-US" b="0" i="0">
                <a:solidFill>
                  <a:srgbClr val="2B2B2B"/>
                </a:solidFill>
                <a:effectLst/>
                <a:latin typeface="averta"/>
              </a:rPr>
              <a:t>In companies where meetings remain an important for sharing information or making decisions, remote workers need to be included as part of business-as-usual. In some organizations this could mean making all important meetings virtual (i.e. even on-site workers log in at their desks). At a minimum, it should at least mean that the option to attend a meeting remotely is always in place.</a:t>
            </a:r>
          </a:p>
          <a:p>
            <a:pPr algn="l"/>
            <a:r>
              <a:rPr lang="en-US" b="0" i="0">
                <a:solidFill>
                  <a:srgbClr val="2B2B2B"/>
                </a:solidFill>
                <a:effectLst/>
                <a:latin typeface="averta"/>
              </a:rPr>
              <a:t>Opening up decision-making beyond a single meeting is another inclusive working tool which tackles proximity bias. Facilitating multiple and potentially asynchronous inputs via collaborative working tools, email or phone, captures a wider range of views and expertise. This may then lead to more robust decisions which are understood and backed by more of the workforce.</a:t>
            </a:r>
          </a:p>
          <a:p>
            <a:pPr algn="l"/>
            <a:r>
              <a:rPr lang="en-US" b="1" i="0">
                <a:solidFill>
                  <a:srgbClr val="123D4D"/>
                </a:solidFill>
                <a:effectLst/>
                <a:latin typeface="averta"/>
              </a:rPr>
              <a:t>2. Social inclusion</a:t>
            </a:r>
          </a:p>
          <a:p>
            <a:pPr algn="l"/>
            <a:r>
              <a:rPr lang="en-US" b="0" i="0" u="none" strike="noStrike">
                <a:solidFill>
                  <a:srgbClr val="A24557"/>
                </a:solidFill>
                <a:effectLst/>
                <a:latin typeface="averta"/>
                <a:hlinkClick r:id="rId3"/>
              </a:rPr>
              <a:t>Team building</a:t>
            </a:r>
            <a:r>
              <a:rPr lang="en-US" b="0" i="0">
                <a:solidFill>
                  <a:srgbClr val="2B2B2B"/>
                </a:solidFill>
                <a:effectLst/>
                <a:latin typeface="averta"/>
              </a:rPr>
              <a:t> and social activities should also include those not on-site during core hours. Some companies organize both virtual and real-life activities or alternate the two. Others mix real and virtual activities (e.g. quizzes with on-site or virtual participation). </a:t>
            </a:r>
            <a:r>
              <a:rPr lang="en-US" b="0" i="0" u="none" strike="noStrike">
                <a:solidFill>
                  <a:srgbClr val="A24557"/>
                </a:solidFill>
                <a:effectLst/>
                <a:latin typeface="averta"/>
                <a:hlinkClick r:id="rId4"/>
              </a:rPr>
              <a:t>Asynchronous</a:t>
            </a:r>
            <a:r>
              <a:rPr lang="en-US" b="0" i="0">
                <a:solidFill>
                  <a:srgbClr val="2B2B2B"/>
                </a:solidFill>
                <a:effectLst/>
                <a:latin typeface="averta"/>
              </a:rPr>
              <a:t> and remote workers can take part in a series of events or ongoing activities (e.g. fantasy football) with remote or locally organized sessions or teams.</a:t>
            </a:r>
          </a:p>
          <a:p>
            <a:pPr algn="l"/>
            <a:r>
              <a:rPr lang="en-US" b="1" i="0">
                <a:solidFill>
                  <a:srgbClr val="123D4D"/>
                </a:solidFill>
                <a:effectLst/>
                <a:latin typeface="averta"/>
              </a:rPr>
              <a:t>3.Reliable IT platforms with functional collaborative working software</a:t>
            </a:r>
          </a:p>
          <a:p>
            <a:pPr algn="l"/>
            <a:r>
              <a:rPr lang="en-US" b="0" i="0">
                <a:solidFill>
                  <a:srgbClr val="2B2B2B"/>
                </a:solidFill>
                <a:effectLst/>
                <a:latin typeface="averta"/>
              </a:rPr>
              <a:t>Inclusion of remote workers is highly reliant on </a:t>
            </a:r>
            <a:r>
              <a:rPr lang="en-US" b="0" i="0" u="none" strike="noStrike">
                <a:solidFill>
                  <a:srgbClr val="A24557"/>
                </a:solidFill>
                <a:effectLst/>
                <a:latin typeface="averta"/>
                <a:hlinkClick r:id="rId5"/>
              </a:rPr>
              <a:t>IT infrastructure, equipment and software</a:t>
            </a:r>
            <a:r>
              <a:rPr lang="en-US" b="0" i="0">
                <a:solidFill>
                  <a:srgbClr val="2B2B2B"/>
                </a:solidFill>
                <a:effectLst/>
                <a:latin typeface="averta"/>
              </a:rPr>
              <a:t>. Business leaders should ensure that full provision is made for whatever forms of collaborative working, remote working, asynchronous working and other models are relevant to their workforce. </a:t>
            </a:r>
          </a:p>
          <a:p>
            <a:pPr algn="l"/>
            <a:r>
              <a:rPr lang="en-US" b="1" i="0">
                <a:solidFill>
                  <a:srgbClr val="123D4D"/>
                </a:solidFill>
                <a:effectLst/>
                <a:latin typeface="averta"/>
              </a:rPr>
              <a:t>4. More objective performance management and reward</a:t>
            </a:r>
          </a:p>
          <a:p>
            <a:pPr algn="l"/>
            <a:r>
              <a:rPr lang="en-US" b="0" i="0">
                <a:solidFill>
                  <a:srgbClr val="2B2B2B"/>
                </a:solidFill>
                <a:effectLst/>
                <a:latin typeface="averta"/>
              </a:rPr>
              <a:t>Instituting a performance framework with more objective goals and metrics can help to limit the influence of proximity bias. Obtaining good quality 360 degree performance feedback on employees and inviting peer and stakeholder nominations for bonuses and awards can challenge proximity bias in the minds of leaders and managers as well as reducing its power. </a:t>
            </a:r>
          </a:p>
          <a:p>
            <a:pPr algn="l"/>
            <a:r>
              <a:rPr lang="en-US" b="1" i="0">
                <a:solidFill>
                  <a:srgbClr val="123D4D"/>
                </a:solidFill>
                <a:effectLst/>
                <a:latin typeface="averta"/>
              </a:rPr>
              <a:t>5. Proactive and inclusive communication</a:t>
            </a:r>
          </a:p>
          <a:p>
            <a:pPr algn="l"/>
            <a:r>
              <a:rPr lang="en-US" b="0" i="0">
                <a:solidFill>
                  <a:srgbClr val="2B2B2B"/>
                </a:solidFill>
                <a:effectLst/>
                <a:latin typeface="averta"/>
              </a:rPr>
              <a:t>Managers can be proactive in challenging their own proximity bias by communicating equally but differently with all staff, rather than focusing on on-site workers by default and others as an afterthought. They should plan and structure their communication to offer the same level of management oversight and support to all through the most appropriate means for each team member or group of individuals.</a:t>
            </a:r>
          </a:p>
          <a:p>
            <a:pPr algn="l"/>
            <a:endParaRPr lang="en-US" b="0" i="0">
              <a:solidFill>
                <a:srgbClr val="2B2B2B"/>
              </a:solidFill>
              <a:effectLst/>
              <a:latin typeface="averta"/>
            </a:endParaRPr>
          </a:p>
          <a:p>
            <a:pPr algn="l"/>
            <a:r>
              <a:rPr lang="en-US" b="0" i="0">
                <a:solidFill>
                  <a:srgbClr val="2B2B2B"/>
                </a:solidFill>
                <a:effectLst/>
                <a:latin typeface="averta"/>
              </a:rPr>
              <a:t>This might mean delivering the same message through multiple channels for on-site and remote workers, allowing time to use a collaborative working platform to engage asynchronous workers in another country, and making themselves available for any team contacts and questions at regular times or on regular channels. </a:t>
            </a:r>
          </a:p>
          <a:p>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16</a:t>
            </a:fld>
            <a:endParaRPr lang="en-US"/>
          </a:p>
        </p:txBody>
      </p:sp>
    </p:spTree>
    <p:extLst>
      <p:ext uri="{BB962C8B-B14F-4D97-AF65-F5344CB8AC3E}">
        <p14:creationId xmlns:p14="http://schemas.microsoft.com/office/powerpoint/2010/main" val="1770858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17</a:t>
            </a:fld>
            <a:endParaRPr lang="en-US"/>
          </a:p>
        </p:txBody>
      </p:sp>
    </p:spTree>
    <p:extLst>
      <p:ext uri="{BB962C8B-B14F-4D97-AF65-F5344CB8AC3E}">
        <p14:creationId xmlns:p14="http://schemas.microsoft.com/office/powerpoint/2010/main" val="3358583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4400">
                <a:cs typeface="Calibri"/>
              </a:rPr>
              <a:t>We walk through this journey from the lens of </a:t>
            </a:r>
          </a:p>
          <a:p>
            <a:endParaRPr lang="en-US" sz="4400">
              <a:cs typeface="Calibri"/>
            </a:endParaRPr>
          </a:p>
          <a:p>
            <a:r>
              <a:rPr lang="en-US" sz="4400" b="1">
                <a:cs typeface="Calibri"/>
              </a:rPr>
              <a:t>1. What we know now</a:t>
            </a:r>
            <a:endParaRPr lang="en-US" sz="4400">
              <a:cs typeface="Calibri"/>
            </a:endParaRPr>
          </a:p>
          <a:p>
            <a:r>
              <a:rPr lang="en-US" sz="4400">
                <a:cs typeface="Calibri"/>
              </a:rPr>
              <a:t>.. from researchers that began looking at hybrid workplaces back in 2004 (like Nick Bloom) and others that continue to gather data from that time up through the pandemic.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cs typeface="Calibri"/>
              </a:rPr>
              <a:t>2. What is needed now</a:t>
            </a:r>
          </a:p>
          <a:p>
            <a:r>
              <a:rPr lang="en-US" sz="4400">
                <a:cs typeface="Calibri"/>
              </a:rPr>
              <a:t>.. what needs to be considered when implementing a hybrid approach including the type of team and the function being performed.</a:t>
            </a:r>
          </a:p>
          <a:p>
            <a:r>
              <a:rPr lang="en-US" sz="4400" b="1">
                <a:cs typeface="Calibri"/>
              </a:rPr>
              <a:t>3. What is still to come</a:t>
            </a:r>
          </a:p>
          <a:p>
            <a:r>
              <a:rPr lang="en-US" sz="4400">
                <a:cs typeface="Calibri"/>
              </a:rPr>
              <a:t>.. what do leaders need to do and understand about the office today and the purpose it should be used for – hint: it is not  what it was in the past</a:t>
            </a:r>
          </a:p>
          <a:p>
            <a:endParaRPr lang="en-US" sz="4400">
              <a:cs typeface="Calibri"/>
            </a:endParaRPr>
          </a:p>
        </p:txBody>
      </p:sp>
      <p:sp>
        <p:nvSpPr>
          <p:cNvPr id="4" name="Slide Number Placeholder 3"/>
          <p:cNvSpPr>
            <a:spLocks noGrp="1"/>
          </p:cNvSpPr>
          <p:nvPr>
            <p:ph type="sldNum" sz="quarter" idx="10"/>
          </p:nvPr>
        </p:nvSpPr>
        <p:spPr/>
        <p:txBody>
          <a:bodyPr/>
          <a:lstStyle/>
          <a:p>
            <a:fld id="{CC6F7D3B-FA35-4C48-8823-4EB6F45CBE93}" type="slidenum">
              <a:rPr lang="en-US" smtClean="0"/>
              <a:t>18</a:t>
            </a:fld>
            <a:endParaRPr lang="en-US"/>
          </a:p>
        </p:txBody>
      </p:sp>
    </p:spTree>
    <p:extLst>
      <p:ext uri="{BB962C8B-B14F-4D97-AF65-F5344CB8AC3E}">
        <p14:creationId xmlns:p14="http://schemas.microsoft.com/office/powerpoint/2010/main" val="460521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https://www.barrons.com/articles/ive-been-studying-work-from-home-for-years-heres-whats-coming-51641330825 </a:t>
            </a:r>
          </a:p>
        </p:txBody>
      </p:sp>
      <p:sp>
        <p:nvSpPr>
          <p:cNvPr id="4" name="Slide Number Placeholder 3"/>
          <p:cNvSpPr>
            <a:spLocks noGrp="1"/>
          </p:cNvSpPr>
          <p:nvPr>
            <p:ph type="sldNum" sz="quarter" idx="5"/>
          </p:nvPr>
        </p:nvSpPr>
        <p:spPr/>
        <p:txBody>
          <a:bodyPr/>
          <a:lstStyle/>
          <a:p>
            <a:fld id="{265A7521-595D-4466-B4D7-D9CE6A410E2E}" type="slidenum">
              <a:rPr lang="en-US" smtClean="0"/>
              <a:t>19</a:t>
            </a:fld>
            <a:endParaRPr lang="en-US"/>
          </a:p>
        </p:txBody>
      </p:sp>
    </p:spTree>
    <p:extLst>
      <p:ext uri="{BB962C8B-B14F-4D97-AF65-F5344CB8AC3E}">
        <p14:creationId xmlns:p14="http://schemas.microsoft.com/office/powerpoint/2010/main" val="4228335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Prompt/Stat/Attention Grabber</a:t>
            </a:r>
          </a:p>
          <a:p>
            <a:endParaRPr lang="en-US">
              <a:cs typeface="Calibri"/>
            </a:endParaRPr>
          </a:p>
          <a:p>
            <a:endParaRPr lang="en-US">
              <a:cs typeface="Calibri"/>
            </a:endParaRPr>
          </a:p>
          <a:p>
            <a:r>
              <a:rPr lang="en-US">
                <a:cs typeface="Calibri"/>
              </a:rPr>
              <a:t>Titanic vs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5A7521-595D-4466-B4D7-D9CE6A410E2E}" type="slidenum">
              <a:rPr lang="en-US" smtClean="0"/>
              <a:t>2</a:t>
            </a:fld>
            <a:endParaRPr lang="en-US"/>
          </a:p>
        </p:txBody>
      </p:sp>
    </p:spTree>
    <p:extLst>
      <p:ext uri="{BB962C8B-B14F-4D97-AF65-F5344CB8AC3E}">
        <p14:creationId xmlns:p14="http://schemas.microsoft.com/office/powerpoint/2010/main" val="2707998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Why Care</a:t>
            </a:r>
          </a:p>
          <a:p>
            <a:endParaRPr lang="en-US">
              <a:cs typeface="Calibri"/>
            </a:endParaRPr>
          </a:p>
          <a:p>
            <a:r>
              <a:rPr lang="en-US"/>
              <a:t>..Good/Bad…. No (V/IP) – Just Reality… We need shift mindset – it’s a GOOD reality… A REALLY GOOD… if we learn how to use it and embrace it.</a:t>
            </a:r>
            <a:endParaRPr lang="en-US">
              <a:cs typeface="Calibri"/>
            </a:endParaRPr>
          </a:p>
        </p:txBody>
      </p:sp>
      <p:sp>
        <p:nvSpPr>
          <p:cNvPr id="4" name="Slide Number Placeholder 3"/>
          <p:cNvSpPr>
            <a:spLocks noGrp="1"/>
          </p:cNvSpPr>
          <p:nvPr>
            <p:ph type="sldNum" sz="quarter" idx="5"/>
          </p:nvPr>
        </p:nvSpPr>
        <p:spPr/>
        <p:txBody>
          <a:bodyPr/>
          <a:lstStyle/>
          <a:p>
            <a:fld id="{265A7521-595D-4466-B4D7-D9CE6A410E2E}" type="slidenum">
              <a:rPr lang="en-US" smtClean="0"/>
              <a:t>20</a:t>
            </a:fld>
            <a:endParaRPr lang="en-US"/>
          </a:p>
        </p:txBody>
      </p:sp>
    </p:spTree>
    <p:extLst>
      <p:ext uri="{BB962C8B-B14F-4D97-AF65-F5344CB8AC3E}">
        <p14:creationId xmlns:p14="http://schemas.microsoft.com/office/powerpoint/2010/main" val="759668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a:buNone/>
            </a:pPr>
            <a:endParaRPr lang="en-US" sz="4400">
              <a:cs typeface="Calibri"/>
            </a:endParaRPr>
          </a:p>
          <a:p>
            <a:pPr marL="0" marR="0" lvl="0" indent="0" algn="l" defTabSz="914400" rtl="0" eaLnBrk="1" fontAlgn="auto" latinLnBrk="0" hangingPunct="1">
              <a:lnSpc>
                <a:spcPct val="100000"/>
              </a:lnSpc>
              <a:spcBef>
                <a:spcPts val="0"/>
              </a:spcBef>
              <a:spcAft>
                <a:spcPts val="0"/>
              </a:spcAft>
              <a:buClrTx/>
              <a:buSzTx/>
              <a:buFont typeface="Symbol"/>
              <a:buNone/>
              <a:tabLst/>
              <a:defRPr/>
            </a:pPr>
            <a:r>
              <a:rPr lang="en-US" sz="3200" err="1">
                <a:cs typeface="Calibri"/>
              </a:rPr>
              <a:t>Tsedal</a:t>
            </a:r>
            <a:r>
              <a:rPr lang="en-US" sz="3200">
                <a:cs typeface="Calibri"/>
              </a:rPr>
              <a:t> Neeley, Prof at Harvard Biz School….</a:t>
            </a:r>
            <a:r>
              <a:rPr lang="en-US" sz="4400" b="0" i="0">
                <a:solidFill>
                  <a:srgbClr val="181818"/>
                </a:solidFill>
                <a:effectLst/>
                <a:latin typeface="Trade Gothic W01 Roman"/>
              </a:rPr>
              <a:t> Recognized as a Top Voice on LinkedIn in remote work and one of the 100 people transforming business who are innovating, sparking trends, and tackling global challenges by </a:t>
            </a:r>
            <a:r>
              <a:rPr lang="en-US" sz="4400" b="0" i="0" u="none" strike="noStrike">
                <a:solidFill>
                  <a:srgbClr val="A41034"/>
                </a:solidFill>
                <a:effectLst/>
                <a:latin typeface="Trade Gothic W01 Obl"/>
                <a:hlinkClick r:id="rId3"/>
              </a:rPr>
              <a:t>Business Insider</a:t>
            </a:r>
            <a:r>
              <a:rPr lang="en-US" sz="4400" b="0" i="0">
                <a:solidFill>
                  <a:srgbClr val="181818"/>
                </a:solidFill>
                <a:effectLst/>
                <a:latin typeface="Trade Gothic W01 Roman"/>
              </a:rPr>
              <a:t>,</a:t>
            </a:r>
            <a:endParaRPr lang="en-US" sz="3200">
              <a:cs typeface="Calibri"/>
            </a:endParaRPr>
          </a:p>
          <a:p>
            <a:pPr marL="0" indent="0">
              <a:buFont typeface="Symbol"/>
              <a:buNone/>
            </a:pPr>
            <a:endParaRPr lang="en-US" sz="4400">
              <a:cs typeface="Calibri"/>
            </a:endParaRPr>
          </a:p>
          <a:p>
            <a:pPr marL="571500" indent="-571500">
              <a:buFontTx/>
              <a:buChar char="-"/>
            </a:pPr>
            <a:r>
              <a:rPr lang="en-US" sz="4400">
                <a:cs typeface="Calibri"/>
              </a:rPr>
              <a:t>No Better / No Worse</a:t>
            </a:r>
          </a:p>
          <a:p>
            <a:pPr marL="571500" indent="-571500">
              <a:buFontTx/>
              <a:buChar char="-"/>
            </a:pPr>
            <a:r>
              <a:rPr lang="en-US" sz="4400">
                <a:cs typeface="Calibri"/>
              </a:rPr>
              <a:t>Leaders – Beware of Mix Messages:</a:t>
            </a:r>
          </a:p>
          <a:p>
            <a:pPr marL="1028700" lvl="1" indent="-571500">
              <a:buFontTx/>
              <a:buChar char="-"/>
            </a:pPr>
            <a:r>
              <a:rPr lang="en-US" sz="4400">
                <a:cs typeface="Calibri"/>
              </a:rPr>
              <a:t>“Oh so glad we are Together!” “so tired of being virtual!”</a:t>
            </a:r>
          </a:p>
          <a:p>
            <a:pPr marL="1028700" lvl="1" indent="-571500">
              <a:buFontTx/>
              <a:buChar char="-"/>
            </a:pPr>
            <a:endParaRPr lang="en-US" sz="4400">
              <a:cs typeface="Calibri"/>
            </a:endParaRPr>
          </a:p>
          <a:p>
            <a:pPr marL="1028700" lvl="1" indent="-571500">
              <a:buFontTx/>
              <a:buChar char="-"/>
            </a:pPr>
            <a:endParaRPr lang="en-US" sz="4400">
              <a:cs typeface="Calibri"/>
            </a:endParaRPr>
          </a:p>
          <a:p>
            <a:pPr marL="571500" lvl="0" indent="-571500">
              <a:buFontTx/>
              <a:buChar char="-"/>
            </a:pPr>
            <a:r>
              <a:rPr lang="en-US" sz="4400">
                <a:cs typeface="Calibri"/>
              </a:rPr>
              <a:t>VIRTUAL – Digital Spaces</a:t>
            </a:r>
          </a:p>
          <a:p>
            <a:pPr marL="1028700" lvl="1" indent="-571500">
              <a:buFontTx/>
              <a:buChar char="-"/>
            </a:pPr>
            <a:r>
              <a:rPr lang="en-US" sz="4400">
                <a:cs typeface="Calibri"/>
              </a:rPr>
              <a:t>Teams, Webex, Zoom, </a:t>
            </a:r>
            <a:r>
              <a:rPr lang="en-US" sz="4400" err="1">
                <a:cs typeface="Calibri"/>
              </a:rPr>
              <a:t>etc</a:t>
            </a:r>
            <a:r>
              <a:rPr lang="en-US" sz="4400">
                <a:cs typeface="Calibri"/>
              </a:rPr>
              <a:t>….  ARE NOW PLACES</a:t>
            </a:r>
          </a:p>
          <a:p>
            <a:pPr marL="1028700" lvl="1" indent="-571500">
              <a:buFontTx/>
              <a:buChar char="-"/>
            </a:pPr>
            <a:r>
              <a:rPr lang="en-US" sz="4400">
                <a:cs typeface="Calibri"/>
              </a:rPr>
              <a:t>PLACES were …..reflection, deep work.</a:t>
            </a:r>
          </a:p>
          <a:p>
            <a:pPr marL="1028700" lvl="1" indent="-571500">
              <a:buFontTx/>
              <a:buChar char="-"/>
            </a:pPr>
            <a:r>
              <a:rPr lang="en-US" sz="4400">
                <a:cs typeface="Calibri"/>
              </a:rPr>
              <a:t>Gives us a second mode of communication</a:t>
            </a:r>
          </a:p>
          <a:p>
            <a:pPr marL="1028700" lvl="1" indent="-571500">
              <a:buFontTx/>
              <a:buChar char="-"/>
            </a:pPr>
            <a:r>
              <a:rPr lang="en-US" sz="4400">
                <a:cs typeface="Calibri"/>
              </a:rPr>
              <a:t>	</a:t>
            </a:r>
          </a:p>
          <a:p>
            <a:pPr marL="571500" lvl="0" indent="-571500">
              <a:buFontTx/>
              <a:buChar char="-"/>
            </a:pPr>
            <a:r>
              <a:rPr lang="en-US" sz="4400">
                <a:cs typeface="Calibri"/>
              </a:rPr>
              <a:t>OFFICE –</a:t>
            </a:r>
          </a:p>
          <a:p>
            <a:pPr marL="1028700" lvl="1" indent="-571500">
              <a:buFontTx/>
              <a:buChar char="-"/>
            </a:pPr>
            <a:r>
              <a:rPr lang="en-US" sz="4400">
                <a:cs typeface="Calibri"/>
              </a:rPr>
              <a:t>No longer a destination…. It is a tool!!! </a:t>
            </a:r>
          </a:p>
          <a:p>
            <a:pPr marL="1028700" lvl="1" indent="-571500">
              <a:buFontTx/>
              <a:buChar char="-"/>
            </a:pPr>
            <a:r>
              <a:rPr lang="en-US" sz="4400">
                <a:cs typeface="Calibri"/>
              </a:rPr>
              <a:t>Just like Teams, Webex, or Zoom is a tool!</a:t>
            </a:r>
          </a:p>
          <a:p>
            <a:pPr marL="1028700" lvl="1" indent="-571500">
              <a:buFontTx/>
              <a:buChar char="-"/>
            </a:pPr>
            <a:r>
              <a:rPr lang="en-US" sz="4400">
                <a:cs typeface="Calibri"/>
              </a:rPr>
              <a:t>A TOOL were…..build community culture</a:t>
            </a:r>
          </a:p>
          <a:p>
            <a:pPr marL="1028700" lvl="1" indent="-571500">
              <a:buFontTx/>
              <a:buChar char="-"/>
            </a:pPr>
            <a:endParaRPr lang="en-US" sz="4400">
              <a:cs typeface="Calibri"/>
            </a:endParaRPr>
          </a:p>
          <a:p>
            <a:pPr marL="1028700" lvl="1" indent="-571500">
              <a:buFontTx/>
              <a:buChar char="-"/>
            </a:pPr>
            <a:r>
              <a:rPr lang="en-US" sz="4400">
                <a:cs typeface="Calibri"/>
              </a:rPr>
              <a:t>Again, NO BETTER/NO WORSE – Equal.  </a:t>
            </a:r>
          </a:p>
          <a:p>
            <a:pPr marL="1028700" lvl="1" indent="-571500">
              <a:buFontTx/>
              <a:buChar char="-"/>
            </a:pPr>
            <a:r>
              <a:rPr lang="en-US" sz="4400">
                <a:cs typeface="Calibri"/>
              </a:rPr>
              <a:t>The question for organizations and leaders is….</a:t>
            </a:r>
          </a:p>
          <a:p>
            <a:pPr marL="1028700" lvl="1" indent="-571500">
              <a:buFontTx/>
              <a:buChar char="-"/>
            </a:pPr>
            <a:endParaRPr lang="en-US" sz="4400">
              <a:cs typeface="Calibri"/>
            </a:endParaRPr>
          </a:p>
          <a:p>
            <a:pPr marL="1028700" lvl="1" indent="-571500">
              <a:buFontTx/>
              <a:buChar char="-"/>
            </a:pPr>
            <a:endParaRPr lang="en-US" sz="4400">
              <a:cs typeface="Calibri"/>
            </a:endParaRPr>
          </a:p>
          <a:p>
            <a:pPr marL="1028700" lvl="1" indent="-571500">
              <a:buFontTx/>
              <a:buChar char="-"/>
            </a:pPr>
            <a:endParaRPr lang="en-US" sz="4400">
              <a:cs typeface="Calibri"/>
            </a:endParaRPr>
          </a:p>
          <a:p>
            <a:pPr marL="1028700" lvl="1" indent="-571500">
              <a:buFontTx/>
              <a:buChar char="-"/>
            </a:pPr>
            <a:endParaRPr lang="en-US" sz="4400">
              <a:cs typeface="Calibri"/>
            </a:endParaRPr>
          </a:p>
        </p:txBody>
      </p:sp>
      <p:sp>
        <p:nvSpPr>
          <p:cNvPr id="4" name="Slide Number Placeholder 3"/>
          <p:cNvSpPr>
            <a:spLocks noGrp="1"/>
          </p:cNvSpPr>
          <p:nvPr>
            <p:ph type="sldNum" sz="quarter" idx="10"/>
          </p:nvPr>
        </p:nvSpPr>
        <p:spPr/>
        <p:txBody>
          <a:bodyPr/>
          <a:lstStyle/>
          <a:p>
            <a:fld id="{CC6F7D3B-FA35-4C48-8823-4EB6F45CBE93}" type="slidenum">
              <a:rPr lang="en-US" smtClean="0"/>
              <a:t>21</a:t>
            </a:fld>
            <a:endParaRPr lang="en-US"/>
          </a:p>
        </p:txBody>
      </p:sp>
    </p:spTree>
    <p:extLst>
      <p:ext uri="{BB962C8B-B14F-4D97-AF65-F5344CB8AC3E}">
        <p14:creationId xmlns:p14="http://schemas.microsoft.com/office/powerpoint/2010/main" val="168584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err="1">
                <a:cs typeface="Calibri"/>
              </a:rPr>
              <a:t>Tsedal</a:t>
            </a:r>
            <a:r>
              <a:rPr lang="en-US" sz="1000">
                <a:cs typeface="Calibri"/>
              </a:rPr>
              <a:t> Neeley, Prof at Harvard Biz School….</a:t>
            </a:r>
            <a:r>
              <a:rPr lang="en-US" sz="1200" b="0" i="0">
                <a:solidFill>
                  <a:srgbClr val="181818"/>
                </a:solidFill>
                <a:effectLst/>
                <a:latin typeface="Trade Gothic W01 Roman"/>
              </a:rPr>
              <a:t> Recognized as a Top Voice on LinkedIn in remote work and one of the 100 people transforming business who are innovating, sparking trends, and tackling global challenges by </a:t>
            </a:r>
            <a:r>
              <a:rPr lang="en-US" sz="1200" b="0" i="0" u="none" strike="noStrike">
                <a:solidFill>
                  <a:srgbClr val="A41034"/>
                </a:solidFill>
                <a:effectLst/>
                <a:latin typeface="Trade Gothic W01 Obl"/>
                <a:hlinkClick r:id="rId3"/>
              </a:rPr>
              <a:t>Business Insider</a:t>
            </a:r>
            <a:r>
              <a:rPr lang="en-US" sz="1200" b="0" i="0">
                <a:solidFill>
                  <a:srgbClr val="181818"/>
                </a:solidFill>
                <a:effectLst/>
                <a:latin typeface="Trade Gothic W01 Roman"/>
              </a:rPr>
              <a:t>,</a:t>
            </a:r>
            <a:endParaRPr lang="en-US" sz="1000">
              <a:cs typeface="Calibri"/>
            </a:endParaRPr>
          </a:p>
          <a:p>
            <a:endParaRPr lang="en-US"/>
          </a:p>
          <a:p>
            <a:endParaRPr lang="en-US"/>
          </a:p>
          <a:p>
            <a:endParaRPr lang="en-US"/>
          </a:p>
          <a:p>
            <a:r>
              <a:rPr lang="en-US"/>
              <a:t>We should be thinking about CARE and CONNECTION.</a:t>
            </a:r>
          </a:p>
          <a:p>
            <a:endParaRPr lang="en-US"/>
          </a:p>
          <a:p>
            <a:r>
              <a:rPr lang="en-US"/>
              <a:t>In order to create a culture of care – in a hybrid world, we must become intention about using unstructured time for human connection.</a:t>
            </a:r>
          </a:p>
          <a:p>
            <a:endParaRPr lang="en-US"/>
          </a:p>
          <a:p>
            <a:pPr marL="171450" indent="-171450">
              <a:buFontTx/>
              <a:buChar char="-"/>
            </a:pPr>
            <a:r>
              <a:rPr lang="en-US"/>
              <a:t>Starting each meeting with unstructured time designed to let the team connect.  Using a conversation prompt to bring together people and increase the energy.</a:t>
            </a:r>
          </a:p>
          <a:p>
            <a:pPr marL="171450" indent="-171450">
              <a:buFontTx/>
              <a:buChar char="-"/>
            </a:pPr>
            <a:r>
              <a:rPr lang="en-US"/>
              <a:t>Conduct “OT Hangout” time.  Leaders block time following the mtg to allow team members time for 1:1 quick questions or conversations,</a:t>
            </a:r>
          </a:p>
          <a:p>
            <a:pPr marL="171450" indent="-171450">
              <a:buFontTx/>
              <a:buChar char="-"/>
            </a:pPr>
            <a:r>
              <a:rPr lang="en-US"/>
              <a:t>Goal for these type of activities is over communication and building emotional trust --- for ALL staff… not just those walking down the hallway.</a:t>
            </a:r>
          </a:p>
          <a:p>
            <a:endParaRPr lang="en-US"/>
          </a:p>
          <a:p>
            <a:endParaRPr lang="en-US"/>
          </a:p>
          <a:p>
            <a:r>
              <a:rPr lang="en-US"/>
              <a:t>1- MANAGERS:  Feel your digital presence and physical presence as well --- develop emotional trust – they need to feel that they Care about difficulties, preferences, career developments – through actions…. HOW?  Mtgs with OT… Structuring unstructured time… (10% of a mtg – checking in) virtual norms/rules of engagement for equal contribution – turn taking (some people dial up/others down)- leader responsible to monitor and support this…. Limits on talk time, Large groups – beyond 50+ … #tag approach…(#Ques/#aha/#Fire/#debate)</a:t>
            </a:r>
          </a:p>
          <a:p>
            <a:r>
              <a:rPr lang="en-US"/>
              <a:t>2-</a:t>
            </a:r>
          </a:p>
        </p:txBody>
      </p:sp>
      <p:sp>
        <p:nvSpPr>
          <p:cNvPr id="4" name="Slide Number Placeholder 3"/>
          <p:cNvSpPr>
            <a:spLocks noGrp="1"/>
          </p:cNvSpPr>
          <p:nvPr>
            <p:ph type="sldNum" sz="quarter" idx="5"/>
          </p:nvPr>
        </p:nvSpPr>
        <p:spPr/>
        <p:txBody>
          <a:bodyPr/>
          <a:lstStyle/>
          <a:p>
            <a:fld id="{265A7521-595D-4466-B4D7-D9CE6A410E2E}" type="slidenum">
              <a:rPr lang="en-US" smtClean="0"/>
              <a:t>22</a:t>
            </a:fld>
            <a:endParaRPr lang="en-US"/>
          </a:p>
        </p:txBody>
      </p:sp>
    </p:spTree>
    <p:extLst>
      <p:ext uri="{BB962C8B-B14F-4D97-AF65-F5344CB8AC3E}">
        <p14:creationId xmlns:p14="http://schemas.microsoft.com/office/powerpoint/2010/main" val="2751771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err="1">
                <a:cs typeface="Calibri"/>
              </a:rPr>
              <a:t>Tsedal</a:t>
            </a:r>
            <a:r>
              <a:rPr lang="en-US" sz="1000">
                <a:cs typeface="Calibri"/>
              </a:rPr>
              <a:t> Neeley, Prof at Harvard Biz School….</a:t>
            </a:r>
            <a:r>
              <a:rPr lang="en-US" sz="1200" b="0" i="0">
                <a:solidFill>
                  <a:srgbClr val="181818"/>
                </a:solidFill>
                <a:effectLst/>
                <a:latin typeface="Trade Gothic W01 Roman"/>
              </a:rPr>
              <a:t> Recognized as a Top Voice on LinkedIn in remote work and one of the 100 people transforming business who are innovating, sparking trends, and tackling global challenges by </a:t>
            </a:r>
            <a:r>
              <a:rPr lang="en-US" sz="1200" b="0" i="0" u="none" strike="noStrike">
                <a:solidFill>
                  <a:srgbClr val="A41034"/>
                </a:solidFill>
                <a:effectLst/>
                <a:latin typeface="Trade Gothic W01 Obl"/>
                <a:hlinkClick r:id="rId3"/>
              </a:rPr>
              <a:t>Business Insider</a:t>
            </a:r>
            <a:r>
              <a:rPr lang="en-US" sz="1200" b="0" i="0">
                <a:solidFill>
                  <a:srgbClr val="181818"/>
                </a:solidFill>
                <a:effectLst/>
                <a:latin typeface="Trade Gothic W01 Roman"/>
              </a:rPr>
              <a:t>,</a:t>
            </a:r>
            <a:endParaRPr lang="en-US"/>
          </a:p>
          <a:p>
            <a:endParaRPr lang="en-US"/>
          </a:p>
          <a:p>
            <a:endParaRPr lang="en-US"/>
          </a:p>
          <a:p>
            <a:r>
              <a:rPr lang="en-US"/>
              <a:t>We should be thinking about CARE and CONNECTION.</a:t>
            </a:r>
          </a:p>
          <a:p>
            <a:endParaRPr lang="en-US"/>
          </a:p>
          <a:p>
            <a:r>
              <a:rPr lang="en-US"/>
              <a:t>In order to create a culture of care – in a hybrid world, we must become intentional about using unstructured time for human connection.</a:t>
            </a:r>
          </a:p>
          <a:p>
            <a:endParaRPr lang="en-US"/>
          </a:p>
          <a:p>
            <a:pPr marL="171450" indent="-171450">
              <a:buFontTx/>
              <a:buChar char="-"/>
            </a:pPr>
            <a:r>
              <a:rPr lang="en-US"/>
              <a:t>Starting each meeting with unstructured time designed to let the team connect.  Using a conversation prompt to bring together people and increase the energy.</a:t>
            </a:r>
          </a:p>
          <a:p>
            <a:pPr marL="171450" indent="-171450">
              <a:buFontTx/>
              <a:buChar char="-"/>
            </a:pPr>
            <a:r>
              <a:rPr lang="en-US"/>
              <a:t>Conduct “OT Hangout” time.  Leaders block time following the mtg to allow team members time for 1:1 quick questions or conversations,</a:t>
            </a:r>
          </a:p>
          <a:p>
            <a:pPr marL="171450" indent="-171450">
              <a:buFontTx/>
              <a:buChar char="-"/>
            </a:pPr>
            <a:r>
              <a:rPr lang="en-US"/>
              <a:t>Goal for these type of activities is over communication and building emotional trust --- for ALL staff… not just those walking down the hallway.</a:t>
            </a:r>
          </a:p>
          <a:p>
            <a:endParaRPr lang="en-US"/>
          </a:p>
          <a:p>
            <a:endParaRPr lang="en-US"/>
          </a:p>
          <a:p>
            <a:r>
              <a:rPr lang="en-US"/>
              <a:t>1- MANAGERS:  Feel your digital presence and physical presence as well --- develop emotional trust – they need to feel that they Care about difficulties, preferences, career developments – through actions…. HOW?  Mtgs with OT… Structuring unstructured time… (10% of a mtg – checking in) virtual norms/rules of engagement for equal contribution – turn taking (some people dial up/others down)- leader responsible to monitor and support this…. Limits on talk time, Large groups – beyond 50+ … #tag approach…(#Ques/#aha/#Fire/#debate)</a:t>
            </a:r>
          </a:p>
          <a:p>
            <a:r>
              <a:rPr lang="en-US"/>
              <a:t>2-Mulit- modal workers/leaders – toggle between the two mediums…. This time calls for it.  The more talented and comfortable that leaders get in both of these spaces and with both tools, the more effective they will be and the organization will be.  </a:t>
            </a:r>
          </a:p>
          <a:p>
            <a:endParaRPr lang="en-US"/>
          </a:p>
          <a:p>
            <a:r>
              <a:rPr lang="en-US"/>
              <a:t>BONUS:  embracing this hybrid approach can support greater diversity and inclusion into the workplace.  WHEN </a:t>
            </a:r>
            <a:r>
              <a:rPr lang="en-US" err="1"/>
              <a:t>prox</a:t>
            </a:r>
            <a:r>
              <a:rPr lang="en-US"/>
              <a:t> bias is in check --- how? Using virtual functions and leaning into chat exchanges, polls, </a:t>
            </a:r>
            <a:r>
              <a:rPr lang="en-US" err="1"/>
              <a:t>etc</a:t>
            </a:r>
            <a:r>
              <a:rPr lang="en-US"/>
              <a:t> has proven to give the extraverts in “room” equal space for contribution…. AND those with diverse experiences and views.  A </a:t>
            </a:r>
            <a:r>
              <a:rPr lang="en-US" err="1"/>
              <a:t>qtrly</a:t>
            </a:r>
            <a:r>
              <a:rPr lang="en-US"/>
              <a:t> study of 10k employees showed that black and brown professional disproportionality preferred – at 97% - the remote / hybrid work. (Future Forum/SLACK Thinktank) WHY? No micro aggressions, no “coat switching” or </a:t>
            </a:r>
            <a:r>
              <a:rPr lang="en-US" err="1"/>
              <a:t>pychological</a:t>
            </a:r>
            <a:r>
              <a:rPr lang="en-US"/>
              <a:t> swifts they feel they need to make when going into the office…. Women also agree.   THIS DOES NOT MEAN that we assign black or brown professional in remote/hybrid schedules or plans, but rather identify how we are managing and utilizing the input and contribution of these staff members now when in the workplace.</a:t>
            </a:r>
          </a:p>
        </p:txBody>
      </p:sp>
      <p:sp>
        <p:nvSpPr>
          <p:cNvPr id="4" name="Slide Number Placeholder 3"/>
          <p:cNvSpPr>
            <a:spLocks noGrp="1"/>
          </p:cNvSpPr>
          <p:nvPr>
            <p:ph type="sldNum" sz="quarter" idx="5"/>
          </p:nvPr>
        </p:nvSpPr>
        <p:spPr/>
        <p:txBody>
          <a:bodyPr/>
          <a:lstStyle/>
          <a:p>
            <a:fld id="{265A7521-595D-4466-B4D7-D9CE6A410E2E}" type="slidenum">
              <a:rPr lang="en-US" smtClean="0"/>
              <a:t>23</a:t>
            </a:fld>
            <a:endParaRPr lang="en-US"/>
          </a:p>
        </p:txBody>
      </p:sp>
    </p:spTree>
    <p:extLst>
      <p:ext uri="{BB962C8B-B14F-4D97-AF65-F5344CB8AC3E}">
        <p14:creationId xmlns:p14="http://schemas.microsoft.com/office/powerpoint/2010/main" val="344370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r>
              <a:rPr lang="en-US"/>
              <a:t>Is it time for a relaunch?  </a:t>
            </a:r>
          </a:p>
        </p:txBody>
      </p:sp>
      <p:sp>
        <p:nvSpPr>
          <p:cNvPr id="4" name="Slide Number Placeholder 3"/>
          <p:cNvSpPr>
            <a:spLocks noGrp="1"/>
          </p:cNvSpPr>
          <p:nvPr>
            <p:ph type="sldNum" sz="quarter" idx="5"/>
          </p:nvPr>
        </p:nvSpPr>
        <p:spPr/>
        <p:txBody>
          <a:bodyPr/>
          <a:lstStyle/>
          <a:p>
            <a:fld id="{265A7521-595D-4466-B4D7-D9CE6A410E2E}" type="slidenum">
              <a:rPr lang="en-US" smtClean="0"/>
              <a:t>24</a:t>
            </a:fld>
            <a:endParaRPr lang="en-US"/>
          </a:p>
        </p:txBody>
      </p:sp>
    </p:spTree>
    <p:extLst>
      <p:ext uri="{BB962C8B-B14F-4D97-AF65-F5344CB8AC3E}">
        <p14:creationId xmlns:p14="http://schemas.microsoft.com/office/powerpoint/2010/main" val="13976237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We opened talking about uncharted territories…. Once an experience has happened… you don’t go back to the way things were before… you learn, refine, take what did work and continue to adjust and move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You will be leaving here today to go back to your organizations…. To 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cs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cs typeface="Calibri"/>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cs typeface="Calibri"/>
              </a:rPr>
              <a: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cs typeface="Calibri"/>
              </a:rPr>
              <a:t>I know….. AND some of you will have heard something I shared today that will resonate with you… something that will say to you –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cs typeface="Calibri"/>
              </a:rPr>
              <a:t>Maybe….. There are conversations to be had with our leaders…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cs typeface="Calibri"/>
              </a:rPr>
              <a:t>Potential adjustments you may not have thought of that can be made with staff</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cs typeface="Calibri"/>
              </a:rPr>
              <a:t>So that we retain high performing employees/attract great talent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cs typeface="Calibri"/>
              </a:rPr>
              <a:t>Continue to serve the community members we cherish…. </a:t>
            </a:r>
          </a:p>
        </p:txBody>
      </p:sp>
      <p:sp>
        <p:nvSpPr>
          <p:cNvPr id="4" name="Slide Number Placeholder 3"/>
          <p:cNvSpPr>
            <a:spLocks noGrp="1"/>
          </p:cNvSpPr>
          <p:nvPr>
            <p:ph type="sldNum" sz="quarter" idx="5"/>
          </p:nvPr>
        </p:nvSpPr>
        <p:spPr/>
        <p:txBody>
          <a:bodyPr/>
          <a:lstStyle/>
          <a:p>
            <a:fld id="{265A7521-595D-4466-B4D7-D9CE6A410E2E}" type="slidenum">
              <a:rPr lang="en-US" smtClean="0"/>
              <a:t>25</a:t>
            </a:fld>
            <a:endParaRPr lang="en-US"/>
          </a:p>
        </p:txBody>
      </p:sp>
    </p:spTree>
    <p:extLst>
      <p:ext uri="{BB962C8B-B14F-4D97-AF65-F5344CB8AC3E}">
        <p14:creationId xmlns:p14="http://schemas.microsoft.com/office/powerpoint/2010/main" val="20281648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a2d5854261_0_38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65" name="Google Shape;665;ga2d5854261_0_384:notes"/>
          <p:cNvSpPr txBox="1">
            <a:spLocks noGrp="1"/>
          </p:cNvSpPr>
          <p:nvPr>
            <p:ph type="body" idx="1"/>
          </p:nvPr>
        </p:nvSpPr>
        <p:spPr>
          <a:xfrm>
            <a:off x="701358" y="4415790"/>
            <a:ext cx="5609400" cy="4183500"/>
          </a:xfrm>
          <a:prstGeom prst="rect">
            <a:avLst/>
          </a:prstGeom>
          <a:noFill/>
          <a:ln>
            <a:noFill/>
          </a:ln>
        </p:spPr>
        <p:txBody>
          <a:bodyPr spcFirstLastPara="1" wrap="square" lIns="92400" tIns="46200" rIns="92400" bIns="46200" anchor="t" anchorCtr="0">
            <a:noAutofit/>
          </a:bodyPr>
          <a:lstStyle/>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endParaRPr lang="en-US" dirty="0"/>
          </a:p>
          <a:p>
            <a:pPr marL="0" lvl="0" indent="0" algn="l" rtl="0">
              <a:lnSpc>
                <a:spcPct val="90000"/>
              </a:lnSpc>
              <a:spcBef>
                <a:spcPts val="0"/>
              </a:spcBef>
              <a:spcAft>
                <a:spcPts val="0"/>
              </a:spcAft>
              <a:buNone/>
            </a:pPr>
            <a:r>
              <a:rPr lang="en-US" dirty="0"/>
              <a:t>…</a:t>
            </a:r>
            <a:r>
              <a:rPr lang="en-US" b="0" i="0" dirty="0">
                <a:solidFill>
                  <a:srgbClr val="4D5156"/>
                </a:solidFill>
                <a:effectLst/>
                <a:latin typeface="Roboto" panose="02000000000000000000" pitchFamily="2" charset="0"/>
              </a:rPr>
              <a:t>was an English biochemist who twice won the Nobel Prize in Chemistry.</a:t>
            </a:r>
            <a:endParaRPr dirty="0"/>
          </a:p>
        </p:txBody>
      </p:sp>
      <p:sp>
        <p:nvSpPr>
          <p:cNvPr id="666" name="Google Shape;666;ga2d5854261_0_384:notes"/>
          <p:cNvSpPr txBox="1">
            <a:spLocks noGrp="1"/>
          </p:cNvSpPr>
          <p:nvPr>
            <p:ph type="sldNum" idx="12"/>
          </p:nvPr>
        </p:nvSpPr>
        <p:spPr>
          <a:xfrm>
            <a:off x="3969592" y="8829989"/>
            <a:ext cx="3039300" cy="464700"/>
          </a:xfrm>
          <a:prstGeom prst="rect">
            <a:avLst/>
          </a:prstGeom>
          <a:noFill/>
          <a:ln>
            <a:noFill/>
          </a:ln>
        </p:spPr>
        <p:txBody>
          <a:bodyPr spcFirstLastPara="1" wrap="square" lIns="92400" tIns="46200" rIns="92400" bIns="462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84EA4B-20EF-4B45-A4D7-5D6569CA06DF}" type="slidenum">
              <a:rPr lang="en-US" smtClean="0"/>
              <a:t>27</a:t>
            </a:fld>
            <a:endParaRPr lang="en-US"/>
          </a:p>
        </p:txBody>
      </p:sp>
    </p:spTree>
    <p:extLst>
      <p:ext uri="{BB962C8B-B14F-4D97-AF65-F5344CB8AC3E}">
        <p14:creationId xmlns:p14="http://schemas.microsoft.com/office/powerpoint/2010/main" val="4106292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a:spcBef>
                <a:spcPts val="0"/>
              </a:spcBef>
              <a:spcAft>
                <a:spcPts val="0"/>
              </a:spcAft>
              <a:buFont typeface="Arial"/>
              <a:buNone/>
            </a:pPr>
            <a:endParaRPr lang="en-US"/>
          </a:p>
          <a:p>
            <a:pPr marL="0" lvl="0" indent="0" algn="l">
              <a:spcBef>
                <a:spcPts val="0"/>
              </a:spcBef>
              <a:spcAft>
                <a:spcPts val="0"/>
              </a:spcAft>
              <a:buFont typeface="Arial"/>
              <a:buNone/>
            </a:pPr>
            <a:endParaRPr lang="en-US"/>
          </a:p>
        </p:txBody>
      </p:sp>
      <p:sp>
        <p:nvSpPr>
          <p:cNvPr id="133" name="Google Shape;133;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7964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Prompt/Stat/Attention Grabber</a:t>
            </a:r>
          </a:p>
          <a:p>
            <a:endParaRPr lang="en-US">
              <a:cs typeface="Calibri"/>
            </a:endParaRPr>
          </a:p>
          <a:p>
            <a:endParaRPr lang="en-US">
              <a:cs typeface="Calibri"/>
            </a:endParaRPr>
          </a:p>
          <a:p>
            <a:r>
              <a:rPr lang="en-US">
                <a:cs typeface="Calibri"/>
              </a:rPr>
              <a:t>Titanic vs</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265A7521-595D-4466-B4D7-D9CE6A410E2E}" type="slidenum">
              <a:rPr lang="en-US" smtClean="0"/>
              <a:t>3</a:t>
            </a:fld>
            <a:endParaRPr lang="en-US"/>
          </a:p>
        </p:txBody>
      </p:sp>
    </p:spTree>
    <p:extLst>
      <p:ext uri="{BB962C8B-B14F-4D97-AF65-F5344CB8AC3E}">
        <p14:creationId xmlns:p14="http://schemas.microsoft.com/office/powerpoint/2010/main" val="426861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Why Should You Care about the future of the hybrid workplace?</a:t>
            </a:r>
          </a:p>
          <a:p>
            <a:endParaRPr lang="en-US">
              <a:cs typeface="Calibri"/>
            </a:endParaRPr>
          </a:p>
          <a:p>
            <a:r>
              <a:rPr lang="en-US">
                <a:cs typeface="Calibri"/>
              </a:rPr>
              <a:t>STATS… (Nicholas Bloom – Prof of Economics at Stanford University)  (US and Northern Europe)</a:t>
            </a:r>
          </a:p>
          <a:p>
            <a:r>
              <a:rPr lang="en-US">
                <a:cs typeface="Calibri"/>
              </a:rPr>
              <a:t>50% can’t work from home…. </a:t>
            </a:r>
            <a:r>
              <a:rPr lang="en-US" i="1">
                <a:cs typeface="Calibri"/>
              </a:rPr>
              <a:t>(E.G.: Essential Workers, Manufacturing, Retail, etc.…)</a:t>
            </a:r>
            <a:endParaRPr lang="en-US">
              <a:cs typeface="Calibri"/>
            </a:endParaRPr>
          </a:p>
          <a:p>
            <a:r>
              <a:rPr lang="en-US">
                <a:cs typeface="Calibri"/>
              </a:rPr>
              <a:t>50% can ….. And large majority will be hybrid because :</a:t>
            </a:r>
          </a:p>
          <a:p>
            <a:pPr marL="171450" indent="-171450">
              <a:buFontTx/>
              <a:buChar char="-"/>
            </a:pPr>
            <a:r>
              <a:rPr lang="en-US">
                <a:cs typeface="Calibri"/>
              </a:rPr>
              <a:t>they want to…and </a:t>
            </a:r>
          </a:p>
          <a:p>
            <a:pPr marL="171450" indent="-171450">
              <a:buFontTx/>
              <a:buChar char="-"/>
            </a:pPr>
            <a:r>
              <a:rPr lang="en-US">
                <a:cs typeface="Calibri"/>
              </a:rPr>
              <a:t>they will …. AND either do it with your organization or with another organization… </a:t>
            </a:r>
          </a:p>
          <a:p>
            <a:pPr marL="171450" indent="-171450">
              <a:buFontTx/>
              <a:buChar char="-"/>
            </a:pPr>
            <a:endParaRPr lang="en-US">
              <a:cs typeface="Calibri"/>
            </a:endParaRPr>
          </a:p>
          <a:p>
            <a:pPr marL="171450" indent="-171450">
              <a:buFontTx/>
              <a:buChar char="-"/>
            </a:pPr>
            <a:r>
              <a:rPr lang="en-US">
                <a:cs typeface="Calibri"/>
              </a:rPr>
              <a:t>Need to embrace it, make plans for it, and see that this is a reality that is not going away.)</a:t>
            </a:r>
          </a:p>
          <a:p>
            <a:endParaRPr lang="en-US">
              <a:cs typeface="Calibri"/>
            </a:endParaRPr>
          </a:p>
          <a:p>
            <a:endParaRPr lang="en-US">
              <a:cs typeface="Calibri"/>
            </a:endParaRPr>
          </a:p>
          <a:p>
            <a:r>
              <a:rPr lang="en-US">
                <a:cs typeface="Calibri"/>
              </a:rPr>
              <a:t>So, when I ask you why?? why you should care…. I suggest that if your organization is facing challenges such as :</a:t>
            </a:r>
          </a:p>
          <a:p>
            <a:endParaRPr lang="en-US">
              <a:cs typeface="Calibri"/>
            </a:endParaRPr>
          </a:p>
          <a:p>
            <a:r>
              <a:rPr lang="en-US">
                <a:cs typeface="Calibri"/>
              </a:rPr>
              <a:t>Retention, </a:t>
            </a:r>
          </a:p>
          <a:p>
            <a:r>
              <a:rPr lang="en-US">
                <a:cs typeface="Calibri"/>
              </a:rPr>
              <a:t>talent acquisition, </a:t>
            </a:r>
          </a:p>
          <a:p>
            <a:r>
              <a:rPr lang="en-US">
                <a:cs typeface="Calibri"/>
              </a:rPr>
              <a:t>employee engagement…. (to name just a few)…. </a:t>
            </a:r>
          </a:p>
          <a:p>
            <a:endParaRPr lang="en-US">
              <a:cs typeface="Calibri"/>
            </a:endParaRPr>
          </a:p>
          <a:p>
            <a:r>
              <a:rPr lang="en-US">
                <a:cs typeface="Calibri"/>
              </a:rPr>
              <a:t>Then, you should care. </a:t>
            </a:r>
          </a:p>
          <a:p>
            <a:endParaRPr lang="en-US">
              <a:cs typeface="Calibri"/>
            </a:endParaRPr>
          </a:p>
        </p:txBody>
      </p:sp>
      <p:sp>
        <p:nvSpPr>
          <p:cNvPr id="4" name="Slide Number Placeholder 3"/>
          <p:cNvSpPr>
            <a:spLocks noGrp="1"/>
          </p:cNvSpPr>
          <p:nvPr>
            <p:ph type="sldNum" sz="quarter" idx="5"/>
          </p:nvPr>
        </p:nvSpPr>
        <p:spPr/>
        <p:txBody>
          <a:bodyPr/>
          <a:lstStyle/>
          <a:p>
            <a:fld id="{265A7521-595D-4466-B4D7-D9CE6A410E2E}" type="slidenum">
              <a:rPr lang="en-US" smtClean="0"/>
              <a:t>4</a:t>
            </a:fld>
            <a:endParaRPr lang="en-US"/>
          </a:p>
        </p:txBody>
      </p:sp>
    </p:spTree>
    <p:extLst>
      <p:ext uri="{BB962C8B-B14F-4D97-AF65-F5344CB8AC3E}">
        <p14:creationId xmlns:p14="http://schemas.microsoft.com/office/powerpoint/2010/main" val="280263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50/50</a:t>
            </a:r>
          </a:p>
          <a:p>
            <a:endParaRPr lang="en-US"/>
          </a:p>
          <a:p>
            <a:r>
              <a:rPr lang="en-US"/>
              <a:t>Half is logistics --- meaning how do we do this….</a:t>
            </a:r>
          </a:p>
          <a:p>
            <a:r>
              <a:rPr lang="en-US"/>
              <a:t>-	Who stays home/who doesn’t/what are the best staffing percentages/how do we schedule to meet the needs of the community members, etc.…</a:t>
            </a:r>
          </a:p>
          <a:p>
            <a:r>
              <a:rPr lang="en-US"/>
              <a:t>But Frankly ---- equal part is how do we change the mindset of a lifelong, traditional, </a:t>
            </a:r>
            <a:r>
              <a:rPr lang="en-US" b="1"/>
              <a:t>sometimes </a:t>
            </a:r>
            <a:r>
              <a:rPr lang="en-US"/>
              <a:t>institutionalized methodology of “this is how we’ve done it”, “the emergency is over”, “it’s time to get back to business”….. THE WAY IT WAS…. Because hybrid will not work… it’s too hard…. It won’t produce the needed results… etc..</a:t>
            </a:r>
          </a:p>
          <a:p>
            <a:endParaRPr lang="en-US"/>
          </a:p>
          <a:p>
            <a:r>
              <a:rPr lang="en-US"/>
              <a:t>Candidly, these thoughts often exist from varying levels of leaders in organizations.  WHY?  Because to lead effectively in this new hybrid workplace is nothing we’ve been asked to do before.  It is a shift in awareness and skills.</a:t>
            </a:r>
          </a:p>
          <a:p>
            <a:endParaRPr lang="en-US"/>
          </a:p>
          <a:p>
            <a:r>
              <a:rPr lang="en-US"/>
              <a:t>This means dealing with people's experiences, opinions, and biases.</a:t>
            </a:r>
          </a:p>
          <a:p>
            <a:endParaRPr lang="en-US"/>
          </a:p>
          <a:p>
            <a:r>
              <a:rPr lang="en-US"/>
              <a:t>And this, THIS is the biggest challenge and the hardest work of all!</a:t>
            </a:r>
          </a:p>
          <a:p>
            <a:endParaRPr lang="en-US"/>
          </a:p>
          <a:p>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5</a:t>
            </a:fld>
            <a:endParaRPr lang="en-US"/>
          </a:p>
        </p:txBody>
      </p:sp>
    </p:spTree>
    <p:extLst>
      <p:ext uri="{BB962C8B-B14F-4D97-AF65-F5344CB8AC3E}">
        <p14:creationId xmlns:p14="http://schemas.microsoft.com/office/powerpoint/2010/main" val="1049164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4400">
                <a:cs typeface="Calibri"/>
              </a:rPr>
              <a:t>We walk through this journey from the lens of </a:t>
            </a:r>
          </a:p>
          <a:p>
            <a:endParaRPr lang="en-US" sz="4400">
              <a:cs typeface="Calibri"/>
            </a:endParaRPr>
          </a:p>
          <a:p>
            <a:r>
              <a:rPr lang="en-US" sz="4400" b="1">
                <a:cs typeface="Calibri"/>
              </a:rPr>
              <a:t>1. What we know now</a:t>
            </a:r>
            <a:endParaRPr lang="en-US" sz="4400">
              <a:cs typeface="Calibri"/>
            </a:endParaRPr>
          </a:p>
          <a:p>
            <a:r>
              <a:rPr lang="en-US" sz="4400">
                <a:cs typeface="Calibri"/>
              </a:rPr>
              <a:t>.. from researchers that began looking at hybrid workplaces back in 2004 (like Nick Bloom) and others that continue to gather data from that time up through the pandemic.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cs typeface="Calibri"/>
              </a:rPr>
              <a:t>2. What is needed now</a:t>
            </a:r>
          </a:p>
          <a:p>
            <a:r>
              <a:rPr lang="en-US" sz="4400">
                <a:cs typeface="Calibri"/>
              </a:rPr>
              <a:t>.. what needs to be considered when implementing a hybrid approach including the type of team and the function being performed.</a:t>
            </a:r>
          </a:p>
          <a:p>
            <a:r>
              <a:rPr lang="en-US" sz="4400" b="1">
                <a:cs typeface="Calibri"/>
              </a:rPr>
              <a:t>3. What is still to come</a:t>
            </a:r>
          </a:p>
          <a:p>
            <a:r>
              <a:rPr lang="en-US" sz="4400">
                <a:cs typeface="Calibri"/>
              </a:rPr>
              <a:t>.. what do leaders need to do and understand about the office today and the purpose it should be used for – hint: it is not  what it was in the past</a:t>
            </a:r>
          </a:p>
          <a:p>
            <a:endParaRPr lang="en-US" sz="4400">
              <a:cs typeface="Calibri"/>
            </a:endParaRPr>
          </a:p>
        </p:txBody>
      </p:sp>
      <p:sp>
        <p:nvSpPr>
          <p:cNvPr id="4" name="Slide Number Placeholder 3"/>
          <p:cNvSpPr>
            <a:spLocks noGrp="1"/>
          </p:cNvSpPr>
          <p:nvPr>
            <p:ph type="sldNum" sz="quarter" idx="10"/>
          </p:nvPr>
        </p:nvSpPr>
        <p:spPr/>
        <p:txBody>
          <a:bodyPr/>
          <a:lstStyle/>
          <a:p>
            <a:fld id="{CC6F7D3B-FA35-4C48-8823-4EB6F45CBE93}" type="slidenum">
              <a:rPr lang="en-US" smtClean="0"/>
              <a:t>6</a:t>
            </a:fld>
            <a:endParaRPr lang="en-US"/>
          </a:p>
        </p:txBody>
      </p:sp>
    </p:spTree>
    <p:extLst>
      <p:ext uri="{BB962C8B-B14F-4D97-AF65-F5344CB8AC3E}">
        <p14:creationId xmlns:p14="http://schemas.microsoft.com/office/powerpoint/2010/main" val="2418114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4400">
                <a:cs typeface="Calibri"/>
              </a:rPr>
              <a:t>We walk through this journey from the lens of </a:t>
            </a:r>
          </a:p>
          <a:p>
            <a:endParaRPr lang="en-US" sz="4400">
              <a:cs typeface="Calibri"/>
            </a:endParaRPr>
          </a:p>
          <a:p>
            <a:r>
              <a:rPr lang="en-US" sz="4400" b="1">
                <a:cs typeface="Calibri"/>
              </a:rPr>
              <a:t>1. What we know now</a:t>
            </a:r>
            <a:endParaRPr lang="en-US" sz="4400">
              <a:cs typeface="Calibri"/>
            </a:endParaRPr>
          </a:p>
          <a:p>
            <a:r>
              <a:rPr lang="en-US" sz="4400">
                <a:cs typeface="Calibri"/>
              </a:rPr>
              <a:t>.. from researchers that began looking at hybrid workplaces back in 2004 (like Nick Bloom) and others that continue to gather data from that time up through the pandemic.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cs typeface="Calibri"/>
              </a:rPr>
              <a:t>2. What is needed now</a:t>
            </a:r>
          </a:p>
          <a:p>
            <a:r>
              <a:rPr lang="en-US" sz="4400">
                <a:cs typeface="Calibri"/>
              </a:rPr>
              <a:t>.. what needs to be considered when implementing a hybrid approach including the type of team and the function being performed.</a:t>
            </a:r>
          </a:p>
          <a:p>
            <a:r>
              <a:rPr lang="en-US" sz="4400" b="1">
                <a:cs typeface="Calibri"/>
              </a:rPr>
              <a:t>3. What is still to come</a:t>
            </a:r>
          </a:p>
          <a:p>
            <a:r>
              <a:rPr lang="en-US" sz="4400">
                <a:cs typeface="Calibri"/>
              </a:rPr>
              <a:t>.. what do leaders need to do and understand about the office today and the purpose it should be used for – hint: it is not  what it was in the past</a:t>
            </a:r>
          </a:p>
          <a:p>
            <a:endParaRPr lang="en-US" sz="4400">
              <a:cs typeface="Calibri"/>
            </a:endParaRPr>
          </a:p>
        </p:txBody>
      </p:sp>
      <p:sp>
        <p:nvSpPr>
          <p:cNvPr id="4" name="Slide Number Placeholder 3"/>
          <p:cNvSpPr>
            <a:spLocks noGrp="1"/>
          </p:cNvSpPr>
          <p:nvPr>
            <p:ph type="sldNum" sz="quarter" idx="10"/>
          </p:nvPr>
        </p:nvSpPr>
        <p:spPr/>
        <p:txBody>
          <a:bodyPr/>
          <a:lstStyle/>
          <a:p>
            <a:fld id="{CC6F7D3B-FA35-4C48-8823-4EB6F45CBE93}" type="slidenum">
              <a:rPr lang="en-US" smtClean="0"/>
              <a:t>7</a:t>
            </a:fld>
            <a:endParaRPr lang="en-US"/>
          </a:p>
        </p:txBody>
      </p:sp>
    </p:spTree>
    <p:extLst>
      <p:ext uri="{BB962C8B-B14F-4D97-AF65-F5344CB8AC3E}">
        <p14:creationId xmlns:p14="http://schemas.microsoft.com/office/powerpoint/2010/main" val="1543383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KNOW…..</a:t>
            </a:r>
          </a:p>
          <a:p>
            <a:r>
              <a:rPr lang="en-US"/>
              <a:t>Stats :</a:t>
            </a:r>
          </a:p>
          <a:p>
            <a:endParaRPr lang="en-US"/>
          </a:p>
          <a:p>
            <a:r>
              <a:rPr lang="en-US"/>
              <a:t>https://siepr.stanford.edu/publications/policy-brief/how-working-home-works-out </a:t>
            </a:r>
          </a:p>
          <a:p>
            <a:endParaRPr lang="en-US"/>
          </a:p>
          <a:p>
            <a:pPr marL="171450" indent="-171450">
              <a:buFontTx/>
              <a:buChar char="-"/>
            </a:pPr>
            <a:r>
              <a:rPr lang="en-US"/>
              <a:t>We talked about today 50/50</a:t>
            </a:r>
          </a:p>
          <a:p>
            <a:pPr marL="171450" indent="-171450">
              <a:buFontTx/>
              <a:buChar char="-"/>
            </a:pPr>
            <a:r>
              <a:rPr lang="en-US"/>
              <a:t>2004 – Nick Bloom Stanford Economist</a:t>
            </a:r>
          </a:p>
          <a:p>
            <a:pPr marL="171450" indent="-171450">
              <a:buFontTx/>
              <a:buChar char="-"/>
            </a:pPr>
            <a:r>
              <a:rPr lang="en-US"/>
              <a:t>2010 landmark study that when individuals randomly selected to work from home --- 13% more productive / fewer and shorter breaks/ 50% less likely to quit </a:t>
            </a:r>
          </a:p>
          <a:p>
            <a:pPr marL="171450" indent="-171450">
              <a:buFontTx/>
              <a:buChar char="-"/>
            </a:pPr>
            <a:r>
              <a:rPr lang="en-US"/>
              <a:t>2020 – whole world became a research lab for Nick and others in this field.  Began collecting significant data across industries, positions, and levels.  </a:t>
            </a:r>
          </a:p>
          <a:p>
            <a:pPr marL="628650" lvl="1" indent="-171450">
              <a:buFontTx/>
              <a:buChar char="-"/>
            </a:pPr>
            <a:r>
              <a:rPr lang="en-US"/>
              <a:t>5000 pp/month throughout pandemic</a:t>
            </a:r>
          </a:p>
          <a:p>
            <a:pPr marL="628650" lvl="1" indent="-171450">
              <a:buFontTx/>
              <a:buChar char="-"/>
            </a:pPr>
            <a:r>
              <a:rPr lang="en-US"/>
              <a:t>Sharp rate of increase on how positive people are working from home</a:t>
            </a:r>
          </a:p>
          <a:p>
            <a:pPr marL="628650" lvl="1" indent="-171450">
              <a:buFontTx/>
              <a:buChar char="-"/>
            </a:pPr>
            <a:r>
              <a:rPr lang="en-US"/>
              <a:t>And 80% found it to be better than they thought it would be.</a:t>
            </a:r>
          </a:p>
          <a:p>
            <a:pPr marL="0" indent="0">
              <a:buFontTx/>
              <a:buNone/>
            </a:pPr>
            <a:r>
              <a:rPr lang="en-US"/>
              <a:t>Average Amer: saved 70 min/day working from home saving time in “prepping” and commuting.  </a:t>
            </a:r>
          </a:p>
          <a:p>
            <a:pPr marL="0" indent="0">
              <a:buFontTx/>
              <a:buNone/>
            </a:pPr>
            <a:r>
              <a:rPr lang="en-US"/>
              <a:t>	In exchange,  the organization picked up an extra 30 mins/day in productive time.  </a:t>
            </a:r>
          </a:p>
          <a:p>
            <a:pPr marL="0" indent="0">
              <a:buFontTx/>
              <a:buNone/>
            </a:pPr>
            <a:endParaRPr lang="en-US"/>
          </a:p>
          <a:p>
            <a:pPr marL="0" indent="0">
              <a:buFontTx/>
              <a:buNone/>
            </a:pPr>
            <a:endParaRPr lang="en-US"/>
          </a:p>
          <a:p>
            <a:pPr marL="171450" indent="-171450">
              <a:buFontTx/>
              <a:buChar char="-"/>
            </a:pPr>
            <a:r>
              <a:rPr lang="en-US"/>
              <a:t>RESEARCH SAYS:  FUTURE IS NOW!!!! EVIDENCE IS THERE – YET Residence still happens</a:t>
            </a:r>
          </a:p>
          <a:p>
            <a:pPr marL="171450" indent="-171450">
              <a:buFontTx/>
              <a:buChar char="-"/>
            </a:pPr>
            <a:endParaRPr lang="en-US"/>
          </a:p>
          <a:p>
            <a:pPr marL="171450" indent="-171450">
              <a:buFontTx/>
              <a:buChar char="-"/>
            </a:pPr>
            <a:r>
              <a:rPr lang="en-US"/>
              <a:t>https://www.forbes.com/sites/jackkelly/2022/01/08/harvard-and-stanford-professors-predict-the-future-of-work/?sh=51c8a4af986a</a:t>
            </a:r>
          </a:p>
          <a:p>
            <a:pPr marL="171450" indent="-171450">
              <a:buFontTx/>
              <a:buChar char="-"/>
            </a:pPr>
            <a:r>
              <a:rPr lang="en-US" b="0" i="0">
                <a:solidFill>
                  <a:srgbClr val="333333"/>
                </a:solidFill>
                <a:effectLst/>
                <a:latin typeface="Georgia" panose="02040502050405020303" pitchFamily="18" charset="0"/>
              </a:rPr>
              <a:t>Although we’ve been dealing with this for the last two years, it's been haphazard. Since we didn’t know the pandemic would last so long, many of the plans, policies and procedures weren’t made with permanence in mind. Our new reality—one in which we may continually be subjected to various strains of Covid-19, along with new viruses—will make business leaders set a standard for their respective companies.</a:t>
            </a:r>
            <a:endParaRPr lang="en-US"/>
          </a:p>
          <a:p>
            <a:pPr marL="171450" indent="-171450">
              <a:buFontTx/>
              <a:buChar char="-"/>
            </a:pPr>
            <a:endParaRPr lang="en-US"/>
          </a:p>
          <a:p>
            <a:pPr marL="171450" indent="-171450">
              <a:buFontTx/>
              <a:buChar char="-"/>
            </a:pPr>
            <a:endParaRPr lang="en-US"/>
          </a:p>
          <a:p>
            <a:pPr marL="171450" indent="-171450">
              <a:buFontTx/>
              <a:buChar char="-"/>
            </a:pPr>
            <a:r>
              <a:rPr lang="en-US"/>
              <a:t>https://api.includere.co/uploads/Stanford%20Research-How%20working%20from%20home%20works%20out%20-%20June%202020.pdf</a:t>
            </a:r>
          </a:p>
          <a:p>
            <a:pPr marL="171450" indent="-171450">
              <a:buFontTx/>
              <a:buChar char="-"/>
            </a:pPr>
            <a:r>
              <a:rPr lang="en-US"/>
              <a:t>Pre-Pan – 5% working days were spent working from home – with very neg connotation</a:t>
            </a:r>
          </a:p>
          <a:p>
            <a:pPr marL="171450" indent="-171450">
              <a:buFontTx/>
              <a:buChar char="-"/>
            </a:pPr>
            <a:endParaRPr lang="en-US"/>
          </a:p>
          <a:p>
            <a:pPr marL="171450" indent="-171450">
              <a:buFontTx/>
              <a:buChar char="-"/>
            </a:pPr>
            <a:endParaRPr lang="en-US"/>
          </a:p>
          <a:p>
            <a:pPr marL="171450" indent="-171450">
              <a:buFontTx/>
              <a:buChar char="-"/>
            </a:pPr>
            <a:r>
              <a:rPr lang="en-US"/>
              <a:t>https://www.apollotechnical.com/working-from-home-productivity-statistics/</a:t>
            </a:r>
          </a:p>
          <a:p>
            <a:pPr marL="171450" indent="-171450">
              <a:buFontTx/>
              <a:buChar char="-"/>
            </a:pPr>
            <a:endParaRPr lang="en-US"/>
          </a:p>
          <a:p>
            <a:pPr marL="171450" indent="-171450">
              <a:buFontTx/>
              <a:buChar char="-"/>
            </a:pPr>
            <a:endParaRPr lang="en-US"/>
          </a:p>
          <a:p>
            <a:pPr marL="171450" indent="-171450">
              <a:buFontTx/>
              <a:buChar char="-"/>
            </a:pPr>
            <a:endParaRPr lang="en-US"/>
          </a:p>
          <a:p>
            <a:pPr marL="171450" indent="-171450">
              <a:buFontTx/>
              <a:buChar char="-"/>
            </a:pPr>
            <a:endParaRPr lang="en-US"/>
          </a:p>
          <a:p>
            <a:pPr marL="171450" indent="-171450">
              <a:buFontTx/>
              <a:buChar char="-"/>
            </a:pPr>
            <a:endParaRPr lang="en-US"/>
          </a:p>
          <a:p>
            <a:pPr marL="171450" indent="-171450">
              <a:buFontTx/>
              <a:buChar char="-"/>
            </a:pPr>
            <a:endParaRPr lang="en-US"/>
          </a:p>
          <a:p>
            <a:pPr marL="171450" indent="-171450">
              <a:buFontTx/>
              <a:buChar char="-"/>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8</a:t>
            </a:fld>
            <a:endParaRPr lang="en-US"/>
          </a:p>
        </p:txBody>
      </p:sp>
    </p:spTree>
    <p:extLst>
      <p:ext uri="{BB962C8B-B14F-4D97-AF65-F5344CB8AC3E}">
        <p14:creationId xmlns:p14="http://schemas.microsoft.com/office/powerpoint/2010/main" val="2241907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run into “it’s not fair”…….</a:t>
            </a:r>
          </a:p>
          <a:p>
            <a:endParaRPr lang="en-US"/>
          </a:p>
          <a:p>
            <a:endParaRPr lang="en-US"/>
          </a:p>
          <a:p>
            <a:endParaRPr lang="en-US"/>
          </a:p>
          <a:p>
            <a:r>
              <a:rPr lang="en-US"/>
              <a:t>WE KNOW….</a:t>
            </a:r>
          </a:p>
          <a:p>
            <a:endParaRPr lang="en-US"/>
          </a:p>
          <a:p>
            <a:r>
              <a:rPr lang="en-US"/>
              <a:t>Not for everyone  (we talked about this)</a:t>
            </a:r>
          </a:p>
          <a:p>
            <a:endParaRPr lang="en-US"/>
          </a:p>
          <a:p>
            <a:r>
              <a:rPr lang="en-US"/>
              <a:t>BANDAID EXAMPLE…. TikTok vide</a:t>
            </a:r>
          </a:p>
          <a:p>
            <a:endParaRPr lang="en-US"/>
          </a:p>
          <a:p>
            <a:r>
              <a:rPr lang="en-US"/>
              <a:t>What a leader may want… may not be reality right now….. They may need to reflect on what they have known and what is NOW</a:t>
            </a:r>
          </a:p>
          <a:p>
            <a:r>
              <a:rPr lang="en-US"/>
              <a:t>Same goes for employees …. Want they experienced during the pandemic and want now may not be a long-term realistic reality…. </a:t>
            </a:r>
          </a:p>
          <a:p>
            <a:endParaRPr lang="en-US"/>
          </a:p>
          <a:p>
            <a:r>
              <a:rPr lang="en-US"/>
              <a:t>POINT – Both the organization (meaning the leaders) and the employees are influx right now. THIS WE KNOW.</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 Do you have employees that are making an hour+ commute to come in to do a function that could be done remotely? Are there workers staring at a computer screen frustrated, wondering “why am I hear”? Because it needs to be “FAIR”…. We are thinking we don’t want other teams, departments to get upset, so we will make a blanket policy across the board…. When actually, you may putting other, good employees in a position they do not need to be in….</a:t>
            </a:r>
          </a:p>
          <a:p>
            <a:endParaRPr lang="en-US"/>
          </a:p>
        </p:txBody>
      </p:sp>
      <p:sp>
        <p:nvSpPr>
          <p:cNvPr id="4" name="Slide Number Placeholder 3"/>
          <p:cNvSpPr>
            <a:spLocks noGrp="1"/>
          </p:cNvSpPr>
          <p:nvPr>
            <p:ph type="sldNum" sz="quarter" idx="5"/>
          </p:nvPr>
        </p:nvSpPr>
        <p:spPr/>
        <p:txBody>
          <a:bodyPr/>
          <a:lstStyle/>
          <a:p>
            <a:fld id="{265A7521-595D-4466-B4D7-D9CE6A410E2E}" type="slidenum">
              <a:rPr lang="en-US" smtClean="0"/>
              <a:t>9</a:t>
            </a:fld>
            <a:endParaRPr lang="en-US"/>
          </a:p>
        </p:txBody>
      </p:sp>
    </p:spTree>
    <p:extLst>
      <p:ext uri="{BB962C8B-B14F-4D97-AF65-F5344CB8AC3E}">
        <p14:creationId xmlns:p14="http://schemas.microsoft.com/office/powerpoint/2010/main" val="1588089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5B9E0D-D635-4E31-9AC1-F514C0DECEC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3104065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B9E0D-D635-4E31-9AC1-F514C0DECEC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901756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B9E0D-D635-4E31-9AC1-F514C0DECEC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1279626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C5B9E0D-D635-4E31-9AC1-F514C0DECEC5}" type="datetimeFigureOut">
              <a:rPr lang="en-US" smtClean="0"/>
              <a:t>6/22/2022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80BF44-C10B-4B4E-9E80-0C75851D45AC}" type="slidenum">
              <a:rPr lang="en-US" smtClean="0"/>
              <a:t>‹#›</a:t>
            </a:fld>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4640" y="391723"/>
            <a:ext cx="10103945" cy="5036185"/>
          </a:xfrm>
          <a:prstGeom prst="rect">
            <a:avLst/>
          </a:prstGeom>
        </p:spPr>
      </p:pic>
    </p:spTree>
    <p:extLst>
      <p:ext uri="{BB962C8B-B14F-4D97-AF65-F5344CB8AC3E}">
        <p14:creationId xmlns:p14="http://schemas.microsoft.com/office/powerpoint/2010/main" val="29853975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ECF9FD-4B57-4D01-A84C-03C078382C17}"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6CB24-B208-48A5-A8F5-4D3B9C69D91A}" type="slidenum">
              <a:rPr lang="en-US" smtClean="0"/>
              <a:t>‹#›</a:t>
            </a:fld>
            <a:endParaRPr lang="en-US"/>
          </a:p>
        </p:txBody>
      </p:sp>
    </p:spTree>
    <p:extLst>
      <p:ext uri="{BB962C8B-B14F-4D97-AF65-F5344CB8AC3E}">
        <p14:creationId xmlns:p14="http://schemas.microsoft.com/office/powerpoint/2010/main" val="296545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ECF9FD-4B57-4D01-A84C-03C078382C17}"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F6CB24-B208-48A5-A8F5-4D3B9C69D91A}" type="slidenum">
              <a:rPr lang="en-US" smtClean="0"/>
              <a:t>‹#›</a:t>
            </a:fld>
            <a:endParaRPr lang="en-US"/>
          </a:p>
        </p:txBody>
      </p:sp>
      <p:pic>
        <p:nvPicPr>
          <p:cNvPr id="7" name="Picture 4" descr="Logo&#10;&#10;Description automatically generated">
            <a:extLst>
              <a:ext uri="{FF2B5EF4-FFF2-40B4-BE49-F238E27FC236}">
                <a16:creationId xmlns:a16="http://schemas.microsoft.com/office/drawing/2014/main" id="{87283C23-C013-4F7D-81E4-73A9209FEB36}"/>
              </a:ext>
            </a:extLst>
          </p:cNvPr>
          <p:cNvPicPr>
            <a:picLocks noChangeAspect="1"/>
          </p:cNvPicPr>
          <p:nvPr userDrawn="1"/>
        </p:nvPicPr>
        <p:blipFill>
          <a:blip r:embed="rId2"/>
          <a:stretch>
            <a:fillRect/>
          </a:stretch>
        </p:blipFill>
        <p:spPr>
          <a:xfrm>
            <a:off x="513225" y="6094024"/>
            <a:ext cx="1936379" cy="495700"/>
          </a:xfrm>
          <a:prstGeom prst="rect">
            <a:avLst/>
          </a:prstGeom>
        </p:spPr>
      </p:pic>
    </p:spTree>
    <p:extLst>
      <p:ext uri="{BB962C8B-B14F-4D97-AF65-F5344CB8AC3E}">
        <p14:creationId xmlns:p14="http://schemas.microsoft.com/office/powerpoint/2010/main" val="296545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lumMod val="50000"/>
                  </a:schemeClr>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B9E0D-D635-4E31-9AC1-F514C0DECEC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3891207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5B9E0D-D635-4E31-9AC1-F514C0DECEC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387947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5B9E0D-D635-4E31-9AC1-F514C0DECEC5}" type="datetimeFigureOut">
              <a:rPr lang="en-US" smtClean="0"/>
              <a:t>6/22/2022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1398396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5B9E0D-D635-4E31-9AC1-F514C0DECEC5}"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399014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5B9E0D-D635-4E31-9AC1-F514C0DECEC5}" type="datetimeFigureOut">
              <a:rPr lang="en-US" smtClean="0"/>
              <a:t>6/22/2022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901109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5B9E0D-D635-4E31-9AC1-F514C0DECEC5}" type="datetimeFigureOut">
              <a:rPr lang="en-US" smtClean="0"/>
              <a:t>6/22/2022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22009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5B9E0D-D635-4E31-9AC1-F514C0DECEC5}" type="datetimeFigureOut">
              <a:rPr lang="en-US" smtClean="0"/>
              <a:t>6/22/2022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139440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B9E0D-D635-4E31-9AC1-F514C0DECEC5}"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86072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5B9E0D-D635-4E31-9AC1-F514C0DECEC5}" type="datetimeFigureOut">
              <a:rPr lang="en-US" smtClean="0"/>
              <a:t>6/22/2022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80BF44-C10B-4B4E-9E80-0C75851D45AC}" type="slidenum">
              <a:rPr lang="en-US" smtClean="0"/>
              <a:t>‹#›</a:t>
            </a:fld>
            <a:endParaRPr lang="en-US"/>
          </a:p>
        </p:txBody>
      </p:sp>
    </p:spTree>
    <p:extLst>
      <p:ext uri="{BB962C8B-B14F-4D97-AF65-F5344CB8AC3E}">
        <p14:creationId xmlns:p14="http://schemas.microsoft.com/office/powerpoint/2010/main" val="171842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B9E0D-D635-4E31-9AC1-F514C0DECEC5}" type="datetimeFigureOut">
              <a:rPr lang="en-US" smtClean="0"/>
              <a:t>6/22/2022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0BF44-C10B-4B4E-9E80-0C75851D45AC}" type="slidenum">
              <a:rPr lang="en-US" smtClean="0"/>
              <a:t>‹#›</a:t>
            </a:fld>
            <a:endParaRPr lang="en-US"/>
          </a:p>
        </p:txBody>
      </p:sp>
      <p:pic>
        <p:nvPicPr>
          <p:cNvPr id="7" name="Picture 6">
            <a:extLst>
              <a:ext uri="{FF2B5EF4-FFF2-40B4-BE49-F238E27FC236}">
                <a16:creationId xmlns:a16="http://schemas.microsoft.com/office/drawing/2014/main" id="{677E7CA5-C4C0-39DB-1B9D-A67790E78D1C}"/>
              </a:ext>
            </a:extLst>
          </p:cNvPr>
          <p:cNvPicPr>
            <a:picLocks noChangeAspect="1"/>
          </p:cNvPicPr>
          <p:nvPr userDrawn="1"/>
        </p:nvPicPr>
        <p:blipFill>
          <a:blip r:embed="rId14"/>
          <a:stretch>
            <a:fillRect/>
          </a:stretch>
        </p:blipFill>
        <p:spPr>
          <a:xfrm>
            <a:off x="0" y="5814542"/>
            <a:ext cx="12192000" cy="1043459"/>
          </a:xfrm>
          <a:prstGeom prst="rect">
            <a:avLst/>
          </a:prstGeom>
        </p:spPr>
      </p:pic>
    </p:spTree>
    <p:extLst>
      <p:ext uri="{BB962C8B-B14F-4D97-AF65-F5344CB8AC3E}">
        <p14:creationId xmlns:p14="http://schemas.microsoft.com/office/powerpoint/2010/main" val="321338838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CF9FD-4B57-4D01-A84C-03C078382C17}" type="datetimeFigureOut">
              <a:rPr lang="en-US" smtClean="0"/>
              <a:t>6/22/2022</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F6CB24-B208-48A5-A8F5-4D3B9C69D91A}" type="slidenum">
              <a:rPr lang="en-US" smtClean="0"/>
              <a:t>‹#›</a:t>
            </a:fld>
            <a:endParaRPr lang="en-US"/>
          </a:p>
        </p:txBody>
      </p:sp>
      <p:pic>
        <p:nvPicPr>
          <p:cNvPr id="9" name="Picture 8"/>
          <p:cNvPicPr>
            <a:picLocks noChangeAspect="1"/>
          </p:cNvPicPr>
          <p:nvPr userDrawn="1"/>
        </p:nvPicPr>
        <p:blipFill>
          <a:blip r:embed="rId3"/>
          <a:stretch>
            <a:fillRect/>
          </a:stretch>
        </p:blipFill>
        <p:spPr>
          <a:xfrm>
            <a:off x="0" y="5729565"/>
            <a:ext cx="12192000" cy="1128435"/>
          </a:xfrm>
          <a:prstGeom prst="rect">
            <a:avLst/>
          </a:prstGeom>
        </p:spPr>
      </p:pic>
    </p:spTree>
    <p:extLst>
      <p:ext uri="{BB962C8B-B14F-4D97-AF65-F5344CB8AC3E}">
        <p14:creationId xmlns:p14="http://schemas.microsoft.com/office/powerpoint/2010/main" val="795095174"/>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354"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8"/>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8ECF9FD-4B57-4D01-A84C-03C078382C17}" type="datetimeFigureOut">
              <a:rPr lang="en-US" smtClean="0"/>
              <a:t>6/22/2022</a:t>
            </a:fld>
            <a:endParaRPr lang="en-US"/>
          </a:p>
        </p:txBody>
      </p:sp>
      <p:sp>
        <p:nvSpPr>
          <p:cNvPr id="5" name="Footer Placeholder 4"/>
          <p:cNvSpPr>
            <a:spLocks noGrp="1"/>
          </p:cNvSpPr>
          <p:nvPr>
            <p:ph type="ftr" sz="quarter" idx="3"/>
          </p:nvPr>
        </p:nvSpPr>
        <p:spPr>
          <a:xfrm>
            <a:off x="4038600" y="6356358"/>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8"/>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F6CB24-B208-48A5-A8F5-4D3B9C69D91A}" type="slidenum">
              <a:rPr lang="en-US" smtClean="0"/>
              <a:t>‹#›</a:t>
            </a:fld>
            <a:endParaRPr lang="en-US"/>
          </a:p>
        </p:txBody>
      </p:sp>
      <p:pic>
        <p:nvPicPr>
          <p:cNvPr id="9" name="Picture 8"/>
          <p:cNvPicPr>
            <a:picLocks noChangeAspect="1"/>
          </p:cNvPicPr>
          <p:nvPr userDrawn="1"/>
        </p:nvPicPr>
        <p:blipFill>
          <a:blip r:embed="rId3"/>
          <a:stretch>
            <a:fillRect/>
          </a:stretch>
        </p:blipFill>
        <p:spPr>
          <a:xfrm>
            <a:off x="0" y="5729567"/>
            <a:ext cx="12192000" cy="1128435"/>
          </a:xfrm>
          <a:prstGeom prst="rect">
            <a:avLst/>
          </a:prstGeom>
        </p:spPr>
      </p:pic>
    </p:spTree>
    <p:extLst>
      <p:ext uri="{BB962C8B-B14F-4D97-AF65-F5344CB8AC3E}">
        <p14:creationId xmlns:p14="http://schemas.microsoft.com/office/powerpoint/2010/main" val="795095174"/>
      </p:ext>
    </p:extLst>
  </p:cSld>
  <p:clrMap bg1="lt1" tx1="dk1" bg2="lt2" tx2="dk2" accent1="accent1" accent2="accent2" accent3="accent3" accent4="accent4" accent5="accent5" accent6="accent6" hlink="hlink" folHlink="folHlink"/>
  <p:sldLayoutIdLst>
    <p:sldLayoutId id="2147483763" r:id="rId1"/>
  </p:sldLayoutIdLst>
  <p:txStyles>
    <p:titleStyle>
      <a:lvl1pPr algn="l" defTabSz="685766" rtl="0" eaLnBrk="1" latinLnBrk="0" hangingPunct="1">
        <a:lnSpc>
          <a:spcPct val="90000"/>
        </a:lnSpc>
        <a:spcBef>
          <a:spcPct val="0"/>
        </a:spcBef>
        <a:buNone/>
        <a:defRPr sz="3300" kern="1200">
          <a:solidFill>
            <a:schemeClr val="accent1">
              <a:lumMod val="50000"/>
            </a:schemeClr>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lumMod val="65000"/>
              <a:lumOff val="35000"/>
            </a:schemeClr>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lumMod val="65000"/>
              <a:lumOff val="35000"/>
            </a:schemeClr>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lumMod val="65000"/>
              <a:lumOff val="35000"/>
            </a:schemeClr>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400" kern="1200">
          <a:solidFill>
            <a:schemeClr val="tx1">
              <a:lumMod val="65000"/>
              <a:lumOff val="35000"/>
            </a:schemeClr>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5B9E0D-D635-4E31-9AC1-F514C0DECEC5}" type="datetimeFigureOut">
              <a:rPr lang="en-US" smtClean="0"/>
              <a:t>6/22/2022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80BF44-C10B-4B4E-9E80-0C75851D45AC}" type="slidenum">
              <a:rPr lang="en-US" smtClean="0"/>
              <a:t>‹#›</a:t>
            </a:fld>
            <a:endParaRPr lang="en-US"/>
          </a:p>
        </p:txBody>
      </p:sp>
      <p:pic>
        <p:nvPicPr>
          <p:cNvPr id="7" name="Picture 6"/>
          <p:cNvPicPr>
            <a:picLocks noChangeAspect="1"/>
          </p:cNvPicPr>
          <p:nvPr userDrawn="1"/>
        </p:nvPicPr>
        <p:blipFill>
          <a:blip r:embed="rId3"/>
          <a:stretch>
            <a:fillRect/>
          </a:stretch>
        </p:blipFill>
        <p:spPr>
          <a:xfrm>
            <a:off x="0" y="5814542"/>
            <a:ext cx="12192000" cy="1043459"/>
          </a:xfrm>
          <a:prstGeom prst="rect">
            <a:avLst/>
          </a:prstGeom>
        </p:spPr>
      </p:pic>
    </p:spTree>
    <p:extLst>
      <p:ext uri="{BB962C8B-B14F-4D97-AF65-F5344CB8AC3E}">
        <p14:creationId xmlns:p14="http://schemas.microsoft.com/office/powerpoint/2010/main" val="1678922915"/>
      </p:ext>
    </p:extLst>
  </p:cSld>
  <p:clrMap bg1="lt1" tx1="dk1" bg2="lt2" tx2="dk2" accent1="accent1" accent2="accent2" accent3="accent3" accent4="accent4" accent5="accent5" accent6="accent6" hlink="hlink" folHlink="folHlink"/>
  <p:sldLayoutIdLst>
    <p:sldLayoutId id="2147483746" r:id="rId1"/>
  </p:sldLayoutIdLst>
  <p:txStyles>
    <p:titleStyle>
      <a:lvl1pPr algn="l" defTabSz="914400" rtl="0" eaLnBrk="1" latinLnBrk="0" hangingPunct="1">
        <a:lnSpc>
          <a:spcPct val="90000"/>
        </a:lnSpc>
        <a:spcBef>
          <a:spcPct val="0"/>
        </a:spcBef>
        <a:buNone/>
        <a:defRPr sz="44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dpotter@tcfoe.com"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933872"/>
          </a:xfrm>
          <a:prstGeom prst="rect">
            <a:avLst/>
          </a:prstGeom>
        </p:spPr>
      </p:pic>
      <p:sp>
        <p:nvSpPr>
          <p:cNvPr id="12" name="Title 1"/>
          <p:cNvSpPr txBox="1">
            <a:spLocks/>
          </p:cNvSpPr>
          <p:nvPr/>
        </p:nvSpPr>
        <p:spPr>
          <a:xfrm>
            <a:off x="1563756" y="819694"/>
            <a:ext cx="8971721" cy="4162182"/>
          </a:xfrm>
          <a:prstGeom prst="rect">
            <a:avLst/>
          </a:prstGeom>
          <a:solidFill>
            <a:sysClr val="windowText" lastClr="000000">
              <a:lumMod val="85000"/>
              <a:lumOff val="15000"/>
              <a:alpha val="87000"/>
            </a:sys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5400" b="1">
                <a:solidFill>
                  <a:schemeClr val="bg1"/>
                </a:solidFill>
                <a:latin typeface="Calibri"/>
              </a:rPr>
              <a:t>The Future Hybrid Workforce</a:t>
            </a:r>
            <a:br>
              <a:rPr lang="en-US" sz="6000" b="1">
                <a:solidFill>
                  <a:srgbClr val="1F497D">
                    <a:lumMod val="60000"/>
                    <a:lumOff val="40000"/>
                  </a:srgbClr>
                </a:solidFill>
                <a:latin typeface="Calibri"/>
              </a:rPr>
            </a:br>
            <a:r>
              <a:rPr lang="en-US" i="1">
                <a:solidFill>
                  <a:schemeClr val="accent1">
                    <a:lumMod val="40000"/>
                    <a:lumOff val="60000"/>
                  </a:schemeClr>
                </a:solidFill>
                <a:latin typeface="Calibri"/>
              </a:rPr>
              <a:t>What we know, what is needed,</a:t>
            </a:r>
          </a:p>
          <a:p>
            <a:pPr>
              <a:defRPr/>
            </a:pPr>
            <a:r>
              <a:rPr lang="en-US" i="1">
                <a:solidFill>
                  <a:schemeClr val="accent1">
                    <a:lumMod val="40000"/>
                    <a:lumOff val="60000"/>
                  </a:schemeClr>
                </a:solidFill>
                <a:latin typeface="Calibri"/>
              </a:rPr>
              <a:t>and what is still to come.</a:t>
            </a:r>
            <a:endParaRPr lang="en-US" i="1">
              <a:solidFill>
                <a:schemeClr val="accent1">
                  <a:lumMod val="40000"/>
                  <a:lumOff val="60000"/>
                </a:schemeClr>
              </a:solidFill>
              <a:latin typeface="Calibri"/>
              <a:cs typeface="Calibri"/>
            </a:endParaRPr>
          </a:p>
        </p:txBody>
      </p:sp>
      <p:sp>
        <p:nvSpPr>
          <p:cNvPr id="14" name="TextBox 13"/>
          <p:cNvSpPr txBox="1"/>
          <p:nvPr/>
        </p:nvSpPr>
        <p:spPr>
          <a:xfrm>
            <a:off x="557437" y="5933872"/>
            <a:ext cx="5291847" cy="707886"/>
          </a:xfrm>
          <a:prstGeom prst="rect">
            <a:avLst/>
          </a:prstGeom>
          <a:noFill/>
        </p:spPr>
        <p:txBody>
          <a:bodyPr wrap="square" lIns="91440" tIns="45720" rIns="91440" bIns="45720" rtlCol="0" anchor="t">
            <a:spAutoFit/>
          </a:bodyPr>
          <a:lstStyle/>
          <a:p>
            <a:r>
              <a:rPr lang="en-US" sz="4000">
                <a:solidFill>
                  <a:schemeClr val="bg1"/>
                </a:solidFill>
              </a:rPr>
              <a:t>Deanna Potter, M.A.</a:t>
            </a:r>
          </a:p>
        </p:txBody>
      </p:sp>
    </p:spTree>
    <p:extLst>
      <p:ext uri="{BB962C8B-B14F-4D97-AF65-F5344CB8AC3E}">
        <p14:creationId xmlns:p14="http://schemas.microsoft.com/office/powerpoint/2010/main" val="2862407817"/>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louds in the sky&#10;&#10;Description automatically generated with medium confidence">
            <a:extLst>
              <a:ext uri="{FF2B5EF4-FFF2-40B4-BE49-F238E27FC236}">
                <a16:creationId xmlns:a16="http://schemas.microsoft.com/office/drawing/2014/main" id="{B2AF774A-4F59-B6C1-F242-82761248E59E}"/>
              </a:ext>
            </a:extLst>
          </p:cNvPr>
          <p:cNvPicPr>
            <a:picLocks noChangeAspect="1"/>
          </p:cNvPicPr>
          <p:nvPr/>
        </p:nvPicPr>
        <p:blipFill rotWithShape="1">
          <a:blip r:embed="rId3">
            <a:extLst>
              <a:ext uri="{28A0092B-C50C-407E-A947-70E740481C1C}">
                <a14:useLocalDpi xmlns:a14="http://schemas.microsoft.com/office/drawing/2010/main" val="0"/>
              </a:ext>
            </a:extLst>
          </a:blip>
          <a:srcRect t="884" r="1" b="10457"/>
          <a:stretch/>
        </p:blipFill>
        <p:spPr>
          <a:xfrm>
            <a:off x="603671" y="-1"/>
            <a:ext cx="11588329" cy="6857999"/>
          </a:xfrm>
          <a:prstGeom prst="rect">
            <a:avLst/>
          </a:prstGeom>
        </p:spPr>
      </p:pic>
      <p:sp>
        <p:nvSpPr>
          <p:cNvPr id="14" name="Rectangle 1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EF19BC-A9A8-BBDE-1288-97BAF92B0673}"/>
              </a:ext>
            </a:extLst>
          </p:cNvPr>
          <p:cNvSpPr>
            <a:spLocks noGrp="1"/>
          </p:cNvSpPr>
          <p:nvPr>
            <p:ph type="title"/>
          </p:nvPr>
        </p:nvSpPr>
        <p:spPr>
          <a:xfrm>
            <a:off x="1166649" y="721805"/>
            <a:ext cx="3874686" cy="2147520"/>
          </a:xfrm>
        </p:spPr>
        <p:txBody>
          <a:bodyPr>
            <a:normAutofit/>
          </a:bodyPr>
          <a:lstStyle/>
          <a:p>
            <a:r>
              <a:rPr lang="en-US">
                <a:solidFill>
                  <a:schemeClr val="accent4">
                    <a:lumMod val="20000"/>
                    <a:lumOff val="80000"/>
                  </a:schemeClr>
                </a:solidFill>
                <a:latin typeface="Aharoni" panose="02010803020104030203" pitchFamily="2" charset="-79"/>
                <a:cs typeface="Aharoni" panose="02010803020104030203" pitchFamily="2" charset="-79"/>
              </a:rPr>
              <a:t>Silver Linings</a:t>
            </a:r>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9"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39EBAFA8-21C5-EA4F-D025-995906D58FAE}"/>
              </a:ext>
            </a:extLst>
          </p:cNvPr>
          <p:cNvSpPr>
            <a:spLocks noGrp="1"/>
          </p:cNvSpPr>
          <p:nvPr>
            <p:ph idx="1"/>
          </p:nvPr>
        </p:nvSpPr>
        <p:spPr>
          <a:xfrm>
            <a:off x="1188721" y="2395496"/>
            <a:ext cx="3307080" cy="3186359"/>
          </a:xfrm>
        </p:spPr>
        <p:txBody>
          <a:bodyPr anchor="ctr">
            <a:normAutofit/>
          </a:bodyPr>
          <a:lstStyle/>
          <a:p>
            <a:pPr marL="0" indent="0">
              <a:buNone/>
            </a:pPr>
            <a:r>
              <a:rPr lang="en-US" sz="3600" i="1">
                <a:solidFill>
                  <a:schemeClr val="bg1"/>
                </a:solidFill>
              </a:rPr>
              <a:t>Bottoms-up style of management has emerged</a:t>
            </a:r>
          </a:p>
        </p:txBody>
      </p:sp>
    </p:spTree>
    <p:extLst>
      <p:ext uri="{BB962C8B-B14F-4D97-AF65-F5344CB8AC3E}">
        <p14:creationId xmlns:p14="http://schemas.microsoft.com/office/powerpoint/2010/main" val="579055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Wood human figure">
            <a:extLst>
              <a:ext uri="{FF2B5EF4-FFF2-40B4-BE49-F238E27FC236}">
                <a16:creationId xmlns:a16="http://schemas.microsoft.com/office/drawing/2014/main" id="{69555B3F-A41B-8D9D-A608-746CACD75059}"/>
              </a:ext>
            </a:extLst>
          </p:cNvPr>
          <p:cNvPicPr>
            <a:picLocks noChangeAspect="1"/>
          </p:cNvPicPr>
          <p:nvPr/>
        </p:nvPicPr>
        <p:blipFill rotWithShape="1">
          <a:blip r:embed="rId3"/>
          <a:srcRect l="1083" r="51656"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A1F47C-41C9-4073-49BE-CC38CA7B9D6A}"/>
              </a:ext>
            </a:extLst>
          </p:cNvPr>
          <p:cNvSpPr>
            <a:spLocks noGrp="1"/>
          </p:cNvSpPr>
          <p:nvPr>
            <p:ph type="title"/>
          </p:nvPr>
        </p:nvSpPr>
        <p:spPr>
          <a:xfrm>
            <a:off x="5827048" y="407987"/>
            <a:ext cx="5721484" cy="1325563"/>
          </a:xfrm>
        </p:spPr>
        <p:txBody>
          <a:bodyPr>
            <a:normAutofit/>
          </a:bodyPr>
          <a:lstStyle/>
          <a:p>
            <a:r>
              <a:rPr lang="en-US" b="1"/>
              <a:t>Prompt/Action Step</a:t>
            </a:r>
          </a:p>
        </p:txBody>
      </p:sp>
      <p:sp>
        <p:nvSpPr>
          <p:cNvPr id="3" name="Content Placeholder 2">
            <a:extLst>
              <a:ext uri="{FF2B5EF4-FFF2-40B4-BE49-F238E27FC236}">
                <a16:creationId xmlns:a16="http://schemas.microsoft.com/office/drawing/2014/main" id="{BDB72FDB-9333-AFEB-0255-B6B6CE396B9A}"/>
              </a:ext>
            </a:extLst>
          </p:cNvPr>
          <p:cNvSpPr>
            <a:spLocks noGrp="1"/>
          </p:cNvSpPr>
          <p:nvPr>
            <p:ph idx="1"/>
          </p:nvPr>
        </p:nvSpPr>
        <p:spPr>
          <a:xfrm>
            <a:off x="5533454" y="1606773"/>
            <a:ext cx="5973317" cy="4351338"/>
          </a:xfrm>
        </p:spPr>
        <p:txBody>
          <a:bodyPr>
            <a:normAutofit fontScale="85000" lnSpcReduction="20000"/>
          </a:bodyPr>
          <a:lstStyle/>
          <a:p>
            <a:pPr>
              <a:lnSpc>
                <a:spcPct val="150000"/>
              </a:lnSpc>
            </a:pPr>
            <a:r>
              <a:rPr lang="en-US"/>
              <a:t>Is there an opportunity to connect with staff to seek input? (whether for the first time or to check-in?)</a:t>
            </a:r>
          </a:p>
          <a:p>
            <a:pPr>
              <a:lnSpc>
                <a:spcPct val="150000"/>
              </a:lnSpc>
            </a:pPr>
            <a:r>
              <a:rPr lang="en-US"/>
              <a:t>Are there areas in the organization where leaders have bias that get in the way of the hybrid approach?</a:t>
            </a:r>
          </a:p>
          <a:p>
            <a:pPr>
              <a:lnSpc>
                <a:spcPct val="150000"/>
              </a:lnSpc>
            </a:pPr>
            <a:r>
              <a:rPr lang="en-US"/>
              <a:t>What side are you on? Are you part of the solution or the problem?</a:t>
            </a:r>
          </a:p>
          <a:p>
            <a:pPr>
              <a:lnSpc>
                <a:spcPct val="150000"/>
              </a:lnSpc>
            </a:pPr>
            <a:endParaRPr lang="en-US"/>
          </a:p>
        </p:txBody>
      </p:sp>
    </p:spTree>
    <p:extLst>
      <p:ext uri="{BB962C8B-B14F-4D97-AF65-F5344CB8AC3E}">
        <p14:creationId xmlns:p14="http://schemas.microsoft.com/office/powerpoint/2010/main" val="3500311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5" name="Picture 24" descr="An illustration of a white paper airplane being led by a red paper airplane">
            <a:extLst>
              <a:ext uri="{FF2B5EF4-FFF2-40B4-BE49-F238E27FC236}">
                <a16:creationId xmlns:a16="http://schemas.microsoft.com/office/drawing/2014/main" id="{F0565917-DD2B-46BD-AC91-58271374BD15}"/>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25585" b="8089"/>
          <a:stretch/>
        </p:blipFill>
        <p:spPr>
          <a:xfrm>
            <a:off x="0" y="-203200"/>
            <a:ext cx="12191999" cy="5717853"/>
          </a:xfrm>
          <a:prstGeom prst="rect">
            <a:avLst/>
          </a:prstGeom>
        </p:spPr>
      </p:pic>
      <p:sp>
        <p:nvSpPr>
          <p:cNvPr id="2" name="Title 1"/>
          <p:cNvSpPr>
            <a:spLocks noGrp="1"/>
          </p:cNvSpPr>
          <p:nvPr>
            <p:ph type="title"/>
          </p:nvPr>
        </p:nvSpPr>
        <p:spPr>
          <a:xfrm>
            <a:off x="178904" y="-45481"/>
            <a:ext cx="10515600" cy="1325563"/>
          </a:xfrm>
        </p:spPr>
        <p:txBody>
          <a:bodyPr>
            <a:normAutofit/>
          </a:bodyPr>
          <a:lstStyle/>
          <a:p>
            <a:r>
              <a:rPr lang="en-US" sz="4000">
                <a:solidFill>
                  <a:srgbClr val="004A98"/>
                </a:solidFill>
                <a:latin typeface="Montserrat SemiBold" panose="00000700000000000000" pitchFamily="2" charset="0"/>
                <a:cs typeface="Calibri Light"/>
              </a:rPr>
              <a:t>Session Objectives</a:t>
            </a:r>
            <a:endParaRPr lang="en-US" sz="4000">
              <a:solidFill>
                <a:srgbClr val="004A98"/>
              </a:solidFill>
              <a:latin typeface="Montserrat SemiBold" panose="00000700000000000000" pitchFamily="2" charset="0"/>
            </a:endParaRPr>
          </a:p>
        </p:txBody>
      </p:sp>
      <p:grpSp>
        <p:nvGrpSpPr>
          <p:cNvPr id="37" name="Group 36">
            <a:extLst>
              <a:ext uri="{FF2B5EF4-FFF2-40B4-BE49-F238E27FC236}">
                <a16:creationId xmlns:a16="http://schemas.microsoft.com/office/drawing/2014/main" id="{4491ABDC-951B-4F4A-BD32-3316AE1372E1}"/>
              </a:ext>
            </a:extLst>
          </p:cNvPr>
          <p:cNvGrpSpPr>
            <a:grpSpLocks noChangeAspect="1"/>
          </p:cNvGrpSpPr>
          <p:nvPr/>
        </p:nvGrpSpPr>
        <p:grpSpPr>
          <a:xfrm>
            <a:off x="371980" y="1140147"/>
            <a:ext cx="3274804" cy="4430312"/>
            <a:chOff x="371981" y="1140147"/>
            <a:chExt cx="2734897" cy="3699899"/>
          </a:xfrm>
        </p:grpSpPr>
        <p:sp>
          <p:nvSpPr>
            <p:cNvPr id="7" name="AutoShape 4">
              <a:extLst>
                <a:ext uri="{FF2B5EF4-FFF2-40B4-BE49-F238E27FC236}">
                  <a16:creationId xmlns:a16="http://schemas.microsoft.com/office/drawing/2014/main" id="{F2031A0D-AAB1-4BA0-91DF-8B3774887E17}"/>
                </a:ext>
              </a:extLst>
            </p:cNvPr>
            <p:cNvSpPr/>
            <p:nvPr/>
          </p:nvSpPr>
          <p:spPr>
            <a:xfrm rot="13648648">
              <a:off x="1869189" y="3602358"/>
              <a:ext cx="2404109" cy="71268"/>
            </a:xfrm>
            <a:prstGeom prst="rect">
              <a:avLst/>
            </a:prstGeom>
            <a:solidFill>
              <a:srgbClr val="0070C0"/>
            </a:solidFill>
          </p:spPr>
        </p:sp>
        <p:grpSp>
          <p:nvGrpSpPr>
            <p:cNvPr id="26" name="Group 25">
              <a:extLst>
                <a:ext uri="{FF2B5EF4-FFF2-40B4-BE49-F238E27FC236}">
                  <a16:creationId xmlns:a16="http://schemas.microsoft.com/office/drawing/2014/main" id="{21FE2F2A-149F-44A3-8D93-0DF03A6F68D0}"/>
                </a:ext>
              </a:extLst>
            </p:cNvPr>
            <p:cNvGrpSpPr>
              <a:grpSpLocks noChangeAspect="1"/>
            </p:cNvGrpSpPr>
            <p:nvPr/>
          </p:nvGrpSpPr>
          <p:grpSpPr>
            <a:xfrm>
              <a:off x="371981" y="1140147"/>
              <a:ext cx="2598933" cy="2598933"/>
              <a:chOff x="2971801" y="4476985"/>
              <a:chExt cx="1490799" cy="1490799"/>
            </a:xfrm>
          </p:grpSpPr>
          <p:pic>
            <p:nvPicPr>
              <p:cNvPr id="9" name="Picture 6">
                <a:extLst>
                  <a:ext uri="{FF2B5EF4-FFF2-40B4-BE49-F238E27FC236}">
                    <a16:creationId xmlns:a16="http://schemas.microsoft.com/office/drawing/2014/main" id="{6244B018-FD1D-4A31-AD84-A7805D5A9279}"/>
                  </a:ext>
                </a:extLst>
              </p:cNvPr>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2971801" y="4476985"/>
                <a:ext cx="1490799" cy="1490799"/>
              </a:xfrm>
              <a:prstGeom prst="rect">
                <a:avLst/>
              </a:prstGeom>
            </p:spPr>
          </p:pic>
          <p:pic>
            <p:nvPicPr>
              <p:cNvPr id="14" name="Picture 11">
                <a:extLst>
                  <a:ext uri="{FF2B5EF4-FFF2-40B4-BE49-F238E27FC236}">
                    <a16:creationId xmlns:a16="http://schemas.microsoft.com/office/drawing/2014/main" id="{AE60B7BD-143A-4D85-AFC7-72ECF68B0E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3095825" y="4601432"/>
                <a:ext cx="1242753" cy="1242753"/>
              </a:xfrm>
              <a:prstGeom prst="rect">
                <a:avLst/>
              </a:prstGeom>
            </p:spPr>
          </p:pic>
          <p:sp>
            <p:nvSpPr>
              <p:cNvPr id="19" name="TextBox 16">
                <a:extLst>
                  <a:ext uri="{FF2B5EF4-FFF2-40B4-BE49-F238E27FC236}">
                    <a16:creationId xmlns:a16="http://schemas.microsoft.com/office/drawing/2014/main" id="{4B5D472F-5859-4C3C-823A-2BAA2E71A23D}"/>
                  </a:ext>
                </a:extLst>
              </p:cNvPr>
              <p:cNvSpPr txBox="1"/>
              <p:nvPr/>
            </p:nvSpPr>
            <p:spPr>
              <a:xfrm>
                <a:off x="3304688" y="4920210"/>
                <a:ext cx="903306" cy="5307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spc="320">
                    <a:solidFill>
                      <a:srgbClr val="FFFFFF"/>
                    </a:solidFill>
                    <a:latin typeface="Calibri"/>
                    <a:cs typeface="Calibri"/>
                  </a:rPr>
                  <a:t>The Future Hybrid Workforce</a:t>
                </a:r>
                <a:endParaRPr lang="en-US" sz="2400" b="1"/>
              </a:p>
            </p:txBody>
          </p:sp>
        </p:grpSp>
      </p:grpSp>
      <p:grpSp>
        <p:nvGrpSpPr>
          <p:cNvPr id="38" name="Group 37">
            <a:extLst>
              <a:ext uri="{FF2B5EF4-FFF2-40B4-BE49-F238E27FC236}">
                <a16:creationId xmlns:a16="http://schemas.microsoft.com/office/drawing/2014/main" id="{14091BEB-67C6-43B4-900D-B104A8B9C2F2}"/>
              </a:ext>
            </a:extLst>
          </p:cNvPr>
          <p:cNvGrpSpPr>
            <a:grpSpLocks noChangeAspect="1"/>
          </p:cNvGrpSpPr>
          <p:nvPr/>
        </p:nvGrpSpPr>
        <p:grpSpPr>
          <a:xfrm>
            <a:off x="3651380" y="2867511"/>
            <a:ext cx="2641070" cy="3169555"/>
            <a:chOff x="3423718" y="2408950"/>
            <a:chExt cx="2721846" cy="3266494"/>
          </a:xfrm>
        </p:grpSpPr>
        <p:sp>
          <p:nvSpPr>
            <p:cNvPr id="5" name="AutoShape 2">
              <a:extLst>
                <a:ext uri="{FF2B5EF4-FFF2-40B4-BE49-F238E27FC236}">
                  <a16:creationId xmlns:a16="http://schemas.microsoft.com/office/drawing/2014/main" id="{E7F94589-C406-4BD5-9B6C-9DE1EEB277F2}"/>
                </a:ext>
              </a:extLst>
            </p:cNvPr>
            <p:cNvSpPr/>
            <p:nvPr/>
          </p:nvSpPr>
          <p:spPr>
            <a:xfrm rot="18679961">
              <a:off x="5212778" y="3258813"/>
              <a:ext cx="1782649" cy="82923"/>
            </a:xfrm>
            <a:prstGeom prst="rect">
              <a:avLst/>
            </a:prstGeom>
            <a:solidFill>
              <a:srgbClr val="0070C0"/>
            </a:solidFill>
          </p:spPr>
        </p:sp>
        <p:grpSp>
          <p:nvGrpSpPr>
            <p:cNvPr id="32" name="Group 31">
              <a:extLst>
                <a:ext uri="{FF2B5EF4-FFF2-40B4-BE49-F238E27FC236}">
                  <a16:creationId xmlns:a16="http://schemas.microsoft.com/office/drawing/2014/main" id="{C85BB791-CDC5-4CB9-905B-38E33EB94290}"/>
                </a:ext>
              </a:extLst>
            </p:cNvPr>
            <p:cNvGrpSpPr/>
            <p:nvPr/>
          </p:nvGrpSpPr>
          <p:grpSpPr>
            <a:xfrm>
              <a:off x="3423718" y="3147328"/>
              <a:ext cx="2528116" cy="2528116"/>
              <a:chOff x="4244159" y="1309905"/>
              <a:chExt cx="2528116" cy="2528116"/>
            </a:xfrm>
          </p:grpSpPr>
          <p:grpSp>
            <p:nvGrpSpPr>
              <p:cNvPr id="28" name="Group 27">
                <a:extLst>
                  <a:ext uri="{FF2B5EF4-FFF2-40B4-BE49-F238E27FC236}">
                    <a16:creationId xmlns:a16="http://schemas.microsoft.com/office/drawing/2014/main" id="{6DB232D4-92EB-406D-8AD4-FFAE7C7BDEF3}"/>
                  </a:ext>
                </a:extLst>
              </p:cNvPr>
              <p:cNvGrpSpPr>
                <a:grpSpLocks noChangeAspect="1"/>
              </p:cNvGrpSpPr>
              <p:nvPr/>
            </p:nvGrpSpPr>
            <p:grpSpPr>
              <a:xfrm>
                <a:off x="4244159" y="1309905"/>
                <a:ext cx="2528116" cy="2528116"/>
                <a:chOff x="4244159" y="1347875"/>
                <a:chExt cx="1490799" cy="1490799"/>
              </a:xfrm>
            </p:grpSpPr>
            <p:pic>
              <p:nvPicPr>
                <p:cNvPr id="10" name="Picture 7">
                  <a:extLst>
                    <a:ext uri="{FF2B5EF4-FFF2-40B4-BE49-F238E27FC236}">
                      <a16:creationId xmlns:a16="http://schemas.microsoft.com/office/drawing/2014/main" id="{943ADBD7-86E2-4DB1-9FAC-9CE0F63275B6}"/>
                    </a:ext>
                  </a:extLst>
                </p:cNvPr>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4244159" y="1347875"/>
                  <a:ext cx="1490799" cy="1490799"/>
                </a:xfrm>
                <a:prstGeom prst="rect">
                  <a:avLst/>
                </a:prstGeom>
              </p:spPr>
            </p:pic>
            <p:pic>
              <p:nvPicPr>
                <p:cNvPr id="15" name="Picture 12">
                  <a:extLst>
                    <a:ext uri="{FF2B5EF4-FFF2-40B4-BE49-F238E27FC236}">
                      <a16:creationId xmlns:a16="http://schemas.microsoft.com/office/drawing/2014/main" id="{B4A92F56-00E0-4E95-A13A-08D7E5AB39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4368182" y="1466997"/>
                  <a:ext cx="1242753" cy="1242753"/>
                </a:xfrm>
                <a:prstGeom prst="rect">
                  <a:avLst/>
                </a:prstGeom>
              </p:spPr>
            </p:pic>
          </p:grpSp>
          <p:sp>
            <p:nvSpPr>
              <p:cNvPr id="31" name="TextBox 16">
                <a:extLst>
                  <a:ext uri="{FF2B5EF4-FFF2-40B4-BE49-F238E27FC236}">
                    <a16:creationId xmlns:a16="http://schemas.microsoft.com/office/drawing/2014/main" id="{5C7B4639-3861-438E-A2BD-A4A612F95444}"/>
                  </a:ext>
                </a:extLst>
              </p:cNvPr>
              <p:cNvSpPr txBox="1"/>
              <p:nvPr/>
            </p:nvSpPr>
            <p:spPr>
              <a:xfrm>
                <a:off x="4653649" y="2204319"/>
                <a:ext cx="1895576" cy="9515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We Know</a:t>
                </a:r>
              </a:p>
              <a:p>
                <a:pPr algn="ctr"/>
                <a:r>
                  <a:rPr lang="en-US" sz="2000" spc="320">
                    <a:latin typeface="Calibri"/>
                    <a:cs typeface="Calibri"/>
                  </a:rPr>
                  <a:t>RESEARCH</a:t>
                </a:r>
                <a:endParaRPr lang="en-US" sz="2000">
                  <a:latin typeface="Calibri"/>
                  <a:cs typeface="Calibri"/>
                </a:endParaRPr>
              </a:p>
            </p:txBody>
          </p:sp>
        </p:grpSp>
      </p:grpSp>
      <p:grpSp>
        <p:nvGrpSpPr>
          <p:cNvPr id="35" name="Group 34">
            <a:extLst>
              <a:ext uri="{FF2B5EF4-FFF2-40B4-BE49-F238E27FC236}">
                <a16:creationId xmlns:a16="http://schemas.microsoft.com/office/drawing/2014/main" id="{921C3B90-3163-4FE5-B826-15FBFDAAF6FF}"/>
              </a:ext>
            </a:extLst>
          </p:cNvPr>
          <p:cNvGrpSpPr/>
          <p:nvPr/>
        </p:nvGrpSpPr>
        <p:grpSpPr>
          <a:xfrm>
            <a:off x="6412915" y="1765540"/>
            <a:ext cx="2406638" cy="2297622"/>
            <a:chOff x="6642244" y="212800"/>
            <a:chExt cx="2788496" cy="2788496"/>
          </a:xfrm>
        </p:grpSpPr>
        <p:grpSp>
          <p:nvGrpSpPr>
            <p:cNvPr id="29" name="Group 28">
              <a:extLst>
                <a:ext uri="{FF2B5EF4-FFF2-40B4-BE49-F238E27FC236}">
                  <a16:creationId xmlns:a16="http://schemas.microsoft.com/office/drawing/2014/main" id="{2290F0EA-D19A-4AE2-9574-BEBCA7CA702D}"/>
                </a:ext>
              </a:extLst>
            </p:cNvPr>
            <p:cNvGrpSpPr>
              <a:grpSpLocks noChangeAspect="1"/>
            </p:cNvGrpSpPr>
            <p:nvPr/>
          </p:nvGrpSpPr>
          <p:grpSpPr>
            <a:xfrm>
              <a:off x="6642244" y="212800"/>
              <a:ext cx="2788496" cy="2788496"/>
              <a:chOff x="5504580" y="4487234"/>
              <a:chExt cx="1490799" cy="1490799"/>
            </a:xfrm>
          </p:grpSpPr>
          <p:pic>
            <p:nvPicPr>
              <p:cNvPr id="11" name="Picture 8">
                <a:extLst>
                  <a:ext uri="{FF2B5EF4-FFF2-40B4-BE49-F238E27FC236}">
                    <a16:creationId xmlns:a16="http://schemas.microsoft.com/office/drawing/2014/main" id="{25D6A5D3-8598-4E73-BD57-0A7DECD8AC08}"/>
                  </a:ext>
                </a:extLst>
              </p:cNvPr>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5504580" y="4487234"/>
                <a:ext cx="1490799" cy="1490799"/>
              </a:xfrm>
              <a:prstGeom prst="rect">
                <a:avLst/>
              </a:prstGeom>
            </p:spPr>
          </p:pic>
          <p:pic>
            <p:nvPicPr>
              <p:cNvPr id="16" name="Picture 13">
                <a:extLst>
                  <a:ext uri="{FF2B5EF4-FFF2-40B4-BE49-F238E27FC236}">
                    <a16:creationId xmlns:a16="http://schemas.microsoft.com/office/drawing/2014/main" id="{0AC52AD8-FA3B-4882-AFC6-C0A85DB35F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5640540" y="4610833"/>
                <a:ext cx="1242753" cy="1242753"/>
              </a:xfrm>
              <a:prstGeom prst="rect">
                <a:avLst/>
              </a:prstGeom>
            </p:spPr>
          </p:pic>
        </p:grpSp>
        <p:sp>
          <p:nvSpPr>
            <p:cNvPr id="33" name="TextBox 16">
              <a:extLst>
                <a:ext uri="{FF2B5EF4-FFF2-40B4-BE49-F238E27FC236}">
                  <a16:creationId xmlns:a16="http://schemas.microsoft.com/office/drawing/2014/main" id="{FF761F86-9074-4DF9-A1E6-D90F63AE4B16}"/>
                </a:ext>
              </a:extLst>
            </p:cNvPr>
            <p:cNvSpPr txBox="1"/>
            <p:nvPr/>
          </p:nvSpPr>
          <p:spPr>
            <a:xfrm>
              <a:off x="7175635" y="1193820"/>
              <a:ext cx="1895576" cy="1120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is Needed</a:t>
              </a:r>
            </a:p>
            <a:p>
              <a:pPr algn="ctr"/>
              <a:r>
                <a:rPr lang="en-US" sz="2000" spc="320">
                  <a:latin typeface="Calibri"/>
                  <a:cs typeface="Calibri"/>
                </a:rPr>
                <a:t>TEAMS</a:t>
              </a:r>
              <a:endParaRPr lang="en-US" sz="2000">
                <a:latin typeface="Calibri"/>
                <a:cs typeface="Calibri"/>
              </a:endParaRPr>
            </a:p>
          </p:txBody>
        </p:sp>
      </p:grpSp>
    </p:spTree>
    <p:extLst>
      <p:ext uri="{BB962C8B-B14F-4D97-AF65-F5344CB8AC3E}">
        <p14:creationId xmlns:p14="http://schemas.microsoft.com/office/powerpoint/2010/main" val="354897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64A9E-4EAC-082A-C622-D1A25A211CF4}"/>
              </a:ext>
            </a:extLst>
          </p:cNvPr>
          <p:cNvSpPr>
            <a:spLocks noGrp="1"/>
          </p:cNvSpPr>
          <p:nvPr>
            <p:ph type="title"/>
          </p:nvPr>
        </p:nvSpPr>
        <p:spPr>
          <a:xfrm>
            <a:off x="6665348" y="544439"/>
            <a:ext cx="4645250" cy="918601"/>
          </a:xfrm>
        </p:spPr>
        <p:txBody>
          <a:bodyPr vert="horz" lIns="91440" tIns="45720" rIns="91440" bIns="45720" rtlCol="0" anchor="b">
            <a:normAutofit/>
          </a:bodyPr>
          <a:lstStyle/>
          <a:p>
            <a:r>
              <a:rPr lang="en-US" sz="6000"/>
              <a:t>Hybrid Teams</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sitting around a table&#10;&#10;Description automatically generated with medium confidence">
            <a:extLst>
              <a:ext uri="{FF2B5EF4-FFF2-40B4-BE49-F238E27FC236}">
                <a16:creationId xmlns:a16="http://schemas.microsoft.com/office/drawing/2014/main" id="{CBC86933-EEF1-D3B5-6538-0389057D41DC}"/>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7488" r="23877"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17" name="Content Placeholder 8">
            <a:extLst>
              <a:ext uri="{FF2B5EF4-FFF2-40B4-BE49-F238E27FC236}">
                <a16:creationId xmlns:a16="http://schemas.microsoft.com/office/drawing/2014/main" id="{804531A4-BCC5-8EBC-0702-1DED865A995E}"/>
              </a:ext>
            </a:extLst>
          </p:cNvPr>
          <p:cNvSpPr txBox="1">
            <a:spLocks/>
          </p:cNvSpPr>
          <p:nvPr/>
        </p:nvSpPr>
        <p:spPr>
          <a:xfrm>
            <a:off x="6665348" y="1463040"/>
            <a:ext cx="4896732" cy="318635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solidFill>
                  <a:schemeClr val="accent5">
                    <a:lumMod val="40000"/>
                    <a:lumOff val="60000"/>
                  </a:schemeClr>
                </a:solidFill>
              </a:rPr>
              <a:t>Based on interdependence:</a:t>
            </a:r>
          </a:p>
          <a:p>
            <a:pPr marL="514350" indent="-514350">
              <a:buFont typeface="+mj-lt"/>
              <a:buAutoNum type="arabicPeriod"/>
            </a:pPr>
            <a:r>
              <a:rPr lang="en-US" i="1"/>
              <a:t>Individual </a:t>
            </a:r>
          </a:p>
          <a:p>
            <a:pPr marL="514350" indent="-514350">
              <a:buFont typeface="+mj-lt"/>
              <a:buAutoNum type="arabicPeriod"/>
            </a:pPr>
            <a:r>
              <a:rPr lang="en-US" i="1"/>
              <a:t>Relay</a:t>
            </a:r>
          </a:p>
          <a:p>
            <a:pPr marL="514350" indent="-514350">
              <a:buFont typeface="+mj-lt"/>
              <a:buAutoNum type="arabicPeriod"/>
            </a:pPr>
            <a:r>
              <a:rPr lang="en-US" i="1"/>
              <a:t>Team</a:t>
            </a:r>
          </a:p>
        </p:txBody>
      </p:sp>
    </p:spTree>
    <p:extLst>
      <p:ext uri="{BB962C8B-B14F-4D97-AF65-F5344CB8AC3E}">
        <p14:creationId xmlns:p14="http://schemas.microsoft.com/office/powerpoint/2010/main" val="35278983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xEl>
                                              <p:pRg st="1" end="1"/>
                                            </p:txEl>
                                          </p:spTgt>
                                        </p:tgtEl>
                                        <p:attrNameLst>
                                          <p:attrName>style.visibility</p:attrName>
                                        </p:attrNameLst>
                                      </p:cBhvr>
                                      <p:to>
                                        <p:strVal val="visible"/>
                                      </p:to>
                                    </p:set>
                                    <p:animEffect transition="in" filter="fade">
                                      <p:cBhvr>
                                        <p:cTn id="7" dur="500"/>
                                        <p:tgtEl>
                                          <p:spTgt spid="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xEl>
                                              <p:pRg st="2" end="2"/>
                                            </p:txEl>
                                          </p:spTgt>
                                        </p:tgtEl>
                                        <p:attrNameLst>
                                          <p:attrName>style.visibility</p:attrName>
                                        </p:attrNameLst>
                                      </p:cBhvr>
                                      <p:to>
                                        <p:strVal val="visible"/>
                                      </p:to>
                                    </p:set>
                                    <p:animEffect transition="in" filter="fade">
                                      <p:cBhvr>
                                        <p:cTn id="12" dur="500"/>
                                        <p:tgtEl>
                                          <p:spTgt spid="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animEffect transition="in" filter="fade">
                                      <p:cBhvr>
                                        <p:cTn id="17"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841FFACF-B610-7643-CCDF-766C469D74D3}"/>
              </a:ext>
            </a:extLst>
          </p:cNvPr>
          <p:cNvPicPr>
            <a:picLocks noChangeAspect="1"/>
          </p:cNvPicPr>
          <p:nvPr/>
        </p:nvPicPr>
        <p:blipFill rotWithShape="1">
          <a:blip r:embed="rId3">
            <a:extLst>
              <a:ext uri="{28A0092B-C50C-407E-A947-70E740481C1C}">
                <a14:useLocalDpi xmlns:a14="http://schemas.microsoft.com/office/drawing/2010/main" val="0"/>
              </a:ext>
            </a:extLst>
          </a:blip>
          <a:srcRect t="27604" b="25055"/>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CB4B5B-FE53-67E2-9595-1486E643BD02}"/>
              </a:ext>
            </a:extLst>
          </p:cNvPr>
          <p:cNvSpPr>
            <a:spLocks noGrp="1"/>
          </p:cNvSpPr>
          <p:nvPr>
            <p:ph type="title"/>
          </p:nvPr>
        </p:nvSpPr>
        <p:spPr>
          <a:xfrm>
            <a:off x="7978649" y="568960"/>
            <a:ext cx="3822189" cy="1899912"/>
          </a:xfrm>
        </p:spPr>
        <p:txBody>
          <a:bodyPr>
            <a:normAutofit/>
          </a:bodyPr>
          <a:lstStyle/>
          <a:p>
            <a:r>
              <a:rPr lang="en-US" sz="4000">
                <a:solidFill>
                  <a:schemeClr val="accent1">
                    <a:lumMod val="75000"/>
                  </a:schemeClr>
                </a:solidFill>
                <a:latin typeface="Aharoni" panose="02010803020104030203" pitchFamily="2" charset="-79"/>
                <a:cs typeface="Aharoni" panose="02010803020104030203" pitchFamily="2" charset="-79"/>
              </a:rPr>
              <a:t>Proximity Bias</a:t>
            </a:r>
          </a:p>
        </p:txBody>
      </p:sp>
      <p:sp>
        <p:nvSpPr>
          <p:cNvPr id="16" name="Content Placeholder 8">
            <a:extLst>
              <a:ext uri="{FF2B5EF4-FFF2-40B4-BE49-F238E27FC236}">
                <a16:creationId xmlns:a16="http://schemas.microsoft.com/office/drawing/2014/main" id="{C7315276-6FC1-2603-AEF3-4BA79DEF83E3}"/>
              </a:ext>
            </a:extLst>
          </p:cNvPr>
          <p:cNvSpPr>
            <a:spLocks noGrp="1"/>
          </p:cNvSpPr>
          <p:nvPr>
            <p:ph idx="1"/>
          </p:nvPr>
        </p:nvSpPr>
        <p:spPr>
          <a:xfrm>
            <a:off x="8141209" y="2499344"/>
            <a:ext cx="3822189" cy="2397785"/>
          </a:xfrm>
        </p:spPr>
        <p:txBody>
          <a:bodyPr>
            <a:normAutofit/>
          </a:bodyPr>
          <a:lstStyle/>
          <a:p>
            <a:pPr marL="0" indent="0">
              <a:lnSpc>
                <a:spcPct val="100000"/>
              </a:lnSpc>
              <a:buNone/>
            </a:pPr>
            <a:r>
              <a:rPr lang="en-US" dirty="0">
                <a:solidFill>
                  <a:srgbClr val="2B2B2B"/>
                </a:solidFill>
              </a:rPr>
              <a:t>I</a:t>
            </a:r>
            <a:r>
              <a:rPr lang="en-US" b="0" i="0" dirty="0">
                <a:solidFill>
                  <a:srgbClr val="2B2B2B"/>
                </a:solidFill>
                <a:effectLst/>
              </a:rPr>
              <a:t>nherent tendency of favoring the people and ideas physically closest and therefore most familiar to you.</a:t>
            </a:r>
          </a:p>
          <a:p>
            <a:pPr marL="0" indent="0">
              <a:lnSpc>
                <a:spcPct val="100000"/>
              </a:lnSpc>
              <a:buNone/>
            </a:pPr>
            <a:endParaRPr lang="en-US" dirty="0"/>
          </a:p>
        </p:txBody>
      </p:sp>
    </p:spTree>
    <p:extLst>
      <p:ext uri="{BB962C8B-B14F-4D97-AF65-F5344CB8AC3E}">
        <p14:creationId xmlns:p14="http://schemas.microsoft.com/office/powerpoint/2010/main" val="445021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person, indoor&#10;&#10;Description automatically generated">
            <a:extLst>
              <a:ext uri="{FF2B5EF4-FFF2-40B4-BE49-F238E27FC236}">
                <a16:creationId xmlns:a16="http://schemas.microsoft.com/office/drawing/2014/main" id="{841FFACF-B610-7643-CCDF-766C469D74D3}"/>
              </a:ext>
            </a:extLst>
          </p:cNvPr>
          <p:cNvPicPr>
            <a:picLocks noChangeAspect="1"/>
          </p:cNvPicPr>
          <p:nvPr/>
        </p:nvPicPr>
        <p:blipFill rotWithShape="1">
          <a:blip r:embed="rId3">
            <a:extLst>
              <a:ext uri="{28A0092B-C50C-407E-A947-70E740481C1C}">
                <a14:useLocalDpi xmlns:a14="http://schemas.microsoft.com/office/drawing/2010/main" val="0"/>
              </a:ext>
            </a:extLst>
          </a:blip>
          <a:srcRect t="27604" b="25055"/>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CB4B5B-FE53-67E2-9595-1486E643BD02}"/>
              </a:ext>
            </a:extLst>
          </p:cNvPr>
          <p:cNvSpPr>
            <a:spLocks noGrp="1"/>
          </p:cNvSpPr>
          <p:nvPr>
            <p:ph type="title"/>
          </p:nvPr>
        </p:nvSpPr>
        <p:spPr>
          <a:xfrm>
            <a:off x="7978649" y="568960"/>
            <a:ext cx="3822189" cy="1899912"/>
          </a:xfrm>
        </p:spPr>
        <p:txBody>
          <a:bodyPr>
            <a:normAutofit/>
          </a:bodyPr>
          <a:lstStyle/>
          <a:p>
            <a:r>
              <a:rPr lang="en-US" sz="4000">
                <a:solidFill>
                  <a:schemeClr val="accent1">
                    <a:lumMod val="75000"/>
                  </a:schemeClr>
                </a:solidFill>
                <a:latin typeface="Aharoni" panose="02010803020104030203" pitchFamily="2" charset="-79"/>
                <a:cs typeface="Aharoni" panose="02010803020104030203" pitchFamily="2" charset="-79"/>
              </a:rPr>
              <a:t>Proximity Bias</a:t>
            </a:r>
          </a:p>
        </p:txBody>
      </p:sp>
      <p:sp>
        <p:nvSpPr>
          <p:cNvPr id="4" name="Content Placeholder 3">
            <a:extLst>
              <a:ext uri="{FF2B5EF4-FFF2-40B4-BE49-F238E27FC236}">
                <a16:creationId xmlns:a16="http://schemas.microsoft.com/office/drawing/2014/main" id="{D6F5D2CC-6366-64D8-C8EE-52B6D15D26AF}"/>
              </a:ext>
            </a:extLst>
          </p:cNvPr>
          <p:cNvSpPr>
            <a:spLocks noGrp="1"/>
          </p:cNvSpPr>
          <p:nvPr>
            <p:ph idx="1"/>
          </p:nvPr>
        </p:nvSpPr>
        <p:spPr>
          <a:xfrm>
            <a:off x="7978649" y="2213460"/>
            <a:ext cx="4307840" cy="4351338"/>
          </a:xfrm>
        </p:spPr>
        <p:txBody>
          <a:bodyPr>
            <a:normAutofit/>
          </a:bodyPr>
          <a:lstStyle/>
          <a:p>
            <a:pPr>
              <a:lnSpc>
                <a:spcPct val="100000"/>
              </a:lnSpc>
            </a:pPr>
            <a:r>
              <a:rPr lang="en-US" sz="2600"/>
              <a:t>Lower staff engagement</a:t>
            </a:r>
          </a:p>
          <a:p>
            <a:pPr>
              <a:lnSpc>
                <a:spcPct val="100000"/>
              </a:lnSpc>
            </a:pPr>
            <a:r>
              <a:rPr lang="en-US" sz="2600"/>
              <a:t>Less robust business decisions</a:t>
            </a:r>
          </a:p>
          <a:p>
            <a:pPr>
              <a:lnSpc>
                <a:spcPct val="100000"/>
              </a:lnSpc>
            </a:pPr>
            <a:r>
              <a:rPr lang="en-US" sz="2600"/>
              <a:t>Less long-term vision</a:t>
            </a:r>
          </a:p>
          <a:p>
            <a:pPr>
              <a:lnSpc>
                <a:spcPct val="100000"/>
              </a:lnSpc>
            </a:pPr>
            <a:r>
              <a:rPr lang="en-US" sz="2600"/>
              <a:t>Less workforce competence</a:t>
            </a:r>
          </a:p>
          <a:p>
            <a:pPr>
              <a:lnSpc>
                <a:spcPct val="100000"/>
              </a:lnSpc>
            </a:pPr>
            <a:r>
              <a:rPr lang="en-US" sz="2600"/>
              <a:t>Less workforce diversity</a:t>
            </a:r>
          </a:p>
        </p:txBody>
      </p:sp>
    </p:spTree>
    <p:extLst>
      <p:ext uri="{BB962C8B-B14F-4D97-AF65-F5344CB8AC3E}">
        <p14:creationId xmlns:p14="http://schemas.microsoft.com/office/powerpoint/2010/main" val="71368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76A926D8-02AF-791F-A674-B2C34712280C}"/>
              </a:ext>
            </a:extLst>
          </p:cNvPr>
          <p:cNvSpPr>
            <a:spLocks noGrp="1"/>
          </p:cNvSpPr>
          <p:nvPr>
            <p:ph type="title"/>
          </p:nvPr>
        </p:nvSpPr>
        <p:spPr>
          <a:xfrm>
            <a:off x="838200" y="643467"/>
            <a:ext cx="2951205" cy="5571066"/>
          </a:xfrm>
        </p:spPr>
        <p:txBody>
          <a:bodyPr>
            <a:normAutofit/>
          </a:bodyPr>
          <a:lstStyle/>
          <a:p>
            <a:r>
              <a:rPr lang="en-US" b="1">
                <a:solidFill>
                  <a:srgbClr val="FFFFFF"/>
                </a:solidFill>
              </a:rPr>
              <a:t>How to avoid it?</a:t>
            </a:r>
          </a:p>
        </p:txBody>
      </p:sp>
      <p:graphicFrame>
        <p:nvGraphicFramePr>
          <p:cNvPr id="5" name="Content Placeholder 2">
            <a:extLst>
              <a:ext uri="{FF2B5EF4-FFF2-40B4-BE49-F238E27FC236}">
                <a16:creationId xmlns:a16="http://schemas.microsoft.com/office/drawing/2014/main" id="{3CD652E8-62E3-43C5-C60D-04DD700F5D39}"/>
              </a:ext>
            </a:extLst>
          </p:cNvPr>
          <p:cNvGraphicFramePr>
            <a:graphicFrameLocks noGrp="1"/>
          </p:cNvGraphicFramePr>
          <p:nvPr>
            <p:ph idx="1"/>
            <p:extLst>
              <p:ext uri="{D42A27DB-BD31-4B8C-83A1-F6EECF244321}">
                <p14:modId xmlns:p14="http://schemas.microsoft.com/office/powerpoint/2010/main" val="2888400170"/>
              </p:ext>
            </p:extLst>
          </p:nvPr>
        </p:nvGraphicFramePr>
        <p:xfrm>
          <a:off x="5207640" y="643466"/>
          <a:ext cx="6781160"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8152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Wood human figure">
            <a:extLst>
              <a:ext uri="{FF2B5EF4-FFF2-40B4-BE49-F238E27FC236}">
                <a16:creationId xmlns:a16="http://schemas.microsoft.com/office/drawing/2014/main" id="{69555B3F-A41B-8D9D-A608-746CACD75059}"/>
              </a:ext>
            </a:extLst>
          </p:cNvPr>
          <p:cNvPicPr>
            <a:picLocks noChangeAspect="1"/>
          </p:cNvPicPr>
          <p:nvPr/>
        </p:nvPicPr>
        <p:blipFill rotWithShape="1">
          <a:blip r:embed="rId3"/>
          <a:srcRect l="1083" r="51656"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A1F47C-41C9-4073-49BE-CC38CA7B9D6A}"/>
              </a:ext>
            </a:extLst>
          </p:cNvPr>
          <p:cNvSpPr>
            <a:spLocks noGrp="1"/>
          </p:cNvSpPr>
          <p:nvPr>
            <p:ph type="title"/>
          </p:nvPr>
        </p:nvSpPr>
        <p:spPr>
          <a:xfrm>
            <a:off x="5827048" y="407987"/>
            <a:ext cx="5721484" cy="1325563"/>
          </a:xfrm>
        </p:spPr>
        <p:txBody>
          <a:bodyPr>
            <a:normAutofit/>
          </a:bodyPr>
          <a:lstStyle/>
          <a:p>
            <a:r>
              <a:rPr lang="en-US" b="1"/>
              <a:t>Prompt/Action Step</a:t>
            </a:r>
          </a:p>
        </p:txBody>
      </p:sp>
      <p:sp>
        <p:nvSpPr>
          <p:cNvPr id="3" name="Content Placeholder 2">
            <a:extLst>
              <a:ext uri="{FF2B5EF4-FFF2-40B4-BE49-F238E27FC236}">
                <a16:creationId xmlns:a16="http://schemas.microsoft.com/office/drawing/2014/main" id="{BDB72FDB-9333-AFEB-0255-B6B6CE396B9A}"/>
              </a:ext>
            </a:extLst>
          </p:cNvPr>
          <p:cNvSpPr>
            <a:spLocks noGrp="1"/>
          </p:cNvSpPr>
          <p:nvPr>
            <p:ph idx="1"/>
          </p:nvPr>
        </p:nvSpPr>
        <p:spPr>
          <a:xfrm>
            <a:off x="5827048" y="1868487"/>
            <a:ext cx="5721484" cy="4351338"/>
          </a:xfrm>
        </p:spPr>
        <p:txBody>
          <a:bodyPr>
            <a:normAutofit/>
          </a:bodyPr>
          <a:lstStyle/>
          <a:p>
            <a:pPr>
              <a:lnSpc>
                <a:spcPct val="150000"/>
              </a:lnSpc>
            </a:pPr>
            <a:r>
              <a:rPr lang="en-US"/>
              <a:t>How aware of proximity bias are your leaders?</a:t>
            </a:r>
          </a:p>
          <a:p>
            <a:pPr>
              <a:lnSpc>
                <a:spcPct val="150000"/>
              </a:lnSpc>
            </a:pPr>
            <a:r>
              <a:rPr lang="en-US"/>
              <a:t>What needs to be put in place to minimize the impacts of proximity bias in your organization?</a:t>
            </a:r>
          </a:p>
          <a:p>
            <a:pPr>
              <a:lnSpc>
                <a:spcPct val="150000"/>
              </a:lnSpc>
            </a:pPr>
            <a:r>
              <a:rPr lang="en-US"/>
              <a:t>What will happen if you do nothing?</a:t>
            </a:r>
          </a:p>
          <a:p>
            <a:pPr>
              <a:lnSpc>
                <a:spcPct val="150000"/>
              </a:lnSpc>
            </a:pPr>
            <a:endParaRPr lang="en-US"/>
          </a:p>
        </p:txBody>
      </p:sp>
    </p:spTree>
    <p:extLst>
      <p:ext uri="{BB962C8B-B14F-4D97-AF65-F5344CB8AC3E}">
        <p14:creationId xmlns:p14="http://schemas.microsoft.com/office/powerpoint/2010/main" val="2935275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5" name="Picture 24" descr="An illustration of a white paper airplane being led by a red paper airplane">
            <a:extLst>
              <a:ext uri="{FF2B5EF4-FFF2-40B4-BE49-F238E27FC236}">
                <a16:creationId xmlns:a16="http://schemas.microsoft.com/office/drawing/2014/main" id="{F0565917-DD2B-46BD-AC91-58271374BD15}"/>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25585" b="8089"/>
          <a:stretch/>
        </p:blipFill>
        <p:spPr>
          <a:xfrm>
            <a:off x="0" y="0"/>
            <a:ext cx="12191999" cy="5717853"/>
          </a:xfrm>
          <a:prstGeom prst="rect">
            <a:avLst/>
          </a:prstGeom>
        </p:spPr>
      </p:pic>
      <p:sp>
        <p:nvSpPr>
          <p:cNvPr id="2" name="Title 1"/>
          <p:cNvSpPr>
            <a:spLocks noGrp="1"/>
          </p:cNvSpPr>
          <p:nvPr>
            <p:ph type="title"/>
          </p:nvPr>
        </p:nvSpPr>
        <p:spPr>
          <a:xfrm>
            <a:off x="178904" y="-45481"/>
            <a:ext cx="10515600" cy="1325563"/>
          </a:xfrm>
        </p:spPr>
        <p:txBody>
          <a:bodyPr>
            <a:normAutofit/>
          </a:bodyPr>
          <a:lstStyle/>
          <a:p>
            <a:r>
              <a:rPr lang="en-US" sz="4000">
                <a:solidFill>
                  <a:srgbClr val="004A98"/>
                </a:solidFill>
                <a:latin typeface="Montserrat SemiBold" panose="00000700000000000000" pitchFamily="2" charset="0"/>
                <a:cs typeface="Calibri Light"/>
              </a:rPr>
              <a:t>Session Objectives</a:t>
            </a:r>
            <a:endParaRPr lang="en-US" sz="4000">
              <a:solidFill>
                <a:srgbClr val="004A98"/>
              </a:solidFill>
              <a:latin typeface="Montserrat SemiBold" panose="00000700000000000000" pitchFamily="2" charset="0"/>
            </a:endParaRPr>
          </a:p>
        </p:txBody>
      </p:sp>
      <p:grpSp>
        <p:nvGrpSpPr>
          <p:cNvPr id="37" name="Group 36">
            <a:extLst>
              <a:ext uri="{FF2B5EF4-FFF2-40B4-BE49-F238E27FC236}">
                <a16:creationId xmlns:a16="http://schemas.microsoft.com/office/drawing/2014/main" id="{4491ABDC-951B-4F4A-BD32-3316AE1372E1}"/>
              </a:ext>
            </a:extLst>
          </p:cNvPr>
          <p:cNvGrpSpPr>
            <a:grpSpLocks noChangeAspect="1"/>
          </p:cNvGrpSpPr>
          <p:nvPr/>
        </p:nvGrpSpPr>
        <p:grpSpPr>
          <a:xfrm>
            <a:off x="371980" y="1140147"/>
            <a:ext cx="3274804" cy="4430312"/>
            <a:chOff x="371981" y="1140147"/>
            <a:chExt cx="2734897" cy="3699899"/>
          </a:xfrm>
        </p:grpSpPr>
        <p:sp>
          <p:nvSpPr>
            <p:cNvPr id="7" name="AutoShape 4">
              <a:extLst>
                <a:ext uri="{FF2B5EF4-FFF2-40B4-BE49-F238E27FC236}">
                  <a16:creationId xmlns:a16="http://schemas.microsoft.com/office/drawing/2014/main" id="{F2031A0D-AAB1-4BA0-91DF-8B3774887E17}"/>
                </a:ext>
              </a:extLst>
            </p:cNvPr>
            <p:cNvSpPr/>
            <p:nvPr/>
          </p:nvSpPr>
          <p:spPr>
            <a:xfrm rot="13648648">
              <a:off x="1869189" y="3602358"/>
              <a:ext cx="2404109" cy="71268"/>
            </a:xfrm>
            <a:prstGeom prst="rect">
              <a:avLst/>
            </a:prstGeom>
            <a:solidFill>
              <a:srgbClr val="0070C0"/>
            </a:solidFill>
          </p:spPr>
        </p:sp>
        <p:grpSp>
          <p:nvGrpSpPr>
            <p:cNvPr id="26" name="Group 25">
              <a:extLst>
                <a:ext uri="{FF2B5EF4-FFF2-40B4-BE49-F238E27FC236}">
                  <a16:creationId xmlns:a16="http://schemas.microsoft.com/office/drawing/2014/main" id="{21FE2F2A-149F-44A3-8D93-0DF03A6F68D0}"/>
                </a:ext>
              </a:extLst>
            </p:cNvPr>
            <p:cNvGrpSpPr>
              <a:grpSpLocks noChangeAspect="1"/>
            </p:cNvGrpSpPr>
            <p:nvPr/>
          </p:nvGrpSpPr>
          <p:grpSpPr>
            <a:xfrm>
              <a:off x="371981" y="1140147"/>
              <a:ext cx="2598933" cy="2598933"/>
              <a:chOff x="2971801" y="4476985"/>
              <a:chExt cx="1490799" cy="1490799"/>
            </a:xfrm>
          </p:grpSpPr>
          <p:pic>
            <p:nvPicPr>
              <p:cNvPr id="9" name="Picture 6">
                <a:extLst>
                  <a:ext uri="{FF2B5EF4-FFF2-40B4-BE49-F238E27FC236}">
                    <a16:creationId xmlns:a16="http://schemas.microsoft.com/office/drawing/2014/main" id="{6244B018-FD1D-4A31-AD84-A7805D5A9279}"/>
                  </a:ext>
                </a:extLst>
              </p:cNvPr>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2971801" y="4476985"/>
                <a:ext cx="1490799" cy="1490799"/>
              </a:xfrm>
              <a:prstGeom prst="rect">
                <a:avLst/>
              </a:prstGeom>
            </p:spPr>
          </p:pic>
          <p:pic>
            <p:nvPicPr>
              <p:cNvPr id="14" name="Picture 11">
                <a:extLst>
                  <a:ext uri="{FF2B5EF4-FFF2-40B4-BE49-F238E27FC236}">
                    <a16:creationId xmlns:a16="http://schemas.microsoft.com/office/drawing/2014/main" id="{AE60B7BD-143A-4D85-AFC7-72ECF68B0E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3095825" y="4601432"/>
                <a:ext cx="1242753" cy="1242753"/>
              </a:xfrm>
              <a:prstGeom prst="rect">
                <a:avLst/>
              </a:prstGeom>
            </p:spPr>
          </p:pic>
          <p:sp>
            <p:nvSpPr>
              <p:cNvPr id="19" name="TextBox 16">
                <a:extLst>
                  <a:ext uri="{FF2B5EF4-FFF2-40B4-BE49-F238E27FC236}">
                    <a16:creationId xmlns:a16="http://schemas.microsoft.com/office/drawing/2014/main" id="{4B5D472F-5859-4C3C-823A-2BAA2E71A23D}"/>
                  </a:ext>
                </a:extLst>
              </p:cNvPr>
              <p:cNvSpPr txBox="1"/>
              <p:nvPr/>
            </p:nvSpPr>
            <p:spPr>
              <a:xfrm>
                <a:off x="3304688" y="4920210"/>
                <a:ext cx="903306" cy="5307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spc="320">
                    <a:solidFill>
                      <a:srgbClr val="FFFFFF"/>
                    </a:solidFill>
                    <a:latin typeface="Calibri"/>
                    <a:cs typeface="Calibri"/>
                  </a:rPr>
                  <a:t>The Future Hybrid Workforce</a:t>
                </a:r>
                <a:endParaRPr lang="en-US" sz="2400" b="1"/>
              </a:p>
            </p:txBody>
          </p:sp>
        </p:grpSp>
      </p:grpSp>
      <p:grpSp>
        <p:nvGrpSpPr>
          <p:cNvPr id="38" name="Group 37">
            <a:extLst>
              <a:ext uri="{FF2B5EF4-FFF2-40B4-BE49-F238E27FC236}">
                <a16:creationId xmlns:a16="http://schemas.microsoft.com/office/drawing/2014/main" id="{14091BEB-67C6-43B4-900D-B104A8B9C2F2}"/>
              </a:ext>
            </a:extLst>
          </p:cNvPr>
          <p:cNvGrpSpPr>
            <a:grpSpLocks noChangeAspect="1"/>
          </p:cNvGrpSpPr>
          <p:nvPr/>
        </p:nvGrpSpPr>
        <p:grpSpPr>
          <a:xfrm>
            <a:off x="3651380" y="2867511"/>
            <a:ext cx="2641070" cy="3169555"/>
            <a:chOff x="3423718" y="2408950"/>
            <a:chExt cx="2721846" cy="3266494"/>
          </a:xfrm>
        </p:grpSpPr>
        <p:sp>
          <p:nvSpPr>
            <p:cNvPr id="5" name="AutoShape 2">
              <a:extLst>
                <a:ext uri="{FF2B5EF4-FFF2-40B4-BE49-F238E27FC236}">
                  <a16:creationId xmlns:a16="http://schemas.microsoft.com/office/drawing/2014/main" id="{E7F94589-C406-4BD5-9B6C-9DE1EEB277F2}"/>
                </a:ext>
              </a:extLst>
            </p:cNvPr>
            <p:cNvSpPr/>
            <p:nvPr/>
          </p:nvSpPr>
          <p:spPr>
            <a:xfrm rot="18679961">
              <a:off x="5212778" y="3258813"/>
              <a:ext cx="1782649" cy="82923"/>
            </a:xfrm>
            <a:prstGeom prst="rect">
              <a:avLst/>
            </a:prstGeom>
            <a:solidFill>
              <a:srgbClr val="0070C0"/>
            </a:solidFill>
          </p:spPr>
        </p:sp>
        <p:grpSp>
          <p:nvGrpSpPr>
            <p:cNvPr id="32" name="Group 31">
              <a:extLst>
                <a:ext uri="{FF2B5EF4-FFF2-40B4-BE49-F238E27FC236}">
                  <a16:creationId xmlns:a16="http://schemas.microsoft.com/office/drawing/2014/main" id="{C85BB791-CDC5-4CB9-905B-38E33EB94290}"/>
                </a:ext>
              </a:extLst>
            </p:cNvPr>
            <p:cNvGrpSpPr/>
            <p:nvPr/>
          </p:nvGrpSpPr>
          <p:grpSpPr>
            <a:xfrm>
              <a:off x="3423718" y="3147328"/>
              <a:ext cx="2528116" cy="2528116"/>
              <a:chOff x="4244159" y="1309905"/>
              <a:chExt cx="2528116" cy="2528116"/>
            </a:xfrm>
          </p:grpSpPr>
          <p:grpSp>
            <p:nvGrpSpPr>
              <p:cNvPr id="28" name="Group 27">
                <a:extLst>
                  <a:ext uri="{FF2B5EF4-FFF2-40B4-BE49-F238E27FC236}">
                    <a16:creationId xmlns:a16="http://schemas.microsoft.com/office/drawing/2014/main" id="{6DB232D4-92EB-406D-8AD4-FFAE7C7BDEF3}"/>
                  </a:ext>
                </a:extLst>
              </p:cNvPr>
              <p:cNvGrpSpPr>
                <a:grpSpLocks noChangeAspect="1"/>
              </p:cNvGrpSpPr>
              <p:nvPr/>
            </p:nvGrpSpPr>
            <p:grpSpPr>
              <a:xfrm>
                <a:off x="4244159" y="1309905"/>
                <a:ext cx="2528116" cy="2528116"/>
                <a:chOff x="4244159" y="1347875"/>
                <a:chExt cx="1490799" cy="1490799"/>
              </a:xfrm>
            </p:grpSpPr>
            <p:pic>
              <p:nvPicPr>
                <p:cNvPr id="10" name="Picture 7">
                  <a:extLst>
                    <a:ext uri="{FF2B5EF4-FFF2-40B4-BE49-F238E27FC236}">
                      <a16:creationId xmlns:a16="http://schemas.microsoft.com/office/drawing/2014/main" id="{943ADBD7-86E2-4DB1-9FAC-9CE0F63275B6}"/>
                    </a:ext>
                  </a:extLst>
                </p:cNvPr>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4244159" y="1347875"/>
                  <a:ext cx="1490799" cy="1490799"/>
                </a:xfrm>
                <a:prstGeom prst="rect">
                  <a:avLst/>
                </a:prstGeom>
              </p:spPr>
            </p:pic>
            <p:pic>
              <p:nvPicPr>
                <p:cNvPr id="15" name="Picture 12">
                  <a:extLst>
                    <a:ext uri="{FF2B5EF4-FFF2-40B4-BE49-F238E27FC236}">
                      <a16:creationId xmlns:a16="http://schemas.microsoft.com/office/drawing/2014/main" id="{B4A92F56-00E0-4E95-A13A-08D7E5AB39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4368182" y="1466997"/>
                  <a:ext cx="1242753" cy="1242753"/>
                </a:xfrm>
                <a:prstGeom prst="rect">
                  <a:avLst/>
                </a:prstGeom>
              </p:spPr>
            </p:pic>
          </p:grpSp>
          <p:sp>
            <p:nvSpPr>
              <p:cNvPr id="31" name="TextBox 16">
                <a:extLst>
                  <a:ext uri="{FF2B5EF4-FFF2-40B4-BE49-F238E27FC236}">
                    <a16:creationId xmlns:a16="http://schemas.microsoft.com/office/drawing/2014/main" id="{5C7B4639-3861-438E-A2BD-A4A612F95444}"/>
                  </a:ext>
                </a:extLst>
              </p:cNvPr>
              <p:cNvSpPr txBox="1"/>
              <p:nvPr/>
            </p:nvSpPr>
            <p:spPr>
              <a:xfrm>
                <a:off x="4653649" y="2204319"/>
                <a:ext cx="1895576" cy="9515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We Know</a:t>
                </a:r>
              </a:p>
              <a:p>
                <a:pPr algn="ctr"/>
                <a:r>
                  <a:rPr lang="en-US" sz="2000" spc="320">
                    <a:latin typeface="Calibri"/>
                    <a:cs typeface="Calibri"/>
                  </a:rPr>
                  <a:t>RESEARCH</a:t>
                </a:r>
                <a:endParaRPr lang="en-US" sz="2000">
                  <a:latin typeface="Calibri"/>
                  <a:cs typeface="Calibri"/>
                </a:endParaRPr>
              </a:p>
            </p:txBody>
          </p:sp>
        </p:grpSp>
      </p:grpSp>
      <p:grpSp>
        <p:nvGrpSpPr>
          <p:cNvPr id="39" name="Group 38">
            <a:extLst>
              <a:ext uri="{FF2B5EF4-FFF2-40B4-BE49-F238E27FC236}">
                <a16:creationId xmlns:a16="http://schemas.microsoft.com/office/drawing/2014/main" id="{ACC98B6F-DE86-4F3F-A86D-15DD381CBC8C}"/>
              </a:ext>
            </a:extLst>
          </p:cNvPr>
          <p:cNvGrpSpPr/>
          <p:nvPr/>
        </p:nvGrpSpPr>
        <p:grpSpPr>
          <a:xfrm>
            <a:off x="6410623" y="1675678"/>
            <a:ext cx="2564089" cy="3175338"/>
            <a:chOff x="6538798" y="77331"/>
            <a:chExt cx="2970930" cy="3853731"/>
          </a:xfrm>
        </p:grpSpPr>
        <p:sp>
          <p:nvSpPr>
            <p:cNvPr id="8" name="AutoShape 5">
              <a:extLst>
                <a:ext uri="{FF2B5EF4-FFF2-40B4-BE49-F238E27FC236}">
                  <a16:creationId xmlns:a16="http://schemas.microsoft.com/office/drawing/2014/main" id="{6DC3A4A1-EC26-4F2F-9FAE-F87044611388}"/>
                </a:ext>
              </a:extLst>
            </p:cNvPr>
            <p:cNvSpPr/>
            <p:nvPr/>
          </p:nvSpPr>
          <p:spPr>
            <a:xfrm rot="13970181">
              <a:off x="8280902" y="2702235"/>
              <a:ext cx="2372680" cy="84973"/>
            </a:xfrm>
            <a:prstGeom prst="rect">
              <a:avLst/>
            </a:prstGeom>
            <a:solidFill>
              <a:srgbClr val="0070C0"/>
            </a:solidFill>
          </p:spPr>
        </p:sp>
        <p:grpSp>
          <p:nvGrpSpPr>
            <p:cNvPr id="35" name="Group 34">
              <a:extLst>
                <a:ext uri="{FF2B5EF4-FFF2-40B4-BE49-F238E27FC236}">
                  <a16:creationId xmlns:a16="http://schemas.microsoft.com/office/drawing/2014/main" id="{921C3B90-3163-4FE5-B826-15FBFDAAF6FF}"/>
                </a:ext>
              </a:extLst>
            </p:cNvPr>
            <p:cNvGrpSpPr/>
            <p:nvPr/>
          </p:nvGrpSpPr>
          <p:grpSpPr>
            <a:xfrm>
              <a:off x="6538798" y="77331"/>
              <a:ext cx="2788496" cy="2788496"/>
              <a:chOff x="6642244" y="212800"/>
              <a:chExt cx="2788496" cy="2788496"/>
            </a:xfrm>
          </p:grpSpPr>
          <p:grpSp>
            <p:nvGrpSpPr>
              <p:cNvPr id="29" name="Group 28">
                <a:extLst>
                  <a:ext uri="{FF2B5EF4-FFF2-40B4-BE49-F238E27FC236}">
                    <a16:creationId xmlns:a16="http://schemas.microsoft.com/office/drawing/2014/main" id="{2290F0EA-D19A-4AE2-9574-BEBCA7CA702D}"/>
                  </a:ext>
                </a:extLst>
              </p:cNvPr>
              <p:cNvGrpSpPr>
                <a:grpSpLocks noChangeAspect="1"/>
              </p:cNvGrpSpPr>
              <p:nvPr/>
            </p:nvGrpSpPr>
            <p:grpSpPr>
              <a:xfrm>
                <a:off x="6642244" y="212800"/>
                <a:ext cx="2788496" cy="2788496"/>
                <a:chOff x="5504580" y="4487234"/>
                <a:chExt cx="1490799" cy="1490799"/>
              </a:xfrm>
            </p:grpSpPr>
            <p:pic>
              <p:nvPicPr>
                <p:cNvPr id="11" name="Picture 8">
                  <a:extLst>
                    <a:ext uri="{FF2B5EF4-FFF2-40B4-BE49-F238E27FC236}">
                      <a16:creationId xmlns:a16="http://schemas.microsoft.com/office/drawing/2014/main" id="{25D6A5D3-8598-4E73-BD57-0A7DECD8AC08}"/>
                    </a:ext>
                  </a:extLst>
                </p:cNvPr>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5504580" y="4487234"/>
                  <a:ext cx="1490799" cy="1490799"/>
                </a:xfrm>
                <a:prstGeom prst="rect">
                  <a:avLst/>
                </a:prstGeom>
              </p:spPr>
            </p:pic>
            <p:pic>
              <p:nvPicPr>
                <p:cNvPr id="16" name="Picture 13">
                  <a:extLst>
                    <a:ext uri="{FF2B5EF4-FFF2-40B4-BE49-F238E27FC236}">
                      <a16:creationId xmlns:a16="http://schemas.microsoft.com/office/drawing/2014/main" id="{0AC52AD8-FA3B-4882-AFC6-C0A85DB35F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5640540" y="4610833"/>
                  <a:ext cx="1242753" cy="1242753"/>
                </a:xfrm>
                <a:prstGeom prst="rect">
                  <a:avLst/>
                </a:prstGeom>
              </p:spPr>
            </p:pic>
          </p:grpSp>
          <p:sp>
            <p:nvSpPr>
              <p:cNvPr id="33" name="TextBox 16">
                <a:extLst>
                  <a:ext uri="{FF2B5EF4-FFF2-40B4-BE49-F238E27FC236}">
                    <a16:creationId xmlns:a16="http://schemas.microsoft.com/office/drawing/2014/main" id="{FF761F86-9074-4DF9-A1E6-D90F63AE4B16}"/>
                  </a:ext>
                </a:extLst>
              </p:cNvPr>
              <p:cNvSpPr txBox="1"/>
              <p:nvPr/>
            </p:nvSpPr>
            <p:spPr>
              <a:xfrm>
                <a:off x="7175635" y="1193820"/>
                <a:ext cx="1895576" cy="1120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is Needed</a:t>
                </a:r>
              </a:p>
              <a:p>
                <a:pPr algn="ctr"/>
                <a:r>
                  <a:rPr lang="en-US" sz="2000" spc="320">
                    <a:latin typeface="Calibri"/>
                    <a:cs typeface="Calibri"/>
                  </a:rPr>
                  <a:t>TEAMS</a:t>
                </a:r>
                <a:endParaRPr lang="en-US" sz="2000">
                  <a:latin typeface="Calibri"/>
                  <a:cs typeface="Calibri"/>
                </a:endParaRPr>
              </a:p>
            </p:txBody>
          </p:sp>
        </p:grpSp>
      </p:grpSp>
      <p:grpSp>
        <p:nvGrpSpPr>
          <p:cNvPr id="36" name="Group 35">
            <a:extLst>
              <a:ext uri="{FF2B5EF4-FFF2-40B4-BE49-F238E27FC236}">
                <a16:creationId xmlns:a16="http://schemas.microsoft.com/office/drawing/2014/main" id="{7B66BF5D-4F31-4683-A13D-4644271DBC9F}"/>
              </a:ext>
            </a:extLst>
          </p:cNvPr>
          <p:cNvGrpSpPr>
            <a:grpSpLocks noChangeAspect="1"/>
          </p:cNvGrpSpPr>
          <p:nvPr/>
        </p:nvGrpSpPr>
        <p:grpSpPr>
          <a:xfrm>
            <a:off x="9108035" y="3402312"/>
            <a:ext cx="2453090" cy="2453090"/>
            <a:chOff x="7098719" y="3209758"/>
            <a:chExt cx="2848970" cy="2848970"/>
          </a:xfrm>
        </p:grpSpPr>
        <p:grpSp>
          <p:nvGrpSpPr>
            <p:cNvPr id="30" name="Group 29">
              <a:extLst>
                <a:ext uri="{FF2B5EF4-FFF2-40B4-BE49-F238E27FC236}">
                  <a16:creationId xmlns:a16="http://schemas.microsoft.com/office/drawing/2014/main" id="{25CD17C7-76C3-46A9-8607-E6956E2BC6E1}"/>
                </a:ext>
              </a:extLst>
            </p:cNvPr>
            <p:cNvGrpSpPr>
              <a:grpSpLocks noChangeAspect="1"/>
            </p:cNvGrpSpPr>
            <p:nvPr/>
          </p:nvGrpSpPr>
          <p:grpSpPr>
            <a:xfrm>
              <a:off x="7098719" y="3209758"/>
              <a:ext cx="2848970" cy="2848970"/>
              <a:chOff x="6788875" y="1347875"/>
              <a:chExt cx="1490799" cy="1490799"/>
            </a:xfrm>
          </p:grpSpPr>
          <p:pic>
            <p:nvPicPr>
              <p:cNvPr id="12" name="Picture 9">
                <a:extLst>
                  <a:ext uri="{FF2B5EF4-FFF2-40B4-BE49-F238E27FC236}">
                    <a16:creationId xmlns:a16="http://schemas.microsoft.com/office/drawing/2014/main" id="{395623AD-E3EF-43F3-8CDE-1DA38A56295B}"/>
                  </a:ext>
                </a:extLst>
              </p:cNvPr>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200000">
                <a:off x="6788875" y="1347875"/>
                <a:ext cx="1490799" cy="1490799"/>
              </a:xfrm>
              <a:prstGeom prst="rect">
                <a:avLst/>
              </a:prstGeom>
            </p:spPr>
          </p:pic>
          <p:pic>
            <p:nvPicPr>
              <p:cNvPr id="17" name="Picture 14">
                <a:extLst>
                  <a:ext uri="{FF2B5EF4-FFF2-40B4-BE49-F238E27FC236}">
                    <a16:creationId xmlns:a16="http://schemas.microsoft.com/office/drawing/2014/main" id="{8C524164-F4F6-4D46-A482-637A6537F56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200000">
                <a:off x="6912899" y="1471899"/>
                <a:ext cx="1242753" cy="1242753"/>
              </a:xfrm>
              <a:prstGeom prst="rect">
                <a:avLst/>
              </a:prstGeom>
            </p:spPr>
          </p:pic>
        </p:grpSp>
        <p:sp>
          <p:nvSpPr>
            <p:cNvPr id="34" name="TextBox 16">
              <a:extLst>
                <a:ext uri="{FF2B5EF4-FFF2-40B4-BE49-F238E27FC236}">
                  <a16:creationId xmlns:a16="http://schemas.microsoft.com/office/drawing/2014/main" id="{AD82BF85-8D08-453B-ACE9-29B6EA80F55F}"/>
                </a:ext>
              </a:extLst>
            </p:cNvPr>
            <p:cNvSpPr txBox="1"/>
            <p:nvPr/>
          </p:nvSpPr>
          <p:spPr>
            <a:xfrm>
              <a:off x="7679226" y="4101035"/>
              <a:ext cx="1895576" cy="14297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is Still to Come</a:t>
              </a:r>
            </a:p>
            <a:p>
              <a:pPr algn="ctr"/>
              <a:r>
                <a:rPr lang="en-US" sz="2000" spc="320">
                  <a:latin typeface="Calibri"/>
                  <a:cs typeface="Calibri"/>
                </a:rPr>
                <a:t>LEADERS</a:t>
              </a:r>
              <a:endParaRPr lang="en-US" sz="1600">
                <a:latin typeface="Calibri"/>
                <a:cs typeface="Calibri"/>
              </a:endParaRPr>
            </a:p>
          </p:txBody>
        </p:sp>
      </p:grpSp>
    </p:spTree>
    <p:extLst>
      <p:ext uri="{BB962C8B-B14F-4D97-AF65-F5344CB8AC3E}">
        <p14:creationId xmlns:p14="http://schemas.microsoft.com/office/powerpoint/2010/main" val="234713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6875689-6793-9B87-2833-DDC5EEE92AC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5429"/>
          <a:stretch/>
        </p:blipFill>
        <p:spPr>
          <a:xfrm>
            <a:off x="20" y="1282"/>
            <a:ext cx="12191980" cy="6856718"/>
          </a:xfrm>
          <a:prstGeom prst="rect">
            <a:avLst/>
          </a:prstGeom>
        </p:spPr>
      </p:pic>
      <p:pic>
        <p:nvPicPr>
          <p:cNvPr id="7" name="Picture 6" descr="A person holding a computer&#10;&#10;Description automatically generated with low confidence">
            <a:extLst>
              <a:ext uri="{FF2B5EF4-FFF2-40B4-BE49-F238E27FC236}">
                <a16:creationId xmlns:a16="http://schemas.microsoft.com/office/drawing/2014/main" id="{CFB4C158-481E-B4AD-07D6-5D64BAC964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B12D2A3-B8A7-9DD1-3D0C-609D9AFE952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63" y="121"/>
            <a:ext cx="12192001" cy="6856475"/>
          </a:xfrm>
          <a:prstGeom prst="rect">
            <a:avLst/>
          </a:prstGeom>
        </p:spPr>
      </p:pic>
      <p:pic>
        <p:nvPicPr>
          <p:cNvPr id="12" name="Picture 11" descr="A picture containing text, indoor&#10;&#10;Description automatically generated">
            <a:extLst>
              <a:ext uri="{FF2B5EF4-FFF2-40B4-BE49-F238E27FC236}">
                <a16:creationId xmlns:a16="http://schemas.microsoft.com/office/drawing/2014/main" id="{4C005375-C2DD-F246-4A96-898FD99429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5400"/>
            <a:ext cx="12190476" cy="6883400"/>
          </a:xfrm>
          <a:prstGeom prst="rect">
            <a:avLst/>
          </a:prstGeom>
        </p:spPr>
      </p:pic>
    </p:spTree>
    <p:extLst>
      <p:ext uri="{BB962C8B-B14F-4D97-AF65-F5344CB8AC3E}">
        <p14:creationId xmlns:p14="http://schemas.microsoft.com/office/powerpoint/2010/main" val="37686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Uncharted Territory</a:t>
            </a:r>
          </a:p>
        </p:txBody>
      </p:sp>
      <p:pic>
        <p:nvPicPr>
          <p:cNvPr id="4" name="Picture 3" descr="A picture containing outdoor, ground, person&#10;&#10;Description automatically generated">
            <a:extLst>
              <a:ext uri="{FF2B5EF4-FFF2-40B4-BE49-F238E27FC236}">
                <a16:creationId xmlns:a16="http://schemas.microsoft.com/office/drawing/2014/main" id="{A7EEA69F-327C-5393-CF01-A4DF3FDFB000}"/>
              </a:ext>
            </a:extLst>
          </p:cNvPr>
          <p:cNvPicPr>
            <a:picLocks noChangeAspect="1"/>
          </p:cNvPicPr>
          <p:nvPr/>
        </p:nvPicPr>
        <p:blipFill rotWithShape="1">
          <a:blip r:embed="rId3">
            <a:extLst>
              <a:ext uri="{28A0092B-C50C-407E-A947-70E740481C1C}">
                <a14:useLocalDpi xmlns:a14="http://schemas.microsoft.com/office/drawing/2010/main" val="0"/>
              </a:ext>
            </a:extLst>
          </a:blip>
          <a:srcRect l="15741" r="12731"/>
          <a:stretch/>
        </p:blipFill>
        <p:spPr>
          <a:xfrm>
            <a:off x="20" y="10"/>
            <a:ext cx="4059916" cy="4242806"/>
          </a:xfrm>
          <a:prstGeom prst="rect">
            <a:avLst/>
          </a:prstGeom>
        </p:spPr>
      </p:pic>
      <p:pic>
        <p:nvPicPr>
          <p:cNvPr id="8" name="Picture 7" descr="A picture containing outdoor, person, person, transport&#10;&#10;Description automatically generated">
            <a:extLst>
              <a:ext uri="{FF2B5EF4-FFF2-40B4-BE49-F238E27FC236}">
                <a16:creationId xmlns:a16="http://schemas.microsoft.com/office/drawing/2014/main" id="{7A5BC5C0-8BBB-E30B-CA39-3185C7B21551}"/>
              </a:ext>
            </a:extLst>
          </p:cNvPr>
          <p:cNvPicPr>
            <a:picLocks noChangeAspect="1"/>
          </p:cNvPicPr>
          <p:nvPr/>
        </p:nvPicPr>
        <p:blipFill rotWithShape="1">
          <a:blip r:embed="rId4">
            <a:extLst>
              <a:ext uri="{28A0092B-C50C-407E-A947-70E740481C1C}">
                <a14:useLocalDpi xmlns:a14="http://schemas.microsoft.com/office/drawing/2010/main" val="0"/>
              </a:ext>
            </a:extLst>
          </a:blip>
          <a:srcRect l="36626" r="9509"/>
          <a:stretch/>
        </p:blipFill>
        <p:spPr>
          <a:xfrm>
            <a:off x="4090482" y="-1"/>
            <a:ext cx="4062918" cy="4242816"/>
          </a:xfrm>
          <a:prstGeom prst="rect">
            <a:avLst/>
          </a:prstGeom>
        </p:spPr>
      </p:pic>
      <p:pic>
        <p:nvPicPr>
          <p:cNvPr id="6" name="Picture 5">
            <a:extLst>
              <a:ext uri="{FF2B5EF4-FFF2-40B4-BE49-F238E27FC236}">
                <a16:creationId xmlns:a16="http://schemas.microsoft.com/office/drawing/2014/main" id="{CECF249B-9D42-60E8-66DC-BBA568942CE8}"/>
              </a:ext>
            </a:extLst>
          </p:cNvPr>
          <p:cNvPicPr>
            <a:picLocks noChangeAspect="1"/>
          </p:cNvPicPr>
          <p:nvPr/>
        </p:nvPicPr>
        <p:blipFill>
          <a:blip r:embed="rId5" cstate="print">
            <a:extLst>
              <a:ext uri="{28A0092B-C50C-407E-A947-70E740481C1C}">
                <a14:useLocalDpi xmlns:a14="http://schemas.microsoft.com/office/drawing/2010/main" val="0"/>
              </a:ext>
            </a:extLst>
          </a:blip>
          <a:srcRect t="15095" b="15095"/>
          <a:stretch/>
        </p:blipFill>
        <p:spPr>
          <a:xfrm>
            <a:off x="8132064" y="10"/>
            <a:ext cx="4059936" cy="4242806"/>
          </a:xfrm>
          <a:prstGeom prst="rect">
            <a:avLst/>
          </a:prstGeom>
        </p:spPr>
      </p:pic>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88214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05494DE-B078-4D87-BB01-C8432061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0576B0-CD8C-4661-95C8-A9F2CE7CD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4724288" cy="6861324"/>
          </a:xfrm>
          <a:prstGeom prst="rect">
            <a:avLst/>
          </a:prstGeom>
          <a:solidFill>
            <a:srgbClr val="000000">
              <a:alpha val="8039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FF60E2B-3919-423C-B1FF-56CDE6681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19042"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rgbClr val="00000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E35328-E34C-F67F-53C6-1BF7A1CDB50E}"/>
              </a:ext>
            </a:extLst>
          </p:cNvPr>
          <p:cNvSpPr>
            <a:spLocks noGrp="1"/>
          </p:cNvSpPr>
          <p:nvPr>
            <p:ph type="title"/>
          </p:nvPr>
        </p:nvSpPr>
        <p:spPr>
          <a:xfrm>
            <a:off x="804672" y="1122362"/>
            <a:ext cx="3308130" cy="3226117"/>
          </a:xfrm>
        </p:spPr>
        <p:txBody>
          <a:bodyPr vert="horz" lIns="91440" tIns="45720" rIns="91440" bIns="45720" rtlCol="0" anchor="b">
            <a:normAutofit/>
          </a:bodyPr>
          <a:lstStyle/>
          <a:p>
            <a:r>
              <a:rPr lang="en-US" sz="5400" kern="1200">
                <a:solidFill>
                  <a:srgbClr val="FFFFFF"/>
                </a:solidFill>
                <a:latin typeface="+mj-lt"/>
                <a:ea typeface="+mj-ea"/>
                <a:cs typeface="+mj-cs"/>
              </a:rPr>
              <a:t>Reality…. </a:t>
            </a:r>
            <a:r>
              <a:rPr lang="en-US" sz="5400" i="1" kern="1200">
                <a:solidFill>
                  <a:schemeClr val="accent5">
                    <a:lumMod val="40000"/>
                    <a:lumOff val="60000"/>
                  </a:schemeClr>
                </a:solidFill>
                <a:latin typeface="+mj-lt"/>
                <a:ea typeface="+mj-ea"/>
                <a:cs typeface="+mj-cs"/>
              </a:rPr>
              <a:t>mindset shift</a:t>
            </a:r>
            <a:endParaRPr lang="en-US" sz="5400" kern="1200">
              <a:solidFill>
                <a:schemeClr val="accent5">
                  <a:lumMod val="40000"/>
                  <a:lumOff val="60000"/>
                </a:schemeClr>
              </a:solidFill>
              <a:latin typeface="+mj-lt"/>
              <a:ea typeface="+mj-ea"/>
              <a:cs typeface="+mj-cs"/>
            </a:endParaRPr>
          </a:p>
        </p:txBody>
      </p:sp>
      <p:pic>
        <p:nvPicPr>
          <p:cNvPr id="5" name="Content Placeholder 4" descr="A hand holding a piece of paper&#10;&#10;Description automatically generated with medium confidence">
            <a:extLst>
              <a:ext uri="{FF2B5EF4-FFF2-40B4-BE49-F238E27FC236}">
                <a16:creationId xmlns:a16="http://schemas.microsoft.com/office/drawing/2014/main" id="{F7C55931-93E5-E1EA-4AAC-D0293717603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20996" y="1483968"/>
            <a:ext cx="6274296" cy="3890063"/>
          </a:xfrm>
          <a:prstGeom prst="rect">
            <a:avLst/>
          </a:prstGeom>
        </p:spPr>
      </p:pic>
    </p:spTree>
    <p:extLst>
      <p:ext uri="{BB962C8B-B14F-4D97-AF65-F5344CB8AC3E}">
        <p14:creationId xmlns:p14="http://schemas.microsoft.com/office/powerpoint/2010/main" val="185199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130" y="22313"/>
            <a:ext cx="10515600" cy="1325563"/>
          </a:xfrm>
        </p:spPr>
        <p:txBody>
          <a:bodyPr>
            <a:normAutofit/>
          </a:bodyPr>
          <a:lstStyle/>
          <a:p>
            <a:r>
              <a:rPr lang="en-US" sz="4000">
                <a:solidFill>
                  <a:srgbClr val="004A98"/>
                </a:solidFill>
                <a:latin typeface="Montserrat SemiBold" panose="00000700000000000000" pitchFamily="2" charset="0"/>
              </a:rPr>
              <a:t>Digital Spaces and Places</a:t>
            </a:r>
          </a:p>
        </p:txBody>
      </p:sp>
      <p:sp>
        <p:nvSpPr>
          <p:cNvPr id="53" name="AutoShape 3">
            <a:extLst>
              <a:ext uri="{FF2B5EF4-FFF2-40B4-BE49-F238E27FC236}">
                <a16:creationId xmlns:a16="http://schemas.microsoft.com/office/drawing/2014/main" id="{15A0F4D7-E103-43FC-801C-0702635FB232}"/>
              </a:ext>
            </a:extLst>
          </p:cNvPr>
          <p:cNvSpPr/>
          <p:nvPr/>
        </p:nvSpPr>
        <p:spPr>
          <a:xfrm rot="10800000">
            <a:off x="6081631" y="1812368"/>
            <a:ext cx="3829855" cy="3440359"/>
          </a:xfrm>
          <a:prstGeom prst="rect">
            <a:avLst/>
          </a:prstGeom>
          <a:solidFill>
            <a:srgbClr val="5ACD81">
              <a:alpha val="80000"/>
            </a:srgbClr>
          </a:solidFill>
        </p:spPr>
      </p:sp>
      <p:pic>
        <p:nvPicPr>
          <p:cNvPr id="54" name="Picture 4">
            <a:extLst>
              <a:ext uri="{FF2B5EF4-FFF2-40B4-BE49-F238E27FC236}">
                <a16:creationId xmlns:a16="http://schemas.microsoft.com/office/drawing/2014/main" id="{E61E65B5-2D35-4A71-A78E-472C01ED4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200000">
            <a:off x="9200973" y="2542358"/>
            <a:ext cx="3440358" cy="2013383"/>
          </a:xfrm>
          <a:prstGeom prst="rect">
            <a:avLst/>
          </a:prstGeom>
        </p:spPr>
      </p:pic>
      <p:sp>
        <p:nvSpPr>
          <p:cNvPr id="51" name="AutoShape 6">
            <a:extLst>
              <a:ext uri="{FF2B5EF4-FFF2-40B4-BE49-F238E27FC236}">
                <a16:creationId xmlns:a16="http://schemas.microsoft.com/office/drawing/2014/main" id="{A00316A7-3729-4CC5-9A10-64E6A60A0A61}"/>
              </a:ext>
            </a:extLst>
          </p:cNvPr>
          <p:cNvSpPr/>
          <p:nvPr/>
        </p:nvSpPr>
        <p:spPr>
          <a:xfrm>
            <a:off x="2272505" y="1825051"/>
            <a:ext cx="3829854" cy="3440359"/>
          </a:xfrm>
          <a:prstGeom prst="rect">
            <a:avLst/>
          </a:prstGeom>
          <a:solidFill>
            <a:srgbClr val="13538A">
              <a:alpha val="80000"/>
            </a:srgbClr>
          </a:solidFill>
        </p:spPr>
        <p:txBody>
          <a:bodyPr/>
          <a:lstStyle/>
          <a:p>
            <a:endParaRPr lang="en-US"/>
          </a:p>
        </p:txBody>
      </p:sp>
      <p:pic>
        <p:nvPicPr>
          <p:cNvPr id="52" name="Picture 7">
            <a:extLst>
              <a:ext uri="{FF2B5EF4-FFF2-40B4-BE49-F238E27FC236}">
                <a16:creationId xmlns:a16="http://schemas.microsoft.com/office/drawing/2014/main" id="{9FE4DF83-7D55-499E-AF1B-166C2E28195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451850" y="2541056"/>
            <a:ext cx="3440359" cy="2008349"/>
          </a:xfrm>
          <a:prstGeom prst="rect">
            <a:avLst/>
          </a:prstGeom>
        </p:spPr>
      </p:pic>
      <p:pic>
        <p:nvPicPr>
          <p:cNvPr id="43" name="Picture 8">
            <a:extLst>
              <a:ext uri="{FF2B5EF4-FFF2-40B4-BE49-F238E27FC236}">
                <a16:creationId xmlns:a16="http://schemas.microsoft.com/office/drawing/2014/main" id="{8A6B1841-9263-4307-A0CF-C908699D16E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25719" y="2384289"/>
            <a:ext cx="2320533" cy="2320533"/>
          </a:xfrm>
          <a:prstGeom prst="rect">
            <a:avLst/>
          </a:prstGeom>
        </p:spPr>
      </p:pic>
      <p:sp>
        <p:nvSpPr>
          <p:cNvPr id="49" name="TextBox 10">
            <a:extLst>
              <a:ext uri="{FF2B5EF4-FFF2-40B4-BE49-F238E27FC236}">
                <a16:creationId xmlns:a16="http://schemas.microsoft.com/office/drawing/2014/main" id="{23ECFFDA-01B0-43CF-A081-110C462DA0AE}"/>
              </a:ext>
            </a:extLst>
          </p:cNvPr>
          <p:cNvSpPr txBox="1"/>
          <p:nvPr/>
        </p:nvSpPr>
        <p:spPr>
          <a:xfrm>
            <a:off x="7218647" y="2348173"/>
            <a:ext cx="4426628" cy="11079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lvl="0">
              <a:spcBef>
                <a:spcPct val="0"/>
              </a:spcBef>
            </a:pPr>
            <a:r>
              <a:rPr lang="en-US" sz="3600" spc="80" dirty="0">
                <a:solidFill>
                  <a:srgbClr val="13538A"/>
                </a:solidFill>
                <a:latin typeface="Montserrat ExtraBold" panose="00000900000000000000" pitchFamily="2" charset="0"/>
              </a:rPr>
              <a:t>In-person Places OFFICE</a:t>
            </a:r>
          </a:p>
        </p:txBody>
      </p:sp>
      <p:sp>
        <p:nvSpPr>
          <p:cNvPr id="50" name="TextBox 11">
            <a:extLst>
              <a:ext uri="{FF2B5EF4-FFF2-40B4-BE49-F238E27FC236}">
                <a16:creationId xmlns:a16="http://schemas.microsoft.com/office/drawing/2014/main" id="{22EB8A4D-1CDF-4D68-AD06-D64AF8ADCD2D}"/>
              </a:ext>
            </a:extLst>
          </p:cNvPr>
          <p:cNvSpPr txBox="1"/>
          <p:nvPr/>
        </p:nvSpPr>
        <p:spPr>
          <a:xfrm>
            <a:off x="7660751" y="3529248"/>
            <a:ext cx="3542421" cy="8218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16668" lvl="1" indent="-158335">
              <a:lnSpc>
                <a:spcPts val="2053"/>
              </a:lnSpc>
              <a:buFont typeface="Arial"/>
              <a:buChar char="•"/>
            </a:pPr>
            <a:r>
              <a:rPr lang="en-US" sz="2400">
                <a:solidFill>
                  <a:srgbClr val="13538A"/>
                </a:solidFill>
                <a:latin typeface="Montserrat Classic"/>
              </a:rPr>
              <a:t>Build community culture</a:t>
            </a:r>
          </a:p>
          <a:p>
            <a:pPr marL="316668" lvl="1" indent="-158335">
              <a:lnSpc>
                <a:spcPts val="2053"/>
              </a:lnSpc>
              <a:buFont typeface="Arial"/>
              <a:buChar char="•"/>
            </a:pPr>
            <a:r>
              <a:rPr lang="en-US" sz="2400">
                <a:solidFill>
                  <a:srgbClr val="13538A"/>
                </a:solidFill>
                <a:latin typeface="Montserrat Classic"/>
              </a:rPr>
              <a:t>No longer a destination</a:t>
            </a:r>
          </a:p>
          <a:p>
            <a:pPr marL="316668" lvl="1" indent="-158335">
              <a:lnSpc>
                <a:spcPts val="2053"/>
              </a:lnSpc>
              <a:buFont typeface="Arial"/>
              <a:buChar char="•"/>
            </a:pPr>
            <a:r>
              <a:rPr lang="en-US" sz="2400">
                <a:solidFill>
                  <a:srgbClr val="13538A"/>
                </a:solidFill>
                <a:latin typeface="Montserrat Classic"/>
              </a:rPr>
              <a:t>Consider it a </a:t>
            </a:r>
            <a:r>
              <a:rPr lang="en-US" sz="2400" b="1">
                <a:solidFill>
                  <a:srgbClr val="13538A"/>
                </a:solidFill>
                <a:latin typeface="Montserrat Classic"/>
              </a:rPr>
              <a:t>TOOL</a:t>
            </a:r>
            <a:endParaRPr lang="en-US" sz="2400">
              <a:solidFill>
                <a:srgbClr val="13538A"/>
              </a:solidFill>
              <a:latin typeface="Montserrat Classic"/>
            </a:endParaRPr>
          </a:p>
        </p:txBody>
      </p:sp>
      <p:sp>
        <p:nvSpPr>
          <p:cNvPr id="47" name="TextBox 13">
            <a:extLst>
              <a:ext uri="{FF2B5EF4-FFF2-40B4-BE49-F238E27FC236}">
                <a16:creationId xmlns:a16="http://schemas.microsoft.com/office/drawing/2014/main" id="{FFED5E11-2102-4A3F-A8AD-6E4387B872D4}"/>
              </a:ext>
            </a:extLst>
          </p:cNvPr>
          <p:cNvSpPr txBox="1"/>
          <p:nvPr/>
        </p:nvSpPr>
        <p:spPr>
          <a:xfrm>
            <a:off x="1196418" y="2384963"/>
            <a:ext cx="4082923" cy="11079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l">
              <a:spcBef>
                <a:spcPct val="0"/>
              </a:spcBef>
            </a:pPr>
            <a:r>
              <a:rPr lang="en-US" sz="3600" spc="80">
                <a:solidFill>
                  <a:srgbClr val="5ACD81"/>
                </a:solidFill>
                <a:latin typeface="Montserrat ExtraBold" panose="00000900000000000000" pitchFamily="2" charset="0"/>
              </a:rPr>
              <a:t>Digital Spaces VIRTUAL</a:t>
            </a:r>
            <a:endParaRPr lang="en-US" sz="2000" spc="80">
              <a:solidFill>
                <a:srgbClr val="5ACD81"/>
              </a:solidFill>
              <a:latin typeface="Montserrat ExtraBold" panose="00000900000000000000" pitchFamily="2" charset="0"/>
            </a:endParaRPr>
          </a:p>
        </p:txBody>
      </p:sp>
      <p:sp>
        <p:nvSpPr>
          <p:cNvPr id="48" name="TextBox 14">
            <a:extLst>
              <a:ext uri="{FF2B5EF4-FFF2-40B4-BE49-F238E27FC236}">
                <a16:creationId xmlns:a16="http://schemas.microsoft.com/office/drawing/2014/main" id="{7A5BEF02-3DF1-4767-89BA-3407E206FF5A}"/>
              </a:ext>
            </a:extLst>
          </p:cNvPr>
          <p:cNvSpPr txBox="1"/>
          <p:nvPr/>
        </p:nvSpPr>
        <p:spPr>
          <a:xfrm>
            <a:off x="1352641" y="3553324"/>
            <a:ext cx="3299280" cy="82182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16668" lvl="1" indent="-158335">
              <a:lnSpc>
                <a:spcPts val="2053"/>
              </a:lnSpc>
              <a:buFont typeface="Arial"/>
              <a:buChar char="•"/>
            </a:pPr>
            <a:r>
              <a:rPr lang="en-US" sz="2400">
                <a:solidFill>
                  <a:srgbClr val="5ACD81"/>
                </a:solidFill>
                <a:latin typeface="Montserrat Classic"/>
              </a:rPr>
              <a:t>Reflection, deep work</a:t>
            </a:r>
          </a:p>
          <a:p>
            <a:pPr marL="316668" lvl="1" indent="-158335">
              <a:lnSpc>
                <a:spcPts val="2053"/>
              </a:lnSpc>
              <a:buFont typeface="Arial"/>
              <a:buChar char="•"/>
            </a:pPr>
            <a:r>
              <a:rPr lang="en-US" sz="2400">
                <a:solidFill>
                  <a:srgbClr val="5ACD81"/>
                </a:solidFill>
                <a:latin typeface="Montserrat Classic"/>
              </a:rPr>
              <a:t>Teams, Webex, Zoom,</a:t>
            </a:r>
          </a:p>
          <a:p>
            <a:pPr marL="316668" lvl="1" indent="-158335">
              <a:lnSpc>
                <a:spcPts val="2053"/>
              </a:lnSpc>
              <a:buFont typeface="Arial"/>
              <a:buChar char="•"/>
            </a:pPr>
            <a:r>
              <a:rPr lang="en-US" sz="2400">
                <a:solidFill>
                  <a:srgbClr val="5ACD81"/>
                </a:solidFill>
                <a:latin typeface="Montserrat Classic"/>
              </a:rPr>
              <a:t>Consider them </a:t>
            </a:r>
            <a:r>
              <a:rPr lang="en-US" sz="2400" b="1">
                <a:solidFill>
                  <a:srgbClr val="5ACD81"/>
                </a:solidFill>
                <a:latin typeface="Montserrat Classic"/>
              </a:rPr>
              <a:t>PLACES</a:t>
            </a:r>
          </a:p>
        </p:txBody>
      </p:sp>
      <p:sp>
        <p:nvSpPr>
          <p:cNvPr id="46" name="TextBox 15">
            <a:extLst>
              <a:ext uri="{FF2B5EF4-FFF2-40B4-BE49-F238E27FC236}">
                <a16:creationId xmlns:a16="http://schemas.microsoft.com/office/drawing/2014/main" id="{8EDC67E2-9B1B-4C04-934B-DD4F309E7D9E}"/>
              </a:ext>
            </a:extLst>
          </p:cNvPr>
          <p:cNvSpPr txBox="1"/>
          <p:nvPr/>
        </p:nvSpPr>
        <p:spPr>
          <a:xfrm>
            <a:off x="5199516" y="3159322"/>
            <a:ext cx="1772938" cy="74719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033"/>
              </a:lnSpc>
            </a:pPr>
            <a:r>
              <a:rPr lang="en-US" sz="2333">
                <a:solidFill>
                  <a:srgbClr val="002060"/>
                </a:solidFill>
                <a:latin typeface="Montserrat ExtraBold" panose="00000900000000000000" pitchFamily="2" charset="0"/>
              </a:rPr>
              <a:t>Equal</a:t>
            </a:r>
          </a:p>
          <a:p>
            <a:pPr algn="ctr">
              <a:lnSpc>
                <a:spcPts val="3033"/>
              </a:lnSpc>
            </a:pPr>
            <a:r>
              <a:rPr lang="en-US" sz="2333">
                <a:solidFill>
                  <a:srgbClr val="002060"/>
                </a:solidFill>
                <a:latin typeface="Montserrat ExtraBold" panose="00000900000000000000" pitchFamily="2" charset="0"/>
              </a:rPr>
              <a:t>Purposeful</a:t>
            </a:r>
          </a:p>
        </p:txBody>
      </p:sp>
    </p:spTree>
    <p:extLst>
      <p:ext uri="{BB962C8B-B14F-4D97-AF65-F5344CB8AC3E}">
        <p14:creationId xmlns:p14="http://schemas.microsoft.com/office/powerpoint/2010/main" val="73831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1"/>
                                        </p:tgtEl>
                                        <p:attrNameLst>
                                          <p:attrName>ppt_c</p:attrName>
                                        </p:attrNameLst>
                                      </p:cBhvr>
                                      <p:to>
                                        <a:srgbClr val="DDDDDD"/>
                                      </p:to>
                                    </p:animClr>
                                  </p:subTnLst>
                                </p:cTn>
                              </p:par>
                              <p:par>
                                <p:cTn id="10" presetID="42" presetClass="entr" presetSubtype="0" fill="hold"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2"/>
                                        </p:tgtEl>
                                        <p:attrNameLst>
                                          <p:attrName>ppt_c</p:attrName>
                                        </p:attrNameLst>
                                      </p:cBhvr>
                                      <p:to>
                                        <a:srgbClr val="DDDDDD"/>
                                      </p:to>
                                    </p:animClr>
                                  </p:subTnLst>
                                </p:cTn>
                              </p:par>
                              <p:par>
                                <p:cTn id="15" presetID="42"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47"/>
                                        </p:tgtEl>
                                        <p:attrNameLst>
                                          <p:attrName>ppt_c</p:attrName>
                                        </p:attrNameLst>
                                      </p:cBhvr>
                                      <p:to>
                                        <a:srgbClr val="DDDDDD"/>
                                      </p:to>
                                    </p:animClr>
                                  </p:subTnLst>
                                </p:cTn>
                              </p:par>
                              <p:par>
                                <p:cTn id="20" presetID="42"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1000"/>
                                        <p:tgtEl>
                                          <p:spTgt spid="48"/>
                                        </p:tgtEl>
                                      </p:cBhvr>
                                    </p:animEffect>
                                    <p:anim calcmode="lin" valueType="num">
                                      <p:cBhvr>
                                        <p:cTn id="23" dur="1000" fill="hold"/>
                                        <p:tgtEl>
                                          <p:spTgt spid="48"/>
                                        </p:tgtEl>
                                        <p:attrNameLst>
                                          <p:attrName>ppt_x</p:attrName>
                                        </p:attrNameLst>
                                      </p:cBhvr>
                                      <p:tavLst>
                                        <p:tav tm="0">
                                          <p:val>
                                            <p:strVal val="#ppt_x"/>
                                          </p:val>
                                        </p:tav>
                                        <p:tav tm="100000">
                                          <p:val>
                                            <p:strVal val="#ppt_x"/>
                                          </p:val>
                                        </p:tav>
                                      </p:tavLst>
                                    </p:anim>
                                    <p:anim calcmode="lin" valueType="num">
                                      <p:cBhvr>
                                        <p:cTn id="24" dur="1000" fill="hold"/>
                                        <p:tgtEl>
                                          <p:spTgt spid="48"/>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48"/>
                                        </p:tgtEl>
                                        <p:attrNameLst>
                                          <p:attrName>ppt_c</p:attrName>
                                        </p:attrNameLst>
                                      </p:cBhvr>
                                      <p:to>
                                        <a:srgbClr val="DDDDDD"/>
                                      </p:to>
                                    </p:animClr>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fade">
                                      <p:cBhvr>
                                        <p:cTn id="29" dur="1000"/>
                                        <p:tgtEl>
                                          <p:spTgt spid="53"/>
                                        </p:tgtEl>
                                      </p:cBhvr>
                                    </p:animEffect>
                                    <p:anim calcmode="lin" valueType="num">
                                      <p:cBhvr>
                                        <p:cTn id="30" dur="1000" fill="hold"/>
                                        <p:tgtEl>
                                          <p:spTgt spid="53"/>
                                        </p:tgtEl>
                                        <p:attrNameLst>
                                          <p:attrName>ppt_x</p:attrName>
                                        </p:attrNameLst>
                                      </p:cBhvr>
                                      <p:tavLst>
                                        <p:tav tm="0">
                                          <p:val>
                                            <p:strVal val="#ppt_x"/>
                                          </p:val>
                                        </p:tav>
                                        <p:tav tm="100000">
                                          <p:val>
                                            <p:strVal val="#ppt_x"/>
                                          </p:val>
                                        </p:tav>
                                      </p:tavLst>
                                    </p:anim>
                                    <p:anim calcmode="lin" valueType="num">
                                      <p:cBhvr>
                                        <p:cTn id="31" dur="1000" fill="hold"/>
                                        <p:tgtEl>
                                          <p:spTgt spid="53"/>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3"/>
                                        </p:tgtEl>
                                        <p:attrNameLst>
                                          <p:attrName>ppt_c</p:attrName>
                                        </p:attrNameLst>
                                      </p:cBhvr>
                                      <p:to>
                                        <a:srgbClr val="DDDDDD"/>
                                      </p:to>
                                    </p:animClr>
                                  </p:subTnLst>
                                </p:cTn>
                              </p:par>
                              <p:par>
                                <p:cTn id="32" presetID="42" presetClass="entr" presetSubtype="0" fill="hold"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1000"/>
                                        <p:tgtEl>
                                          <p:spTgt spid="54"/>
                                        </p:tgtEl>
                                      </p:cBhvr>
                                    </p:animEffect>
                                    <p:anim calcmode="lin" valueType="num">
                                      <p:cBhvr>
                                        <p:cTn id="35" dur="1000" fill="hold"/>
                                        <p:tgtEl>
                                          <p:spTgt spid="54"/>
                                        </p:tgtEl>
                                        <p:attrNameLst>
                                          <p:attrName>ppt_x</p:attrName>
                                        </p:attrNameLst>
                                      </p:cBhvr>
                                      <p:tavLst>
                                        <p:tav tm="0">
                                          <p:val>
                                            <p:strVal val="#ppt_x"/>
                                          </p:val>
                                        </p:tav>
                                        <p:tav tm="100000">
                                          <p:val>
                                            <p:strVal val="#ppt_x"/>
                                          </p:val>
                                        </p:tav>
                                      </p:tavLst>
                                    </p:anim>
                                    <p:anim calcmode="lin" valueType="num">
                                      <p:cBhvr>
                                        <p:cTn id="36" dur="1000" fill="hold"/>
                                        <p:tgtEl>
                                          <p:spTgt spid="54"/>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4"/>
                                        </p:tgtEl>
                                        <p:attrNameLst>
                                          <p:attrName>ppt_c</p:attrName>
                                        </p:attrNameLst>
                                      </p:cBhvr>
                                      <p:to>
                                        <a:srgbClr val="DDDDDD"/>
                                      </p:to>
                                    </p:animClr>
                                  </p:subTnLst>
                                </p:cTn>
                              </p:par>
                              <p:par>
                                <p:cTn id="37" presetID="42"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1000"/>
                                        <p:tgtEl>
                                          <p:spTgt spid="49"/>
                                        </p:tgtEl>
                                      </p:cBhvr>
                                    </p:animEffect>
                                    <p:anim calcmode="lin" valueType="num">
                                      <p:cBhvr>
                                        <p:cTn id="40" dur="1000" fill="hold"/>
                                        <p:tgtEl>
                                          <p:spTgt spid="49"/>
                                        </p:tgtEl>
                                        <p:attrNameLst>
                                          <p:attrName>ppt_x</p:attrName>
                                        </p:attrNameLst>
                                      </p:cBhvr>
                                      <p:tavLst>
                                        <p:tav tm="0">
                                          <p:val>
                                            <p:strVal val="#ppt_x"/>
                                          </p:val>
                                        </p:tav>
                                        <p:tav tm="100000">
                                          <p:val>
                                            <p:strVal val="#ppt_x"/>
                                          </p:val>
                                        </p:tav>
                                      </p:tavLst>
                                    </p:anim>
                                    <p:anim calcmode="lin" valueType="num">
                                      <p:cBhvr>
                                        <p:cTn id="41" dur="1000" fill="hold"/>
                                        <p:tgtEl>
                                          <p:spTgt spid="49"/>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49"/>
                                        </p:tgtEl>
                                        <p:attrNameLst>
                                          <p:attrName>ppt_c</p:attrName>
                                        </p:attrNameLst>
                                      </p:cBhvr>
                                      <p:to>
                                        <a:srgbClr val="DDDDDD"/>
                                      </p:to>
                                    </p:animClr>
                                  </p:subTnLst>
                                </p:cTn>
                              </p:par>
                              <p:par>
                                <p:cTn id="42" presetID="42" presetClass="entr" presetSubtype="0" fill="hold" grpId="0"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fade">
                                      <p:cBhvr>
                                        <p:cTn id="44" dur="1000"/>
                                        <p:tgtEl>
                                          <p:spTgt spid="50"/>
                                        </p:tgtEl>
                                      </p:cBhvr>
                                    </p:animEffect>
                                    <p:anim calcmode="lin" valueType="num">
                                      <p:cBhvr>
                                        <p:cTn id="45" dur="1000" fill="hold"/>
                                        <p:tgtEl>
                                          <p:spTgt spid="50"/>
                                        </p:tgtEl>
                                        <p:attrNameLst>
                                          <p:attrName>ppt_x</p:attrName>
                                        </p:attrNameLst>
                                      </p:cBhvr>
                                      <p:tavLst>
                                        <p:tav tm="0">
                                          <p:val>
                                            <p:strVal val="#ppt_x"/>
                                          </p:val>
                                        </p:tav>
                                        <p:tav tm="100000">
                                          <p:val>
                                            <p:strVal val="#ppt_x"/>
                                          </p:val>
                                        </p:tav>
                                      </p:tavLst>
                                    </p:anim>
                                    <p:anim calcmode="lin" valueType="num">
                                      <p:cBhvr>
                                        <p:cTn id="46" dur="1000" fill="hold"/>
                                        <p:tgtEl>
                                          <p:spTgt spid="50"/>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50"/>
                                        </p:tgtEl>
                                        <p:attrNameLst>
                                          <p:attrName>ppt_c</p:attrName>
                                        </p:attrNameLst>
                                      </p:cBhvr>
                                      <p:to>
                                        <a:srgbClr val="DDDDDD"/>
                                      </p:to>
                                    </p:animClr>
                                  </p:sub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1000"/>
                                        <p:tgtEl>
                                          <p:spTgt spid="43"/>
                                        </p:tgtEl>
                                      </p:cBhvr>
                                    </p:animEffect>
                                    <p:anim calcmode="lin" valueType="num">
                                      <p:cBhvr>
                                        <p:cTn id="52" dur="1000" fill="hold"/>
                                        <p:tgtEl>
                                          <p:spTgt spid="43"/>
                                        </p:tgtEl>
                                        <p:attrNameLst>
                                          <p:attrName>ppt_x</p:attrName>
                                        </p:attrNameLst>
                                      </p:cBhvr>
                                      <p:tavLst>
                                        <p:tav tm="0">
                                          <p:val>
                                            <p:strVal val="#ppt_x"/>
                                          </p:val>
                                        </p:tav>
                                        <p:tav tm="100000">
                                          <p:val>
                                            <p:strVal val="#ppt_x"/>
                                          </p:val>
                                        </p:tav>
                                      </p:tavLst>
                                    </p:anim>
                                    <p:anim calcmode="lin" valueType="num">
                                      <p:cBhvr>
                                        <p:cTn id="53" dur="1000" fill="hold"/>
                                        <p:tgtEl>
                                          <p:spTgt spid="43"/>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43"/>
                                        </p:tgtEl>
                                        <p:attrNameLst>
                                          <p:attrName>ppt_c</p:attrName>
                                        </p:attrNameLst>
                                      </p:cBhvr>
                                      <p:to>
                                        <a:srgbClr val="DDDDDD"/>
                                      </p:to>
                                    </p:animClr>
                                  </p:subTnLst>
                                </p:cTn>
                              </p:par>
                              <p:par>
                                <p:cTn id="54" presetID="42" presetClass="entr" presetSubtype="0" fill="hold" grpId="0" nodeType="with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1000"/>
                                        <p:tgtEl>
                                          <p:spTgt spid="46"/>
                                        </p:tgtEl>
                                      </p:cBhvr>
                                    </p:animEffect>
                                    <p:anim calcmode="lin" valueType="num">
                                      <p:cBhvr>
                                        <p:cTn id="57" dur="1000" fill="hold"/>
                                        <p:tgtEl>
                                          <p:spTgt spid="46"/>
                                        </p:tgtEl>
                                        <p:attrNameLst>
                                          <p:attrName>ppt_x</p:attrName>
                                        </p:attrNameLst>
                                      </p:cBhvr>
                                      <p:tavLst>
                                        <p:tav tm="0">
                                          <p:val>
                                            <p:strVal val="#ppt_x"/>
                                          </p:val>
                                        </p:tav>
                                        <p:tav tm="100000">
                                          <p:val>
                                            <p:strVal val="#ppt_x"/>
                                          </p:val>
                                        </p:tav>
                                      </p:tavLst>
                                    </p:anim>
                                    <p:anim calcmode="lin" valueType="num">
                                      <p:cBhvr>
                                        <p:cTn id="58" dur="1000" fill="hold"/>
                                        <p:tgtEl>
                                          <p:spTgt spid="46"/>
                                        </p:tgtEl>
                                        <p:attrNameLst>
                                          <p:attrName>ppt_y</p:attrName>
                                        </p:attrNameLst>
                                      </p:cBhvr>
                                      <p:tavLst>
                                        <p:tav tm="0">
                                          <p:val>
                                            <p:strVal val="#ppt_y+.1"/>
                                          </p:val>
                                        </p:tav>
                                        <p:tav tm="100000">
                                          <p:val>
                                            <p:strVal val="#ppt_y"/>
                                          </p:val>
                                        </p:tav>
                                      </p:tavLst>
                                    </p:anim>
                                  </p:childTnLst>
                                  <p:subTnLst>
                                    <p:animClr clrSpc="rgb" dir="cw">
                                      <p:cBhvr override="childStyle">
                                        <p:cTn dur="1" fill="hold" display="0" masterRel="nextClick" afterEffect="1"/>
                                        <p:tgtEl>
                                          <p:spTgt spid="46"/>
                                        </p:tgtEl>
                                        <p:attrNameLst>
                                          <p:attrName>ppt_c</p:attrName>
                                        </p:attrNameLst>
                                      </p:cBhvr>
                                      <p:to>
                                        <a:srgbClr val="DDDDDD"/>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47" grpId="0"/>
      <p:bldP spid="48" grpId="0"/>
      <p:bldP spid="4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60953C-E640-8E1D-E771-9E2A1F0F163B}"/>
              </a:ext>
            </a:extLst>
          </p:cNvPr>
          <p:cNvPicPr>
            <a:picLocks noChangeAspect="1"/>
          </p:cNvPicPr>
          <p:nvPr/>
        </p:nvPicPr>
        <p:blipFill rotWithShape="1">
          <a:blip r:embed="rId3">
            <a:extLst>
              <a:ext uri="{28A0092B-C50C-407E-A947-70E740481C1C}">
                <a14:useLocalDpi xmlns:a14="http://schemas.microsoft.com/office/drawing/2010/main" val="0"/>
              </a:ext>
            </a:extLst>
          </a:blip>
          <a:srcRect t="12364" r="9091" b="44418"/>
          <a:stretch/>
        </p:blipFill>
        <p:spPr>
          <a:xfrm>
            <a:off x="2562726" y="1"/>
            <a:ext cx="9629274" cy="6857999"/>
          </a:xfrm>
          <a:prstGeom prst="rect">
            <a:avLst/>
          </a:prstGeom>
        </p:spPr>
      </p:pic>
      <p:sp>
        <p:nvSpPr>
          <p:cNvPr id="16" name="Freeform: Shape 1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106BCB-7CC3-C521-9328-653DBEE8EFCE}"/>
              </a:ext>
            </a:extLst>
          </p:cNvPr>
          <p:cNvSpPr>
            <a:spLocks noGrp="1"/>
          </p:cNvSpPr>
          <p:nvPr>
            <p:ph type="title"/>
          </p:nvPr>
        </p:nvSpPr>
        <p:spPr>
          <a:xfrm>
            <a:off x="804672" y="342006"/>
            <a:ext cx="3879232" cy="1669674"/>
          </a:xfrm>
        </p:spPr>
        <p:txBody>
          <a:bodyPr vert="horz" lIns="91440" tIns="45720" rIns="91440" bIns="45720" rtlCol="0" anchor="b">
            <a:normAutofit/>
          </a:bodyPr>
          <a:lstStyle/>
          <a:p>
            <a:pPr defTabSz="914400"/>
            <a:r>
              <a:rPr lang="en-US" sz="5400">
                <a:solidFill>
                  <a:schemeClr val="tx1"/>
                </a:solidFill>
                <a:latin typeface="Aharoni" panose="02010803020104030203" pitchFamily="2" charset="-79"/>
                <a:cs typeface="Aharoni" panose="02010803020104030203" pitchFamily="2" charset="-79"/>
              </a:rPr>
              <a:t>Leveling Up…</a:t>
            </a:r>
            <a:r>
              <a:rPr lang="en-US" sz="5400" i="1">
                <a:solidFill>
                  <a:schemeClr val="tx1"/>
                </a:solidFill>
                <a:latin typeface="Aharoni" panose="02010803020104030203" pitchFamily="2" charset="-79"/>
                <a:cs typeface="Aharoni" panose="02010803020104030203" pitchFamily="2" charset="-79"/>
              </a:rPr>
              <a:t>Care</a:t>
            </a:r>
            <a:endParaRPr lang="en-US" sz="5400">
              <a:solidFill>
                <a:schemeClr val="tx1"/>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FDA1BDC-5A1F-A29E-06B0-8D8950EB26E0}"/>
              </a:ext>
            </a:extLst>
          </p:cNvPr>
          <p:cNvSpPr>
            <a:spLocks noGrp="1"/>
          </p:cNvSpPr>
          <p:nvPr>
            <p:ph idx="1"/>
          </p:nvPr>
        </p:nvSpPr>
        <p:spPr>
          <a:xfrm>
            <a:off x="804672" y="2155565"/>
            <a:ext cx="2548128" cy="3125508"/>
          </a:xfrm>
        </p:spPr>
        <p:txBody>
          <a:bodyPr vert="horz" lIns="91440" tIns="45720" rIns="91440" bIns="45720" rtlCol="0" anchor="t">
            <a:normAutofit/>
          </a:bodyPr>
          <a:lstStyle/>
          <a:p>
            <a:pPr marL="0" indent="0" defTabSz="914400">
              <a:buNone/>
            </a:pPr>
            <a:r>
              <a:rPr lang="en-US">
                <a:solidFill>
                  <a:schemeClr val="tx1"/>
                </a:solidFill>
              </a:rPr>
              <a:t>People need to feel your digital and physical presence for a leader to lead effectively</a:t>
            </a:r>
          </a:p>
        </p:txBody>
      </p:sp>
    </p:spTree>
    <p:extLst>
      <p:ext uri="{BB962C8B-B14F-4D97-AF65-F5344CB8AC3E}">
        <p14:creationId xmlns:p14="http://schemas.microsoft.com/office/powerpoint/2010/main" val="384698003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60953C-E640-8E1D-E771-9E2A1F0F163B}"/>
              </a:ext>
            </a:extLst>
          </p:cNvPr>
          <p:cNvPicPr>
            <a:picLocks noChangeAspect="1"/>
          </p:cNvPicPr>
          <p:nvPr/>
        </p:nvPicPr>
        <p:blipFill rotWithShape="1">
          <a:blip r:embed="rId3">
            <a:extLst>
              <a:ext uri="{28A0092B-C50C-407E-A947-70E740481C1C}">
                <a14:useLocalDpi xmlns:a14="http://schemas.microsoft.com/office/drawing/2010/main" val="0"/>
              </a:ext>
            </a:extLst>
          </a:blip>
          <a:srcRect t="12364" r="9091" b="44418"/>
          <a:stretch/>
        </p:blipFill>
        <p:spPr>
          <a:xfrm>
            <a:off x="2562726" y="1"/>
            <a:ext cx="9629274" cy="6857999"/>
          </a:xfrm>
          <a:prstGeom prst="rect">
            <a:avLst/>
          </a:prstGeom>
        </p:spPr>
      </p:pic>
      <p:sp>
        <p:nvSpPr>
          <p:cNvPr id="16" name="Freeform: Shape 15">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106BCB-7CC3-C521-9328-653DBEE8EFCE}"/>
              </a:ext>
            </a:extLst>
          </p:cNvPr>
          <p:cNvSpPr>
            <a:spLocks noGrp="1"/>
          </p:cNvSpPr>
          <p:nvPr>
            <p:ph type="title"/>
          </p:nvPr>
        </p:nvSpPr>
        <p:spPr>
          <a:xfrm>
            <a:off x="804672" y="342006"/>
            <a:ext cx="3879232" cy="1669674"/>
          </a:xfrm>
        </p:spPr>
        <p:txBody>
          <a:bodyPr vert="horz" lIns="91440" tIns="45720" rIns="91440" bIns="45720" rtlCol="0" anchor="b">
            <a:normAutofit/>
          </a:bodyPr>
          <a:lstStyle/>
          <a:p>
            <a:pPr defTabSz="914400"/>
            <a:r>
              <a:rPr lang="en-US" sz="5400">
                <a:solidFill>
                  <a:schemeClr val="tx1"/>
                </a:solidFill>
                <a:latin typeface="Aharoni" panose="02010803020104030203" pitchFamily="2" charset="-79"/>
                <a:cs typeface="Aharoni" panose="02010803020104030203" pitchFamily="2" charset="-79"/>
              </a:rPr>
              <a:t>Leveling Up…</a:t>
            </a:r>
            <a:r>
              <a:rPr lang="en-US" sz="5400" i="1">
                <a:solidFill>
                  <a:schemeClr val="tx1"/>
                </a:solidFill>
                <a:latin typeface="Aharoni" panose="02010803020104030203" pitchFamily="2" charset="-79"/>
                <a:cs typeface="Aharoni" panose="02010803020104030203" pitchFamily="2" charset="-79"/>
              </a:rPr>
              <a:t>Care</a:t>
            </a:r>
            <a:endParaRPr lang="en-US" sz="5400">
              <a:solidFill>
                <a:schemeClr val="tx1"/>
              </a:solidFill>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CFDA1BDC-5A1F-A29E-06B0-8D8950EB26E0}"/>
              </a:ext>
            </a:extLst>
          </p:cNvPr>
          <p:cNvSpPr>
            <a:spLocks noGrp="1"/>
          </p:cNvSpPr>
          <p:nvPr>
            <p:ph idx="1"/>
          </p:nvPr>
        </p:nvSpPr>
        <p:spPr>
          <a:xfrm>
            <a:off x="661391" y="2780646"/>
            <a:ext cx="2715768" cy="3125508"/>
          </a:xfrm>
        </p:spPr>
        <p:txBody>
          <a:bodyPr vert="horz" lIns="91440" tIns="45720" rIns="91440" bIns="45720" rtlCol="0" anchor="t">
            <a:normAutofit/>
          </a:bodyPr>
          <a:lstStyle/>
          <a:p>
            <a:pPr marL="0" indent="0" defTabSz="914400">
              <a:buNone/>
            </a:pPr>
            <a:r>
              <a:rPr lang="en-US">
                <a:solidFill>
                  <a:schemeClr val="tx1"/>
                </a:solidFill>
              </a:rPr>
              <a:t>Opportunity to be multi – modal workers/leaders</a:t>
            </a:r>
          </a:p>
        </p:txBody>
      </p:sp>
    </p:spTree>
    <p:extLst>
      <p:ext uri="{BB962C8B-B14F-4D97-AF65-F5344CB8AC3E}">
        <p14:creationId xmlns:p14="http://schemas.microsoft.com/office/powerpoint/2010/main" val="29772029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Wood human figure">
            <a:extLst>
              <a:ext uri="{FF2B5EF4-FFF2-40B4-BE49-F238E27FC236}">
                <a16:creationId xmlns:a16="http://schemas.microsoft.com/office/drawing/2014/main" id="{69555B3F-A41B-8D9D-A608-746CACD75059}"/>
              </a:ext>
            </a:extLst>
          </p:cNvPr>
          <p:cNvPicPr>
            <a:picLocks noChangeAspect="1"/>
          </p:cNvPicPr>
          <p:nvPr/>
        </p:nvPicPr>
        <p:blipFill rotWithShape="1">
          <a:blip r:embed="rId3"/>
          <a:srcRect l="1083" r="51656"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A1F47C-41C9-4073-49BE-CC38CA7B9D6A}"/>
              </a:ext>
            </a:extLst>
          </p:cNvPr>
          <p:cNvSpPr>
            <a:spLocks noGrp="1"/>
          </p:cNvSpPr>
          <p:nvPr>
            <p:ph type="title"/>
          </p:nvPr>
        </p:nvSpPr>
        <p:spPr>
          <a:xfrm>
            <a:off x="5827048" y="407987"/>
            <a:ext cx="5721484" cy="1325563"/>
          </a:xfrm>
        </p:spPr>
        <p:txBody>
          <a:bodyPr>
            <a:normAutofit/>
          </a:bodyPr>
          <a:lstStyle/>
          <a:p>
            <a:r>
              <a:rPr lang="en-US" b="1"/>
              <a:t>Prompt/Action Step</a:t>
            </a:r>
          </a:p>
        </p:txBody>
      </p:sp>
      <p:sp>
        <p:nvSpPr>
          <p:cNvPr id="3" name="Content Placeholder 2">
            <a:extLst>
              <a:ext uri="{FF2B5EF4-FFF2-40B4-BE49-F238E27FC236}">
                <a16:creationId xmlns:a16="http://schemas.microsoft.com/office/drawing/2014/main" id="{BDB72FDB-9333-AFEB-0255-B6B6CE396B9A}"/>
              </a:ext>
            </a:extLst>
          </p:cNvPr>
          <p:cNvSpPr>
            <a:spLocks noGrp="1"/>
          </p:cNvSpPr>
          <p:nvPr>
            <p:ph idx="1"/>
          </p:nvPr>
        </p:nvSpPr>
        <p:spPr>
          <a:xfrm>
            <a:off x="5723383" y="2098675"/>
            <a:ext cx="5721484" cy="4351338"/>
          </a:xfrm>
        </p:spPr>
        <p:txBody>
          <a:bodyPr>
            <a:normAutofit/>
          </a:bodyPr>
          <a:lstStyle/>
          <a:p>
            <a:pPr>
              <a:lnSpc>
                <a:spcPct val="100000"/>
              </a:lnSpc>
            </a:pPr>
            <a:r>
              <a:rPr lang="en-US" dirty="0"/>
              <a:t>What blind spots currently exist in your organization?</a:t>
            </a:r>
          </a:p>
          <a:p>
            <a:pPr>
              <a:lnSpc>
                <a:spcPct val="100000"/>
              </a:lnSpc>
            </a:pPr>
            <a:r>
              <a:rPr lang="en-US" dirty="0"/>
              <a:t>How are these getting in the way of a healthy and supportive hybrid workplace?</a:t>
            </a:r>
          </a:p>
          <a:p>
            <a:pPr>
              <a:lnSpc>
                <a:spcPct val="100000"/>
              </a:lnSpc>
            </a:pPr>
            <a:r>
              <a:rPr lang="en-US" dirty="0"/>
              <a:t>What conversations or actions need to take place now?</a:t>
            </a:r>
          </a:p>
        </p:txBody>
      </p:sp>
    </p:spTree>
    <p:extLst>
      <p:ext uri="{BB962C8B-B14F-4D97-AF65-F5344CB8AC3E}">
        <p14:creationId xmlns:p14="http://schemas.microsoft.com/office/powerpoint/2010/main" val="2634914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Uncharted Territory</a:t>
            </a:r>
          </a:p>
        </p:txBody>
      </p:sp>
      <p:pic>
        <p:nvPicPr>
          <p:cNvPr id="4" name="Picture 3" descr="A picture containing outdoor, ground, person&#10;&#10;Description automatically generated">
            <a:extLst>
              <a:ext uri="{FF2B5EF4-FFF2-40B4-BE49-F238E27FC236}">
                <a16:creationId xmlns:a16="http://schemas.microsoft.com/office/drawing/2014/main" id="{A7EEA69F-327C-5393-CF01-A4DF3FDFB000}"/>
              </a:ext>
            </a:extLst>
          </p:cNvPr>
          <p:cNvPicPr>
            <a:picLocks noChangeAspect="1"/>
          </p:cNvPicPr>
          <p:nvPr/>
        </p:nvPicPr>
        <p:blipFill rotWithShape="1">
          <a:blip r:embed="rId3">
            <a:extLst>
              <a:ext uri="{28A0092B-C50C-407E-A947-70E740481C1C}">
                <a14:useLocalDpi xmlns:a14="http://schemas.microsoft.com/office/drawing/2010/main" val="0"/>
              </a:ext>
            </a:extLst>
          </a:blip>
          <a:srcRect l="15741" r="12731"/>
          <a:stretch/>
        </p:blipFill>
        <p:spPr>
          <a:xfrm>
            <a:off x="20" y="-81270"/>
            <a:ext cx="4059916" cy="4242806"/>
          </a:xfrm>
          <a:prstGeom prst="rect">
            <a:avLst/>
          </a:prstGeom>
        </p:spPr>
      </p:pic>
      <p:pic>
        <p:nvPicPr>
          <p:cNvPr id="8" name="Picture 7" descr="A picture containing outdoor, person, person, transport&#10;&#10;Description automatically generated">
            <a:extLst>
              <a:ext uri="{FF2B5EF4-FFF2-40B4-BE49-F238E27FC236}">
                <a16:creationId xmlns:a16="http://schemas.microsoft.com/office/drawing/2014/main" id="{7A5BC5C0-8BBB-E30B-CA39-3185C7B21551}"/>
              </a:ext>
            </a:extLst>
          </p:cNvPr>
          <p:cNvPicPr>
            <a:picLocks noChangeAspect="1"/>
          </p:cNvPicPr>
          <p:nvPr/>
        </p:nvPicPr>
        <p:blipFill rotWithShape="1">
          <a:blip r:embed="rId4">
            <a:extLst>
              <a:ext uri="{28A0092B-C50C-407E-A947-70E740481C1C}">
                <a14:useLocalDpi xmlns:a14="http://schemas.microsoft.com/office/drawing/2010/main" val="0"/>
              </a:ext>
            </a:extLst>
          </a:blip>
          <a:srcRect l="36626" r="9509"/>
          <a:stretch/>
        </p:blipFill>
        <p:spPr>
          <a:xfrm>
            <a:off x="4090482" y="-20321"/>
            <a:ext cx="4062918" cy="4242816"/>
          </a:xfrm>
          <a:prstGeom prst="rect">
            <a:avLst/>
          </a:prstGeom>
        </p:spPr>
      </p:pic>
      <p:pic>
        <p:nvPicPr>
          <p:cNvPr id="6" name="Picture 5">
            <a:extLst>
              <a:ext uri="{FF2B5EF4-FFF2-40B4-BE49-F238E27FC236}">
                <a16:creationId xmlns:a16="http://schemas.microsoft.com/office/drawing/2014/main" id="{CECF249B-9D42-60E8-66DC-BBA568942CE8}"/>
              </a:ext>
            </a:extLst>
          </p:cNvPr>
          <p:cNvPicPr>
            <a:picLocks noChangeAspect="1"/>
          </p:cNvPicPr>
          <p:nvPr/>
        </p:nvPicPr>
        <p:blipFill>
          <a:blip r:embed="rId5" cstate="print">
            <a:extLst>
              <a:ext uri="{28A0092B-C50C-407E-A947-70E740481C1C}">
                <a14:useLocalDpi xmlns:a14="http://schemas.microsoft.com/office/drawing/2010/main" val="0"/>
              </a:ext>
            </a:extLst>
          </a:blip>
          <a:srcRect t="15095" b="15095"/>
          <a:stretch/>
        </p:blipFill>
        <p:spPr>
          <a:xfrm>
            <a:off x="8132064" y="10"/>
            <a:ext cx="4059936" cy="4242806"/>
          </a:xfrm>
          <a:prstGeom prst="rect">
            <a:avLst/>
          </a:prstGeom>
        </p:spPr>
      </p:pic>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13030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pic>
        <p:nvPicPr>
          <p:cNvPr id="5124" name="Picture 4">
            <a:extLst>
              <a:ext uri="{FF2B5EF4-FFF2-40B4-BE49-F238E27FC236}">
                <a16:creationId xmlns:a16="http://schemas.microsoft.com/office/drawing/2014/main" id="{8BD31755-3D83-42E2-8247-C80AB0002AC4}"/>
              </a:ext>
            </a:extLst>
          </p:cNvPr>
          <p:cNvPicPr>
            <a:picLocks noChangeAspect="1" noChangeArrowheads="1"/>
          </p:cNvPicPr>
          <p:nvPr/>
        </p:nvPicPr>
        <p:blipFill>
          <a:blip r:embed="rId3"/>
          <a:srcRect/>
          <a:stretch>
            <a:fillRect/>
          </a:stretch>
        </p:blipFill>
        <p:spPr bwMode="auto">
          <a:xfrm>
            <a:off x="0" y="84"/>
            <a:ext cx="12192000" cy="684892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4274E40-9B41-43C1-A343-15B8D3BA6202}"/>
              </a:ext>
            </a:extLst>
          </p:cNvPr>
          <p:cNvSpPr/>
          <p:nvPr/>
        </p:nvSpPr>
        <p:spPr>
          <a:xfrm>
            <a:off x="2296157" y="1329971"/>
            <a:ext cx="7599686" cy="3880783"/>
          </a:xfrm>
          <a:prstGeom prst="rect">
            <a:avLst/>
          </a:prstGeom>
          <a:solidFill>
            <a:schemeClr val="accent2">
              <a:lumMod val="20000"/>
              <a:lumOff val="80000"/>
              <a:alpha val="74118"/>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9" name="Google Shape;669;ga2d5854261_0_384"/>
          <p:cNvSpPr txBox="1">
            <a:spLocks noGrp="1"/>
          </p:cNvSpPr>
          <p:nvPr>
            <p:ph type="body" idx="1"/>
          </p:nvPr>
        </p:nvSpPr>
        <p:spPr>
          <a:xfrm>
            <a:off x="2724150" y="2186380"/>
            <a:ext cx="6743700" cy="43033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904"/>
              <a:buNone/>
            </a:pPr>
            <a:r>
              <a:rPr lang="en-US" sz="2800" dirty="0">
                <a:solidFill>
                  <a:schemeClr val="tx1"/>
                </a:solidFill>
              </a:rPr>
              <a:t>It is like a voyage of discovery into unknown lands, seeking not for new territory but for new knowledge. It should appeal to those with a good sense of adventure.</a:t>
            </a:r>
            <a:endParaRPr dirty="0">
              <a:solidFill>
                <a:schemeClr val="tx1"/>
              </a:solidFill>
            </a:endParaRPr>
          </a:p>
          <a:p>
            <a:pPr marL="0" lvl="0" indent="0" algn="l" rtl="0">
              <a:lnSpc>
                <a:spcPct val="90000"/>
              </a:lnSpc>
              <a:spcBef>
                <a:spcPts val="400"/>
              </a:spcBef>
              <a:spcAft>
                <a:spcPts val="0"/>
              </a:spcAft>
              <a:buSzPts val="1904"/>
              <a:buNone/>
            </a:pPr>
            <a:endParaRPr sz="2800" dirty="0">
              <a:solidFill>
                <a:schemeClr val="tx1"/>
              </a:solidFill>
            </a:endParaRPr>
          </a:p>
          <a:p>
            <a:pPr marL="0" lvl="0" indent="0" algn="r" rtl="0">
              <a:lnSpc>
                <a:spcPct val="90000"/>
              </a:lnSpc>
              <a:spcBef>
                <a:spcPts val="400"/>
              </a:spcBef>
              <a:spcAft>
                <a:spcPts val="0"/>
              </a:spcAft>
              <a:buSzPts val="1904"/>
              <a:buNone/>
            </a:pPr>
            <a:r>
              <a:rPr lang="en-US" sz="2800" dirty="0">
                <a:solidFill>
                  <a:schemeClr val="tx1"/>
                </a:solidFill>
              </a:rPr>
              <a:t>			— Frederick Sanger </a:t>
            </a:r>
            <a:endParaRPr dirty="0">
              <a:solidFill>
                <a:schemeClr val="tx1"/>
              </a:solidFill>
            </a:endParaRPr>
          </a:p>
          <a:p>
            <a:pPr marL="0" lvl="0" indent="0" algn="l" rtl="0">
              <a:lnSpc>
                <a:spcPct val="90000"/>
              </a:lnSpc>
              <a:spcBef>
                <a:spcPts val="400"/>
              </a:spcBef>
              <a:spcAft>
                <a:spcPts val="0"/>
              </a:spcAft>
              <a:buSzPts val="1904"/>
              <a:buNone/>
            </a:pPr>
            <a:endParaRPr sz="2800" dirty="0">
              <a:solidFill>
                <a:schemeClr val="tx1"/>
              </a:solidFill>
            </a:endParaRPr>
          </a:p>
        </p:txBody>
      </p:sp>
      <p:sp>
        <p:nvSpPr>
          <p:cNvPr id="670" name="Google Shape;670;ga2d5854261_0_384"/>
          <p:cNvSpPr txBox="1"/>
          <p:nvPr/>
        </p:nvSpPr>
        <p:spPr>
          <a:xfrm>
            <a:off x="6696685" y="6489700"/>
            <a:ext cx="3843300" cy="184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600"/>
              <a:buFont typeface="Arial"/>
              <a:buNone/>
              <a:tabLst/>
              <a:defRPr/>
            </a:pPr>
            <a:r>
              <a:rPr kumimoji="0" lang="en-US" sz="600" b="0" i="0" u="none" strike="noStrike" kern="1200" cap="none" spc="0" normalizeH="0" baseline="0" noProof="0">
                <a:ln>
                  <a:noFill/>
                </a:ln>
                <a:solidFill>
                  <a:prstClr val="black"/>
                </a:solidFill>
                <a:effectLst/>
                <a:uLnTx/>
                <a:uFillTx/>
                <a:latin typeface="Georgia"/>
                <a:ea typeface="Georgia"/>
                <a:cs typeface="Georgia"/>
                <a:sym typeface="Georgia"/>
              </a:rPr>
              <a:t>Copyright © 2012 Gallup, Inc. All rights reserved.</a:t>
            </a: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78364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p:cNvPicPr>
            <a:picLocks noGrp="1" noChangeAspect="1"/>
          </p:cNvPicPr>
          <p:nvPr>
            <p:ph idx="1"/>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79653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34"/>
        <p:cNvGrpSpPr/>
        <p:nvPr/>
      </p:nvGrpSpPr>
      <p:grpSpPr>
        <a:xfrm>
          <a:off x="0" y="0"/>
          <a:ext cx="0" cy="0"/>
          <a:chOff x="0" y="0"/>
          <a:chExt cx="0" cy="0"/>
        </a:xfrm>
      </p:grpSpPr>
      <p:sp useBgFill="1">
        <p:nvSpPr>
          <p:cNvPr id="144" name="Rectangle 143">
            <a:extLst>
              <a:ext uri="{FF2B5EF4-FFF2-40B4-BE49-F238E27FC236}">
                <a16:creationId xmlns:a16="http://schemas.microsoft.com/office/drawing/2014/main" id="{2B39286B-772E-4B31-95F0-33484AFAA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Google Shape;135;p4"/>
          <p:cNvSpPr txBox="1">
            <a:spLocks noGrp="1"/>
          </p:cNvSpPr>
          <p:nvPr>
            <p:ph type="title"/>
          </p:nvPr>
        </p:nvSpPr>
        <p:spPr>
          <a:xfrm>
            <a:off x="841249" y="388620"/>
            <a:ext cx="5930092" cy="2057400"/>
          </a:xfrm>
          <a:prstGeom prst="rect">
            <a:avLst/>
          </a:prstGeom>
        </p:spPr>
        <p:txBody>
          <a:bodyPr spcFirstLastPara="1" vert="horz" lIns="68569" tIns="34275" rIns="68569" bIns="34275" rtlCol="0" anchor="b" anchorCtr="0">
            <a:normAutofit/>
          </a:bodyPr>
          <a:lstStyle/>
          <a:p>
            <a:pPr>
              <a:spcBef>
                <a:spcPts val="0"/>
              </a:spcBef>
              <a:buClr>
                <a:srgbClr val="1E4E79"/>
              </a:buClr>
              <a:buSzPts val="3959"/>
            </a:pPr>
            <a:r>
              <a:rPr lang="en-US" sz="6000" b="1">
                <a:solidFill>
                  <a:schemeClr val="accent1">
                    <a:lumMod val="40000"/>
                    <a:lumOff val="60000"/>
                  </a:schemeClr>
                </a:solidFill>
                <a:latin typeface="+mn-lt"/>
              </a:rPr>
              <a:t>Thank You!</a:t>
            </a:r>
          </a:p>
        </p:txBody>
      </p:sp>
      <p:sp>
        <p:nvSpPr>
          <p:cNvPr id="139" name="Google Shape;139;p4"/>
          <p:cNvSpPr txBox="1">
            <a:spLocks noGrp="1"/>
          </p:cNvSpPr>
          <p:nvPr>
            <p:ph type="body" idx="1"/>
          </p:nvPr>
        </p:nvSpPr>
        <p:spPr>
          <a:xfrm>
            <a:off x="841249" y="2688336"/>
            <a:ext cx="5930092" cy="3474720"/>
          </a:xfrm>
          <a:prstGeom prst="rect">
            <a:avLst/>
          </a:prstGeom>
        </p:spPr>
        <p:txBody>
          <a:bodyPr spcFirstLastPara="1" vert="horz" lIns="68569" tIns="34275" rIns="68569" bIns="34275" rtlCol="0" anchor="t" anchorCtr="0">
            <a:normAutofit/>
          </a:bodyPr>
          <a:lstStyle/>
          <a:p>
            <a:pPr marL="0" indent="0">
              <a:spcBef>
                <a:spcPts val="0"/>
              </a:spcBef>
              <a:buClr>
                <a:srgbClr val="7F7F7F"/>
              </a:buClr>
              <a:buSzPts val="2800"/>
              <a:buNone/>
            </a:pPr>
            <a:r>
              <a:rPr lang="sv-SE" sz="2800" b="1">
                <a:latin typeface="Calibri"/>
                <a:ea typeface="Calibri"/>
                <a:cs typeface="Calibri"/>
                <a:sym typeface="Calibri"/>
              </a:rPr>
              <a:t>Deanna Potter, M.A.</a:t>
            </a:r>
            <a:endParaRPr lang="sv-SE" sz="2800">
              <a:cs typeface="Calibri"/>
            </a:endParaRPr>
          </a:p>
          <a:p>
            <a:pPr marL="0" indent="0">
              <a:spcBef>
                <a:spcPts val="0"/>
              </a:spcBef>
              <a:buSzPts val="2800"/>
              <a:buNone/>
            </a:pPr>
            <a:r>
              <a:rPr lang="sv-SE" sz="2800" i="1">
                <a:cs typeface="Calibri"/>
              </a:rPr>
              <a:t>Strategic Communications Manager</a:t>
            </a:r>
            <a:endParaRPr lang="sv-SE" sz="2800" i="1"/>
          </a:p>
          <a:p>
            <a:pPr marL="0" indent="0">
              <a:buClr>
                <a:srgbClr val="7F7F7F"/>
              </a:buClr>
              <a:buSzPts val="2800"/>
              <a:buNone/>
            </a:pPr>
            <a:r>
              <a:rPr lang="sv-SE" sz="2800" u="sng">
                <a:hlinkClick r:id="rId3"/>
              </a:rPr>
              <a:t>dpotter@tcfoe.com</a:t>
            </a:r>
            <a:endParaRPr lang="sv-SE" sz="2800"/>
          </a:p>
          <a:p>
            <a:pPr marL="0" indent="0">
              <a:buClr>
                <a:srgbClr val="7F7F7F"/>
              </a:buClr>
              <a:buSzPts val="2800"/>
              <a:buNone/>
            </a:pPr>
            <a:r>
              <a:rPr lang="sv-SE" sz="2800"/>
              <a:t>Direct: 760-415-5245</a:t>
            </a:r>
          </a:p>
        </p:txBody>
      </p:sp>
      <p:cxnSp>
        <p:nvCxnSpPr>
          <p:cNvPr id="146" name="Straight Connector 145">
            <a:extLst>
              <a:ext uri="{FF2B5EF4-FFF2-40B4-BE49-F238E27FC236}">
                <a16:creationId xmlns:a16="http://schemas.microsoft.com/office/drawing/2014/main" id="{A09C8DBD-F121-4020-B35E-15E2E49719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565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oogle Shape;138;p4" descr="A person in a blue shirt&#10;&#10;Description automatically generated">
            <a:extLst>
              <a:ext uri="{FF2B5EF4-FFF2-40B4-BE49-F238E27FC236}">
                <a16:creationId xmlns:a16="http://schemas.microsoft.com/office/drawing/2014/main" id="{F0C277CF-1D8D-462A-8EBB-4F20253DF505}"/>
              </a:ext>
            </a:extLst>
          </p:cNvPr>
          <p:cNvPicPr preferRelativeResize="0"/>
          <p:nvPr/>
        </p:nvPicPr>
        <p:blipFill rotWithShape="1">
          <a:blip r:embed="rId4"/>
          <a:srcRect l="1400" r="509" b="2"/>
          <a:stretch/>
        </p:blipFill>
        <p:spPr>
          <a:xfrm>
            <a:off x="8451211" y="557784"/>
            <a:ext cx="2773254" cy="2688336"/>
          </a:xfrm>
          <a:prstGeom prst="rect">
            <a:avLst/>
          </a:prstGeom>
          <a:noFill/>
        </p:spPr>
      </p:pic>
      <p:pic>
        <p:nvPicPr>
          <p:cNvPr id="12" name="Google Shape;120;p2" descr="A close up of a logo&#10;&#10;Description automatically generated">
            <a:extLst>
              <a:ext uri="{FF2B5EF4-FFF2-40B4-BE49-F238E27FC236}">
                <a16:creationId xmlns:a16="http://schemas.microsoft.com/office/drawing/2014/main" id="{8E1A610F-659C-41AB-954A-4E904655F2A0}"/>
              </a:ext>
            </a:extLst>
          </p:cNvPr>
          <p:cNvPicPr preferRelativeResize="0"/>
          <p:nvPr/>
        </p:nvPicPr>
        <p:blipFill rotWithShape="1">
          <a:blip r:embed="rId5"/>
          <a:stretch/>
        </p:blipFill>
        <p:spPr>
          <a:xfrm>
            <a:off x="8031898" y="4356900"/>
            <a:ext cx="3611880" cy="1033703"/>
          </a:xfrm>
          <a:prstGeom prst="rect">
            <a:avLst/>
          </a:prstGeom>
          <a:noFill/>
        </p:spPr>
      </p:pic>
    </p:spTree>
    <p:extLst>
      <p:ext uri="{BB962C8B-B14F-4D97-AF65-F5344CB8AC3E}">
        <p14:creationId xmlns:p14="http://schemas.microsoft.com/office/powerpoint/2010/main" val="3592331856"/>
      </p:ext>
    </p:extLst>
  </p:cSld>
  <p:clrMapOvr>
    <a:overrideClrMapping bg1="dk1" tx1="lt1" bg2="dk2" tx2="lt2" accent1="accent1" accent2="accent2" accent3="accent3" accent4="accent4" accent5="accent5" accent6="accent6" hlink="hlink" folHlink="folHlink"/>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Uncharted Territory</a:t>
            </a:r>
          </a:p>
        </p:txBody>
      </p:sp>
      <p:pic>
        <p:nvPicPr>
          <p:cNvPr id="4" name="Picture 3">
            <a:extLst>
              <a:ext uri="{FF2B5EF4-FFF2-40B4-BE49-F238E27FC236}">
                <a16:creationId xmlns:a16="http://schemas.microsoft.com/office/drawing/2014/main" id="{A7EEA69F-327C-5393-CF01-A4DF3FDFB000}"/>
              </a:ext>
            </a:extLst>
          </p:cNvPr>
          <p:cNvPicPr>
            <a:picLocks noChangeAspect="1"/>
          </p:cNvPicPr>
          <p:nvPr/>
        </p:nvPicPr>
        <p:blipFill>
          <a:blip r:embed="rId3">
            <a:extLst>
              <a:ext uri="{28A0092B-C50C-407E-A947-70E740481C1C}">
                <a14:useLocalDpi xmlns:a14="http://schemas.microsoft.com/office/drawing/2010/main" val="0"/>
              </a:ext>
            </a:extLst>
          </a:blip>
          <a:srcRect l="23087" r="23087"/>
          <a:stretch/>
        </p:blipFill>
        <p:spPr>
          <a:xfrm>
            <a:off x="20" y="10"/>
            <a:ext cx="4059916" cy="4242806"/>
          </a:xfrm>
          <a:prstGeom prst="rect">
            <a:avLst/>
          </a:prstGeom>
        </p:spPr>
      </p:pic>
      <p:pic>
        <p:nvPicPr>
          <p:cNvPr id="8" name="Picture 7">
            <a:extLst>
              <a:ext uri="{FF2B5EF4-FFF2-40B4-BE49-F238E27FC236}">
                <a16:creationId xmlns:a16="http://schemas.microsoft.com/office/drawing/2014/main" id="{7A5BC5C0-8BBB-E30B-CA39-3185C7B21551}"/>
              </a:ext>
            </a:extLst>
          </p:cNvPr>
          <p:cNvPicPr>
            <a:picLocks noChangeAspect="1"/>
          </p:cNvPicPr>
          <p:nvPr/>
        </p:nvPicPr>
        <p:blipFill>
          <a:blip r:embed="rId4" cstate="print">
            <a:extLst>
              <a:ext uri="{28A0092B-C50C-407E-A947-70E740481C1C}">
                <a14:useLocalDpi xmlns:a14="http://schemas.microsoft.com/office/drawing/2010/main" val="0"/>
              </a:ext>
            </a:extLst>
          </a:blip>
          <a:srcRect l="18088" r="18088"/>
          <a:stretch/>
        </p:blipFill>
        <p:spPr>
          <a:xfrm>
            <a:off x="4090482" y="-1"/>
            <a:ext cx="4062918" cy="4242816"/>
          </a:xfrm>
          <a:prstGeom prst="rect">
            <a:avLst/>
          </a:prstGeom>
        </p:spPr>
      </p:pic>
      <p:pic>
        <p:nvPicPr>
          <p:cNvPr id="6" name="Picture 5">
            <a:extLst>
              <a:ext uri="{FF2B5EF4-FFF2-40B4-BE49-F238E27FC236}">
                <a16:creationId xmlns:a16="http://schemas.microsoft.com/office/drawing/2014/main" id="{CECF249B-9D42-60E8-66DC-BBA568942CE8}"/>
              </a:ext>
            </a:extLst>
          </p:cNvPr>
          <p:cNvPicPr>
            <a:picLocks noChangeAspect="1"/>
          </p:cNvPicPr>
          <p:nvPr/>
        </p:nvPicPr>
        <p:blipFill>
          <a:blip r:embed="rId5">
            <a:extLst>
              <a:ext uri="{28A0092B-C50C-407E-A947-70E740481C1C}">
                <a14:useLocalDpi xmlns:a14="http://schemas.microsoft.com/office/drawing/2010/main" val="0"/>
              </a:ext>
            </a:extLst>
          </a:blip>
          <a:srcRect l="17998" r="17998"/>
          <a:stretch/>
        </p:blipFill>
        <p:spPr>
          <a:xfrm>
            <a:off x="8132064" y="10"/>
            <a:ext cx="4059936" cy="4242806"/>
          </a:xfrm>
          <a:prstGeom prst="rect">
            <a:avLst/>
          </a:prstGeom>
        </p:spPr>
      </p:pic>
      <p:cxnSp>
        <p:nvCxnSpPr>
          <p:cNvPr id="13" name="Straight Connector 1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2919"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5838"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0784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high angle view of a library&#10;&#10;Description automatically generated with low confidence">
            <a:extLst>
              <a:ext uri="{FF2B5EF4-FFF2-40B4-BE49-F238E27FC236}">
                <a16:creationId xmlns:a16="http://schemas.microsoft.com/office/drawing/2014/main" id="{0AAC0CBE-EF7D-BD66-8828-389DB4FB179D}"/>
              </a:ext>
            </a:extLst>
          </p:cNvPr>
          <p:cNvPicPr>
            <a:picLocks noChangeAspect="1"/>
          </p:cNvPicPr>
          <p:nvPr/>
        </p:nvPicPr>
        <p:blipFill rotWithShape="1">
          <a:blip r:embed="rId3">
            <a:extLst>
              <a:ext uri="{28A0092B-C50C-407E-A947-70E740481C1C}">
                <a14:useLocalDpi xmlns:a14="http://schemas.microsoft.com/office/drawing/2010/main" val="0"/>
              </a:ext>
            </a:extLst>
          </a:blip>
          <a:srcRect l="3485" r="17923" b="-1"/>
          <a:stretch/>
        </p:blipFill>
        <p:spPr>
          <a:xfrm>
            <a:off x="4117521" y="10"/>
            <a:ext cx="8074479" cy="6857990"/>
          </a:xfrm>
          <a:prstGeom prst="rect">
            <a:avLst/>
          </a:prstGeom>
        </p:spPr>
      </p:pic>
      <p:sp>
        <p:nvSpPr>
          <p:cNvPr id="12" name="Freeform: Shape 11">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7E35328-E34C-F67F-53C6-1BF7A1CDB50E}"/>
              </a:ext>
            </a:extLst>
          </p:cNvPr>
          <p:cNvSpPr>
            <a:spLocks noGrp="1"/>
          </p:cNvSpPr>
          <p:nvPr>
            <p:ph type="title"/>
          </p:nvPr>
        </p:nvSpPr>
        <p:spPr>
          <a:xfrm>
            <a:off x="490347" y="1013428"/>
            <a:ext cx="5266155" cy="1325563"/>
          </a:xfrm>
        </p:spPr>
        <p:txBody>
          <a:bodyPr>
            <a:normAutofit/>
          </a:bodyPr>
          <a:lstStyle/>
          <a:p>
            <a:r>
              <a:rPr lang="en-US" sz="6600">
                <a:latin typeface="Aharoni" panose="02010803020104030203" pitchFamily="2" charset="-79"/>
                <a:cs typeface="Aharoni" panose="02010803020104030203" pitchFamily="2" charset="-79"/>
              </a:rPr>
              <a:t>50/50</a:t>
            </a:r>
          </a:p>
        </p:txBody>
      </p:sp>
      <p:sp>
        <p:nvSpPr>
          <p:cNvPr id="9" name="Content Placeholder 8">
            <a:extLst>
              <a:ext uri="{FF2B5EF4-FFF2-40B4-BE49-F238E27FC236}">
                <a16:creationId xmlns:a16="http://schemas.microsoft.com/office/drawing/2014/main" id="{3CED1842-A8EC-2B14-6FD5-25E62803EFDD}"/>
              </a:ext>
            </a:extLst>
          </p:cNvPr>
          <p:cNvSpPr>
            <a:spLocks noGrp="1"/>
          </p:cNvSpPr>
          <p:nvPr>
            <p:ph idx="1"/>
          </p:nvPr>
        </p:nvSpPr>
        <p:spPr>
          <a:xfrm>
            <a:off x="490347" y="2521315"/>
            <a:ext cx="4325493" cy="4154361"/>
          </a:xfrm>
        </p:spPr>
        <p:txBody>
          <a:bodyPr>
            <a:normAutofit/>
          </a:bodyPr>
          <a:lstStyle/>
          <a:p>
            <a:r>
              <a:rPr lang="en-US" sz="3200">
                <a:solidFill>
                  <a:schemeClr val="accent5">
                    <a:lumMod val="40000"/>
                    <a:lumOff val="60000"/>
                  </a:schemeClr>
                </a:solidFill>
              </a:rPr>
              <a:t>Retention</a:t>
            </a:r>
          </a:p>
          <a:p>
            <a:r>
              <a:rPr lang="en-US" sz="3200">
                <a:solidFill>
                  <a:schemeClr val="accent5">
                    <a:lumMod val="40000"/>
                    <a:lumOff val="60000"/>
                  </a:schemeClr>
                </a:solidFill>
              </a:rPr>
              <a:t>Talent acquisition</a:t>
            </a:r>
          </a:p>
          <a:p>
            <a:r>
              <a:rPr lang="en-US" sz="3200">
                <a:solidFill>
                  <a:schemeClr val="accent5">
                    <a:lumMod val="40000"/>
                    <a:lumOff val="60000"/>
                  </a:schemeClr>
                </a:solidFill>
              </a:rPr>
              <a:t>Employee Engagement</a:t>
            </a:r>
          </a:p>
        </p:txBody>
      </p:sp>
    </p:spTree>
    <p:extLst>
      <p:ext uri="{BB962C8B-B14F-4D97-AF65-F5344CB8AC3E}">
        <p14:creationId xmlns:p14="http://schemas.microsoft.com/office/powerpoint/2010/main" val="22256057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5C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F76B9D-BC4D-E43E-E7B2-5B02CFFB8DC7}"/>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4000">
                <a:solidFill>
                  <a:srgbClr val="FFFFFF"/>
                </a:solidFill>
                <a:latin typeface="Aharoni" panose="02010803020104030203" pitchFamily="2" charset="-79"/>
                <a:cs typeface="Aharoni" panose="02010803020104030203" pitchFamily="2" charset="-79"/>
              </a:rPr>
              <a:t>Biggest Challenge</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sky, outdoor, person, watercraft&#10;&#10;Description automatically generated">
            <a:extLst>
              <a:ext uri="{FF2B5EF4-FFF2-40B4-BE49-F238E27FC236}">
                <a16:creationId xmlns:a16="http://schemas.microsoft.com/office/drawing/2014/main" id="{9C495BB2-72A2-292E-17A9-AF40B346827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561" b="1"/>
          <a:stretch/>
        </p:blipFill>
        <p:spPr>
          <a:xfrm>
            <a:off x="976251" y="942538"/>
            <a:ext cx="7163222" cy="4808332"/>
          </a:xfrm>
          <a:prstGeom prst="rect">
            <a:avLst/>
          </a:prstGeom>
          <a:effectLst/>
        </p:spPr>
      </p:pic>
    </p:spTree>
    <p:extLst>
      <p:ext uri="{BB962C8B-B14F-4D97-AF65-F5344CB8AC3E}">
        <p14:creationId xmlns:p14="http://schemas.microsoft.com/office/powerpoint/2010/main" val="3109545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5" name="Picture 24" descr="An illustration of a white paper airplane being led by a red paper airplane">
            <a:extLst>
              <a:ext uri="{FF2B5EF4-FFF2-40B4-BE49-F238E27FC236}">
                <a16:creationId xmlns:a16="http://schemas.microsoft.com/office/drawing/2014/main" id="{F0565917-DD2B-46BD-AC91-58271374BD15}"/>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25585" b="8089"/>
          <a:stretch/>
        </p:blipFill>
        <p:spPr>
          <a:xfrm>
            <a:off x="0" y="0"/>
            <a:ext cx="12191999" cy="5717853"/>
          </a:xfrm>
          <a:prstGeom prst="rect">
            <a:avLst/>
          </a:prstGeom>
        </p:spPr>
      </p:pic>
      <p:sp>
        <p:nvSpPr>
          <p:cNvPr id="2" name="Title 1"/>
          <p:cNvSpPr>
            <a:spLocks noGrp="1"/>
          </p:cNvSpPr>
          <p:nvPr>
            <p:ph type="title"/>
          </p:nvPr>
        </p:nvSpPr>
        <p:spPr>
          <a:xfrm>
            <a:off x="178904" y="-45481"/>
            <a:ext cx="10515600" cy="1325563"/>
          </a:xfrm>
        </p:spPr>
        <p:txBody>
          <a:bodyPr>
            <a:normAutofit/>
          </a:bodyPr>
          <a:lstStyle/>
          <a:p>
            <a:r>
              <a:rPr lang="en-US" sz="4000">
                <a:solidFill>
                  <a:srgbClr val="004A98"/>
                </a:solidFill>
                <a:latin typeface="Montserrat SemiBold" panose="00000700000000000000" pitchFamily="2" charset="0"/>
                <a:cs typeface="Calibri Light"/>
              </a:rPr>
              <a:t>Session Objectives</a:t>
            </a:r>
            <a:endParaRPr lang="en-US" sz="4000">
              <a:solidFill>
                <a:srgbClr val="004A98"/>
              </a:solidFill>
              <a:latin typeface="Montserrat SemiBold" panose="00000700000000000000" pitchFamily="2" charset="0"/>
            </a:endParaRPr>
          </a:p>
        </p:txBody>
      </p:sp>
      <p:grpSp>
        <p:nvGrpSpPr>
          <p:cNvPr id="37" name="Group 36">
            <a:extLst>
              <a:ext uri="{FF2B5EF4-FFF2-40B4-BE49-F238E27FC236}">
                <a16:creationId xmlns:a16="http://schemas.microsoft.com/office/drawing/2014/main" id="{4491ABDC-951B-4F4A-BD32-3316AE1372E1}"/>
              </a:ext>
            </a:extLst>
          </p:cNvPr>
          <p:cNvGrpSpPr>
            <a:grpSpLocks noChangeAspect="1"/>
          </p:cNvGrpSpPr>
          <p:nvPr/>
        </p:nvGrpSpPr>
        <p:grpSpPr>
          <a:xfrm>
            <a:off x="371980" y="1140147"/>
            <a:ext cx="3274804" cy="4430312"/>
            <a:chOff x="371981" y="1140147"/>
            <a:chExt cx="2734897" cy="3699899"/>
          </a:xfrm>
        </p:grpSpPr>
        <p:sp>
          <p:nvSpPr>
            <p:cNvPr id="7" name="AutoShape 4">
              <a:extLst>
                <a:ext uri="{FF2B5EF4-FFF2-40B4-BE49-F238E27FC236}">
                  <a16:creationId xmlns:a16="http://schemas.microsoft.com/office/drawing/2014/main" id="{F2031A0D-AAB1-4BA0-91DF-8B3774887E17}"/>
                </a:ext>
              </a:extLst>
            </p:cNvPr>
            <p:cNvSpPr/>
            <p:nvPr/>
          </p:nvSpPr>
          <p:spPr>
            <a:xfrm rot="13648648">
              <a:off x="1869189" y="3602358"/>
              <a:ext cx="2404109" cy="71268"/>
            </a:xfrm>
            <a:prstGeom prst="rect">
              <a:avLst/>
            </a:prstGeom>
            <a:solidFill>
              <a:srgbClr val="0070C0"/>
            </a:solidFill>
          </p:spPr>
        </p:sp>
        <p:grpSp>
          <p:nvGrpSpPr>
            <p:cNvPr id="26" name="Group 25">
              <a:extLst>
                <a:ext uri="{FF2B5EF4-FFF2-40B4-BE49-F238E27FC236}">
                  <a16:creationId xmlns:a16="http://schemas.microsoft.com/office/drawing/2014/main" id="{21FE2F2A-149F-44A3-8D93-0DF03A6F68D0}"/>
                </a:ext>
              </a:extLst>
            </p:cNvPr>
            <p:cNvGrpSpPr>
              <a:grpSpLocks noChangeAspect="1"/>
            </p:cNvGrpSpPr>
            <p:nvPr/>
          </p:nvGrpSpPr>
          <p:grpSpPr>
            <a:xfrm>
              <a:off x="371981" y="1140147"/>
              <a:ext cx="2598933" cy="2598933"/>
              <a:chOff x="2971801" y="4476985"/>
              <a:chExt cx="1490799" cy="1490799"/>
            </a:xfrm>
          </p:grpSpPr>
          <p:pic>
            <p:nvPicPr>
              <p:cNvPr id="9" name="Picture 6">
                <a:extLst>
                  <a:ext uri="{FF2B5EF4-FFF2-40B4-BE49-F238E27FC236}">
                    <a16:creationId xmlns:a16="http://schemas.microsoft.com/office/drawing/2014/main" id="{6244B018-FD1D-4A31-AD84-A7805D5A9279}"/>
                  </a:ext>
                </a:extLst>
              </p:cNvPr>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2971801" y="4476985"/>
                <a:ext cx="1490799" cy="1490799"/>
              </a:xfrm>
              <a:prstGeom prst="rect">
                <a:avLst/>
              </a:prstGeom>
            </p:spPr>
          </p:pic>
          <p:pic>
            <p:nvPicPr>
              <p:cNvPr id="14" name="Picture 11">
                <a:extLst>
                  <a:ext uri="{FF2B5EF4-FFF2-40B4-BE49-F238E27FC236}">
                    <a16:creationId xmlns:a16="http://schemas.microsoft.com/office/drawing/2014/main" id="{AE60B7BD-143A-4D85-AFC7-72ECF68B0E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3095825" y="4601432"/>
                <a:ext cx="1242753" cy="1242753"/>
              </a:xfrm>
              <a:prstGeom prst="rect">
                <a:avLst/>
              </a:prstGeom>
            </p:spPr>
          </p:pic>
          <p:sp>
            <p:nvSpPr>
              <p:cNvPr id="19" name="TextBox 16">
                <a:extLst>
                  <a:ext uri="{FF2B5EF4-FFF2-40B4-BE49-F238E27FC236}">
                    <a16:creationId xmlns:a16="http://schemas.microsoft.com/office/drawing/2014/main" id="{4B5D472F-5859-4C3C-823A-2BAA2E71A23D}"/>
                  </a:ext>
                </a:extLst>
              </p:cNvPr>
              <p:cNvSpPr txBox="1"/>
              <p:nvPr/>
            </p:nvSpPr>
            <p:spPr>
              <a:xfrm>
                <a:off x="3304688" y="4920210"/>
                <a:ext cx="903306" cy="5307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spc="320">
                    <a:solidFill>
                      <a:srgbClr val="FFFFFF"/>
                    </a:solidFill>
                    <a:latin typeface="Calibri"/>
                    <a:cs typeface="Calibri"/>
                  </a:rPr>
                  <a:t>The Future Hybrid Workforce</a:t>
                </a:r>
                <a:endParaRPr lang="en-US" sz="2400" b="1"/>
              </a:p>
            </p:txBody>
          </p:sp>
        </p:grpSp>
      </p:grpSp>
      <p:grpSp>
        <p:nvGrpSpPr>
          <p:cNvPr id="38" name="Group 37">
            <a:extLst>
              <a:ext uri="{FF2B5EF4-FFF2-40B4-BE49-F238E27FC236}">
                <a16:creationId xmlns:a16="http://schemas.microsoft.com/office/drawing/2014/main" id="{14091BEB-67C6-43B4-900D-B104A8B9C2F2}"/>
              </a:ext>
            </a:extLst>
          </p:cNvPr>
          <p:cNvGrpSpPr>
            <a:grpSpLocks noChangeAspect="1"/>
          </p:cNvGrpSpPr>
          <p:nvPr/>
        </p:nvGrpSpPr>
        <p:grpSpPr>
          <a:xfrm>
            <a:off x="3651380" y="2867511"/>
            <a:ext cx="2641070" cy="3169555"/>
            <a:chOff x="3423718" y="2408950"/>
            <a:chExt cx="2721846" cy="3266494"/>
          </a:xfrm>
        </p:grpSpPr>
        <p:sp>
          <p:nvSpPr>
            <p:cNvPr id="5" name="AutoShape 2">
              <a:extLst>
                <a:ext uri="{FF2B5EF4-FFF2-40B4-BE49-F238E27FC236}">
                  <a16:creationId xmlns:a16="http://schemas.microsoft.com/office/drawing/2014/main" id="{E7F94589-C406-4BD5-9B6C-9DE1EEB277F2}"/>
                </a:ext>
              </a:extLst>
            </p:cNvPr>
            <p:cNvSpPr/>
            <p:nvPr/>
          </p:nvSpPr>
          <p:spPr>
            <a:xfrm rot="18679961">
              <a:off x="5212778" y="3258813"/>
              <a:ext cx="1782649" cy="82923"/>
            </a:xfrm>
            <a:prstGeom prst="rect">
              <a:avLst/>
            </a:prstGeom>
            <a:solidFill>
              <a:srgbClr val="0070C0"/>
            </a:solidFill>
          </p:spPr>
        </p:sp>
        <p:grpSp>
          <p:nvGrpSpPr>
            <p:cNvPr id="32" name="Group 31">
              <a:extLst>
                <a:ext uri="{FF2B5EF4-FFF2-40B4-BE49-F238E27FC236}">
                  <a16:creationId xmlns:a16="http://schemas.microsoft.com/office/drawing/2014/main" id="{C85BB791-CDC5-4CB9-905B-38E33EB94290}"/>
                </a:ext>
              </a:extLst>
            </p:cNvPr>
            <p:cNvGrpSpPr/>
            <p:nvPr/>
          </p:nvGrpSpPr>
          <p:grpSpPr>
            <a:xfrm>
              <a:off x="3423718" y="3147328"/>
              <a:ext cx="2528116" cy="2528116"/>
              <a:chOff x="4244159" y="1309905"/>
              <a:chExt cx="2528116" cy="2528116"/>
            </a:xfrm>
          </p:grpSpPr>
          <p:grpSp>
            <p:nvGrpSpPr>
              <p:cNvPr id="28" name="Group 27">
                <a:extLst>
                  <a:ext uri="{FF2B5EF4-FFF2-40B4-BE49-F238E27FC236}">
                    <a16:creationId xmlns:a16="http://schemas.microsoft.com/office/drawing/2014/main" id="{6DB232D4-92EB-406D-8AD4-FFAE7C7BDEF3}"/>
                  </a:ext>
                </a:extLst>
              </p:cNvPr>
              <p:cNvGrpSpPr>
                <a:grpSpLocks noChangeAspect="1"/>
              </p:cNvGrpSpPr>
              <p:nvPr/>
            </p:nvGrpSpPr>
            <p:grpSpPr>
              <a:xfrm>
                <a:off x="4244159" y="1309905"/>
                <a:ext cx="2528116" cy="2528116"/>
                <a:chOff x="4244159" y="1347875"/>
                <a:chExt cx="1490799" cy="1490799"/>
              </a:xfrm>
            </p:grpSpPr>
            <p:pic>
              <p:nvPicPr>
                <p:cNvPr id="10" name="Picture 7">
                  <a:extLst>
                    <a:ext uri="{FF2B5EF4-FFF2-40B4-BE49-F238E27FC236}">
                      <a16:creationId xmlns:a16="http://schemas.microsoft.com/office/drawing/2014/main" id="{943ADBD7-86E2-4DB1-9FAC-9CE0F63275B6}"/>
                    </a:ext>
                  </a:extLst>
                </p:cNvPr>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4244159" y="1347875"/>
                  <a:ext cx="1490799" cy="1490799"/>
                </a:xfrm>
                <a:prstGeom prst="rect">
                  <a:avLst/>
                </a:prstGeom>
              </p:spPr>
            </p:pic>
            <p:pic>
              <p:nvPicPr>
                <p:cNvPr id="15" name="Picture 12">
                  <a:extLst>
                    <a:ext uri="{FF2B5EF4-FFF2-40B4-BE49-F238E27FC236}">
                      <a16:creationId xmlns:a16="http://schemas.microsoft.com/office/drawing/2014/main" id="{B4A92F56-00E0-4E95-A13A-08D7E5AB39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4368182" y="1466997"/>
                  <a:ext cx="1242753" cy="1242753"/>
                </a:xfrm>
                <a:prstGeom prst="rect">
                  <a:avLst/>
                </a:prstGeom>
              </p:spPr>
            </p:pic>
          </p:grpSp>
          <p:sp>
            <p:nvSpPr>
              <p:cNvPr id="31" name="TextBox 16">
                <a:extLst>
                  <a:ext uri="{FF2B5EF4-FFF2-40B4-BE49-F238E27FC236}">
                    <a16:creationId xmlns:a16="http://schemas.microsoft.com/office/drawing/2014/main" id="{5C7B4639-3861-438E-A2BD-A4A612F95444}"/>
                  </a:ext>
                </a:extLst>
              </p:cNvPr>
              <p:cNvSpPr txBox="1"/>
              <p:nvPr/>
            </p:nvSpPr>
            <p:spPr>
              <a:xfrm>
                <a:off x="4653649" y="2204319"/>
                <a:ext cx="1895576" cy="9515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We Know</a:t>
                </a:r>
              </a:p>
              <a:p>
                <a:pPr algn="ctr"/>
                <a:r>
                  <a:rPr lang="en-US" sz="2000" spc="320">
                    <a:latin typeface="Calibri"/>
                    <a:cs typeface="Calibri"/>
                  </a:rPr>
                  <a:t>RESEARCH</a:t>
                </a:r>
                <a:endParaRPr lang="en-US" sz="2000">
                  <a:latin typeface="Calibri"/>
                  <a:cs typeface="Calibri"/>
                </a:endParaRPr>
              </a:p>
            </p:txBody>
          </p:sp>
        </p:grpSp>
      </p:grpSp>
      <p:grpSp>
        <p:nvGrpSpPr>
          <p:cNvPr id="39" name="Group 38">
            <a:extLst>
              <a:ext uri="{FF2B5EF4-FFF2-40B4-BE49-F238E27FC236}">
                <a16:creationId xmlns:a16="http://schemas.microsoft.com/office/drawing/2014/main" id="{ACC98B6F-DE86-4F3F-A86D-15DD381CBC8C}"/>
              </a:ext>
            </a:extLst>
          </p:cNvPr>
          <p:cNvGrpSpPr/>
          <p:nvPr/>
        </p:nvGrpSpPr>
        <p:grpSpPr>
          <a:xfrm>
            <a:off x="6410623" y="1675678"/>
            <a:ext cx="2564089" cy="3175338"/>
            <a:chOff x="6538798" y="77331"/>
            <a:chExt cx="2970930" cy="3853731"/>
          </a:xfrm>
        </p:grpSpPr>
        <p:sp>
          <p:nvSpPr>
            <p:cNvPr id="8" name="AutoShape 5">
              <a:extLst>
                <a:ext uri="{FF2B5EF4-FFF2-40B4-BE49-F238E27FC236}">
                  <a16:creationId xmlns:a16="http://schemas.microsoft.com/office/drawing/2014/main" id="{6DC3A4A1-EC26-4F2F-9FAE-F87044611388}"/>
                </a:ext>
              </a:extLst>
            </p:cNvPr>
            <p:cNvSpPr/>
            <p:nvPr/>
          </p:nvSpPr>
          <p:spPr>
            <a:xfrm rot="13970181">
              <a:off x="8280902" y="2702235"/>
              <a:ext cx="2372680" cy="84973"/>
            </a:xfrm>
            <a:prstGeom prst="rect">
              <a:avLst/>
            </a:prstGeom>
            <a:solidFill>
              <a:srgbClr val="0070C0"/>
            </a:solidFill>
          </p:spPr>
        </p:sp>
        <p:grpSp>
          <p:nvGrpSpPr>
            <p:cNvPr id="35" name="Group 34">
              <a:extLst>
                <a:ext uri="{FF2B5EF4-FFF2-40B4-BE49-F238E27FC236}">
                  <a16:creationId xmlns:a16="http://schemas.microsoft.com/office/drawing/2014/main" id="{921C3B90-3163-4FE5-B826-15FBFDAAF6FF}"/>
                </a:ext>
              </a:extLst>
            </p:cNvPr>
            <p:cNvGrpSpPr/>
            <p:nvPr/>
          </p:nvGrpSpPr>
          <p:grpSpPr>
            <a:xfrm>
              <a:off x="6538798" y="77331"/>
              <a:ext cx="2788496" cy="2788496"/>
              <a:chOff x="6642244" y="212800"/>
              <a:chExt cx="2788496" cy="2788496"/>
            </a:xfrm>
          </p:grpSpPr>
          <p:grpSp>
            <p:nvGrpSpPr>
              <p:cNvPr id="29" name="Group 28">
                <a:extLst>
                  <a:ext uri="{FF2B5EF4-FFF2-40B4-BE49-F238E27FC236}">
                    <a16:creationId xmlns:a16="http://schemas.microsoft.com/office/drawing/2014/main" id="{2290F0EA-D19A-4AE2-9574-BEBCA7CA702D}"/>
                  </a:ext>
                </a:extLst>
              </p:cNvPr>
              <p:cNvGrpSpPr>
                <a:grpSpLocks noChangeAspect="1"/>
              </p:cNvGrpSpPr>
              <p:nvPr/>
            </p:nvGrpSpPr>
            <p:grpSpPr>
              <a:xfrm>
                <a:off x="6642244" y="212800"/>
                <a:ext cx="2788496" cy="2788496"/>
                <a:chOff x="5504580" y="4487234"/>
                <a:chExt cx="1490799" cy="1490799"/>
              </a:xfrm>
            </p:grpSpPr>
            <p:pic>
              <p:nvPicPr>
                <p:cNvPr id="11" name="Picture 8">
                  <a:extLst>
                    <a:ext uri="{FF2B5EF4-FFF2-40B4-BE49-F238E27FC236}">
                      <a16:creationId xmlns:a16="http://schemas.microsoft.com/office/drawing/2014/main" id="{25D6A5D3-8598-4E73-BD57-0A7DECD8AC08}"/>
                    </a:ext>
                  </a:extLst>
                </p:cNvPr>
                <p:cNvPicPr>
                  <a:picLocks noChangeAspect="1"/>
                </p:cNvPicPr>
                <p:nvPr/>
              </p:nvPicPr>
              <p:blipFill>
                <a:blip r:embed="rId8">
                  <a:alphaModFix amt="5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5504580" y="4487234"/>
                  <a:ext cx="1490799" cy="1490799"/>
                </a:xfrm>
                <a:prstGeom prst="rect">
                  <a:avLst/>
                </a:prstGeom>
              </p:spPr>
            </p:pic>
            <p:pic>
              <p:nvPicPr>
                <p:cNvPr id="16" name="Picture 13">
                  <a:extLst>
                    <a:ext uri="{FF2B5EF4-FFF2-40B4-BE49-F238E27FC236}">
                      <a16:creationId xmlns:a16="http://schemas.microsoft.com/office/drawing/2014/main" id="{0AC52AD8-FA3B-4882-AFC6-C0A85DB35FC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6200000">
                  <a:off x="5640540" y="4610833"/>
                  <a:ext cx="1242753" cy="1242753"/>
                </a:xfrm>
                <a:prstGeom prst="rect">
                  <a:avLst/>
                </a:prstGeom>
              </p:spPr>
            </p:pic>
          </p:grpSp>
          <p:sp>
            <p:nvSpPr>
              <p:cNvPr id="33" name="TextBox 16">
                <a:extLst>
                  <a:ext uri="{FF2B5EF4-FFF2-40B4-BE49-F238E27FC236}">
                    <a16:creationId xmlns:a16="http://schemas.microsoft.com/office/drawing/2014/main" id="{FF761F86-9074-4DF9-A1E6-D90F63AE4B16}"/>
                  </a:ext>
                </a:extLst>
              </p:cNvPr>
              <p:cNvSpPr txBox="1"/>
              <p:nvPr/>
            </p:nvSpPr>
            <p:spPr>
              <a:xfrm>
                <a:off x="7175635" y="1193820"/>
                <a:ext cx="1895576" cy="112059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is Needed</a:t>
                </a:r>
              </a:p>
              <a:p>
                <a:pPr algn="ctr"/>
                <a:r>
                  <a:rPr lang="en-US" sz="2000" spc="320">
                    <a:latin typeface="Calibri"/>
                    <a:cs typeface="Calibri"/>
                  </a:rPr>
                  <a:t>TEAMS</a:t>
                </a:r>
                <a:endParaRPr lang="en-US" sz="2000">
                  <a:latin typeface="Calibri"/>
                  <a:cs typeface="Calibri"/>
                </a:endParaRPr>
              </a:p>
            </p:txBody>
          </p:sp>
        </p:grpSp>
      </p:grpSp>
      <p:grpSp>
        <p:nvGrpSpPr>
          <p:cNvPr id="36" name="Group 35">
            <a:extLst>
              <a:ext uri="{FF2B5EF4-FFF2-40B4-BE49-F238E27FC236}">
                <a16:creationId xmlns:a16="http://schemas.microsoft.com/office/drawing/2014/main" id="{7B66BF5D-4F31-4683-A13D-4644271DBC9F}"/>
              </a:ext>
            </a:extLst>
          </p:cNvPr>
          <p:cNvGrpSpPr>
            <a:grpSpLocks noChangeAspect="1"/>
          </p:cNvGrpSpPr>
          <p:nvPr/>
        </p:nvGrpSpPr>
        <p:grpSpPr>
          <a:xfrm>
            <a:off x="9108035" y="3402312"/>
            <a:ext cx="2453090" cy="2453090"/>
            <a:chOff x="7098719" y="3209758"/>
            <a:chExt cx="2848970" cy="2848970"/>
          </a:xfrm>
        </p:grpSpPr>
        <p:grpSp>
          <p:nvGrpSpPr>
            <p:cNvPr id="30" name="Group 29">
              <a:extLst>
                <a:ext uri="{FF2B5EF4-FFF2-40B4-BE49-F238E27FC236}">
                  <a16:creationId xmlns:a16="http://schemas.microsoft.com/office/drawing/2014/main" id="{25CD17C7-76C3-46A9-8607-E6956E2BC6E1}"/>
                </a:ext>
              </a:extLst>
            </p:cNvPr>
            <p:cNvGrpSpPr>
              <a:grpSpLocks noChangeAspect="1"/>
            </p:cNvGrpSpPr>
            <p:nvPr/>
          </p:nvGrpSpPr>
          <p:grpSpPr>
            <a:xfrm>
              <a:off x="7098719" y="3209758"/>
              <a:ext cx="2848970" cy="2848970"/>
              <a:chOff x="6788875" y="1347875"/>
              <a:chExt cx="1490799" cy="1490799"/>
            </a:xfrm>
          </p:grpSpPr>
          <p:pic>
            <p:nvPicPr>
              <p:cNvPr id="12" name="Picture 9">
                <a:extLst>
                  <a:ext uri="{FF2B5EF4-FFF2-40B4-BE49-F238E27FC236}">
                    <a16:creationId xmlns:a16="http://schemas.microsoft.com/office/drawing/2014/main" id="{395623AD-E3EF-43F3-8CDE-1DA38A56295B}"/>
                  </a:ext>
                </a:extLst>
              </p:cNvPr>
              <p:cNvPicPr>
                <a:picLocks noChangeAspect="1"/>
              </p:cNvPicPr>
              <p:nvPr/>
            </p:nvPicPr>
            <p:blipFill>
              <a:blip r:embed="rId10">
                <a:alphaModFix amt="5000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200000">
                <a:off x="6788875" y="1347875"/>
                <a:ext cx="1490799" cy="1490799"/>
              </a:xfrm>
              <a:prstGeom prst="rect">
                <a:avLst/>
              </a:prstGeom>
            </p:spPr>
          </p:pic>
          <p:pic>
            <p:nvPicPr>
              <p:cNvPr id="17" name="Picture 14">
                <a:extLst>
                  <a:ext uri="{FF2B5EF4-FFF2-40B4-BE49-F238E27FC236}">
                    <a16:creationId xmlns:a16="http://schemas.microsoft.com/office/drawing/2014/main" id="{8C524164-F4F6-4D46-A482-637A6537F56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200000">
                <a:off x="6912899" y="1471899"/>
                <a:ext cx="1242753" cy="1242753"/>
              </a:xfrm>
              <a:prstGeom prst="rect">
                <a:avLst/>
              </a:prstGeom>
            </p:spPr>
          </p:pic>
        </p:grpSp>
        <p:sp>
          <p:nvSpPr>
            <p:cNvPr id="34" name="TextBox 16">
              <a:extLst>
                <a:ext uri="{FF2B5EF4-FFF2-40B4-BE49-F238E27FC236}">
                  <a16:creationId xmlns:a16="http://schemas.microsoft.com/office/drawing/2014/main" id="{AD82BF85-8D08-453B-ACE9-29B6EA80F55F}"/>
                </a:ext>
              </a:extLst>
            </p:cNvPr>
            <p:cNvSpPr txBox="1"/>
            <p:nvPr/>
          </p:nvSpPr>
          <p:spPr>
            <a:xfrm>
              <a:off x="7679226" y="4101035"/>
              <a:ext cx="1895576" cy="1429782"/>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is Still to Come</a:t>
              </a:r>
            </a:p>
            <a:p>
              <a:pPr algn="ctr"/>
              <a:r>
                <a:rPr lang="en-US" sz="2000" spc="320">
                  <a:latin typeface="Calibri"/>
                  <a:cs typeface="Calibri"/>
                </a:rPr>
                <a:t>LEADERS</a:t>
              </a:r>
              <a:endParaRPr lang="en-US" sz="1600">
                <a:latin typeface="Calibri"/>
                <a:cs typeface="Calibri"/>
              </a:endParaRPr>
            </a:p>
          </p:txBody>
        </p:sp>
      </p:grpSp>
    </p:spTree>
    <p:extLst>
      <p:ext uri="{BB962C8B-B14F-4D97-AF65-F5344CB8AC3E}">
        <p14:creationId xmlns:p14="http://schemas.microsoft.com/office/powerpoint/2010/main" val="422458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anim calcmode="lin" valueType="num">
                                      <p:cBhvr>
                                        <p:cTn id="29" dur="1000" fill="hold"/>
                                        <p:tgtEl>
                                          <p:spTgt spid="36"/>
                                        </p:tgtEl>
                                        <p:attrNameLst>
                                          <p:attrName>ppt_x</p:attrName>
                                        </p:attrNameLst>
                                      </p:cBhvr>
                                      <p:tavLst>
                                        <p:tav tm="0">
                                          <p:val>
                                            <p:strVal val="#ppt_x"/>
                                          </p:val>
                                        </p:tav>
                                        <p:tav tm="100000">
                                          <p:val>
                                            <p:strVal val="#ppt_x"/>
                                          </p:val>
                                        </p:tav>
                                      </p:tavLst>
                                    </p:anim>
                                    <p:anim calcmode="lin" valueType="num">
                                      <p:cBhvr>
                                        <p:cTn id="3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5" name="Picture 24" descr="An illustration of a white paper airplane being led by a red paper airplane">
            <a:extLst>
              <a:ext uri="{FF2B5EF4-FFF2-40B4-BE49-F238E27FC236}">
                <a16:creationId xmlns:a16="http://schemas.microsoft.com/office/drawing/2014/main" id="{F0565917-DD2B-46BD-AC91-58271374BD15}"/>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25585" b="8089"/>
          <a:stretch/>
        </p:blipFill>
        <p:spPr>
          <a:xfrm>
            <a:off x="0" y="-203200"/>
            <a:ext cx="12191999" cy="5717853"/>
          </a:xfrm>
          <a:prstGeom prst="rect">
            <a:avLst/>
          </a:prstGeom>
        </p:spPr>
      </p:pic>
      <p:sp>
        <p:nvSpPr>
          <p:cNvPr id="2" name="Title 1"/>
          <p:cNvSpPr>
            <a:spLocks noGrp="1"/>
          </p:cNvSpPr>
          <p:nvPr>
            <p:ph type="title"/>
          </p:nvPr>
        </p:nvSpPr>
        <p:spPr>
          <a:xfrm>
            <a:off x="178904" y="-45481"/>
            <a:ext cx="10515600" cy="1325563"/>
          </a:xfrm>
        </p:spPr>
        <p:txBody>
          <a:bodyPr>
            <a:normAutofit/>
          </a:bodyPr>
          <a:lstStyle/>
          <a:p>
            <a:r>
              <a:rPr lang="en-US" sz="4000">
                <a:solidFill>
                  <a:srgbClr val="004A98"/>
                </a:solidFill>
                <a:latin typeface="Montserrat SemiBold" panose="00000700000000000000" pitchFamily="2" charset="0"/>
                <a:cs typeface="Calibri Light"/>
              </a:rPr>
              <a:t>Session Objectives</a:t>
            </a:r>
            <a:endParaRPr lang="en-US" sz="4000">
              <a:solidFill>
                <a:srgbClr val="004A98"/>
              </a:solidFill>
              <a:latin typeface="Montserrat SemiBold" panose="00000700000000000000" pitchFamily="2" charset="0"/>
            </a:endParaRPr>
          </a:p>
        </p:txBody>
      </p:sp>
      <p:grpSp>
        <p:nvGrpSpPr>
          <p:cNvPr id="37" name="Group 36">
            <a:extLst>
              <a:ext uri="{FF2B5EF4-FFF2-40B4-BE49-F238E27FC236}">
                <a16:creationId xmlns:a16="http://schemas.microsoft.com/office/drawing/2014/main" id="{4491ABDC-951B-4F4A-BD32-3316AE1372E1}"/>
              </a:ext>
            </a:extLst>
          </p:cNvPr>
          <p:cNvGrpSpPr>
            <a:grpSpLocks noChangeAspect="1"/>
          </p:cNvGrpSpPr>
          <p:nvPr/>
        </p:nvGrpSpPr>
        <p:grpSpPr>
          <a:xfrm>
            <a:off x="371980" y="1140147"/>
            <a:ext cx="3274804" cy="4430312"/>
            <a:chOff x="371981" y="1140147"/>
            <a:chExt cx="2734897" cy="3699899"/>
          </a:xfrm>
        </p:grpSpPr>
        <p:sp>
          <p:nvSpPr>
            <p:cNvPr id="7" name="AutoShape 4">
              <a:extLst>
                <a:ext uri="{FF2B5EF4-FFF2-40B4-BE49-F238E27FC236}">
                  <a16:creationId xmlns:a16="http://schemas.microsoft.com/office/drawing/2014/main" id="{F2031A0D-AAB1-4BA0-91DF-8B3774887E17}"/>
                </a:ext>
              </a:extLst>
            </p:cNvPr>
            <p:cNvSpPr/>
            <p:nvPr/>
          </p:nvSpPr>
          <p:spPr>
            <a:xfrm rot="13648648">
              <a:off x="1869189" y="3602358"/>
              <a:ext cx="2404109" cy="71268"/>
            </a:xfrm>
            <a:prstGeom prst="rect">
              <a:avLst/>
            </a:prstGeom>
            <a:solidFill>
              <a:srgbClr val="0070C0"/>
            </a:solidFill>
          </p:spPr>
        </p:sp>
        <p:grpSp>
          <p:nvGrpSpPr>
            <p:cNvPr id="26" name="Group 25">
              <a:extLst>
                <a:ext uri="{FF2B5EF4-FFF2-40B4-BE49-F238E27FC236}">
                  <a16:creationId xmlns:a16="http://schemas.microsoft.com/office/drawing/2014/main" id="{21FE2F2A-149F-44A3-8D93-0DF03A6F68D0}"/>
                </a:ext>
              </a:extLst>
            </p:cNvPr>
            <p:cNvGrpSpPr>
              <a:grpSpLocks noChangeAspect="1"/>
            </p:cNvGrpSpPr>
            <p:nvPr/>
          </p:nvGrpSpPr>
          <p:grpSpPr>
            <a:xfrm>
              <a:off x="371981" y="1140147"/>
              <a:ext cx="2598933" cy="2598933"/>
              <a:chOff x="2971801" y="4476985"/>
              <a:chExt cx="1490799" cy="1490799"/>
            </a:xfrm>
          </p:grpSpPr>
          <p:pic>
            <p:nvPicPr>
              <p:cNvPr id="9" name="Picture 6">
                <a:extLst>
                  <a:ext uri="{FF2B5EF4-FFF2-40B4-BE49-F238E27FC236}">
                    <a16:creationId xmlns:a16="http://schemas.microsoft.com/office/drawing/2014/main" id="{6244B018-FD1D-4A31-AD84-A7805D5A9279}"/>
                  </a:ext>
                </a:extLst>
              </p:cNvPr>
              <p:cNvPicPr>
                <a:picLocks noChangeAspect="1"/>
              </p:cNvPicPr>
              <p:nvPr/>
            </p:nvPicPr>
            <p:blipFill>
              <a:blip r:embed="rId4">
                <a:alphaModFix amt="50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2971801" y="4476985"/>
                <a:ext cx="1490799" cy="1490799"/>
              </a:xfrm>
              <a:prstGeom prst="rect">
                <a:avLst/>
              </a:prstGeom>
            </p:spPr>
          </p:pic>
          <p:pic>
            <p:nvPicPr>
              <p:cNvPr id="14" name="Picture 11">
                <a:extLst>
                  <a:ext uri="{FF2B5EF4-FFF2-40B4-BE49-F238E27FC236}">
                    <a16:creationId xmlns:a16="http://schemas.microsoft.com/office/drawing/2014/main" id="{AE60B7BD-143A-4D85-AFC7-72ECF68B0E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6200000">
                <a:off x="3095825" y="4601432"/>
                <a:ext cx="1242753" cy="1242753"/>
              </a:xfrm>
              <a:prstGeom prst="rect">
                <a:avLst/>
              </a:prstGeom>
            </p:spPr>
          </p:pic>
          <p:sp>
            <p:nvSpPr>
              <p:cNvPr id="19" name="TextBox 16">
                <a:extLst>
                  <a:ext uri="{FF2B5EF4-FFF2-40B4-BE49-F238E27FC236}">
                    <a16:creationId xmlns:a16="http://schemas.microsoft.com/office/drawing/2014/main" id="{4B5D472F-5859-4C3C-823A-2BAA2E71A23D}"/>
                  </a:ext>
                </a:extLst>
              </p:cNvPr>
              <p:cNvSpPr txBox="1"/>
              <p:nvPr/>
            </p:nvSpPr>
            <p:spPr>
              <a:xfrm>
                <a:off x="3304688" y="4920210"/>
                <a:ext cx="903306" cy="530784"/>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400" b="1" spc="320">
                    <a:solidFill>
                      <a:srgbClr val="FFFFFF"/>
                    </a:solidFill>
                    <a:latin typeface="Calibri"/>
                    <a:cs typeface="Calibri"/>
                  </a:rPr>
                  <a:t>The Future Hybrid Workforce</a:t>
                </a:r>
                <a:endParaRPr lang="en-US" sz="2400" b="1"/>
              </a:p>
            </p:txBody>
          </p:sp>
        </p:grpSp>
      </p:grpSp>
      <p:grpSp>
        <p:nvGrpSpPr>
          <p:cNvPr id="32" name="Group 31">
            <a:extLst>
              <a:ext uri="{FF2B5EF4-FFF2-40B4-BE49-F238E27FC236}">
                <a16:creationId xmlns:a16="http://schemas.microsoft.com/office/drawing/2014/main" id="{C85BB791-CDC5-4CB9-905B-38E33EB94290}"/>
              </a:ext>
            </a:extLst>
          </p:cNvPr>
          <p:cNvGrpSpPr/>
          <p:nvPr/>
        </p:nvGrpSpPr>
        <p:grpSpPr>
          <a:xfrm>
            <a:off x="3651379" y="3456312"/>
            <a:ext cx="2453089" cy="2580754"/>
            <a:chOff x="4244159" y="1309905"/>
            <a:chExt cx="2528116" cy="2528116"/>
          </a:xfrm>
        </p:grpSpPr>
        <p:grpSp>
          <p:nvGrpSpPr>
            <p:cNvPr id="28" name="Group 27">
              <a:extLst>
                <a:ext uri="{FF2B5EF4-FFF2-40B4-BE49-F238E27FC236}">
                  <a16:creationId xmlns:a16="http://schemas.microsoft.com/office/drawing/2014/main" id="{6DB232D4-92EB-406D-8AD4-FFAE7C7BDEF3}"/>
                </a:ext>
              </a:extLst>
            </p:cNvPr>
            <p:cNvGrpSpPr>
              <a:grpSpLocks noChangeAspect="1"/>
            </p:cNvGrpSpPr>
            <p:nvPr/>
          </p:nvGrpSpPr>
          <p:grpSpPr>
            <a:xfrm>
              <a:off x="4244159" y="1309905"/>
              <a:ext cx="2528116" cy="2528116"/>
              <a:chOff x="4244159" y="1347875"/>
              <a:chExt cx="1490799" cy="1490799"/>
            </a:xfrm>
          </p:grpSpPr>
          <p:pic>
            <p:nvPicPr>
              <p:cNvPr id="10" name="Picture 7">
                <a:extLst>
                  <a:ext uri="{FF2B5EF4-FFF2-40B4-BE49-F238E27FC236}">
                    <a16:creationId xmlns:a16="http://schemas.microsoft.com/office/drawing/2014/main" id="{943ADBD7-86E2-4DB1-9FAC-9CE0F63275B6}"/>
                  </a:ext>
                </a:extLst>
              </p:cNvPr>
              <p:cNvPicPr>
                <a:picLocks noChangeAspect="1"/>
              </p:cNvPicPr>
              <p:nvPr/>
            </p:nvPicPr>
            <p:blipFill>
              <a:blip r:embed="rId6">
                <a:alphaModFix amt="5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4244159" y="1347875"/>
                <a:ext cx="1490799" cy="1490799"/>
              </a:xfrm>
              <a:prstGeom prst="rect">
                <a:avLst/>
              </a:prstGeom>
            </p:spPr>
          </p:pic>
          <p:pic>
            <p:nvPicPr>
              <p:cNvPr id="15" name="Picture 12">
                <a:extLst>
                  <a:ext uri="{FF2B5EF4-FFF2-40B4-BE49-F238E27FC236}">
                    <a16:creationId xmlns:a16="http://schemas.microsoft.com/office/drawing/2014/main" id="{B4A92F56-00E0-4E95-A13A-08D7E5AB396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6200000">
                <a:off x="4368182" y="1466997"/>
                <a:ext cx="1242753" cy="1242753"/>
              </a:xfrm>
              <a:prstGeom prst="rect">
                <a:avLst/>
              </a:prstGeom>
            </p:spPr>
          </p:pic>
        </p:grpSp>
        <p:sp>
          <p:nvSpPr>
            <p:cNvPr id="31" name="TextBox 16">
              <a:extLst>
                <a:ext uri="{FF2B5EF4-FFF2-40B4-BE49-F238E27FC236}">
                  <a16:creationId xmlns:a16="http://schemas.microsoft.com/office/drawing/2014/main" id="{5C7B4639-3861-438E-A2BD-A4A612F95444}"/>
                </a:ext>
              </a:extLst>
            </p:cNvPr>
            <p:cNvSpPr txBox="1"/>
            <p:nvPr/>
          </p:nvSpPr>
          <p:spPr>
            <a:xfrm>
              <a:off x="4653649" y="2204319"/>
              <a:ext cx="1895576" cy="951569"/>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r>
                <a:rPr lang="en-US" sz="2000" spc="320">
                  <a:solidFill>
                    <a:srgbClr val="FFFFFF"/>
                  </a:solidFill>
                  <a:latin typeface="Calibri"/>
                  <a:cs typeface="Calibri"/>
                </a:rPr>
                <a:t>What We Know</a:t>
              </a:r>
            </a:p>
            <a:p>
              <a:pPr algn="ctr"/>
              <a:r>
                <a:rPr lang="en-US" sz="2000" spc="320">
                  <a:latin typeface="Calibri"/>
                  <a:cs typeface="Calibri"/>
                </a:rPr>
                <a:t>RESEARCH</a:t>
              </a:r>
              <a:endParaRPr lang="en-US" sz="2000">
                <a:latin typeface="Calibri"/>
                <a:cs typeface="Calibri"/>
              </a:endParaRPr>
            </a:p>
          </p:txBody>
        </p:sp>
      </p:grpSp>
    </p:spTree>
    <p:extLst>
      <p:ext uri="{BB962C8B-B14F-4D97-AF65-F5344CB8AC3E}">
        <p14:creationId xmlns:p14="http://schemas.microsoft.com/office/powerpoint/2010/main" val="2525203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building, car, road&#10;&#10;Description automatically generated">
            <a:extLst>
              <a:ext uri="{FF2B5EF4-FFF2-40B4-BE49-F238E27FC236}">
                <a16:creationId xmlns:a16="http://schemas.microsoft.com/office/drawing/2014/main" id="{9DF54666-090B-E725-BE58-1C4FC7AFF28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8088" b="7658"/>
          <a:stretch/>
        </p:blipFill>
        <p:spPr>
          <a:xfrm>
            <a:off x="20" y="1282"/>
            <a:ext cx="12191980" cy="6856718"/>
          </a:xfrm>
          <a:prstGeom prst="rect">
            <a:avLst/>
          </a:prstGeom>
        </p:spPr>
      </p:pic>
      <p:sp>
        <p:nvSpPr>
          <p:cNvPr id="8" name="Rectangle 7">
            <a:extLst>
              <a:ext uri="{FF2B5EF4-FFF2-40B4-BE49-F238E27FC236}">
                <a16:creationId xmlns:a16="http://schemas.microsoft.com/office/drawing/2014/main" id="{89C524E4-CF5B-7A15-BF03-7B98557A5528}"/>
              </a:ext>
            </a:extLst>
          </p:cNvPr>
          <p:cNvSpPr/>
          <p:nvPr/>
        </p:nvSpPr>
        <p:spPr>
          <a:xfrm>
            <a:off x="0" y="0"/>
            <a:ext cx="12188952" cy="6856718"/>
          </a:xfrm>
          <a:prstGeom prst="rect">
            <a:avLst/>
          </a:prstGeom>
          <a:solidFill>
            <a:schemeClr val="bg2">
              <a:alpha val="7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49CD500-DD30-F9BA-0657-EC949E500C28}"/>
              </a:ext>
            </a:extLst>
          </p:cNvPr>
          <p:cNvSpPr>
            <a:spLocks noGrp="1"/>
          </p:cNvSpPr>
          <p:nvPr>
            <p:ph type="title"/>
          </p:nvPr>
        </p:nvSpPr>
        <p:spPr>
          <a:xfrm>
            <a:off x="492760" y="365125"/>
            <a:ext cx="3693160" cy="1325563"/>
          </a:xfrm>
        </p:spPr>
        <p:txBody>
          <a:bodyPr/>
          <a:lstStyle/>
          <a:p>
            <a:r>
              <a:rPr lang="en-US" b="1">
                <a:latin typeface="Aharoni" panose="02010803020104030203" pitchFamily="2" charset="-79"/>
                <a:cs typeface="Aharoni" panose="02010803020104030203" pitchFamily="2" charset="-79"/>
              </a:rPr>
              <a:t>The Research</a:t>
            </a:r>
          </a:p>
        </p:txBody>
      </p:sp>
      <p:graphicFrame>
        <p:nvGraphicFramePr>
          <p:cNvPr id="4" name="Diagram 3">
            <a:extLst>
              <a:ext uri="{FF2B5EF4-FFF2-40B4-BE49-F238E27FC236}">
                <a16:creationId xmlns:a16="http://schemas.microsoft.com/office/drawing/2014/main" id="{22F80073-AE79-A7CA-12FF-6AEF8EE0F03E}"/>
              </a:ext>
            </a:extLst>
          </p:cNvPr>
          <p:cNvGraphicFramePr/>
          <p:nvPr>
            <p:extLst>
              <p:ext uri="{D42A27DB-BD31-4B8C-83A1-F6EECF244321}">
                <p14:modId xmlns:p14="http://schemas.microsoft.com/office/powerpoint/2010/main" val="3579394479"/>
              </p:ext>
            </p:extLst>
          </p:nvPr>
        </p:nvGraphicFramePr>
        <p:xfrm>
          <a:off x="2030476" y="102790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753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060EC9FC-46E0-4C76-816C-AA7056FD9AA7}"/>
                                            </p:graphicEl>
                                          </p:spTgt>
                                        </p:tgtEl>
                                        <p:attrNameLst>
                                          <p:attrName>style.visibility</p:attrName>
                                        </p:attrNameLst>
                                      </p:cBhvr>
                                      <p:to>
                                        <p:strVal val="visible"/>
                                      </p:to>
                                    </p:set>
                                    <p:animEffect transition="in" filter="fade">
                                      <p:cBhvr>
                                        <p:cTn id="7" dur="500"/>
                                        <p:tgtEl>
                                          <p:spTgt spid="4">
                                            <p:graphicEl>
                                              <a:dgm id="{060EC9FC-46E0-4C76-816C-AA7056FD9AA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66126BE1-6750-493D-89C1-3CBB4C317769}"/>
                                            </p:graphicEl>
                                          </p:spTgt>
                                        </p:tgtEl>
                                        <p:attrNameLst>
                                          <p:attrName>style.visibility</p:attrName>
                                        </p:attrNameLst>
                                      </p:cBhvr>
                                      <p:to>
                                        <p:strVal val="visible"/>
                                      </p:to>
                                    </p:set>
                                    <p:animEffect transition="in" filter="fade">
                                      <p:cBhvr>
                                        <p:cTn id="12" dur="500"/>
                                        <p:tgtEl>
                                          <p:spTgt spid="4">
                                            <p:graphicEl>
                                              <a:dgm id="{66126BE1-6750-493D-89C1-3CBB4C31776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F38E4900-03FF-465B-A925-B9231CC215DC}"/>
                                            </p:graphicEl>
                                          </p:spTgt>
                                        </p:tgtEl>
                                        <p:attrNameLst>
                                          <p:attrName>style.visibility</p:attrName>
                                        </p:attrNameLst>
                                      </p:cBhvr>
                                      <p:to>
                                        <p:strVal val="visible"/>
                                      </p:to>
                                    </p:set>
                                    <p:animEffect transition="in" filter="fade">
                                      <p:cBhvr>
                                        <p:cTn id="17" dur="500"/>
                                        <p:tgtEl>
                                          <p:spTgt spid="4">
                                            <p:graphicEl>
                                              <a:dgm id="{F38E4900-03FF-465B-A925-B9231CC215DC}"/>
                                            </p:graphic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graphicEl>
                                              <a:dgm id="{55A1DA40-4918-432C-AB33-EC578C69DB92}"/>
                                            </p:graphicEl>
                                          </p:spTgt>
                                        </p:tgtEl>
                                        <p:attrNameLst>
                                          <p:attrName>style.visibility</p:attrName>
                                        </p:attrNameLst>
                                      </p:cBhvr>
                                      <p:to>
                                        <p:strVal val="visible"/>
                                      </p:to>
                                    </p:set>
                                    <p:animEffect transition="in" filter="fade">
                                      <p:cBhvr>
                                        <p:cTn id="20" dur="500"/>
                                        <p:tgtEl>
                                          <p:spTgt spid="4">
                                            <p:graphicEl>
                                              <a:dgm id="{55A1DA40-4918-432C-AB33-EC578C69DB92}"/>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graphicEl>
                                              <a:dgm id="{7FEF22F1-8F69-4D1D-9A3E-CF709239ADAC}"/>
                                            </p:graphicEl>
                                          </p:spTgt>
                                        </p:tgtEl>
                                        <p:attrNameLst>
                                          <p:attrName>style.visibility</p:attrName>
                                        </p:attrNameLst>
                                      </p:cBhvr>
                                      <p:to>
                                        <p:strVal val="visible"/>
                                      </p:to>
                                    </p:set>
                                    <p:animEffect transition="in" filter="fade">
                                      <p:cBhvr>
                                        <p:cTn id="25" dur="500"/>
                                        <p:tgtEl>
                                          <p:spTgt spid="4">
                                            <p:graphicEl>
                                              <a:dgm id="{7FEF22F1-8F69-4D1D-9A3E-CF709239ADAC}"/>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graphicEl>
                                              <a:dgm id="{4AAEB73A-397B-4A5D-AAE8-46936D24C51B}"/>
                                            </p:graphicEl>
                                          </p:spTgt>
                                        </p:tgtEl>
                                        <p:attrNameLst>
                                          <p:attrName>style.visibility</p:attrName>
                                        </p:attrNameLst>
                                      </p:cBhvr>
                                      <p:to>
                                        <p:strVal val="visible"/>
                                      </p:to>
                                    </p:set>
                                    <p:animEffect transition="in" filter="fade">
                                      <p:cBhvr>
                                        <p:cTn id="30" dur="500"/>
                                        <p:tgtEl>
                                          <p:spTgt spid="4">
                                            <p:graphicEl>
                                              <a:dgm id="{4AAEB73A-397B-4A5D-AAE8-46936D24C51B}"/>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graphicEl>
                                              <a:dgm id="{52E9DA76-487E-4D6B-A318-240D1EC4CE84}"/>
                                            </p:graphicEl>
                                          </p:spTgt>
                                        </p:tgtEl>
                                        <p:attrNameLst>
                                          <p:attrName>style.visibility</p:attrName>
                                        </p:attrNameLst>
                                      </p:cBhvr>
                                      <p:to>
                                        <p:strVal val="visible"/>
                                      </p:to>
                                    </p:set>
                                    <p:animEffect transition="in" filter="fade">
                                      <p:cBhvr>
                                        <p:cTn id="33" dur="500"/>
                                        <p:tgtEl>
                                          <p:spTgt spid="4">
                                            <p:graphicEl>
                                              <a:dgm id="{52E9DA76-487E-4D6B-A318-240D1EC4CE84}"/>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graphicEl>
                                              <a:dgm id="{84E0CFAE-28F4-4720-8D7A-CAFF4BDFBE83}"/>
                                            </p:graphicEl>
                                          </p:spTgt>
                                        </p:tgtEl>
                                        <p:attrNameLst>
                                          <p:attrName>style.visibility</p:attrName>
                                        </p:attrNameLst>
                                      </p:cBhvr>
                                      <p:to>
                                        <p:strVal val="visible"/>
                                      </p:to>
                                    </p:set>
                                    <p:animEffect transition="in" filter="fade">
                                      <p:cBhvr>
                                        <p:cTn id="38" dur="500"/>
                                        <p:tgtEl>
                                          <p:spTgt spid="4">
                                            <p:graphicEl>
                                              <a:dgm id="{84E0CFAE-28F4-4720-8D7A-CAFF4BDFBE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5E981-8D3E-DC98-6CA4-FB5C154C0D65}"/>
              </a:ext>
            </a:extLst>
          </p:cNvPr>
          <p:cNvSpPr>
            <a:spLocks noGrp="1"/>
          </p:cNvSpPr>
          <p:nvPr>
            <p:ph type="title"/>
          </p:nvPr>
        </p:nvSpPr>
        <p:spPr>
          <a:xfrm>
            <a:off x="7789734" y="1418199"/>
            <a:ext cx="4087306" cy="2889114"/>
          </a:xfrm>
        </p:spPr>
        <p:txBody>
          <a:bodyPr vert="horz" lIns="91440" tIns="45720" rIns="91440" bIns="45720" rtlCol="0" anchor="b">
            <a:normAutofit/>
          </a:bodyPr>
          <a:lstStyle/>
          <a:p>
            <a:r>
              <a:rPr lang="en-US" sz="5000"/>
              <a:t>Fairness is about meeting needs</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Text&#10;&#10;Description automatically generated with medium confidence">
            <a:extLst>
              <a:ext uri="{FF2B5EF4-FFF2-40B4-BE49-F238E27FC236}">
                <a16:creationId xmlns:a16="http://schemas.microsoft.com/office/drawing/2014/main" id="{C249F030-0F93-D4A0-72E1-E0036D4AA34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254" r="1488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1878446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82B227E7F5234CBBDEF7670FBAFEC3" ma:contentTypeVersion="16" ma:contentTypeDescription="Create a new document." ma:contentTypeScope="" ma:versionID="02d8fd304b4afe45d02a5e0bd0f7c841">
  <xsd:schema xmlns:xsd="http://www.w3.org/2001/XMLSchema" xmlns:xs="http://www.w3.org/2001/XMLSchema" xmlns:p="http://schemas.microsoft.com/office/2006/metadata/properties" xmlns:ns2="d6bc826a-396e-4572-a078-1b7593adff4f" xmlns:ns3="c258416d-1e1f-4147-bc25-33e90b0653be" targetNamespace="http://schemas.microsoft.com/office/2006/metadata/properties" ma:root="true" ma:fieldsID="9d70f791df45e70c222554f6a200ea79" ns2:_="" ns3:_="">
    <xsd:import namespace="d6bc826a-396e-4572-a078-1b7593adff4f"/>
    <xsd:import namespace="c258416d-1e1f-4147-bc25-33e90b0653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bc826a-396e-4572-a078-1b7593adf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7e1c49c-8f45-45a4-b6df-ad6a74de9e4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258416d-1e1f-4147-bc25-33e90b0653b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8df59ce-ea97-4b4f-84c6-8c62d6ed9d17}" ma:internalName="TaxCatchAll" ma:showField="CatchAllData" ma:web="c258416d-1e1f-4147-bc25-33e90b0653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258416d-1e1f-4147-bc25-33e90b0653be" xsi:nil="true"/>
    <lcf76f155ced4ddcb4097134ff3c332f xmlns="d6bc826a-396e-4572-a078-1b7593adff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D4B8897-5038-4205-B19B-146861F439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bc826a-396e-4572-a078-1b7593adff4f"/>
    <ds:schemaRef ds:uri="c258416d-1e1f-4147-bc25-33e90b0653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50C8A29-3AF7-488B-9AD8-942A9EE7CBE0}">
  <ds:schemaRefs>
    <ds:schemaRef ds:uri="http://schemas.microsoft.com/sharepoint/v3/contenttype/forms"/>
  </ds:schemaRefs>
</ds:datastoreItem>
</file>

<file path=customXml/itemProps3.xml><?xml version="1.0" encoding="utf-8"?>
<ds:datastoreItem xmlns:ds="http://schemas.openxmlformats.org/officeDocument/2006/customXml" ds:itemID="{3104822F-AE4F-450F-9315-5DF4D1665B02}">
  <ds:schemaRefs>
    <ds:schemaRef ds:uri="d6bc826a-396e-4572-a078-1b7593adff4f"/>
    <ds:schemaRef ds:uri="http://schemas.openxmlformats.org/package/2006/metadata/core-properties"/>
    <ds:schemaRef ds:uri="c258416d-1e1f-4147-bc25-33e90b0653be"/>
    <ds:schemaRef ds:uri="http://www.w3.org/XML/1998/namespace"/>
    <ds:schemaRef ds:uri="http://schemas.microsoft.com/office/2006/documentManagement/types"/>
    <ds:schemaRef ds:uri="http://purl.org/dc/terms/"/>
    <ds:schemaRef ds:uri="http://purl.org/dc/dcmitype/"/>
    <ds:schemaRef ds:uri="http://purl.org/dc/elements/1.1/"/>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4747</Words>
  <Application>Microsoft Office PowerPoint</Application>
  <PresentationFormat>Widescreen</PresentationFormat>
  <Paragraphs>427</Paragraphs>
  <Slides>28</Slides>
  <Notes>28</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28</vt:i4>
      </vt:variant>
    </vt:vector>
  </HeadingPairs>
  <TitlesOfParts>
    <vt:vector size="48" baseType="lpstr">
      <vt:lpstr>Aharoni</vt:lpstr>
      <vt:lpstr>Arial</vt:lpstr>
      <vt:lpstr>Arial Nova</vt:lpstr>
      <vt:lpstr>averta</vt:lpstr>
      <vt:lpstr>Calibri</vt:lpstr>
      <vt:lpstr>Calibri Light</vt:lpstr>
      <vt:lpstr>Georgia</vt:lpstr>
      <vt:lpstr>Montserrat Classic</vt:lpstr>
      <vt:lpstr>Montserrat ExtraBold</vt:lpstr>
      <vt:lpstr>Montserrat SemiBold</vt:lpstr>
      <vt:lpstr>proxima-nova</vt:lpstr>
      <vt:lpstr>Roboto</vt:lpstr>
      <vt:lpstr>Symbol</vt:lpstr>
      <vt:lpstr>Trade Gothic W01 Obl</vt:lpstr>
      <vt:lpstr>Trade Gothic W01 Roman</vt:lpstr>
      <vt:lpstr>Wingdings</vt:lpstr>
      <vt:lpstr>Office Theme</vt:lpstr>
      <vt:lpstr>Office Theme</vt:lpstr>
      <vt:lpstr>Office Theme</vt:lpstr>
      <vt:lpstr>1_Office Theme</vt:lpstr>
      <vt:lpstr>PowerPoint Presentation</vt:lpstr>
      <vt:lpstr>Uncharted Territory</vt:lpstr>
      <vt:lpstr>Uncharted Territory</vt:lpstr>
      <vt:lpstr>50/50</vt:lpstr>
      <vt:lpstr>Biggest Challenge</vt:lpstr>
      <vt:lpstr>Session Objectives</vt:lpstr>
      <vt:lpstr>Session Objectives</vt:lpstr>
      <vt:lpstr>The Research</vt:lpstr>
      <vt:lpstr>Fairness is about meeting needs</vt:lpstr>
      <vt:lpstr>Silver Linings</vt:lpstr>
      <vt:lpstr>Prompt/Action Step</vt:lpstr>
      <vt:lpstr>Session Objectives</vt:lpstr>
      <vt:lpstr>Hybrid Teams</vt:lpstr>
      <vt:lpstr>Proximity Bias</vt:lpstr>
      <vt:lpstr>Proximity Bias</vt:lpstr>
      <vt:lpstr>How to avoid it?</vt:lpstr>
      <vt:lpstr>Prompt/Action Step</vt:lpstr>
      <vt:lpstr>Session Objectives</vt:lpstr>
      <vt:lpstr>PowerPoint Presentation</vt:lpstr>
      <vt:lpstr>Reality…. mindset shift</vt:lpstr>
      <vt:lpstr>Digital Spaces and Places</vt:lpstr>
      <vt:lpstr>Leveling Up…Care</vt:lpstr>
      <vt:lpstr>Leveling Up…Care</vt:lpstr>
      <vt:lpstr>Prompt/Action Step</vt:lpstr>
      <vt:lpstr>Uncharted Territory</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Jena Marshall</dc:creator>
  <cp:lastModifiedBy>Deanna Potter</cp:lastModifiedBy>
  <cp:revision>2</cp:revision>
  <dcterms:created xsi:type="dcterms:W3CDTF">2018-10-29T19:40:29Z</dcterms:created>
  <dcterms:modified xsi:type="dcterms:W3CDTF">2022-06-22T23:59:24Z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0x0101003182B227E7F5234CBBDEF7670FBAFEC3</vt:lpwstr>
  </property>
  <property fmtid="{D5CDD505-2E9C-101B-9397-08002B2CF9AE}" pid="3" name="MediaServiceImageTags">
    <vt:lpwstr/>
  </property>
</Properties>
</file>