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4" r:id="rId1"/>
  </p:sldMasterIdLst>
  <p:notesMasterIdLst>
    <p:notesMasterId r:id="rId29"/>
  </p:notesMasterIdLst>
  <p:handoutMasterIdLst>
    <p:handoutMasterId r:id="rId30"/>
  </p:handoutMasterIdLst>
  <p:sldIdLst>
    <p:sldId id="256" r:id="rId2"/>
    <p:sldId id="370" r:id="rId3"/>
    <p:sldId id="436" r:id="rId4"/>
    <p:sldId id="380" r:id="rId5"/>
    <p:sldId id="381" r:id="rId6"/>
    <p:sldId id="382" r:id="rId7"/>
    <p:sldId id="449" r:id="rId8"/>
    <p:sldId id="264" r:id="rId9"/>
    <p:sldId id="259" r:id="rId10"/>
    <p:sldId id="297" r:id="rId11"/>
    <p:sldId id="437" r:id="rId12"/>
    <p:sldId id="394" r:id="rId13"/>
    <p:sldId id="395" r:id="rId14"/>
    <p:sldId id="440" r:id="rId15"/>
    <p:sldId id="400" r:id="rId16"/>
    <p:sldId id="441" r:id="rId17"/>
    <p:sldId id="442" r:id="rId18"/>
    <p:sldId id="444" r:id="rId19"/>
    <p:sldId id="445" r:id="rId20"/>
    <p:sldId id="446" r:id="rId21"/>
    <p:sldId id="447" r:id="rId22"/>
    <p:sldId id="448" r:id="rId23"/>
    <p:sldId id="438" r:id="rId24"/>
    <p:sldId id="443" r:id="rId25"/>
    <p:sldId id="401" r:id="rId26"/>
    <p:sldId id="330" r:id="rId27"/>
    <p:sldId id="435"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24" autoAdjust="0"/>
    <p:restoredTop sz="84832" autoAdjust="0"/>
  </p:normalViewPr>
  <p:slideViewPr>
    <p:cSldViewPr>
      <p:cViewPr>
        <p:scale>
          <a:sx n="120" d="100"/>
          <a:sy n="120" d="100"/>
        </p:scale>
        <p:origin x="144" y="852"/>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12060"/>
    </p:cViewPr>
  </p:sorterViewPr>
  <p:notesViewPr>
    <p:cSldViewPr>
      <p:cViewPr varScale="1">
        <p:scale>
          <a:sx n="66" d="100"/>
          <a:sy n="66" d="100"/>
        </p:scale>
        <p:origin x="-3228"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A1E450-5768-4CED-952A-37FBD38498EB}" type="doc">
      <dgm:prSet loTypeId="urn:microsoft.com/office/officeart/2005/8/layout/hierarchy3" loCatId="list" qsTypeId="urn:microsoft.com/office/officeart/2005/8/quickstyle/simple5" qsCatId="simple" csTypeId="urn:microsoft.com/office/officeart/2005/8/colors/colorful1#2" csCatId="colorful" phldr="1"/>
      <dgm:spPr/>
      <dgm:t>
        <a:bodyPr/>
        <a:lstStyle/>
        <a:p>
          <a:endParaRPr lang="en-US"/>
        </a:p>
      </dgm:t>
    </dgm:pt>
    <dgm:pt modelId="{037E814A-4E53-4FC1-9BBC-F243747B5258}">
      <dgm:prSet phldrT="[Text]"/>
      <dgm:spPr/>
      <dgm:t>
        <a:bodyPr/>
        <a:lstStyle/>
        <a:p>
          <a:r>
            <a:rPr lang="en-US" b="1" dirty="0" smtClean="0"/>
            <a:t>Burden of Pollution</a:t>
          </a:r>
          <a:endParaRPr lang="en-US" b="1" dirty="0"/>
        </a:p>
      </dgm:t>
    </dgm:pt>
    <dgm:pt modelId="{C9F486E5-7F93-4ABB-B610-706865E75B1A}" type="parTrans" cxnId="{F4A7B5D7-ED26-45F9-B537-F46B475F0ECB}">
      <dgm:prSet/>
      <dgm:spPr/>
      <dgm:t>
        <a:bodyPr/>
        <a:lstStyle/>
        <a:p>
          <a:endParaRPr lang="en-US"/>
        </a:p>
      </dgm:t>
    </dgm:pt>
    <dgm:pt modelId="{B09069E5-F2A2-45B6-AAB1-9F445B9B247B}" type="sibTrans" cxnId="{F4A7B5D7-ED26-45F9-B537-F46B475F0ECB}">
      <dgm:prSet/>
      <dgm:spPr/>
      <dgm:t>
        <a:bodyPr/>
        <a:lstStyle/>
        <a:p>
          <a:endParaRPr lang="en-US"/>
        </a:p>
      </dgm:t>
    </dgm:pt>
    <dgm:pt modelId="{152C0564-247C-49DA-AC8C-55F68B7F1D19}">
      <dgm:prSet phldrT="[Text]"/>
      <dgm:spPr/>
      <dgm:t>
        <a:bodyPr/>
        <a:lstStyle/>
        <a:p>
          <a:r>
            <a:rPr lang="en-US" dirty="0" smtClean="0"/>
            <a:t>Exposures</a:t>
          </a:r>
          <a:endParaRPr lang="en-US" dirty="0"/>
        </a:p>
      </dgm:t>
    </dgm:pt>
    <dgm:pt modelId="{7C68504E-5143-4759-AD6E-FE9451F78E48}" type="parTrans" cxnId="{FCC3CDD6-39F6-4228-98FE-EF73248ADA17}">
      <dgm:prSet/>
      <dgm:spPr/>
      <dgm:t>
        <a:bodyPr/>
        <a:lstStyle/>
        <a:p>
          <a:endParaRPr lang="en-US"/>
        </a:p>
      </dgm:t>
    </dgm:pt>
    <dgm:pt modelId="{B92EBC80-AB83-4910-B4B3-E7779FA39635}" type="sibTrans" cxnId="{FCC3CDD6-39F6-4228-98FE-EF73248ADA17}">
      <dgm:prSet/>
      <dgm:spPr/>
      <dgm:t>
        <a:bodyPr/>
        <a:lstStyle/>
        <a:p>
          <a:endParaRPr lang="en-US"/>
        </a:p>
      </dgm:t>
    </dgm:pt>
    <dgm:pt modelId="{9E17A760-81A6-4A9D-8789-B1A9A0915F91}">
      <dgm:prSet phldrT="[Text]"/>
      <dgm:spPr/>
      <dgm:t>
        <a:bodyPr/>
        <a:lstStyle/>
        <a:p>
          <a:r>
            <a:rPr lang="en-US" dirty="0" smtClean="0"/>
            <a:t>Public Health Effects</a:t>
          </a:r>
          <a:endParaRPr lang="en-US" dirty="0"/>
        </a:p>
      </dgm:t>
    </dgm:pt>
    <dgm:pt modelId="{99B7EAE5-2D6B-4C5B-A5A0-D89D53170483}" type="parTrans" cxnId="{5DB1D040-3ADC-462E-9194-BFB8E2D3CEA4}">
      <dgm:prSet/>
      <dgm:spPr/>
      <dgm:t>
        <a:bodyPr/>
        <a:lstStyle/>
        <a:p>
          <a:endParaRPr lang="en-US"/>
        </a:p>
      </dgm:t>
    </dgm:pt>
    <dgm:pt modelId="{1A785F9B-59D0-455A-B303-0BE28E086E89}" type="sibTrans" cxnId="{5DB1D040-3ADC-462E-9194-BFB8E2D3CEA4}">
      <dgm:prSet/>
      <dgm:spPr/>
      <dgm:t>
        <a:bodyPr/>
        <a:lstStyle/>
        <a:p>
          <a:endParaRPr lang="en-US"/>
        </a:p>
      </dgm:t>
    </dgm:pt>
    <dgm:pt modelId="{94C3FBF6-8F50-4D34-BA77-B54D30B507BE}">
      <dgm:prSet phldrT="[Text]"/>
      <dgm:spPr/>
      <dgm:t>
        <a:bodyPr/>
        <a:lstStyle/>
        <a:p>
          <a:r>
            <a:rPr lang="en-US" b="1" dirty="0" smtClean="0"/>
            <a:t>Population Characteristics</a:t>
          </a:r>
          <a:endParaRPr lang="en-US" b="1" dirty="0"/>
        </a:p>
      </dgm:t>
    </dgm:pt>
    <dgm:pt modelId="{942DEA9B-24F7-49E2-BC82-0F1E131E5784}" type="parTrans" cxnId="{8398048E-DDC3-4275-AA00-CD2C4D5B6747}">
      <dgm:prSet/>
      <dgm:spPr/>
      <dgm:t>
        <a:bodyPr/>
        <a:lstStyle/>
        <a:p>
          <a:endParaRPr lang="en-US"/>
        </a:p>
      </dgm:t>
    </dgm:pt>
    <dgm:pt modelId="{B2DA87E4-DA3E-41D1-A8A1-B7D877BDA9C0}" type="sibTrans" cxnId="{8398048E-DDC3-4275-AA00-CD2C4D5B6747}">
      <dgm:prSet/>
      <dgm:spPr/>
      <dgm:t>
        <a:bodyPr/>
        <a:lstStyle/>
        <a:p>
          <a:endParaRPr lang="en-US"/>
        </a:p>
      </dgm:t>
    </dgm:pt>
    <dgm:pt modelId="{04F5AC22-21B6-493C-9DC4-E980AE7ED467}">
      <dgm:prSet phldrT="[Text]"/>
      <dgm:spPr/>
      <dgm:t>
        <a:bodyPr/>
        <a:lstStyle/>
        <a:p>
          <a:r>
            <a:rPr lang="en-US" dirty="0" smtClean="0"/>
            <a:t>Sensitive Populations</a:t>
          </a:r>
          <a:endParaRPr lang="en-US" dirty="0"/>
        </a:p>
      </dgm:t>
    </dgm:pt>
    <dgm:pt modelId="{0EFA44F7-2690-43B9-8A7B-C83ACA2D4AB6}" type="parTrans" cxnId="{7691836A-C5EF-499B-8264-9B947231B53F}">
      <dgm:prSet/>
      <dgm:spPr/>
      <dgm:t>
        <a:bodyPr/>
        <a:lstStyle/>
        <a:p>
          <a:endParaRPr lang="en-US"/>
        </a:p>
      </dgm:t>
    </dgm:pt>
    <dgm:pt modelId="{C426EA28-A57E-4463-898F-251576423736}" type="sibTrans" cxnId="{7691836A-C5EF-499B-8264-9B947231B53F}">
      <dgm:prSet/>
      <dgm:spPr/>
      <dgm:t>
        <a:bodyPr/>
        <a:lstStyle/>
        <a:p>
          <a:endParaRPr lang="en-US"/>
        </a:p>
      </dgm:t>
    </dgm:pt>
    <dgm:pt modelId="{F00F43F5-4933-4C46-AD5C-2FE5595BC9C7}">
      <dgm:prSet phldrT="[Text]"/>
      <dgm:spPr/>
      <dgm:t>
        <a:bodyPr/>
        <a:lstStyle/>
        <a:p>
          <a:r>
            <a:rPr lang="en-US" dirty="0" smtClean="0"/>
            <a:t>Socioeconomic Factors</a:t>
          </a:r>
          <a:endParaRPr lang="en-US" dirty="0"/>
        </a:p>
      </dgm:t>
    </dgm:pt>
    <dgm:pt modelId="{D8F0E9E1-97D0-486B-BE02-184AAC19F7F3}" type="parTrans" cxnId="{F8493F7E-D8FC-469D-B9B2-215B7F4F8A51}">
      <dgm:prSet/>
      <dgm:spPr/>
      <dgm:t>
        <a:bodyPr/>
        <a:lstStyle/>
        <a:p>
          <a:endParaRPr lang="en-US"/>
        </a:p>
      </dgm:t>
    </dgm:pt>
    <dgm:pt modelId="{C890C377-4BDE-4C59-938D-1B3A8C28730C}" type="sibTrans" cxnId="{F8493F7E-D8FC-469D-B9B2-215B7F4F8A51}">
      <dgm:prSet/>
      <dgm:spPr/>
      <dgm:t>
        <a:bodyPr/>
        <a:lstStyle/>
        <a:p>
          <a:endParaRPr lang="en-US"/>
        </a:p>
      </dgm:t>
    </dgm:pt>
    <dgm:pt modelId="{A31E4316-8DB6-41E3-BE05-6DDC80832A3D}">
      <dgm:prSet phldrT="[Text]"/>
      <dgm:spPr/>
      <dgm:t>
        <a:bodyPr/>
        <a:lstStyle/>
        <a:p>
          <a:r>
            <a:rPr lang="en-US" dirty="0" smtClean="0"/>
            <a:t>Environmental Effects</a:t>
          </a:r>
          <a:endParaRPr lang="en-US" dirty="0"/>
        </a:p>
      </dgm:t>
    </dgm:pt>
    <dgm:pt modelId="{38930CDC-AF0B-48E5-91DC-9D35E115DD48}" type="parTrans" cxnId="{238039A2-61FF-4E6C-A867-A19630839DB4}">
      <dgm:prSet/>
      <dgm:spPr/>
      <dgm:t>
        <a:bodyPr/>
        <a:lstStyle/>
        <a:p>
          <a:endParaRPr lang="en-US"/>
        </a:p>
      </dgm:t>
    </dgm:pt>
    <dgm:pt modelId="{54054AE1-71B7-4B84-A936-C7261DFD1A6E}" type="sibTrans" cxnId="{238039A2-61FF-4E6C-A867-A19630839DB4}">
      <dgm:prSet/>
      <dgm:spPr/>
      <dgm:t>
        <a:bodyPr/>
        <a:lstStyle/>
        <a:p>
          <a:endParaRPr lang="en-US"/>
        </a:p>
      </dgm:t>
    </dgm:pt>
    <dgm:pt modelId="{5692903E-D6BD-4F52-BF4E-B4AE1E2C1731}" type="pres">
      <dgm:prSet presAssocID="{03A1E450-5768-4CED-952A-37FBD38498EB}" presName="diagram" presStyleCnt="0">
        <dgm:presLayoutVars>
          <dgm:chPref val="1"/>
          <dgm:dir/>
          <dgm:animOne val="branch"/>
          <dgm:animLvl val="lvl"/>
          <dgm:resizeHandles/>
        </dgm:presLayoutVars>
      </dgm:prSet>
      <dgm:spPr/>
      <dgm:t>
        <a:bodyPr/>
        <a:lstStyle/>
        <a:p>
          <a:endParaRPr lang="en-US"/>
        </a:p>
      </dgm:t>
    </dgm:pt>
    <dgm:pt modelId="{4AFC8B10-76FC-41F7-8E05-C293380ED06E}" type="pres">
      <dgm:prSet presAssocID="{037E814A-4E53-4FC1-9BBC-F243747B5258}" presName="root" presStyleCnt="0"/>
      <dgm:spPr/>
    </dgm:pt>
    <dgm:pt modelId="{E9C9CAE2-6907-4251-8AF7-536599C3FA32}" type="pres">
      <dgm:prSet presAssocID="{037E814A-4E53-4FC1-9BBC-F243747B5258}" presName="rootComposite" presStyleCnt="0"/>
      <dgm:spPr/>
    </dgm:pt>
    <dgm:pt modelId="{545E70DF-C0E9-4DE3-9B56-9F906F647920}" type="pres">
      <dgm:prSet presAssocID="{037E814A-4E53-4FC1-9BBC-F243747B5258}" presName="rootText" presStyleLbl="node1" presStyleIdx="0" presStyleCnt="2" custScaleX="131601"/>
      <dgm:spPr/>
      <dgm:t>
        <a:bodyPr/>
        <a:lstStyle/>
        <a:p>
          <a:endParaRPr lang="en-US"/>
        </a:p>
      </dgm:t>
    </dgm:pt>
    <dgm:pt modelId="{DA0AD8EC-8920-4C9D-87E5-CA9C38C23801}" type="pres">
      <dgm:prSet presAssocID="{037E814A-4E53-4FC1-9BBC-F243747B5258}" presName="rootConnector" presStyleLbl="node1" presStyleIdx="0" presStyleCnt="2"/>
      <dgm:spPr/>
      <dgm:t>
        <a:bodyPr/>
        <a:lstStyle/>
        <a:p>
          <a:endParaRPr lang="en-US"/>
        </a:p>
      </dgm:t>
    </dgm:pt>
    <dgm:pt modelId="{4ECA57CB-6C7C-4B56-956D-8AA482F0BFCC}" type="pres">
      <dgm:prSet presAssocID="{037E814A-4E53-4FC1-9BBC-F243747B5258}" presName="childShape" presStyleCnt="0"/>
      <dgm:spPr/>
    </dgm:pt>
    <dgm:pt modelId="{DA320B6A-469A-40C2-ADDC-E5827188CFE1}" type="pres">
      <dgm:prSet presAssocID="{7C68504E-5143-4759-AD6E-FE9451F78E48}" presName="Name13" presStyleLbl="parChTrans1D2" presStyleIdx="0" presStyleCnt="5"/>
      <dgm:spPr/>
      <dgm:t>
        <a:bodyPr/>
        <a:lstStyle/>
        <a:p>
          <a:endParaRPr lang="en-US"/>
        </a:p>
      </dgm:t>
    </dgm:pt>
    <dgm:pt modelId="{1ECDBE6C-13EB-4D37-8C1E-3739FC61D508}" type="pres">
      <dgm:prSet presAssocID="{152C0564-247C-49DA-AC8C-55F68B7F1D19}" presName="childText" presStyleLbl="bgAcc1" presStyleIdx="0" presStyleCnt="5" custScaleX="145941" custScaleY="76476">
        <dgm:presLayoutVars>
          <dgm:bulletEnabled val="1"/>
        </dgm:presLayoutVars>
      </dgm:prSet>
      <dgm:spPr/>
      <dgm:t>
        <a:bodyPr/>
        <a:lstStyle/>
        <a:p>
          <a:endParaRPr lang="en-US"/>
        </a:p>
      </dgm:t>
    </dgm:pt>
    <dgm:pt modelId="{80FAA6AE-A77A-4540-85FE-12C25165E25E}" type="pres">
      <dgm:prSet presAssocID="{99B7EAE5-2D6B-4C5B-A5A0-D89D53170483}" presName="Name13" presStyleLbl="parChTrans1D2" presStyleIdx="1" presStyleCnt="5"/>
      <dgm:spPr/>
      <dgm:t>
        <a:bodyPr/>
        <a:lstStyle/>
        <a:p>
          <a:endParaRPr lang="en-US"/>
        </a:p>
      </dgm:t>
    </dgm:pt>
    <dgm:pt modelId="{036C61E5-5958-4E16-A31D-CAB142BA3A23}" type="pres">
      <dgm:prSet presAssocID="{9E17A760-81A6-4A9D-8789-B1A9A0915F91}" presName="childText" presStyleLbl="bgAcc1" presStyleIdx="1" presStyleCnt="5" custScaleX="145941" custScaleY="76476">
        <dgm:presLayoutVars>
          <dgm:bulletEnabled val="1"/>
        </dgm:presLayoutVars>
      </dgm:prSet>
      <dgm:spPr/>
      <dgm:t>
        <a:bodyPr/>
        <a:lstStyle/>
        <a:p>
          <a:endParaRPr lang="en-US"/>
        </a:p>
      </dgm:t>
    </dgm:pt>
    <dgm:pt modelId="{4F9A7BA7-7FAF-4C51-8CB8-3CA80BE348AD}" type="pres">
      <dgm:prSet presAssocID="{38930CDC-AF0B-48E5-91DC-9D35E115DD48}" presName="Name13" presStyleLbl="parChTrans1D2" presStyleIdx="2" presStyleCnt="5"/>
      <dgm:spPr/>
      <dgm:t>
        <a:bodyPr/>
        <a:lstStyle/>
        <a:p>
          <a:endParaRPr lang="en-US"/>
        </a:p>
      </dgm:t>
    </dgm:pt>
    <dgm:pt modelId="{179B1565-A548-4343-8699-E4F4A306B933}" type="pres">
      <dgm:prSet presAssocID="{A31E4316-8DB6-41E3-BE05-6DDC80832A3D}" presName="childText" presStyleLbl="bgAcc1" presStyleIdx="2" presStyleCnt="5" custScaleX="145941" custScaleY="76476">
        <dgm:presLayoutVars>
          <dgm:bulletEnabled val="1"/>
        </dgm:presLayoutVars>
      </dgm:prSet>
      <dgm:spPr/>
      <dgm:t>
        <a:bodyPr/>
        <a:lstStyle/>
        <a:p>
          <a:endParaRPr lang="en-US"/>
        </a:p>
      </dgm:t>
    </dgm:pt>
    <dgm:pt modelId="{993D3D9C-A66B-4701-A862-D260D4CF7D93}" type="pres">
      <dgm:prSet presAssocID="{94C3FBF6-8F50-4D34-BA77-B54D30B507BE}" presName="root" presStyleCnt="0"/>
      <dgm:spPr/>
    </dgm:pt>
    <dgm:pt modelId="{C5A68969-3CB1-4DC2-BE2D-5AC2521D79A8}" type="pres">
      <dgm:prSet presAssocID="{94C3FBF6-8F50-4D34-BA77-B54D30B507BE}" presName="rootComposite" presStyleCnt="0"/>
      <dgm:spPr/>
    </dgm:pt>
    <dgm:pt modelId="{7DCB6542-43DA-4ACC-ABDC-2FD7ED40E6BC}" type="pres">
      <dgm:prSet presAssocID="{94C3FBF6-8F50-4D34-BA77-B54D30B507BE}" presName="rootText" presStyleLbl="node1" presStyleIdx="1" presStyleCnt="2" custScaleX="131601"/>
      <dgm:spPr/>
      <dgm:t>
        <a:bodyPr/>
        <a:lstStyle/>
        <a:p>
          <a:endParaRPr lang="en-US"/>
        </a:p>
      </dgm:t>
    </dgm:pt>
    <dgm:pt modelId="{46C112EF-C483-4A53-860D-63EA18549CAB}" type="pres">
      <dgm:prSet presAssocID="{94C3FBF6-8F50-4D34-BA77-B54D30B507BE}" presName="rootConnector" presStyleLbl="node1" presStyleIdx="1" presStyleCnt="2"/>
      <dgm:spPr/>
      <dgm:t>
        <a:bodyPr/>
        <a:lstStyle/>
        <a:p>
          <a:endParaRPr lang="en-US"/>
        </a:p>
      </dgm:t>
    </dgm:pt>
    <dgm:pt modelId="{62F56132-9A7F-437D-B149-0109E1934FD6}" type="pres">
      <dgm:prSet presAssocID="{94C3FBF6-8F50-4D34-BA77-B54D30B507BE}" presName="childShape" presStyleCnt="0"/>
      <dgm:spPr/>
    </dgm:pt>
    <dgm:pt modelId="{2D4EC7C2-1B48-4F76-B1B1-C3B8EEC9750E}" type="pres">
      <dgm:prSet presAssocID="{0EFA44F7-2690-43B9-8A7B-C83ACA2D4AB6}" presName="Name13" presStyleLbl="parChTrans1D2" presStyleIdx="3" presStyleCnt="5"/>
      <dgm:spPr/>
      <dgm:t>
        <a:bodyPr/>
        <a:lstStyle/>
        <a:p>
          <a:endParaRPr lang="en-US"/>
        </a:p>
      </dgm:t>
    </dgm:pt>
    <dgm:pt modelId="{3A1538D6-0A1D-4345-951F-2830943A3695}" type="pres">
      <dgm:prSet presAssocID="{04F5AC22-21B6-493C-9DC4-E980AE7ED467}" presName="childText" presStyleLbl="bgAcc1" presStyleIdx="3" presStyleCnt="5" custScaleX="144935" custScaleY="76476">
        <dgm:presLayoutVars>
          <dgm:bulletEnabled val="1"/>
        </dgm:presLayoutVars>
      </dgm:prSet>
      <dgm:spPr/>
      <dgm:t>
        <a:bodyPr/>
        <a:lstStyle/>
        <a:p>
          <a:endParaRPr lang="en-US"/>
        </a:p>
      </dgm:t>
    </dgm:pt>
    <dgm:pt modelId="{27775271-0F8A-476D-8B4B-1E88469807B6}" type="pres">
      <dgm:prSet presAssocID="{D8F0E9E1-97D0-486B-BE02-184AAC19F7F3}" presName="Name13" presStyleLbl="parChTrans1D2" presStyleIdx="4" presStyleCnt="5"/>
      <dgm:spPr/>
      <dgm:t>
        <a:bodyPr/>
        <a:lstStyle/>
        <a:p>
          <a:endParaRPr lang="en-US"/>
        </a:p>
      </dgm:t>
    </dgm:pt>
    <dgm:pt modelId="{50BAA36E-C141-47CC-90C2-088E65204FC9}" type="pres">
      <dgm:prSet presAssocID="{F00F43F5-4933-4C46-AD5C-2FE5595BC9C7}" presName="childText" presStyleLbl="bgAcc1" presStyleIdx="4" presStyleCnt="5" custScaleX="144935" custScaleY="76476">
        <dgm:presLayoutVars>
          <dgm:bulletEnabled val="1"/>
        </dgm:presLayoutVars>
      </dgm:prSet>
      <dgm:spPr/>
      <dgm:t>
        <a:bodyPr/>
        <a:lstStyle/>
        <a:p>
          <a:endParaRPr lang="en-US"/>
        </a:p>
      </dgm:t>
    </dgm:pt>
  </dgm:ptLst>
  <dgm:cxnLst>
    <dgm:cxn modelId="{6282815C-BBF6-4543-80C1-BD8C077BF3AB}" type="presOf" srcId="{0EFA44F7-2690-43B9-8A7B-C83ACA2D4AB6}" destId="{2D4EC7C2-1B48-4F76-B1B1-C3B8EEC9750E}" srcOrd="0" destOrd="0" presId="urn:microsoft.com/office/officeart/2005/8/layout/hierarchy3"/>
    <dgm:cxn modelId="{D83BC62A-572C-4F9F-B843-FF2C9AA593F3}" type="presOf" srcId="{38930CDC-AF0B-48E5-91DC-9D35E115DD48}" destId="{4F9A7BA7-7FAF-4C51-8CB8-3CA80BE348AD}" srcOrd="0" destOrd="0" presId="urn:microsoft.com/office/officeart/2005/8/layout/hierarchy3"/>
    <dgm:cxn modelId="{D96DA7DD-79B1-4493-9E42-3F9118A9690E}" type="presOf" srcId="{F00F43F5-4933-4C46-AD5C-2FE5595BC9C7}" destId="{50BAA36E-C141-47CC-90C2-088E65204FC9}" srcOrd="0" destOrd="0" presId="urn:microsoft.com/office/officeart/2005/8/layout/hierarchy3"/>
    <dgm:cxn modelId="{1FAC6B83-6203-4FE4-901C-F552DA81136F}" type="presOf" srcId="{04F5AC22-21B6-493C-9DC4-E980AE7ED467}" destId="{3A1538D6-0A1D-4345-951F-2830943A3695}" srcOrd="0" destOrd="0" presId="urn:microsoft.com/office/officeart/2005/8/layout/hierarchy3"/>
    <dgm:cxn modelId="{DC8DCA72-D744-40A4-A5A9-AC3736B2E1DD}" type="presOf" srcId="{D8F0E9E1-97D0-486B-BE02-184AAC19F7F3}" destId="{27775271-0F8A-476D-8B4B-1E88469807B6}" srcOrd="0" destOrd="0" presId="urn:microsoft.com/office/officeart/2005/8/layout/hierarchy3"/>
    <dgm:cxn modelId="{238039A2-61FF-4E6C-A867-A19630839DB4}" srcId="{037E814A-4E53-4FC1-9BBC-F243747B5258}" destId="{A31E4316-8DB6-41E3-BE05-6DDC80832A3D}" srcOrd="2" destOrd="0" parTransId="{38930CDC-AF0B-48E5-91DC-9D35E115DD48}" sibTransId="{54054AE1-71B7-4B84-A936-C7261DFD1A6E}"/>
    <dgm:cxn modelId="{2DAEA032-2E81-41B8-9A46-8A96D930EBB6}" type="presOf" srcId="{99B7EAE5-2D6B-4C5B-A5A0-D89D53170483}" destId="{80FAA6AE-A77A-4540-85FE-12C25165E25E}" srcOrd="0" destOrd="0" presId="urn:microsoft.com/office/officeart/2005/8/layout/hierarchy3"/>
    <dgm:cxn modelId="{E8CCF3B2-8DFA-486A-ADF3-E457DA6DA14A}" type="presOf" srcId="{037E814A-4E53-4FC1-9BBC-F243747B5258}" destId="{DA0AD8EC-8920-4C9D-87E5-CA9C38C23801}" srcOrd="1" destOrd="0" presId="urn:microsoft.com/office/officeart/2005/8/layout/hierarchy3"/>
    <dgm:cxn modelId="{F8493F7E-D8FC-469D-B9B2-215B7F4F8A51}" srcId="{94C3FBF6-8F50-4D34-BA77-B54D30B507BE}" destId="{F00F43F5-4933-4C46-AD5C-2FE5595BC9C7}" srcOrd="1" destOrd="0" parTransId="{D8F0E9E1-97D0-486B-BE02-184AAC19F7F3}" sibTransId="{C890C377-4BDE-4C59-938D-1B3A8C28730C}"/>
    <dgm:cxn modelId="{FCC3CDD6-39F6-4228-98FE-EF73248ADA17}" srcId="{037E814A-4E53-4FC1-9BBC-F243747B5258}" destId="{152C0564-247C-49DA-AC8C-55F68B7F1D19}" srcOrd="0" destOrd="0" parTransId="{7C68504E-5143-4759-AD6E-FE9451F78E48}" sibTransId="{B92EBC80-AB83-4910-B4B3-E7779FA39635}"/>
    <dgm:cxn modelId="{F4A7B5D7-ED26-45F9-B537-F46B475F0ECB}" srcId="{03A1E450-5768-4CED-952A-37FBD38498EB}" destId="{037E814A-4E53-4FC1-9BBC-F243747B5258}" srcOrd="0" destOrd="0" parTransId="{C9F486E5-7F93-4ABB-B610-706865E75B1A}" sibTransId="{B09069E5-F2A2-45B6-AAB1-9F445B9B247B}"/>
    <dgm:cxn modelId="{35655384-D71D-42D8-945F-73E28BE4B586}" type="presOf" srcId="{94C3FBF6-8F50-4D34-BA77-B54D30B507BE}" destId="{7DCB6542-43DA-4ACC-ABDC-2FD7ED40E6BC}" srcOrd="0" destOrd="0" presId="urn:microsoft.com/office/officeart/2005/8/layout/hierarchy3"/>
    <dgm:cxn modelId="{EB1F6940-759F-41A2-8C07-457135CC0764}" type="presOf" srcId="{03A1E450-5768-4CED-952A-37FBD38498EB}" destId="{5692903E-D6BD-4F52-BF4E-B4AE1E2C1731}" srcOrd="0" destOrd="0" presId="urn:microsoft.com/office/officeart/2005/8/layout/hierarchy3"/>
    <dgm:cxn modelId="{BB7FC34F-9AEA-492F-8F6A-FE16CAA5E16A}" type="presOf" srcId="{9E17A760-81A6-4A9D-8789-B1A9A0915F91}" destId="{036C61E5-5958-4E16-A31D-CAB142BA3A23}" srcOrd="0" destOrd="0" presId="urn:microsoft.com/office/officeart/2005/8/layout/hierarchy3"/>
    <dgm:cxn modelId="{E5134EE2-B2ED-4A7C-BD7A-D3CFEFE714C2}" type="presOf" srcId="{037E814A-4E53-4FC1-9BBC-F243747B5258}" destId="{545E70DF-C0E9-4DE3-9B56-9F906F647920}" srcOrd="0" destOrd="0" presId="urn:microsoft.com/office/officeart/2005/8/layout/hierarchy3"/>
    <dgm:cxn modelId="{ACB86613-3C2A-471A-8AD0-F48A46A57303}" type="presOf" srcId="{94C3FBF6-8F50-4D34-BA77-B54D30B507BE}" destId="{46C112EF-C483-4A53-860D-63EA18549CAB}" srcOrd="1" destOrd="0" presId="urn:microsoft.com/office/officeart/2005/8/layout/hierarchy3"/>
    <dgm:cxn modelId="{8398048E-DDC3-4275-AA00-CD2C4D5B6747}" srcId="{03A1E450-5768-4CED-952A-37FBD38498EB}" destId="{94C3FBF6-8F50-4D34-BA77-B54D30B507BE}" srcOrd="1" destOrd="0" parTransId="{942DEA9B-24F7-49E2-BC82-0F1E131E5784}" sibTransId="{B2DA87E4-DA3E-41D1-A8A1-B7D877BDA9C0}"/>
    <dgm:cxn modelId="{374C9C0E-3CA7-4614-901C-26B234AC5538}" type="presOf" srcId="{152C0564-247C-49DA-AC8C-55F68B7F1D19}" destId="{1ECDBE6C-13EB-4D37-8C1E-3739FC61D508}" srcOrd="0" destOrd="0" presId="urn:microsoft.com/office/officeart/2005/8/layout/hierarchy3"/>
    <dgm:cxn modelId="{7691836A-C5EF-499B-8264-9B947231B53F}" srcId="{94C3FBF6-8F50-4D34-BA77-B54D30B507BE}" destId="{04F5AC22-21B6-493C-9DC4-E980AE7ED467}" srcOrd="0" destOrd="0" parTransId="{0EFA44F7-2690-43B9-8A7B-C83ACA2D4AB6}" sibTransId="{C426EA28-A57E-4463-898F-251576423736}"/>
    <dgm:cxn modelId="{A14A34E8-E77B-4076-9714-C041A0056FBF}" type="presOf" srcId="{7C68504E-5143-4759-AD6E-FE9451F78E48}" destId="{DA320B6A-469A-40C2-ADDC-E5827188CFE1}" srcOrd="0" destOrd="0" presId="urn:microsoft.com/office/officeart/2005/8/layout/hierarchy3"/>
    <dgm:cxn modelId="{D71F5CE6-262F-406C-833A-C0A644A1C889}" type="presOf" srcId="{A31E4316-8DB6-41E3-BE05-6DDC80832A3D}" destId="{179B1565-A548-4343-8699-E4F4A306B933}" srcOrd="0" destOrd="0" presId="urn:microsoft.com/office/officeart/2005/8/layout/hierarchy3"/>
    <dgm:cxn modelId="{5DB1D040-3ADC-462E-9194-BFB8E2D3CEA4}" srcId="{037E814A-4E53-4FC1-9BBC-F243747B5258}" destId="{9E17A760-81A6-4A9D-8789-B1A9A0915F91}" srcOrd="1" destOrd="0" parTransId="{99B7EAE5-2D6B-4C5B-A5A0-D89D53170483}" sibTransId="{1A785F9B-59D0-455A-B303-0BE28E086E89}"/>
    <dgm:cxn modelId="{A2F5F29E-2806-41D4-BCF0-B1334252D933}" type="presParOf" srcId="{5692903E-D6BD-4F52-BF4E-B4AE1E2C1731}" destId="{4AFC8B10-76FC-41F7-8E05-C293380ED06E}" srcOrd="0" destOrd="0" presId="urn:microsoft.com/office/officeart/2005/8/layout/hierarchy3"/>
    <dgm:cxn modelId="{13CC8B9A-B332-458D-8DAB-11FDCD8AE7BB}" type="presParOf" srcId="{4AFC8B10-76FC-41F7-8E05-C293380ED06E}" destId="{E9C9CAE2-6907-4251-8AF7-536599C3FA32}" srcOrd="0" destOrd="0" presId="urn:microsoft.com/office/officeart/2005/8/layout/hierarchy3"/>
    <dgm:cxn modelId="{32B86A22-08A3-4E9E-80C5-E59E12386C3E}" type="presParOf" srcId="{E9C9CAE2-6907-4251-8AF7-536599C3FA32}" destId="{545E70DF-C0E9-4DE3-9B56-9F906F647920}" srcOrd="0" destOrd="0" presId="urn:microsoft.com/office/officeart/2005/8/layout/hierarchy3"/>
    <dgm:cxn modelId="{5A85B333-34EE-4533-8AFF-33915F269304}" type="presParOf" srcId="{E9C9CAE2-6907-4251-8AF7-536599C3FA32}" destId="{DA0AD8EC-8920-4C9D-87E5-CA9C38C23801}" srcOrd="1" destOrd="0" presId="urn:microsoft.com/office/officeart/2005/8/layout/hierarchy3"/>
    <dgm:cxn modelId="{EE49D7E4-5907-4704-8053-BB9FADCAA1C0}" type="presParOf" srcId="{4AFC8B10-76FC-41F7-8E05-C293380ED06E}" destId="{4ECA57CB-6C7C-4B56-956D-8AA482F0BFCC}" srcOrd="1" destOrd="0" presId="urn:microsoft.com/office/officeart/2005/8/layout/hierarchy3"/>
    <dgm:cxn modelId="{2E31A583-53E3-4302-974F-7A24035C2A1C}" type="presParOf" srcId="{4ECA57CB-6C7C-4B56-956D-8AA482F0BFCC}" destId="{DA320B6A-469A-40C2-ADDC-E5827188CFE1}" srcOrd="0" destOrd="0" presId="urn:microsoft.com/office/officeart/2005/8/layout/hierarchy3"/>
    <dgm:cxn modelId="{356DA341-28F8-4B0C-B8AE-6E23577140F0}" type="presParOf" srcId="{4ECA57CB-6C7C-4B56-956D-8AA482F0BFCC}" destId="{1ECDBE6C-13EB-4D37-8C1E-3739FC61D508}" srcOrd="1" destOrd="0" presId="urn:microsoft.com/office/officeart/2005/8/layout/hierarchy3"/>
    <dgm:cxn modelId="{F7CE99C5-BD4F-4BCF-BE95-D372164369EF}" type="presParOf" srcId="{4ECA57CB-6C7C-4B56-956D-8AA482F0BFCC}" destId="{80FAA6AE-A77A-4540-85FE-12C25165E25E}" srcOrd="2" destOrd="0" presId="urn:microsoft.com/office/officeart/2005/8/layout/hierarchy3"/>
    <dgm:cxn modelId="{32EB77B2-4910-4EB0-AEB1-6F4C8ADA191F}" type="presParOf" srcId="{4ECA57CB-6C7C-4B56-956D-8AA482F0BFCC}" destId="{036C61E5-5958-4E16-A31D-CAB142BA3A23}" srcOrd="3" destOrd="0" presId="urn:microsoft.com/office/officeart/2005/8/layout/hierarchy3"/>
    <dgm:cxn modelId="{D9E12C0A-5287-4F22-9F83-22666123D754}" type="presParOf" srcId="{4ECA57CB-6C7C-4B56-956D-8AA482F0BFCC}" destId="{4F9A7BA7-7FAF-4C51-8CB8-3CA80BE348AD}" srcOrd="4" destOrd="0" presId="urn:microsoft.com/office/officeart/2005/8/layout/hierarchy3"/>
    <dgm:cxn modelId="{3D705FD2-FCB6-4641-A108-B87476F3D85D}" type="presParOf" srcId="{4ECA57CB-6C7C-4B56-956D-8AA482F0BFCC}" destId="{179B1565-A548-4343-8699-E4F4A306B933}" srcOrd="5" destOrd="0" presId="urn:microsoft.com/office/officeart/2005/8/layout/hierarchy3"/>
    <dgm:cxn modelId="{BE5AF516-FB3A-4D25-B982-7BC97AC5534C}" type="presParOf" srcId="{5692903E-D6BD-4F52-BF4E-B4AE1E2C1731}" destId="{993D3D9C-A66B-4701-A862-D260D4CF7D93}" srcOrd="1" destOrd="0" presId="urn:microsoft.com/office/officeart/2005/8/layout/hierarchy3"/>
    <dgm:cxn modelId="{07B61C5A-B4BE-4F12-A1DF-EFB1181C107C}" type="presParOf" srcId="{993D3D9C-A66B-4701-A862-D260D4CF7D93}" destId="{C5A68969-3CB1-4DC2-BE2D-5AC2521D79A8}" srcOrd="0" destOrd="0" presId="urn:microsoft.com/office/officeart/2005/8/layout/hierarchy3"/>
    <dgm:cxn modelId="{EBCE7863-3267-431D-8378-B4DBBB86F1FE}" type="presParOf" srcId="{C5A68969-3CB1-4DC2-BE2D-5AC2521D79A8}" destId="{7DCB6542-43DA-4ACC-ABDC-2FD7ED40E6BC}" srcOrd="0" destOrd="0" presId="urn:microsoft.com/office/officeart/2005/8/layout/hierarchy3"/>
    <dgm:cxn modelId="{7E09755C-2C28-423A-AE66-1DC3322EB147}" type="presParOf" srcId="{C5A68969-3CB1-4DC2-BE2D-5AC2521D79A8}" destId="{46C112EF-C483-4A53-860D-63EA18549CAB}" srcOrd="1" destOrd="0" presId="urn:microsoft.com/office/officeart/2005/8/layout/hierarchy3"/>
    <dgm:cxn modelId="{B1A07A72-DB89-4767-9023-0FBFF4B1B623}" type="presParOf" srcId="{993D3D9C-A66B-4701-A862-D260D4CF7D93}" destId="{62F56132-9A7F-437D-B149-0109E1934FD6}" srcOrd="1" destOrd="0" presId="urn:microsoft.com/office/officeart/2005/8/layout/hierarchy3"/>
    <dgm:cxn modelId="{88AF18DC-6E41-4A5D-B514-44606BC1B885}" type="presParOf" srcId="{62F56132-9A7F-437D-B149-0109E1934FD6}" destId="{2D4EC7C2-1B48-4F76-B1B1-C3B8EEC9750E}" srcOrd="0" destOrd="0" presId="urn:microsoft.com/office/officeart/2005/8/layout/hierarchy3"/>
    <dgm:cxn modelId="{AD1EFE01-BF7A-4F04-904A-8C2C4E871261}" type="presParOf" srcId="{62F56132-9A7F-437D-B149-0109E1934FD6}" destId="{3A1538D6-0A1D-4345-951F-2830943A3695}" srcOrd="1" destOrd="0" presId="urn:microsoft.com/office/officeart/2005/8/layout/hierarchy3"/>
    <dgm:cxn modelId="{85B7A960-30FE-4EB6-A11E-FFB56E114404}" type="presParOf" srcId="{62F56132-9A7F-437D-B149-0109E1934FD6}" destId="{27775271-0F8A-476D-8B4B-1E88469807B6}" srcOrd="2" destOrd="0" presId="urn:microsoft.com/office/officeart/2005/8/layout/hierarchy3"/>
    <dgm:cxn modelId="{D55EDB23-735A-4179-ABBC-69191E517468}" type="presParOf" srcId="{62F56132-9A7F-437D-B149-0109E1934FD6}" destId="{50BAA36E-C141-47CC-90C2-088E65204FC9}"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835110-CCB4-43BC-9DA0-E913CC5D154E}"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en-US"/>
        </a:p>
      </dgm:t>
    </dgm:pt>
    <dgm:pt modelId="{94262AFF-4BAB-4A90-8DBE-3A23AA2E00C1}">
      <dgm:prSet phldrT="[Text]"/>
      <dgm:spPr/>
      <dgm:t>
        <a:bodyPr/>
        <a:lstStyle/>
        <a:p>
          <a:r>
            <a:rPr lang="en-US" dirty="0" smtClean="0"/>
            <a:t>Exposures</a:t>
          </a:r>
          <a:endParaRPr lang="en-US" dirty="0"/>
        </a:p>
      </dgm:t>
    </dgm:pt>
    <dgm:pt modelId="{4CC7BC80-D70D-45CC-B6E5-24BA774A2590}" type="parTrans" cxnId="{EBD657B3-AC62-45BA-9AA0-CA315CB47C49}">
      <dgm:prSet/>
      <dgm:spPr/>
      <dgm:t>
        <a:bodyPr/>
        <a:lstStyle/>
        <a:p>
          <a:endParaRPr lang="en-US"/>
        </a:p>
      </dgm:t>
    </dgm:pt>
    <dgm:pt modelId="{D3C3FC19-1098-4961-8B9A-A0F9CFE8B35C}" type="sibTrans" cxnId="{EBD657B3-AC62-45BA-9AA0-CA315CB47C49}">
      <dgm:prSet/>
      <dgm:spPr/>
      <dgm:t>
        <a:bodyPr/>
        <a:lstStyle/>
        <a:p>
          <a:endParaRPr lang="en-US"/>
        </a:p>
      </dgm:t>
    </dgm:pt>
    <dgm:pt modelId="{34EC7D6F-37D4-4C86-8441-4E05D633BC87}">
      <dgm:prSet phldrT="[Text]" custT="1"/>
      <dgm:spPr/>
      <dgm:t>
        <a:bodyPr/>
        <a:lstStyle/>
        <a:p>
          <a:r>
            <a:rPr lang="en-US" sz="2000" i="0" dirty="0" smtClean="0"/>
            <a:t>Contact with pollution</a:t>
          </a:r>
          <a:endParaRPr lang="en-US" sz="2000" i="0" dirty="0"/>
        </a:p>
      </dgm:t>
    </dgm:pt>
    <dgm:pt modelId="{701752D2-F12B-4E98-AB72-17950A25833B}" type="parTrans" cxnId="{5A2D750A-8397-4A9A-8AB5-5953EEBD0F8A}">
      <dgm:prSet/>
      <dgm:spPr/>
      <dgm:t>
        <a:bodyPr/>
        <a:lstStyle/>
        <a:p>
          <a:endParaRPr lang="en-US"/>
        </a:p>
      </dgm:t>
    </dgm:pt>
    <dgm:pt modelId="{04CF4598-33B5-4721-BB1F-AB170C8EE079}" type="sibTrans" cxnId="{5A2D750A-8397-4A9A-8AB5-5953EEBD0F8A}">
      <dgm:prSet/>
      <dgm:spPr/>
      <dgm:t>
        <a:bodyPr/>
        <a:lstStyle/>
        <a:p>
          <a:endParaRPr lang="en-US"/>
        </a:p>
      </dgm:t>
    </dgm:pt>
    <dgm:pt modelId="{B2E5671C-C3B8-488A-8A4B-671E81F4A5DA}">
      <dgm:prSet phldrT="[Text]"/>
      <dgm:spPr/>
      <dgm:t>
        <a:bodyPr/>
        <a:lstStyle/>
        <a:p>
          <a:r>
            <a:rPr lang="en-US" dirty="0" smtClean="0"/>
            <a:t>Public Health Effects</a:t>
          </a:r>
          <a:endParaRPr lang="en-US" dirty="0"/>
        </a:p>
      </dgm:t>
    </dgm:pt>
    <dgm:pt modelId="{67E79158-7AE9-491D-AACF-138DE5759D78}" type="parTrans" cxnId="{562AF2DD-C5FF-4BB7-B6BD-FFE1D4827BEE}">
      <dgm:prSet/>
      <dgm:spPr/>
      <dgm:t>
        <a:bodyPr/>
        <a:lstStyle/>
        <a:p>
          <a:endParaRPr lang="en-US"/>
        </a:p>
      </dgm:t>
    </dgm:pt>
    <dgm:pt modelId="{17F1FA3C-959F-4DBC-99E6-FA7CF2259D88}" type="sibTrans" cxnId="{562AF2DD-C5FF-4BB7-B6BD-FFE1D4827BEE}">
      <dgm:prSet/>
      <dgm:spPr/>
      <dgm:t>
        <a:bodyPr/>
        <a:lstStyle/>
        <a:p>
          <a:endParaRPr lang="en-US"/>
        </a:p>
      </dgm:t>
    </dgm:pt>
    <dgm:pt modelId="{BDDDF987-E5E0-4A80-B2EA-5F84EDBD242A}">
      <dgm:prSet phldrT="[Text]" custT="1"/>
      <dgm:spPr/>
      <dgm:t>
        <a:bodyPr/>
        <a:lstStyle/>
        <a:p>
          <a:r>
            <a:rPr lang="en-US" sz="2000" i="0" dirty="0" smtClean="0"/>
            <a:t>Disease and other health conditions that increases susceptibility to pollutants</a:t>
          </a:r>
          <a:endParaRPr lang="en-US" sz="2000" i="0" dirty="0"/>
        </a:p>
      </dgm:t>
    </dgm:pt>
    <dgm:pt modelId="{6448D4CB-7BAB-4EF4-A0D6-F20C95A254CC}" type="parTrans" cxnId="{B7252A8B-AB1B-441E-B64D-4432F5A714AB}">
      <dgm:prSet/>
      <dgm:spPr/>
      <dgm:t>
        <a:bodyPr/>
        <a:lstStyle/>
        <a:p>
          <a:endParaRPr lang="en-US"/>
        </a:p>
      </dgm:t>
    </dgm:pt>
    <dgm:pt modelId="{BFB2DFF8-B173-407B-9778-69F6BBDE3BE8}" type="sibTrans" cxnId="{B7252A8B-AB1B-441E-B64D-4432F5A714AB}">
      <dgm:prSet/>
      <dgm:spPr/>
      <dgm:t>
        <a:bodyPr/>
        <a:lstStyle/>
        <a:p>
          <a:endParaRPr lang="en-US"/>
        </a:p>
      </dgm:t>
    </dgm:pt>
    <dgm:pt modelId="{CD81EB9B-3E67-4012-82FB-E05C55A73EFF}">
      <dgm:prSet phldrT="[Text]"/>
      <dgm:spPr/>
      <dgm:t>
        <a:bodyPr/>
        <a:lstStyle/>
        <a:p>
          <a:r>
            <a:rPr lang="en-US" dirty="0" smtClean="0"/>
            <a:t>Environmental Effects</a:t>
          </a:r>
          <a:endParaRPr lang="en-US" dirty="0"/>
        </a:p>
      </dgm:t>
    </dgm:pt>
    <dgm:pt modelId="{4258BAD7-BD02-4AA5-B10F-20AEAD65CA4C}" type="parTrans" cxnId="{02A78C8B-0FFF-4FBD-9997-79B9F677B497}">
      <dgm:prSet/>
      <dgm:spPr/>
      <dgm:t>
        <a:bodyPr/>
        <a:lstStyle/>
        <a:p>
          <a:endParaRPr lang="en-US"/>
        </a:p>
      </dgm:t>
    </dgm:pt>
    <dgm:pt modelId="{F725FC8B-4365-47FA-98F8-2B4946B41CD5}" type="sibTrans" cxnId="{02A78C8B-0FFF-4FBD-9997-79B9F677B497}">
      <dgm:prSet/>
      <dgm:spPr/>
      <dgm:t>
        <a:bodyPr/>
        <a:lstStyle/>
        <a:p>
          <a:endParaRPr lang="en-US"/>
        </a:p>
      </dgm:t>
    </dgm:pt>
    <dgm:pt modelId="{14E437FC-BFD8-4312-9BCE-5C189C21744E}">
      <dgm:prSet phldrT="[Text]" custT="1"/>
      <dgm:spPr/>
      <dgm:t>
        <a:bodyPr/>
        <a:lstStyle/>
        <a:p>
          <a:r>
            <a:rPr lang="en-US" sz="2000" i="0" dirty="0" smtClean="0"/>
            <a:t>Adverse environmental conditions caused by pollutants</a:t>
          </a:r>
          <a:endParaRPr lang="en-US" sz="2000" i="0" dirty="0"/>
        </a:p>
      </dgm:t>
    </dgm:pt>
    <dgm:pt modelId="{1626A0AA-C4C5-452B-9139-D072FD1472E7}" type="parTrans" cxnId="{D87B1ED4-A8EB-4D4F-BF55-A773FA12B055}">
      <dgm:prSet/>
      <dgm:spPr/>
      <dgm:t>
        <a:bodyPr/>
        <a:lstStyle/>
        <a:p>
          <a:endParaRPr lang="en-US"/>
        </a:p>
      </dgm:t>
    </dgm:pt>
    <dgm:pt modelId="{7BFDBF0F-0975-4D91-9194-FC8D75566B6D}" type="sibTrans" cxnId="{D87B1ED4-A8EB-4D4F-BF55-A773FA12B055}">
      <dgm:prSet/>
      <dgm:spPr/>
      <dgm:t>
        <a:bodyPr/>
        <a:lstStyle/>
        <a:p>
          <a:endParaRPr lang="en-US"/>
        </a:p>
      </dgm:t>
    </dgm:pt>
    <dgm:pt modelId="{31EDC176-9B27-4467-9111-122A408AFF37}">
      <dgm:prSet phldrT="[Text]"/>
      <dgm:spPr/>
      <dgm:t>
        <a:bodyPr/>
        <a:lstStyle/>
        <a:p>
          <a:r>
            <a:rPr lang="en-US" dirty="0" smtClean="0"/>
            <a:t>Sensitive Populations</a:t>
          </a:r>
          <a:endParaRPr lang="en-US" dirty="0"/>
        </a:p>
      </dgm:t>
    </dgm:pt>
    <dgm:pt modelId="{D1914EAD-ED53-4B9A-B2AC-190FA9C4F270}" type="parTrans" cxnId="{ED06B2B4-473C-4423-A452-CB1C6A801600}">
      <dgm:prSet/>
      <dgm:spPr/>
      <dgm:t>
        <a:bodyPr/>
        <a:lstStyle/>
        <a:p>
          <a:endParaRPr lang="en-US"/>
        </a:p>
      </dgm:t>
    </dgm:pt>
    <dgm:pt modelId="{2BCD102C-DC1C-42C2-8460-A5EDC86E8194}" type="sibTrans" cxnId="{ED06B2B4-473C-4423-A452-CB1C6A801600}">
      <dgm:prSet/>
      <dgm:spPr/>
      <dgm:t>
        <a:bodyPr/>
        <a:lstStyle/>
        <a:p>
          <a:endParaRPr lang="en-US"/>
        </a:p>
      </dgm:t>
    </dgm:pt>
    <dgm:pt modelId="{114B7D63-CF3A-4B3D-9616-831445A8972D}">
      <dgm:prSet phldrT="[Text]" custT="1"/>
      <dgm:spPr/>
      <dgm:t>
        <a:bodyPr/>
        <a:lstStyle/>
        <a:p>
          <a:r>
            <a:rPr lang="en-US" sz="2000" i="0" dirty="0" smtClean="0"/>
            <a:t>Populations with biological traits that may magnify the effects of pollutant exposures</a:t>
          </a:r>
          <a:endParaRPr lang="en-US" sz="2000" i="0" dirty="0"/>
        </a:p>
      </dgm:t>
    </dgm:pt>
    <dgm:pt modelId="{7A148BB5-C5DE-477A-B4D9-06E6DF6ECB14}" type="parTrans" cxnId="{2C20E372-B6E3-4B33-847C-F9804C74EB63}">
      <dgm:prSet/>
      <dgm:spPr/>
      <dgm:t>
        <a:bodyPr/>
        <a:lstStyle/>
        <a:p>
          <a:endParaRPr lang="en-US"/>
        </a:p>
      </dgm:t>
    </dgm:pt>
    <dgm:pt modelId="{7A592E84-914C-480A-B3C8-6C5EBA2A27D2}" type="sibTrans" cxnId="{2C20E372-B6E3-4B33-847C-F9804C74EB63}">
      <dgm:prSet/>
      <dgm:spPr/>
      <dgm:t>
        <a:bodyPr/>
        <a:lstStyle/>
        <a:p>
          <a:endParaRPr lang="en-US"/>
        </a:p>
      </dgm:t>
    </dgm:pt>
    <dgm:pt modelId="{72A5E2DA-6ADD-4670-A44D-68244806E41A}">
      <dgm:prSet phldrT="[Text]"/>
      <dgm:spPr/>
      <dgm:t>
        <a:bodyPr/>
        <a:lstStyle/>
        <a:p>
          <a:r>
            <a:rPr lang="en-US" dirty="0" smtClean="0"/>
            <a:t>Socioeconomic Factors</a:t>
          </a:r>
          <a:endParaRPr lang="en-US" dirty="0"/>
        </a:p>
      </dgm:t>
    </dgm:pt>
    <dgm:pt modelId="{CE0C118A-4005-4CDB-8E20-ABA48626665F}" type="parTrans" cxnId="{BC801A40-5F0F-4F52-881B-95BA190E9F54}">
      <dgm:prSet/>
      <dgm:spPr/>
      <dgm:t>
        <a:bodyPr/>
        <a:lstStyle/>
        <a:p>
          <a:endParaRPr lang="en-US"/>
        </a:p>
      </dgm:t>
    </dgm:pt>
    <dgm:pt modelId="{9775A1EC-AA4B-40E7-A023-2E779B22DD1D}" type="sibTrans" cxnId="{BC801A40-5F0F-4F52-881B-95BA190E9F54}">
      <dgm:prSet/>
      <dgm:spPr/>
      <dgm:t>
        <a:bodyPr/>
        <a:lstStyle/>
        <a:p>
          <a:endParaRPr lang="en-US"/>
        </a:p>
      </dgm:t>
    </dgm:pt>
    <dgm:pt modelId="{ACE41230-3BF5-42CF-A1C6-030E0DCD1CBB}">
      <dgm:prSet phldrT="[Text]" custT="1"/>
      <dgm:spPr/>
      <dgm:t>
        <a:bodyPr/>
        <a:lstStyle/>
        <a:p>
          <a:r>
            <a:rPr lang="en-US" sz="2000" i="0" dirty="0" smtClean="0"/>
            <a:t>Community characteristics that result in increased vulnerability to pollutants</a:t>
          </a:r>
          <a:endParaRPr lang="en-US" sz="2000" i="0" dirty="0"/>
        </a:p>
      </dgm:t>
    </dgm:pt>
    <dgm:pt modelId="{958ADA4E-23FD-4AD6-A95F-BF58FE0EC36C}" type="parTrans" cxnId="{DD6F72A1-D293-4CC2-A0DA-2EC32BCFC08B}">
      <dgm:prSet/>
      <dgm:spPr/>
      <dgm:t>
        <a:bodyPr/>
        <a:lstStyle/>
        <a:p>
          <a:endParaRPr lang="en-US"/>
        </a:p>
      </dgm:t>
    </dgm:pt>
    <dgm:pt modelId="{A6009AE9-E0B4-471F-BC0B-53F7C09F9B69}" type="sibTrans" cxnId="{DD6F72A1-D293-4CC2-A0DA-2EC32BCFC08B}">
      <dgm:prSet/>
      <dgm:spPr/>
      <dgm:t>
        <a:bodyPr/>
        <a:lstStyle/>
        <a:p>
          <a:endParaRPr lang="en-US"/>
        </a:p>
      </dgm:t>
    </dgm:pt>
    <dgm:pt modelId="{952F8063-0461-40B4-8EDE-D19235544805}" type="pres">
      <dgm:prSet presAssocID="{5A835110-CCB4-43BC-9DA0-E913CC5D154E}" presName="Name0" presStyleCnt="0">
        <dgm:presLayoutVars>
          <dgm:dir/>
          <dgm:animLvl val="lvl"/>
          <dgm:resizeHandles val="exact"/>
        </dgm:presLayoutVars>
      </dgm:prSet>
      <dgm:spPr/>
      <dgm:t>
        <a:bodyPr/>
        <a:lstStyle/>
        <a:p>
          <a:endParaRPr lang="en-US"/>
        </a:p>
      </dgm:t>
    </dgm:pt>
    <dgm:pt modelId="{0B002D80-488F-41EE-B7DD-67BC685F978C}" type="pres">
      <dgm:prSet presAssocID="{94262AFF-4BAB-4A90-8DBE-3A23AA2E00C1}" presName="linNode" presStyleCnt="0"/>
      <dgm:spPr/>
      <dgm:t>
        <a:bodyPr/>
        <a:lstStyle/>
        <a:p>
          <a:endParaRPr lang="en-US"/>
        </a:p>
      </dgm:t>
    </dgm:pt>
    <dgm:pt modelId="{A344F209-B8BC-430A-8F4C-A24FAD6DBE14}" type="pres">
      <dgm:prSet presAssocID="{94262AFF-4BAB-4A90-8DBE-3A23AA2E00C1}" presName="parentText" presStyleLbl="node1" presStyleIdx="0" presStyleCnt="5" custScaleY="88490">
        <dgm:presLayoutVars>
          <dgm:chMax val="1"/>
          <dgm:bulletEnabled val="1"/>
        </dgm:presLayoutVars>
      </dgm:prSet>
      <dgm:spPr/>
      <dgm:t>
        <a:bodyPr/>
        <a:lstStyle/>
        <a:p>
          <a:endParaRPr lang="en-US"/>
        </a:p>
      </dgm:t>
    </dgm:pt>
    <dgm:pt modelId="{BEDBDEFC-D4E3-4E86-B7B1-0EF2E071A4F8}" type="pres">
      <dgm:prSet presAssocID="{94262AFF-4BAB-4A90-8DBE-3A23AA2E00C1}" presName="descendantText" presStyleLbl="alignAccFollowNode1" presStyleIdx="0" presStyleCnt="5" custScaleY="72848">
        <dgm:presLayoutVars>
          <dgm:bulletEnabled val="1"/>
        </dgm:presLayoutVars>
      </dgm:prSet>
      <dgm:spPr/>
      <dgm:t>
        <a:bodyPr/>
        <a:lstStyle/>
        <a:p>
          <a:endParaRPr lang="en-US"/>
        </a:p>
      </dgm:t>
    </dgm:pt>
    <dgm:pt modelId="{EDC5240D-DF88-4E15-9572-5344FA182FA4}" type="pres">
      <dgm:prSet presAssocID="{D3C3FC19-1098-4961-8B9A-A0F9CFE8B35C}" presName="sp" presStyleCnt="0"/>
      <dgm:spPr/>
      <dgm:t>
        <a:bodyPr/>
        <a:lstStyle/>
        <a:p>
          <a:endParaRPr lang="en-US"/>
        </a:p>
      </dgm:t>
    </dgm:pt>
    <dgm:pt modelId="{2FB6957C-6352-4C62-B1E5-B4AD270FD0F7}" type="pres">
      <dgm:prSet presAssocID="{B2E5671C-C3B8-488A-8A4B-671E81F4A5DA}" presName="linNode" presStyleCnt="0"/>
      <dgm:spPr/>
      <dgm:t>
        <a:bodyPr/>
        <a:lstStyle/>
        <a:p>
          <a:endParaRPr lang="en-US"/>
        </a:p>
      </dgm:t>
    </dgm:pt>
    <dgm:pt modelId="{A5918025-7491-433C-BC0B-B9214BDFF7F6}" type="pres">
      <dgm:prSet presAssocID="{B2E5671C-C3B8-488A-8A4B-671E81F4A5DA}" presName="parentText" presStyleLbl="node1" presStyleIdx="1" presStyleCnt="5" custScaleY="86032">
        <dgm:presLayoutVars>
          <dgm:chMax val="1"/>
          <dgm:bulletEnabled val="1"/>
        </dgm:presLayoutVars>
      </dgm:prSet>
      <dgm:spPr/>
      <dgm:t>
        <a:bodyPr/>
        <a:lstStyle/>
        <a:p>
          <a:endParaRPr lang="en-US"/>
        </a:p>
      </dgm:t>
    </dgm:pt>
    <dgm:pt modelId="{280BE368-957E-4070-B408-C4E5E2A2EA2D}" type="pres">
      <dgm:prSet presAssocID="{B2E5671C-C3B8-488A-8A4B-671E81F4A5DA}" presName="descendantText" presStyleLbl="alignAccFollowNode1" presStyleIdx="1" presStyleCnt="5" custScaleY="78171">
        <dgm:presLayoutVars>
          <dgm:bulletEnabled val="1"/>
        </dgm:presLayoutVars>
      </dgm:prSet>
      <dgm:spPr/>
      <dgm:t>
        <a:bodyPr/>
        <a:lstStyle/>
        <a:p>
          <a:endParaRPr lang="en-US"/>
        </a:p>
      </dgm:t>
    </dgm:pt>
    <dgm:pt modelId="{ACC5091F-D28D-4E3D-9BA6-7C2CD1935768}" type="pres">
      <dgm:prSet presAssocID="{17F1FA3C-959F-4DBC-99E6-FA7CF2259D88}" presName="sp" presStyleCnt="0"/>
      <dgm:spPr/>
      <dgm:t>
        <a:bodyPr/>
        <a:lstStyle/>
        <a:p>
          <a:endParaRPr lang="en-US"/>
        </a:p>
      </dgm:t>
    </dgm:pt>
    <dgm:pt modelId="{ED6C9982-684D-4384-A810-7C5F0232EA72}" type="pres">
      <dgm:prSet presAssocID="{CD81EB9B-3E67-4012-82FB-E05C55A73EFF}" presName="linNode" presStyleCnt="0"/>
      <dgm:spPr/>
      <dgm:t>
        <a:bodyPr/>
        <a:lstStyle/>
        <a:p>
          <a:endParaRPr lang="en-US"/>
        </a:p>
      </dgm:t>
    </dgm:pt>
    <dgm:pt modelId="{2496759F-2DA8-4DEB-AC79-621F82346BFA}" type="pres">
      <dgm:prSet presAssocID="{CD81EB9B-3E67-4012-82FB-E05C55A73EFF}" presName="parentText" presStyleLbl="node1" presStyleIdx="2" presStyleCnt="5" custScaleY="79592">
        <dgm:presLayoutVars>
          <dgm:chMax val="1"/>
          <dgm:bulletEnabled val="1"/>
        </dgm:presLayoutVars>
      </dgm:prSet>
      <dgm:spPr/>
      <dgm:t>
        <a:bodyPr/>
        <a:lstStyle/>
        <a:p>
          <a:endParaRPr lang="en-US"/>
        </a:p>
      </dgm:t>
    </dgm:pt>
    <dgm:pt modelId="{C1F0EDE1-C4B4-4675-9164-D03F0E616686}" type="pres">
      <dgm:prSet presAssocID="{CD81EB9B-3E67-4012-82FB-E05C55A73EFF}" presName="descendantText" presStyleLbl="alignAccFollowNode1" presStyleIdx="2" presStyleCnt="5" custScaleY="67172">
        <dgm:presLayoutVars>
          <dgm:bulletEnabled val="1"/>
        </dgm:presLayoutVars>
      </dgm:prSet>
      <dgm:spPr/>
      <dgm:t>
        <a:bodyPr/>
        <a:lstStyle/>
        <a:p>
          <a:endParaRPr lang="en-US"/>
        </a:p>
      </dgm:t>
    </dgm:pt>
    <dgm:pt modelId="{315D290C-9A39-4E3B-BFB9-1C2FCDD9C3A8}" type="pres">
      <dgm:prSet presAssocID="{F725FC8B-4365-47FA-98F8-2B4946B41CD5}" presName="sp" presStyleCnt="0"/>
      <dgm:spPr/>
      <dgm:t>
        <a:bodyPr/>
        <a:lstStyle/>
        <a:p>
          <a:endParaRPr lang="en-US"/>
        </a:p>
      </dgm:t>
    </dgm:pt>
    <dgm:pt modelId="{3A840E06-7C59-43F5-A97A-6089795EB9F3}" type="pres">
      <dgm:prSet presAssocID="{31EDC176-9B27-4467-9111-122A408AFF37}" presName="linNode" presStyleCnt="0"/>
      <dgm:spPr/>
      <dgm:t>
        <a:bodyPr/>
        <a:lstStyle/>
        <a:p>
          <a:endParaRPr lang="en-US"/>
        </a:p>
      </dgm:t>
    </dgm:pt>
    <dgm:pt modelId="{41DFE002-8859-4FF1-9EAE-10E63C20FD6B}" type="pres">
      <dgm:prSet presAssocID="{31EDC176-9B27-4467-9111-122A408AFF37}" presName="parentText" presStyleLbl="node1" presStyleIdx="3" presStyleCnt="5" custScaleY="83121">
        <dgm:presLayoutVars>
          <dgm:chMax val="1"/>
          <dgm:bulletEnabled val="1"/>
        </dgm:presLayoutVars>
      </dgm:prSet>
      <dgm:spPr/>
      <dgm:t>
        <a:bodyPr/>
        <a:lstStyle/>
        <a:p>
          <a:endParaRPr lang="en-US"/>
        </a:p>
      </dgm:t>
    </dgm:pt>
    <dgm:pt modelId="{5B914C27-C156-409E-BA85-D1C637A95A3D}" type="pres">
      <dgm:prSet presAssocID="{31EDC176-9B27-4467-9111-122A408AFF37}" presName="descendantText" presStyleLbl="alignAccFollowNode1" presStyleIdx="3" presStyleCnt="5" custScaleY="71333">
        <dgm:presLayoutVars>
          <dgm:bulletEnabled val="1"/>
        </dgm:presLayoutVars>
      </dgm:prSet>
      <dgm:spPr/>
      <dgm:t>
        <a:bodyPr/>
        <a:lstStyle/>
        <a:p>
          <a:endParaRPr lang="en-US"/>
        </a:p>
      </dgm:t>
    </dgm:pt>
    <dgm:pt modelId="{8AA22CC8-6AFE-465C-A22D-C7783E7687D2}" type="pres">
      <dgm:prSet presAssocID="{2BCD102C-DC1C-42C2-8460-A5EDC86E8194}" presName="sp" presStyleCnt="0"/>
      <dgm:spPr/>
      <dgm:t>
        <a:bodyPr/>
        <a:lstStyle/>
        <a:p>
          <a:endParaRPr lang="en-US"/>
        </a:p>
      </dgm:t>
    </dgm:pt>
    <dgm:pt modelId="{EF017273-0BCB-4E61-9B28-DBC3B0C02764}" type="pres">
      <dgm:prSet presAssocID="{72A5E2DA-6ADD-4670-A44D-68244806E41A}" presName="linNode" presStyleCnt="0"/>
      <dgm:spPr/>
      <dgm:t>
        <a:bodyPr/>
        <a:lstStyle/>
        <a:p>
          <a:endParaRPr lang="en-US"/>
        </a:p>
      </dgm:t>
    </dgm:pt>
    <dgm:pt modelId="{A800009A-BE0B-4D59-A9DC-985FA7057E8A}" type="pres">
      <dgm:prSet presAssocID="{72A5E2DA-6ADD-4670-A44D-68244806E41A}" presName="parentText" presStyleLbl="node1" presStyleIdx="4" presStyleCnt="5" custScaleY="76187">
        <dgm:presLayoutVars>
          <dgm:chMax val="1"/>
          <dgm:bulletEnabled val="1"/>
        </dgm:presLayoutVars>
      </dgm:prSet>
      <dgm:spPr/>
      <dgm:t>
        <a:bodyPr/>
        <a:lstStyle/>
        <a:p>
          <a:endParaRPr lang="en-US"/>
        </a:p>
      </dgm:t>
    </dgm:pt>
    <dgm:pt modelId="{61932D8F-837E-4EE0-86C5-108B8ACB39A0}" type="pres">
      <dgm:prSet presAssocID="{72A5E2DA-6ADD-4670-A44D-68244806E41A}" presName="descendantText" presStyleLbl="alignAccFollowNode1" presStyleIdx="4" presStyleCnt="5" custScaleY="62041">
        <dgm:presLayoutVars>
          <dgm:bulletEnabled val="1"/>
        </dgm:presLayoutVars>
      </dgm:prSet>
      <dgm:spPr/>
      <dgm:t>
        <a:bodyPr/>
        <a:lstStyle/>
        <a:p>
          <a:endParaRPr lang="en-US"/>
        </a:p>
      </dgm:t>
    </dgm:pt>
  </dgm:ptLst>
  <dgm:cxnLst>
    <dgm:cxn modelId="{40B1F1EE-BA6D-4DEB-B2B1-FAD5F74BDDCB}" type="presOf" srcId="{114B7D63-CF3A-4B3D-9616-831445A8972D}" destId="{5B914C27-C156-409E-BA85-D1C637A95A3D}" srcOrd="0" destOrd="0" presId="urn:microsoft.com/office/officeart/2005/8/layout/vList5"/>
    <dgm:cxn modelId="{ED06B2B4-473C-4423-A452-CB1C6A801600}" srcId="{5A835110-CCB4-43BC-9DA0-E913CC5D154E}" destId="{31EDC176-9B27-4467-9111-122A408AFF37}" srcOrd="3" destOrd="0" parTransId="{D1914EAD-ED53-4B9A-B2AC-190FA9C4F270}" sibTransId="{2BCD102C-DC1C-42C2-8460-A5EDC86E8194}"/>
    <dgm:cxn modelId="{78A8A6B4-AF13-43F8-B501-1E068429AED6}" type="presOf" srcId="{14E437FC-BFD8-4312-9BCE-5C189C21744E}" destId="{C1F0EDE1-C4B4-4675-9164-D03F0E616686}" srcOrd="0" destOrd="0" presId="urn:microsoft.com/office/officeart/2005/8/layout/vList5"/>
    <dgm:cxn modelId="{EBD657B3-AC62-45BA-9AA0-CA315CB47C49}" srcId="{5A835110-CCB4-43BC-9DA0-E913CC5D154E}" destId="{94262AFF-4BAB-4A90-8DBE-3A23AA2E00C1}" srcOrd="0" destOrd="0" parTransId="{4CC7BC80-D70D-45CC-B6E5-24BA774A2590}" sibTransId="{D3C3FC19-1098-4961-8B9A-A0F9CFE8B35C}"/>
    <dgm:cxn modelId="{2C20E372-B6E3-4B33-847C-F9804C74EB63}" srcId="{31EDC176-9B27-4467-9111-122A408AFF37}" destId="{114B7D63-CF3A-4B3D-9616-831445A8972D}" srcOrd="0" destOrd="0" parTransId="{7A148BB5-C5DE-477A-B4D9-06E6DF6ECB14}" sibTransId="{7A592E84-914C-480A-B3C8-6C5EBA2A27D2}"/>
    <dgm:cxn modelId="{5A2D750A-8397-4A9A-8AB5-5953EEBD0F8A}" srcId="{94262AFF-4BAB-4A90-8DBE-3A23AA2E00C1}" destId="{34EC7D6F-37D4-4C86-8441-4E05D633BC87}" srcOrd="0" destOrd="0" parTransId="{701752D2-F12B-4E98-AB72-17950A25833B}" sibTransId="{04CF4598-33B5-4721-BB1F-AB170C8EE079}"/>
    <dgm:cxn modelId="{578A4B4F-86C6-42C3-B46A-E1F7D8D711A5}" type="presOf" srcId="{34EC7D6F-37D4-4C86-8441-4E05D633BC87}" destId="{BEDBDEFC-D4E3-4E86-B7B1-0EF2E071A4F8}" srcOrd="0" destOrd="0" presId="urn:microsoft.com/office/officeart/2005/8/layout/vList5"/>
    <dgm:cxn modelId="{02A78C8B-0FFF-4FBD-9997-79B9F677B497}" srcId="{5A835110-CCB4-43BC-9DA0-E913CC5D154E}" destId="{CD81EB9B-3E67-4012-82FB-E05C55A73EFF}" srcOrd="2" destOrd="0" parTransId="{4258BAD7-BD02-4AA5-B10F-20AEAD65CA4C}" sibTransId="{F725FC8B-4365-47FA-98F8-2B4946B41CD5}"/>
    <dgm:cxn modelId="{B7252A8B-AB1B-441E-B64D-4432F5A714AB}" srcId="{B2E5671C-C3B8-488A-8A4B-671E81F4A5DA}" destId="{BDDDF987-E5E0-4A80-B2EA-5F84EDBD242A}" srcOrd="0" destOrd="0" parTransId="{6448D4CB-7BAB-4EF4-A0D6-F20C95A254CC}" sibTransId="{BFB2DFF8-B173-407B-9778-69F6BBDE3BE8}"/>
    <dgm:cxn modelId="{163468F0-6984-4123-90B7-71C87EFADB31}" type="presOf" srcId="{CD81EB9B-3E67-4012-82FB-E05C55A73EFF}" destId="{2496759F-2DA8-4DEB-AC79-621F82346BFA}" srcOrd="0" destOrd="0" presId="urn:microsoft.com/office/officeart/2005/8/layout/vList5"/>
    <dgm:cxn modelId="{DD6F72A1-D293-4CC2-A0DA-2EC32BCFC08B}" srcId="{72A5E2DA-6ADD-4670-A44D-68244806E41A}" destId="{ACE41230-3BF5-42CF-A1C6-030E0DCD1CBB}" srcOrd="0" destOrd="0" parTransId="{958ADA4E-23FD-4AD6-A95F-BF58FE0EC36C}" sibTransId="{A6009AE9-E0B4-471F-BC0B-53F7C09F9B69}"/>
    <dgm:cxn modelId="{6D9F86BC-EF55-4487-A19D-2D397DCDAF95}" type="presOf" srcId="{ACE41230-3BF5-42CF-A1C6-030E0DCD1CBB}" destId="{61932D8F-837E-4EE0-86C5-108B8ACB39A0}" srcOrd="0" destOrd="0" presId="urn:microsoft.com/office/officeart/2005/8/layout/vList5"/>
    <dgm:cxn modelId="{FBEA9B7E-3F10-43BE-B449-17A04C11027D}" type="presOf" srcId="{BDDDF987-E5E0-4A80-B2EA-5F84EDBD242A}" destId="{280BE368-957E-4070-B408-C4E5E2A2EA2D}" srcOrd="0" destOrd="0" presId="urn:microsoft.com/office/officeart/2005/8/layout/vList5"/>
    <dgm:cxn modelId="{BC801A40-5F0F-4F52-881B-95BA190E9F54}" srcId="{5A835110-CCB4-43BC-9DA0-E913CC5D154E}" destId="{72A5E2DA-6ADD-4670-A44D-68244806E41A}" srcOrd="4" destOrd="0" parTransId="{CE0C118A-4005-4CDB-8E20-ABA48626665F}" sibTransId="{9775A1EC-AA4B-40E7-A023-2E779B22DD1D}"/>
    <dgm:cxn modelId="{562AF2DD-C5FF-4BB7-B6BD-FFE1D4827BEE}" srcId="{5A835110-CCB4-43BC-9DA0-E913CC5D154E}" destId="{B2E5671C-C3B8-488A-8A4B-671E81F4A5DA}" srcOrd="1" destOrd="0" parTransId="{67E79158-7AE9-491D-AACF-138DE5759D78}" sibTransId="{17F1FA3C-959F-4DBC-99E6-FA7CF2259D88}"/>
    <dgm:cxn modelId="{73523D1A-B016-4222-9DF6-597C1A17EF23}" type="presOf" srcId="{94262AFF-4BAB-4A90-8DBE-3A23AA2E00C1}" destId="{A344F209-B8BC-430A-8F4C-A24FAD6DBE14}" srcOrd="0" destOrd="0" presId="urn:microsoft.com/office/officeart/2005/8/layout/vList5"/>
    <dgm:cxn modelId="{D87B1ED4-A8EB-4D4F-BF55-A773FA12B055}" srcId="{CD81EB9B-3E67-4012-82FB-E05C55A73EFF}" destId="{14E437FC-BFD8-4312-9BCE-5C189C21744E}" srcOrd="0" destOrd="0" parTransId="{1626A0AA-C4C5-452B-9139-D072FD1472E7}" sibTransId="{7BFDBF0F-0975-4D91-9194-FC8D75566B6D}"/>
    <dgm:cxn modelId="{43CA47FD-B520-4444-9A5E-1655D21F188B}" type="presOf" srcId="{5A835110-CCB4-43BC-9DA0-E913CC5D154E}" destId="{952F8063-0461-40B4-8EDE-D19235544805}" srcOrd="0" destOrd="0" presId="urn:microsoft.com/office/officeart/2005/8/layout/vList5"/>
    <dgm:cxn modelId="{40EB5DA5-AF8E-464A-A981-5D2F6CFCBCD9}" type="presOf" srcId="{72A5E2DA-6ADD-4670-A44D-68244806E41A}" destId="{A800009A-BE0B-4D59-A9DC-985FA7057E8A}" srcOrd="0" destOrd="0" presId="urn:microsoft.com/office/officeart/2005/8/layout/vList5"/>
    <dgm:cxn modelId="{10A9B4C0-8FD6-479B-8FDD-C5941F4FA0A1}" type="presOf" srcId="{31EDC176-9B27-4467-9111-122A408AFF37}" destId="{41DFE002-8859-4FF1-9EAE-10E63C20FD6B}" srcOrd="0" destOrd="0" presId="urn:microsoft.com/office/officeart/2005/8/layout/vList5"/>
    <dgm:cxn modelId="{8720B4A4-CAD5-4AC7-85C3-BE74956BC265}" type="presOf" srcId="{B2E5671C-C3B8-488A-8A4B-671E81F4A5DA}" destId="{A5918025-7491-433C-BC0B-B9214BDFF7F6}" srcOrd="0" destOrd="0" presId="urn:microsoft.com/office/officeart/2005/8/layout/vList5"/>
    <dgm:cxn modelId="{064D0CDB-C8D8-4D4B-B5E1-2AC1405EABAB}" type="presParOf" srcId="{952F8063-0461-40B4-8EDE-D19235544805}" destId="{0B002D80-488F-41EE-B7DD-67BC685F978C}" srcOrd="0" destOrd="0" presId="urn:microsoft.com/office/officeart/2005/8/layout/vList5"/>
    <dgm:cxn modelId="{372B8227-8A00-430F-89FF-589F776316B2}" type="presParOf" srcId="{0B002D80-488F-41EE-B7DD-67BC685F978C}" destId="{A344F209-B8BC-430A-8F4C-A24FAD6DBE14}" srcOrd="0" destOrd="0" presId="urn:microsoft.com/office/officeart/2005/8/layout/vList5"/>
    <dgm:cxn modelId="{D85CF447-F760-4D17-BD25-C0386D141D69}" type="presParOf" srcId="{0B002D80-488F-41EE-B7DD-67BC685F978C}" destId="{BEDBDEFC-D4E3-4E86-B7B1-0EF2E071A4F8}" srcOrd="1" destOrd="0" presId="urn:microsoft.com/office/officeart/2005/8/layout/vList5"/>
    <dgm:cxn modelId="{B07AF925-0EFE-4495-9D37-0CF25CD39353}" type="presParOf" srcId="{952F8063-0461-40B4-8EDE-D19235544805}" destId="{EDC5240D-DF88-4E15-9572-5344FA182FA4}" srcOrd="1" destOrd="0" presId="urn:microsoft.com/office/officeart/2005/8/layout/vList5"/>
    <dgm:cxn modelId="{5B1135C2-DFCC-4E5F-A510-018E6A5AD764}" type="presParOf" srcId="{952F8063-0461-40B4-8EDE-D19235544805}" destId="{2FB6957C-6352-4C62-B1E5-B4AD270FD0F7}" srcOrd="2" destOrd="0" presId="urn:microsoft.com/office/officeart/2005/8/layout/vList5"/>
    <dgm:cxn modelId="{725A5246-8725-494A-A17E-103C2DDDC427}" type="presParOf" srcId="{2FB6957C-6352-4C62-B1E5-B4AD270FD0F7}" destId="{A5918025-7491-433C-BC0B-B9214BDFF7F6}" srcOrd="0" destOrd="0" presId="urn:microsoft.com/office/officeart/2005/8/layout/vList5"/>
    <dgm:cxn modelId="{B2D99460-7534-4788-8A1B-ED171DCA6649}" type="presParOf" srcId="{2FB6957C-6352-4C62-B1E5-B4AD270FD0F7}" destId="{280BE368-957E-4070-B408-C4E5E2A2EA2D}" srcOrd="1" destOrd="0" presId="urn:microsoft.com/office/officeart/2005/8/layout/vList5"/>
    <dgm:cxn modelId="{7CD0BF4C-1596-459A-835A-CB897AA4DA11}" type="presParOf" srcId="{952F8063-0461-40B4-8EDE-D19235544805}" destId="{ACC5091F-D28D-4E3D-9BA6-7C2CD1935768}" srcOrd="3" destOrd="0" presId="urn:microsoft.com/office/officeart/2005/8/layout/vList5"/>
    <dgm:cxn modelId="{5E99FA75-7574-494C-9D82-C14BB19642A1}" type="presParOf" srcId="{952F8063-0461-40B4-8EDE-D19235544805}" destId="{ED6C9982-684D-4384-A810-7C5F0232EA72}" srcOrd="4" destOrd="0" presId="urn:microsoft.com/office/officeart/2005/8/layout/vList5"/>
    <dgm:cxn modelId="{F198CD6A-F13C-4C9B-A7D5-C2A6F5BC3123}" type="presParOf" srcId="{ED6C9982-684D-4384-A810-7C5F0232EA72}" destId="{2496759F-2DA8-4DEB-AC79-621F82346BFA}" srcOrd="0" destOrd="0" presId="urn:microsoft.com/office/officeart/2005/8/layout/vList5"/>
    <dgm:cxn modelId="{22F47A9B-72F0-4744-A31D-DF8B6DB43370}" type="presParOf" srcId="{ED6C9982-684D-4384-A810-7C5F0232EA72}" destId="{C1F0EDE1-C4B4-4675-9164-D03F0E616686}" srcOrd="1" destOrd="0" presId="urn:microsoft.com/office/officeart/2005/8/layout/vList5"/>
    <dgm:cxn modelId="{6062AE5B-CC65-4BC2-B716-8D6FCF662601}" type="presParOf" srcId="{952F8063-0461-40B4-8EDE-D19235544805}" destId="{315D290C-9A39-4E3B-BFB9-1C2FCDD9C3A8}" srcOrd="5" destOrd="0" presId="urn:microsoft.com/office/officeart/2005/8/layout/vList5"/>
    <dgm:cxn modelId="{DB3F47F0-25B2-45F2-ABC3-3BFB81145D4D}" type="presParOf" srcId="{952F8063-0461-40B4-8EDE-D19235544805}" destId="{3A840E06-7C59-43F5-A97A-6089795EB9F3}" srcOrd="6" destOrd="0" presId="urn:microsoft.com/office/officeart/2005/8/layout/vList5"/>
    <dgm:cxn modelId="{D677099E-D287-4552-BDAF-C4F9F1986061}" type="presParOf" srcId="{3A840E06-7C59-43F5-A97A-6089795EB9F3}" destId="{41DFE002-8859-4FF1-9EAE-10E63C20FD6B}" srcOrd="0" destOrd="0" presId="urn:microsoft.com/office/officeart/2005/8/layout/vList5"/>
    <dgm:cxn modelId="{996E7798-959D-432E-998B-08AD61C0C055}" type="presParOf" srcId="{3A840E06-7C59-43F5-A97A-6089795EB9F3}" destId="{5B914C27-C156-409E-BA85-D1C637A95A3D}" srcOrd="1" destOrd="0" presId="urn:microsoft.com/office/officeart/2005/8/layout/vList5"/>
    <dgm:cxn modelId="{CF707702-BCEB-4D45-82AF-9A19E1150975}" type="presParOf" srcId="{952F8063-0461-40B4-8EDE-D19235544805}" destId="{8AA22CC8-6AFE-465C-A22D-C7783E7687D2}" srcOrd="7" destOrd="0" presId="urn:microsoft.com/office/officeart/2005/8/layout/vList5"/>
    <dgm:cxn modelId="{0C26BF2E-83D3-43BE-A34A-307A23BC604E}" type="presParOf" srcId="{952F8063-0461-40B4-8EDE-D19235544805}" destId="{EF017273-0BCB-4E61-9B28-DBC3B0C02764}" srcOrd="8" destOrd="0" presId="urn:microsoft.com/office/officeart/2005/8/layout/vList5"/>
    <dgm:cxn modelId="{BE5A7D7B-6D09-4E51-BADB-9C92DA6E4851}" type="presParOf" srcId="{EF017273-0BCB-4E61-9B28-DBC3B0C02764}" destId="{A800009A-BE0B-4D59-A9DC-985FA7057E8A}" srcOrd="0" destOrd="0" presId="urn:microsoft.com/office/officeart/2005/8/layout/vList5"/>
    <dgm:cxn modelId="{D02CB883-B627-42A4-A3AA-EEF0E52835E7}" type="presParOf" srcId="{EF017273-0BCB-4E61-9B28-DBC3B0C02764}" destId="{61932D8F-837E-4EE0-86C5-108B8ACB39A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937860-D4C7-44DF-A763-81594F2EF7FB}" type="doc">
      <dgm:prSet loTypeId="urn:microsoft.com/office/officeart/2005/8/layout/equation1" loCatId="relationship" qsTypeId="urn:microsoft.com/office/officeart/2005/8/quickstyle/simple5" qsCatId="simple" csTypeId="urn:microsoft.com/office/officeart/2005/8/colors/accent1_2" csCatId="accent1" phldr="1"/>
      <dgm:spPr/>
      <dgm:t>
        <a:bodyPr/>
        <a:lstStyle/>
        <a:p>
          <a:endParaRPr lang="en-US"/>
        </a:p>
      </dgm:t>
    </dgm:pt>
    <dgm:pt modelId="{5BE80A2F-B27A-4B46-90D6-38F3EB6F1622}">
      <dgm:prSet phldrT="[Text]"/>
      <dgm:spPr>
        <a:effectLst/>
      </dgm:spPr>
      <dgm:t>
        <a:bodyPr/>
        <a:lstStyle/>
        <a:p>
          <a:r>
            <a:rPr lang="en-US" b="1" dirty="0" smtClean="0"/>
            <a:t>Cumulative Impact</a:t>
          </a:r>
          <a:endParaRPr lang="en-US" b="1" dirty="0"/>
        </a:p>
      </dgm:t>
    </dgm:pt>
    <dgm:pt modelId="{1DB2BC08-7727-41FC-9813-789D02926059}" type="parTrans" cxnId="{8FF97481-7D3F-4F94-A8C1-F9E7E06D011E}">
      <dgm:prSet/>
      <dgm:spPr/>
      <dgm:t>
        <a:bodyPr/>
        <a:lstStyle/>
        <a:p>
          <a:endParaRPr lang="en-US"/>
        </a:p>
      </dgm:t>
    </dgm:pt>
    <dgm:pt modelId="{283061AD-86B7-4D97-8707-69179664B5ED}" type="sibTrans" cxnId="{8FF97481-7D3F-4F94-A8C1-F9E7E06D011E}">
      <dgm:prSet/>
      <dgm:spPr/>
      <dgm:t>
        <a:bodyPr/>
        <a:lstStyle/>
        <a:p>
          <a:endParaRPr lang="en-US" dirty="0"/>
        </a:p>
      </dgm:t>
    </dgm:pt>
    <dgm:pt modelId="{F34D2FB8-84E4-4AFB-A396-F656538F2026}">
      <dgm:prSet phldrT="[Text]"/>
      <dgm:spPr>
        <a:solidFill>
          <a:schemeClr val="accent2"/>
        </a:solidFill>
      </dgm:spPr>
      <dgm:t>
        <a:bodyPr/>
        <a:lstStyle/>
        <a:p>
          <a:r>
            <a:rPr lang="en-US" b="1" dirty="0" smtClean="0"/>
            <a:t>Exposures</a:t>
          </a:r>
          <a:br>
            <a:rPr lang="en-US" b="1" dirty="0" smtClean="0"/>
          </a:br>
          <a:r>
            <a:rPr lang="en-US" b="1" dirty="0" smtClean="0"/>
            <a:t>+</a:t>
          </a:r>
          <a:br>
            <a:rPr lang="en-US" b="1" dirty="0" smtClean="0"/>
          </a:br>
          <a:r>
            <a:rPr lang="en-US" b="1" dirty="0" smtClean="0"/>
            <a:t>Public Health Effects</a:t>
          </a:r>
          <a:br>
            <a:rPr lang="en-US" b="1" dirty="0" smtClean="0"/>
          </a:br>
          <a:r>
            <a:rPr lang="en-US" b="1" dirty="0" smtClean="0"/>
            <a:t>+</a:t>
          </a:r>
          <a:br>
            <a:rPr lang="en-US" b="1" dirty="0" smtClean="0"/>
          </a:br>
          <a:r>
            <a:rPr lang="en-US" b="1" dirty="0" smtClean="0"/>
            <a:t>Environmental Effects</a:t>
          </a:r>
        </a:p>
      </dgm:t>
    </dgm:pt>
    <dgm:pt modelId="{B8127135-CC10-4225-BA87-5C6BE820439A}" type="parTrans" cxnId="{EABD03A2-1B3E-44EF-984B-BF07BFDDD837}">
      <dgm:prSet/>
      <dgm:spPr/>
      <dgm:t>
        <a:bodyPr/>
        <a:lstStyle/>
        <a:p>
          <a:endParaRPr lang="en-US"/>
        </a:p>
      </dgm:t>
    </dgm:pt>
    <dgm:pt modelId="{E319C396-DDC3-44DA-A3FE-3362110611BA}" type="sibTrans" cxnId="{EABD03A2-1B3E-44EF-984B-BF07BFDDD837}">
      <dgm:prSet/>
      <dgm:spPr/>
      <dgm:t>
        <a:bodyPr/>
        <a:lstStyle/>
        <a:p>
          <a:endParaRPr lang="en-US" dirty="0"/>
        </a:p>
      </dgm:t>
    </dgm:pt>
    <dgm:pt modelId="{C4C39ACC-4DE3-4EFD-A1AA-5D38B3600BD3}">
      <dgm:prSet phldrT="[Text]"/>
      <dgm:spPr>
        <a:solidFill>
          <a:schemeClr val="accent3"/>
        </a:solidFill>
      </dgm:spPr>
      <dgm:t>
        <a:bodyPr/>
        <a:lstStyle/>
        <a:p>
          <a:r>
            <a:rPr lang="en-US" b="1" dirty="0" smtClean="0"/>
            <a:t>Sensitive Populations</a:t>
          </a:r>
          <a:br>
            <a:rPr lang="en-US" b="1" dirty="0" smtClean="0"/>
          </a:br>
          <a:r>
            <a:rPr lang="en-US" b="1" dirty="0" smtClean="0"/>
            <a:t>+</a:t>
          </a:r>
          <a:br>
            <a:rPr lang="en-US" b="1" dirty="0" smtClean="0"/>
          </a:br>
          <a:r>
            <a:rPr lang="en-US" b="1" dirty="0" smtClean="0"/>
            <a:t>Socioeconomic Factors</a:t>
          </a:r>
          <a:endParaRPr lang="en-US" b="1" dirty="0"/>
        </a:p>
      </dgm:t>
    </dgm:pt>
    <dgm:pt modelId="{FE7847D9-0784-4AE1-836F-D4488A5DF12F}" type="parTrans" cxnId="{2C60F81E-CD37-4B35-BB94-7F865D230E08}">
      <dgm:prSet/>
      <dgm:spPr/>
      <dgm:t>
        <a:bodyPr/>
        <a:lstStyle/>
        <a:p>
          <a:endParaRPr lang="en-US"/>
        </a:p>
      </dgm:t>
    </dgm:pt>
    <dgm:pt modelId="{6D66063F-73EC-41A9-8A1D-F576923C38E8}" type="sibTrans" cxnId="{2C60F81E-CD37-4B35-BB94-7F865D230E08}">
      <dgm:prSet/>
      <dgm:spPr/>
      <dgm:t>
        <a:bodyPr/>
        <a:lstStyle/>
        <a:p>
          <a:endParaRPr lang="en-US"/>
        </a:p>
      </dgm:t>
    </dgm:pt>
    <dgm:pt modelId="{CA85BF71-DD68-492F-8F41-E7422117C1DD}" type="pres">
      <dgm:prSet presAssocID="{A2937860-D4C7-44DF-A763-81594F2EF7FB}" presName="linearFlow" presStyleCnt="0">
        <dgm:presLayoutVars>
          <dgm:dir/>
          <dgm:resizeHandles val="exact"/>
        </dgm:presLayoutVars>
      </dgm:prSet>
      <dgm:spPr/>
      <dgm:t>
        <a:bodyPr/>
        <a:lstStyle/>
        <a:p>
          <a:endParaRPr lang="en-US"/>
        </a:p>
      </dgm:t>
    </dgm:pt>
    <dgm:pt modelId="{BE2DC635-0020-4AC3-8066-5BDF9C54AA28}" type="pres">
      <dgm:prSet presAssocID="{5BE80A2F-B27A-4B46-90D6-38F3EB6F1622}" presName="node" presStyleLbl="node1" presStyleIdx="0" presStyleCnt="3">
        <dgm:presLayoutVars>
          <dgm:bulletEnabled val="1"/>
        </dgm:presLayoutVars>
      </dgm:prSet>
      <dgm:spPr>
        <a:prstGeom prst="roundRect">
          <a:avLst/>
        </a:prstGeom>
      </dgm:spPr>
      <dgm:t>
        <a:bodyPr/>
        <a:lstStyle/>
        <a:p>
          <a:endParaRPr lang="en-US"/>
        </a:p>
      </dgm:t>
    </dgm:pt>
    <dgm:pt modelId="{8BD7EBB4-6C85-4162-9841-4CF9C64B776E}" type="pres">
      <dgm:prSet presAssocID="{283061AD-86B7-4D97-8707-69179664B5ED}" presName="spacerL" presStyleCnt="0"/>
      <dgm:spPr/>
    </dgm:pt>
    <dgm:pt modelId="{B01AD673-E380-45FA-99FA-0EE7637F3084}" type="pres">
      <dgm:prSet presAssocID="{283061AD-86B7-4D97-8707-69179664B5ED}" presName="sibTrans" presStyleLbl="sibTrans2D1" presStyleIdx="0" presStyleCnt="2" custScaleX="42410" custScaleY="42410"/>
      <dgm:spPr>
        <a:prstGeom prst="mathEqual">
          <a:avLst/>
        </a:prstGeom>
      </dgm:spPr>
      <dgm:t>
        <a:bodyPr/>
        <a:lstStyle/>
        <a:p>
          <a:endParaRPr lang="en-US"/>
        </a:p>
      </dgm:t>
    </dgm:pt>
    <dgm:pt modelId="{0EF5AC23-EC7F-44F9-B980-A6F0FF6394E5}" type="pres">
      <dgm:prSet presAssocID="{283061AD-86B7-4D97-8707-69179664B5ED}" presName="spacerR" presStyleCnt="0"/>
      <dgm:spPr/>
    </dgm:pt>
    <dgm:pt modelId="{DF4FEBDE-7EFA-4DA2-BA9B-492465A5BECB}" type="pres">
      <dgm:prSet presAssocID="{F34D2FB8-84E4-4AFB-A396-F656538F2026}" presName="node" presStyleLbl="node1" presStyleIdx="1" presStyleCnt="3">
        <dgm:presLayoutVars>
          <dgm:bulletEnabled val="1"/>
        </dgm:presLayoutVars>
      </dgm:prSet>
      <dgm:spPr>
        <a:prstGeom prst="roundRect">
          <a:avLst/>
        </a:prstGeom>
      </dgm:spPr>
      <dgm:t>
        <a:bodyPr/>
        <a:lstStyle/>
        <a:p>
          <a:endParaRPr lang="en-US"/>
        </a:p>
      </dgm:t>
    </dgm:pt>
    <dgm:pt modelId="{10167175-D80F-4C04-BFCA-DA88144E5531}" type="pres">
      <dgm:prSet presAssocID="{E319C396-DDC3-44DA-A3FE-3362110611BA}" presName="spacerL" presStyleCnt="0"/>
      <dgm:spPr/>
    </dgm:pt>
    <dgm:pt modelId="{6D4D684B-FD53-4090-99DC-A24123CD54E5}" type="pres">
      <dgm:prSet presAssocID="{E319C396-DDC3-44DA-A3FE-3362110611BA}" presName="sibTrans" presStyleLbl="sibTrans2D1" presStyleIdx="1" presStyleCnt="2" custScaleX="42410" custScaleY="42410"/>
      <dgm:spPr>
        <a:prstGeom prst="mathMultiply">
          <a:avLst/>
        </a:prstGeom>
      </dgm:spPr>
      <dgm:t>
        <a:bodyPr/>
        <a:lstStyle/>
        <a:p>
          <a:endParaRPr lang="en-US"/>
        </a:p>
      </dgm:t>
    </dgm:pt>
    <dgm:pt modelId="{FFC02A36-B217-4FB1-BC50-EE69B7DC095E}" type="pres">
      <dgm:prSet presAssocID="{E319C396-DDC3-44DA-A3FE-3362110611BA}" presName="spacerR" presStyleCnt="0"/>
      <dgm:spPr/>
    </dgm:pt>
    <dgm:pt modelId="{D130DA28-ADED-49E5-883F-D5763EF36410}" type="pres">
      <dgm:prSet presAssocID="{C4C39ACC-4DE3-4EFD-A1AA-5D38B3600BD3}" presName="node" presStyleLbl="node1" presStyleIdx="2" presStyleCnt="3">
        <dgm:presLayoutVars>
          <dgm:bulletEnabled val="1"/>
        </dgm:presLayoutVars>
      </dgm:prSet>
      <dgm:spPr>
        <a:prstGeom prst="roundRect">
          <a:avLst/>
        </a:prstGeom>
      </dgm:spPr>
      <dgm:t>
        <a:bodyPr/>
        <a:lstStyle/>
        <a:p>
          <a:endParaRPr lang="en-US"/>
        </a:p>
      </dgm:t>
    </dgm:pt>
  </dgm:ptLst>
  <dgm:cxnLst>
    <dgm:cxn modelId="{D505AFEF-B01F-414E-A050-ED7C45A4B27B}" type="presOf" srcId="{C4C39ACC-4DE3-4EFD-A1AA-5D38B3600BD3}" destId="{D130DA28-ADED-49E5-883F-D5763EF36410}" srcOrd="0" destOrd="0" presId="urn:microsoft.com/office/officeart/2005/8/layout/equation1"/>
    <dgm:cxn modelId="{2C60F81E-CD37-4B35-BB94-7F865D230E08}" srcId="{A2937860-D4C7-44DF-A763-81594F2EF7FB}" destId="{C4C39ACC-4DE3-4EFD-A1AA-5D38B3600BD3}" srcOrd="2" destOrd="0" parTransId="{FE7847D9-0784-4AE1-836F-D4488A5DF12F}" sibTransId="{6D66063F-73EC-41A9-8A1D-F576923C38E8}"/>
    <dgm:cxn modelId="{EABD03A2-1B3E-44EF-984B-BF07BFDDD837}" srcId="{A2937860-D4C7-44DF-A763-81594F2EF7FB}" destId="{F34D2FB8-84E4-4AFB-A396-F656538F2026}" srcOrd="1" destOrd="0" parTransId="{B8127135-CC10-4225-BA87-5C6BE820439A}" sibTransId="{E319C396-DDC3-44DA-A3FE-3362110611BA}"/>
    <dgm:cxn modelId="{745C7D4F-F374-4144-818A-BC856B4E2F70}" type="presOf" srcId="{283061AD-86B7-4D97-8707-69179664B5ED}" destId="{B01AD673-E380-45FA-99FA-0EE7637F3084}" srcOrd="0" destOrd="0" presId="urn:microsoft.com/office/officeart/2005/8/layout/equation1"/>
    <dgm:cxn modelId="{8426A939-48E8-4F23-BCD9-13A5A9B9117B}" type="presOf" srcId="{F34D2FB8-84E4-4AFB-A396-F656538F2026}" destId="{DF4FEBDE-7EFA-4DA2-BA9B-492465A5BECB}" srcOrd="0" destOrd="0" presId="urn:microsoft.com/office/officeart/2005/8/layout/equation1"/>
    <dgm:cxn modelId="{43A6D9A9-0A47-407C-8346-7DBC4BB45E2A}" type="presOf" srcId="{E319C396-DDC3-44DA-A3FE-3362110611BA}" destId="{6D4D684B-FD53-4090-99DC-A24123CD54E5}" srcOrd="0" destOrd="0" presId="urn:microsoft.com/office/officeart/2005/8/layout/equation1"/>
    <dgm:cxn modelId="{8FF97481-7D3F-4F94-A8C1-F9E7E06D011E}" srcId="{A2937860-D4C7-44DF-A763-81594F2EF7FB}" destId="{5BE80A2F-B27A-4B46-90D6-38F3EB6F1622}" srcOrd="0" destOrd="0" parTransId="{1DB2BC08-7727-41FC-9813-789D02926059}" sibTransId="{283061AD-86B7-4D97-8707-69179664B5ED}"/>
    <dgm:cxn modelId="{BFA631B9-11AA-4FE2-AFBE-DE6D313A12AE}" type="presOf" srcId="{5BE80A2F-B27A-4B46-90D6-38F3EB6F1622}" destId="{BE2DC635-0020-4AC3-8066-5BDF9C54AA28}" srcOrd="0" destOrd="0" presId="urn:microsoft.com/office/officeart/2005/8/layout/equation1"/>
    <dgm:cxn modelId="{9B4A6AF5-8F0F-4F24-8946-CBD64889FC92}" type="presOf" srcId="{A2937860-D4C7-44DF-A763-81594F2EF7FB}" destId="{CA85BF71-DD68-492F-8F41-E7422117C1DD}" srcOrd="0" destOrd="0" presId="urn:microsoft.com/office/officeart/2005/8/layout/equation1"/>
    <dgm:cxn modelId="{4D05BC5C-DF40-49CB-BE02-8BBA00C10995}" type="presParOf" srcId="{CA85BF71-DD68-492F-8F41-E7422117C1DD}" destId="{BE2DC635-0020-4AC3-8066-5BDF9C54AA28}" srcOrd="0" destOrd="0" presId="urn:microsoft.com/office/officeart/2005/8/layout/equation1"/>
    <dgm:cxn modelId="{4BE2BB54-CC8C-4249-AAF4-35D119FAEE69}" type="presParOf" srcId="{CA85BF71-DD68-492F-8F41-E7422117C1DD}" destId="{8BD7EBB4-6C85-4162-9841-4CF9C64B776E}" srcOrd="1" destOrd="0" presId="urn:microsoft.com/office/officeart/2005/8/layout/equation1"/>
    <dgm:cxn modelId="{9827EE56-7A7A-4B67-9A6B-C5BB726266DE}" type="presParOf" srcId="{CA85BF71-DD68-492F-8F41-E7422117C1DD}" destId="{B01AD673-E380-45FA-99FA-0EE7637F3084}" srcOrd="2" destOrd="0" presId="urn:microsoft.com/office/officeart/2005/8/layout/equation1"/>
    <dgm:cxn modelId="{665A6167-7A94-458B-A772-53CD47F021A9}" type="presParOf" srcId="{CA85BF71-DD68-492F-8F41-E7422117C1DD}" destId="{0EF5AC23-EC7F-44F9-B980-A6F0FF6394E5}" srcOrd="3" destOrd="0" presId="urn:microsoft.com/office/officeart/2005/8/layout/equation1"/>
    <dgm:cxn modelId="{1D4A2EDC-4DF6-49AE-ADE8-7110A1650332}" type="presParOf" srcId="{CA85BF71-DD68-492F-8F41-E7422117C1DD}" destId="{DF4FEBDE-7EFA-4DA2-BA9B-492465A5BECB}" srcOrd="4" destOrd="0" presId="urn:microsoft.com/office/officeart/2005/8/layout/equation1"/>
    <dgm:cxn modelId="{1C0EDD31-3376-4DA5-9C55-3217F17C323A}" type="presParOf" srcId="{CA85BF71-DD68-492F-8F41-E7422117C1DD}" destId="{10167175-D80F-4C04-BFCA-DA88144E5531}" srcOrd="5" destOrd="0" presId="urn:microsoft.com/office/officeart/2005/8/layout/equation1"/>
    <dgm:cxn modelId="{6D9D7F70-E9EE-4114-9815-AC75A0BCBFFE}" type="presParOf" srcId="{CA85BF71-DD68-492F-8F41-E7422117C1DD}" destId="{6D4D684B-FD53-4090-99DC-A24123CD54E5}" srcOrd="6" destOrd="0" presId="urn:microsoft.com/office/officeart/2005/8/layout/equation1"/>
    <dgm:cxn modelId="{9B4FDC99-F2BD-40A6-952B-1CA6BEE99621}" type="presParOf" srcId="{CA85BF71-DD68-492F-8F41-E7422117C1DD}" destId="{FFC02A36-B217-4FB1-BC50-EE69B7DC095E}" srcOrd="7" destOrd="0" presId="urn:microsoft.com/office/officeart/2005/8/layout/equation1"/>
    <dgm:cxn modelId="{0C183C6D-32D2-45AA-9E39-CF02D89D085B}" type="presParOf" srcId="{CA85BF71-DD68-492F-8F41-E7422117C1DD}" destId="{D130DA28-ADED-49E5-883F-D5763EF36410}"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5E70DF-C0E9-4DE3-9B56-9F906F647920}">
      <dsp:nvSpPr>
        <dsp:cNvPr id="0" name=""/>
        <dsp:cNvSpPr/>
      </dsp:nvSpPr>
      <dsp:spPr>
        <a:xfrm>
          <a:off x="757035" y="1825"/>
          <a:ext cx="2923493" cy="1110741"/>
        </a:xfrm>
        <a:prstGeom prst="roundRect">
          <a:avLst>
            <a:gd name="adj" fmla="val 10000"/>
          </a:avLst>
        </a:prstGeom>
        <a:solidFill>
          <a:schemeClr val="accent2">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en-US" sz="3500" b="1" kern="1200" dirty="0" smtClean="0"/>
            <a:t>Burden of Pollution</a:t>
          </a:r>
          <a:endParaRPr lang="en-US" sz="3500" b="1" kern="1200" dirty="0"/>
        </a:p>
      </dsp:txBody>
      <dsp:txXfrm>
        <a:off x="789567" y="34357"/>
        <a:ext cx="2858429" cy="1045677"/>
      </dsp:txXfrm>
    </dsp:sp>
    <dsp:sp modelId="{DA320B6A-469A-40C2-ADDC-E5827188CFE1}">
      <dsp:nvSpPr>
        <dsp:cNvPr id="0" name=""/>
        <dsp:cNvSpPr/>
      </dsp:nvSpPr>
      <dsp:spPr>
        <a:xfrm>
          <a:off x="1049385" y="1112566"/>
          <a:ext cx="292349" cy="702410"/>
        </a:xfrm>
        <a:custGeom>
          <a:avLst/>
          <a:gdLst/>
          <a:ahLst/>
          <a:cxnLst/>
          <a:rect l="0" t="0" r="0" b="0"/>
          <a:pathLst>
            <a:path>
              <a:moveTo>
                <a:pt x="0" y="0"/>
              </a:moveTo>
              <a:lnTo>
                <a:pt x="0" y="702410"/>
              </a:lnTo>
              <a:lnTo>
                <a:pt x="292349" y="702410"/>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CDBE6C-13EB-4D37-8C1E-3739FC61D508}">
      <dsp:nvSpPr>
        <dsp:cNvPr id="0" name=""/>
        <dsp:cNvSpPr/>
      </dsp:nvSpPr>
      <dsp:spPr>
        <a:xfrm>
          <a:off x="1341734" y="1390252"/>
          <a:ext cx="2593643" cy="849450"/>
        </a:xfrm>
        <a:prstGeom prst="roundRect">
          <a:avLst>
            <a:gd name="adj" fmla="val 10000"/>
          </a:avLst>
        </a:prstGeom>
        <a:solidFill>
          <a:schemeClr val="lt1">
            <a:alpha val="90000"/>
            <a:hueOff val="0"/>
            <a:satOff val="0"/>
            <a:lumOff val="0"/>
            <a:alphaOff val="0"/>
          </a:schemeClr>
        </a:solidFill>
        <a:ln w="10000" cap="flat" cmpd="sng" algn="ctr">
          <a:solidFill>
            <a:schemeClr val="accent2">
              <a:hueOff val="0"/>
              <a:satOff val="0"/>
              <a:lumOff val="0"/>
              <a:alphaOff val="0"/>
            </a:schemeClr>
          </a:solidFill>
          <a:prstDash val="solid"/>
        </a:ln>
        <a:effectLst>
          <a:outerShdw blurRad="38100" dist="300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n-US" sz="2900" kern="1200" dirty="0" smtClean="0"/>
            <a:t>Exposures</a:t>
          </a:r>
          <a:endParaRPr lang="en-US" sz="2900" kern="1200" dirty="0"/>
        </a:p>
      </dsp:txBody>
      <dsp:txXfrm>
        <a:off x="1366614" y="1415132"/>
        <a:ext cx="2543883" cy="799690"/>
      </dsp:txXfrm>
    </dsp:sp>
    <dsp:sp modelId="{80FAA6AE-A77A-4540-85FE-12C25165E25E}">
      <dsp:nvSpPr>
        <dsp:cNvPr id="0" name=""/>
        <dsp:cNvSpPr/>
      </dsp:nvSpPr>
      <dsp:spPr>
        <a:xfrm>
          <a:off x="1049385" y="1112566"/>
          <a:ext cx="292349" cy="1829546"/>
        </a:xfrm>
        <a:custGeom>
          <a:avLst/>
          <a:gdLst/>
          <a:ahLst/>
          <a:cxnLst/>
          <a:rect l="0" t="0" r="0" b="0"/>
          <a:pathLst>
            <a:path>
              <a:moveTo>
                <a:pt x="0" y="0"/>
              </a:moveTo>
              <a:lnTo>
                <a:pt x="0" y="1829546"/>
              </a:lnTo>
              <a:lnTo>
                <a:pt x="292349" y="1829546"/>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6C61E5-5958-4E16-A31D-CAB142BA3A23}">
      <dsp:nvSpPr>
        <dsp:cNvPr id="0" name=""/>
        <dsp:cNvSpPr/>
      </dsp:nvSpPr>
      <dsp:spPr>
        <a:xfrm>
          <a:off x="1341734" y="2517388"/>
          <a:ext cx="2593643" cy="849450"/>
        </a:xfrm>
        <a:prstGeom prst="roundRect">
          <a:avLst>
            <a:gd name="adj" fmla="val 10000"/>
          </a:avLst>
        </a:prstGeom>
        <a:solidFill>
          <a:schemeClr val="lt1">
            <a:alpha val="90000"/>
            <a:hueOff val="0"/>
            <a:satOff val="0"/>
            <a:lumOff val="0"/>
            <a:alphaOff val="0"/>
          </a:schemeClr>
        </a:solidFill>
        <a:ln w="10000" cap="flat" cmpd="sng" algn="ctr">
          <a:solidFill>
            <a:schemeClr val="accent3">
              <a:hueOff val="0"/>
              <a:satOff val="0"/>
              <a:lumOff val="0"/>
              <a:alphaOff val="0"/>
            </a:schemeClr>
          </a:solidFill>
          <a:prstDash val="solid"/>
        </a:ln>
        <a:effectLst>
          <a:outerShdw blurRad="38100" dist="300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n-US" sz="2900" kern="1200" dirty="0" smtClean="0"/>
            <a:t>Public Health Effects</a:t>
          </a:r>
          <a:endParaRPr lang="en-US" sz="2900" kern="1200" dirty="0"/>
        </a:p>
      </dsp:txBody>
      <dsp:txXfrm>
        <a:off x="1366614" y="2542268"/>
        <a:ext cx="2543883" cy="799690"/>
      </dsp:txXfrm>
    </dsp:sp>
    <dsp:sp modelId="{4F9A7BA7-7FAF-4C51-8CB8-3CA80BE348AD}">
      <dsp:nvSpPr>
        <dsp:cNvPr id="0" name=""/>
        <dsp:cNvSpPr/>
      </dsp:nvSpPr>
      <dsp:spPr>
        <a:xfrm>
          <a:off x="1049385" y="1112566"/>
          <a:ext cx="292349" cy="2956682"/>
        </a:xfrm>
        <a:custGeom>
          <a:avLst/>
          <a:gdLst/>
          <a:ahLst/>
          <a:cxnLst/>
          <a:rect l="0" t="0" r="0" b="0"/>
          <a:pathLst>
            <a:path>
              <a:moveTo>
                <a:pt x="0" y="0"/>
              </a:moveTo>
              <a:lnTo>
                <a:pt x="0" y="2956682"/>
              </a:lnTo>
              <a:lnTo>
                <a:pt x="292349" y="2956682"/>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9B1565-A548-4343-8699-E4F4A306B933}">
      <dsp:nvSpPr>
        <dsp:cNvPr id="0" name=""/>
        <dsp:cNvSpPr/>
      </dsp:nvSpPr>
      <dsp:spPr>
        <a:xfrm>
          <a:off x="1341734" y="3644524"/>
          <a:ext cx="2593643" cy="849450"/>
        </a:xfrm>
        <a:prstGeom prst="roundRect">
          <a:avLst>
            <a:gd name="adj" fmla="val 10000"/>
          </a:avLst>
        </a:prstGeom>
        <a:solidFill>
          <a:schemeClr val="lt1">
            <a:alpha val="90000"/>
            <a:hueOff val="0"/>
            <a:satOff val="0"/>
            <a:lumOff val="0"/>
            <a:alphaOff val="0"/>
          </a:schemeClr>
        </a:solidFill>
        <a:ln w="10000" cap="flat" cmpd="sng" algn="ctr">
          <a:solidFill>
            <a:schemeClr val="accent4">
              <a:hueOff val="0"/>
              <a:satOff val="0"/>
              <a:lumOff val="0"/>
              <a:alphaOff val="0"/>
            </a:schemeClr>
          </a:solidFill>
          <a:prstDash val="solid"/>
        </a:ln>
        <a:effectLst>
          <a:outerShdw blurRad="38100" dist="300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n-US" sz="2900" kern="1200" dirty="0" smtClean="0"/>
            <a:t>Environmental Effects</a:t>
          </a:r>
          <a:endParaRPr lang="en-US" sz="2900" kern="1200" dirty="0"/>
        </a:p>
      </dsp:txBody>
      <dsp:txXfrm>
        <a:off x="1366614" y="3669404"/>
        <a:ext cx="2543883" cy="799690"/>
      </dsp:txXfrm>
    </dsp:sp>
    <dsp:sp modelId="{7DCB6542-43DA-4ACC-ABDC-2FD7ED40E6BC}">
      <dsp:nvSpPr>
        <dsp:cNvPr id="0" name=""/>
        <dsp:cNvSpPr/>
      </dsp:nvSpPr>
      <dsp:spPr>
        <a:xfrm>
          <a:off x="4235900" y="1825"/>
          <a:ext cx="2923493" cy="1110741"/>
        </a:xfrm>
        <a:prstGeom prst="roundRect">
          <a:avLst>
            <a:gd name="adj" fmla="val 10000"/>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3">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en-US" sz="3500" b="1" kern="1200" dirty="0" smtClean="0"/>
            <a:t>Population Characteristics</a:t>
          </a:r>
          <a:endParaRPr lang="en-US" sz="3500" b="1" kern="1200" dirty="0"/>
        </a:p>
      </dsp:txBody>
      <dsp:txXfrm>
        <a:off x="4268432" y="34357"/>
        <a:ext cx="2858429" cy="1045677"/>
      </dsp:txXfrm>
    </dsp:sp>
    <dsp:sp modelId="{2D4EC7C2-1B48-4F76-B1B1-C3B8EEC9750E}">
      <dsp:nvSpPr>
        <dsp:cNvPr id="0" name=""/>
        <dsp:cNvSpPr/>
      </dsp:nvSpPr>
      <dsp:spPr>
        <a:xfrm>
          <a:off x="4528249" y="1112566"/>
          <a:ext cx="292349" cy="702410"/>
        </a:xfrm>
        <a:custGeom>
          <a:avLst/>
          <a:gdLst/>
          <a:ahLst/>
          <a:cxnLst/>
          <a:rect l="0" t="0" r="0" b="0"/>
          <a:pathLst>
            <a:path>
              <a:moveTo>
                <a:pt x="0" y="0"/>
              </a:moveTo>
              <a:lnTo>
                <a:pt x="0" y="702410"/>
              </a:lnTo>
              <a:lnTo>
                <a:pt x="292349" y="702410"/>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1538D6-0A1D-4345-951F-2830943A3695}">
      <dsp:nvSpPr>
        <dsp:cNvPr id="0" name=""/>
        <dsp:cNvSpPr/>
      </dsp:nvSpPr>
      <dsp:spPr>
        <a:xfrm>
          <a:off x="4820599" y="1390252"/>
          <a:ext cx="2575765" cy="849450"/>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0"/>
              <a:satOff val="0"/>
              <a:lumOff val="0"/>
              <a:alphaOff val="0"/>
            </a:schemeClr>
          </a:solidFill>
          <a:prstDash val="solid"/>
        </a:ln>
        <a:effectLst>
          <a:outerShdw blurRad="38100" dist="300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n-US" sz="2900" kern="1200" dirty="0" smtClean="0"/>
            <a:t>Sensitive Populations</a:t>
          </a:r>
          <a:endParaRPr lang="en-US" sz="2900" kern="1200" dirty="0"/>
        </a:p>
      </dsp:txBody>
      <dsp:txXfrm>
        <a:off x="4845479" y="1415132"/>
        <a:ext cx="2526005" cy="799690"/>
      </dsp:txXfrm>
    </dsp:sp>
    <dsp:sp modelId="{27775271-0F8A-476D-8B4B-1E88469807B6}">
      <dsp:nvSpPr>
        <dsp:cNvPr id="0" name=""/>
        <dsp:cNvSpPr/>
      </dsp:nvSpPr>
      <dsp:spPr>
        <a:xfrm>
          <a:off x="4528249" y="1112566"/>
          <a:ext cx="292349" cy="1829546"/>
        </a:xfrm>
        <a:custGeom>
          <a:avLst/>
          <a:gdLst/>
          <a:ahLst/>
          <a:cxnLst/>
          <a:rect l="0" t="0" r="0" b="0"/>
          <a:pathLst>
            <a:path>
              <a:moveTo>
                <a:pt x="0" y="0"/>
              </a:moveTo>
              <a:lnTo>
                <a:pt x="0" y="1829546"/>
              </a:lnTo>
              <a:lnTo>
                <a:pt x="292349" y="1829546"/>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BAA36E-C141-47CC-90C2-088E65204FC9}">
      <dsp:nvSpPr>
        <dsp:cNvPr id="0" name=""/>
        <dsp:cNvSpPr/>
      </dsp:nvSpPr>
      <dsp:spPr>
        <a:xfrm>
          <a:off x="4820599" y="2517388"/>
          <a:ext cx="2575765" cy="849450"/>
        </a:xfrm>
        <a:prstGeom prst="roundRect">
          <a:avLst>
            <a:gd name="adj" fmla="val 10000"/>
          </a:avLst>
        </a:prstGeom>
        <a:solidFill>
          <a:schemeClr val="lt1">
            <a:alpha val="90000"/>
            <a:hueOff val="0"/>
            <a:satOff val="0"/>
            <a:lumOff val="0"/>
            <a:alphaOff val="0"/>
          </a:schemeClr>
        </a:solidFill>
        <a:ln w="10000" cap="flat" cmpd="sng" algn="ctr">
          <a:solidFill>
            <a:schemeClr val="accent6">
              <a:hueOff val="0"/>
              <a:satOff val="0"/>
              <a:lumOff val="0"/>
              <a:alphaOff val="0"/>
            </a:schemeClr>
          </a:solidFill>
          <a:prstDash val="solid"/>
        </a:ln>
        <a:effectLst>
          <a:outerShdw blurRad="38100" dist="300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n-US" sz="2900" kern="1200" dirty="0" smtClean="0"/>
            <a:t>Socioeconomic Factors</a:t>
          </a:r>
          <a:endParaRPr lang="en-US" sz="2900" kern="1200" dirty="0"/>
        </a:p>
      </dsp:txBody>
      <dsp:txXfrm>
        <a:off x="4845479" y="2542268"/>
        <a:ext cx="2526005" cy="7996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DBDEFC-D4E3-4E86-B7B1-0EF2E071A4F8}">
      <dsp:nvSpPr>
        <dsp:cNvPr id="0" name=""/>
        <dsp:cNvSpPr/>
      </dsp:nvSpPr>
      <dsp:spPr>
        <a:xfrm rot="5400000">
          <a:off x="5330332" y="-2175500"/>
          <a:ext cx="635222" cy="5315712"/>
        </a:xfrm>
        <a:prstGeom prst="round2Same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i="0" kern="1200" dirty="0" smtClean="0"/>
            <a:t>Contact with pollution</a:t>
          </a:r>
          <a:endParaRPr lang="en-US" sz="2000" i="0" kern="1200" dirty="0"/>
        </a:p>
      </dsp:txBody>
      <dsp:txXfrm rot="-5400000">
        <a:off x="2990088" y="195753"/>
        <a:ext cx="5284703" cy="573204"/>
      </dsp:txXfrm>
    </dsp:sp>
    <dsp:sp modelId="{A344F209-B8BC-430A-8F4C-A24FAD6DBE14}">
      <dsp:nvSpPr>
        <dsp:cNvPr id="0" name=""/>
        <dsp:cNvSpPr/>
      </dsp:nvSpPr>
      <dsp:spPr>
        <a:xfrm>
          <a:off x="0" y="93"/>
          <a:ext cx="2990088" cy="964523"/>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t>Exposures</a:t>
          </a:r>
          <a:endParaRPr lang="en-US" sz="2600" kern="1200" dirty="0"/>
        </a:p>
      </dsp:txBody>
      <dsp:txXfrm>
        <a:off x="47084" y="47177"/>
        <a:ext cx="2895920" cy="870355"/>
      </dsp:txXfrm>
    </dsp:sp>
    <dsp:sp modelId="{280BE368-957E-4070-B408-C4E5E2A2EA2D}">
      <dsp:nvSpPr>
        <dsp:cNvPr id="0" name=""/>
        <dsp:cNvSpPr/>
      </dsp:nvSpPr>
      <dsp:spPr>
        <a:xfrm rot="5400000">
          <a:off x="5307124" y="-1169874"/>
          <a:ext cx="681638" cy="5315712"/>
        </a:xfrm>
        <a:prstGeom prst="round2Same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i="0" kern="1200" dirty="0" smtClean="0"/>
            <a:t>Disease and other health conditions that increases susceptibility to pollutants</a:t>
          </a:r>
          <a:endParaRPr lang="en-US" sz="2000" i="0" kern="1200" dirty="0"/>
        </a:p>
      </dsp:txBody>
      <dsp:txXfrm rot="-5400000">
        <a:off x="2990088" y="1180437"/>
        <a:ext cx="5282437" cy="615088"/>
      </dsp:txXfrm>
    </dsp:sp>
    <dsp:sp modelId="{A5918025-7491-433C-BC0B-B9214BDFF7F6}">
      <dsp:nvSpPr>
        <dsp:cNvPr id="0" name=""/>
        <dsp:cNvSpPr/>
      </dsp:nvSpPr>
      <dsp:spPr>
        <a:xfrm>
          <a:off x="0" y="1019115"/>
          <a:ext cx="2990088" cy="937731"/>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t>Public Health Effects</a:t>
          </a:r>
          <a:endParaRPr lang="en-US" sz="2600" kern="1200" dirty="0"/>
        </a:p>
      </dsp:txBody>
      <dsp:txXfrm>
        <a:off x="45776" y="1064891"/>
        <a:ext cx="2898536" cy="846179"/>
      </dsp:txXfrm>
    </dsp:sp>
    <dsp:sp modelId="{C1F0EDE1-C4B4-4675-9164-D03F0E616686}">
      <dsp:nvSpPr>
        <dsp:cNvPr id="0" name=""/>
        <dsp:cNvSpPr/>
      </dsp:nvSpPr>
      <dsp:spPr>
        <a:xfrm rot="5400000">
          <a:off x="5355079" y="-212741"/>
          <a:ext cx="585729" cy="5315712"/>
        </a:xfrm>
        <a:prstGeom prst="round2Same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i="0" kern="1200" dirty="0" smtClean="0"/>
            <a:t>Adverse environmental conditions caused by pollutants</a:t>
          </a:r>
          <a:endParaRPr lang="en-US" sz="2000" i="0" kern="1200" dirty="0"/>
        </a:p>
      </dsp:txBody>
      <dsp:txXfrm rot="-5400000">
        <a:off x="2990088" y="2180843"/>
        <a:ext cx="5287119" cy="528543"/>
      </dsp:txXfrm>
    </dsp:sp>
    <dsp:sp modelId="{2496759F-2DA8-4DEB-AC79-621F82346BFA}">
      <dsp:nvSpPr>
        <dsp:cNvPr id="0" name=""/>
        <dsp:cNvSpPr/>
      </dsp:nvSpPr>
      <dsp:spPr>
        <a:xfrm>
          <a:off x="0" y="2011346"/>
          <a:ext cx="2990088" cy="867536"/>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t>Environmental Effects</a:t>
          </a:r>
          <a:endParaRPr lang="en-US" sz="2600" kern="1200" dirty="0"/>
        </a:p>
      </dsp:txBody>
      <dsp:txXfrm>
        <a:off x="42350" y="2053696"/>
        <a:ext cx="2905388" cy="782836"/>
      </dsp:txXfrm>
    </dsp:sp>
    <dsp:sp modelId="{5B914C27-C156-409E-BA85-D1C637A95A3D}">
      <dsp:nvSpPr>
        <dsp:cNvPr id="0" name=""/>
        <dsp:cNvSpPr/>
      </dsp:nvSpPr>
      <dsp:spPr>
        <a:xfrm rot="5400000">
          <a:off x="5336937" y="728527"/>
          <a:ext cx="622012" cy="5315712"/>
        </a:xfrm>
        <a:prstGeom prst="round2Same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i="0" kern="1200" dirty="0" smtClean="0"/>
            <a:t>Populations with biological traits that may magnify the effects of pollutant exposures</a:t>
          </a:r>
          <a:endParaRPr lang="en-US" sz="2000" i="0" kern="1200" dirty="0"/>
        </a:p>
      </dsp:txBody>
      <dsp:txXfrm rot="-5400000">
        <a:off x="2990087" y="3105741"/>
        <a:ext cx="5285348" cy="561284"/>
      </dsp:txXfrm>
    </dsp:sp>
    <dsp:sp modelId="{41DFE002-8859-4FF1-9EAE-10E63C20FD6B}">
      <dsp:nvSpPr>
        <dsp:cNvPr id="0" name=""/>
        <dsp:cNvSpPr/>
      </dsp:nvSpPr>
      <dsp:spPr>
        <a:xfrm>
          <a:off x="0" y="2933382"/>
          <a:ext cx="2990088" cy="906002"/>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t>Sensitive Populations</a:t>
          </a:r>
          <a:endParaRPr lang="en-US" sz="2600" kern="1200" dirty="0"/>
        </a:p>
      </dsp:txBody>
      <dsp:txXfrm>
        <a:off x="44227" y="2977609"/>
        <a:ext cx="2901634" cy="817548"/>
      </dsp:txXfrm>
    </dsp:sp>
    <dsp:sp modelId="{61932D8F-837E-4EE0-86C5-108B8ACB39A0}">
      <dsp:nvSpPr>
        <dsp:cNvPr id="0" name=""/>
        <dsp:cNvSpPr/>
      </dsp:nvSpPr>
      <dsp:spPr>
        <a:xfrm rot="5400000">
          <a:off x="5377450" y="1651238"/>
          <a:ext cx="540987" cy="5315712"/>
        </a:xfrm>
        <a:prstGeom prst="round2SameRect">
          <a:avLst/>
        </a:prstGeom>
        <a:solidFill>
          <a:schemeClr val="accent6">
            <a:tint val="40000"/>
            <a:alpha val="90000"/>
            <a:hueOff val="0"/>
            <a:satOff val="0"/>
            <a:lumOff val="0"/>
            <a:alphaOff val="0"/>
          </a:schemeClr>
        </a:solidFill>
        <a:ln w="1905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i="0" kern="1200" dirty="0" smtClean="0"/>
            <a:t>Community characteristics that result in increased vulnerability to pollutants</a:t>
          </a:r>
          <a:endParaRPr lang="en-US" sz="2000" i="0" kern="1200" dirty="0"/>
        </a:p>
      </dsp:txBody>
      <dsp:txXfrm rot="-5400000">
        <a:off x="2990088" y="4065010"/>
        <a:ext cx="5289303" cy="488169"/>
      </dsp:txXfrm>
    </dsp:sp>
    <dsp:sp modelId="{A800009A-BE0B-4D59-A9DC-985FA7057E8A}">
      <dsp:nvSpPr>
        <dsp:cNvPr id="0" name=""/>
        <dsp:cNvSpPr/>
      </dsp:nvSpPr>
      <dsp:spPr>
        <a:xfrm>
          <a:off x="0" y="3893883"/>
          <a:ext cx="2990088" cy="830423"/>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t>Socioeconomic Factors</a:t>
          </a:r>
          <a:endParaRPr lang="en-US" sz="2600" kern="1200" dirty="0"/>
        </a:p>
      </dsp:txBody>
      <dsp:txXfrm>
        <a:off x="40538" y="3934421"/>
        <a:ext cx="2909012" cy="7493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2DC635-0020-4AC3-8066-5BDF9C54AA28}">
      <dsp:nvSpPr>
        <dsp:cNvPr id="0" name=""/>
        <dsp:cNvSpPr/>
      </dsp:nvSpPr>
      <dsp:spPr>
        <a:xfrm>
          <a:off x="4416" y="1180951"/>
          <a:ext cx="2133897" cy="2133897"/>
        </a:xfrm>
        <a:prstGeom prst="roundRect">
          <a:avLst/>
        </a:prstGeom>
        <a:solidFill>
          <a:schemeClr val="accent1">
            <a:hueOff val="0"/>
            <a:satOff val="0"/>
            <a:lumOff val="0"/>
            <a:alphaOff val="0"/>
          </a:schemeClr>
        </a:solidFill>
        <a:ln>
          <a:noFill/>
        </a:ln>
        <a:effectLst/>
        <a:scene3d>
          <a:camera prst="isometricTopDown" fov="0">
            <a:rot lat="0" lon="0" rev="0"/>
          </a:camera>
          <a:lightRig rig="balanced" dir="t">
            <a:rot lat="0" lon="0" rev="13800000"/>
          </a:lightRig>
        </a:scene3d>
        <a:sp3d extrusionH="12700" prstMaterial="plastic">
          <a:bevelT w="38100" h="25400" prst="softRound"/>
          <a:contourClr>
            <a:scrgbClr r="0" g="0" b="0"/>
          </a:contourClr>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b="1" kern="1200" dirty="0" smtClean="0"/>
            <a:t>Cumulative Impact</a:t>
          </a:r>
          <a:endParaRPr lang="en-US" sz="2100" b="1" kern="1200" dirty="0"/>
        </a:p>
      </dsp:txBody>
      <dsp:txXfrm>
        <a:off x="108584" y="1285119"/>
        <a:ext cx="1925561" cy="1925561"/>
      </dsp:txXfrm>
    </dsp:sp>
    <dsp:sp modelId="{B01AD673-E380-45FA-99FA-0EE7637F3084}">
      <dsp:nvSpPr>
        <dsp:cNvPr id="0" name=""/>
        <dsp:cNvSpPr/>
      </dsp:nvSpPr>
      <dsp:spPr>
        <a:xfrm>
          <a:off x="2311586" y="1985454"/>
          <a:ext cx="524891" cy="524891"/>
        </a:xfrm>
        <a:prstGeom prst="mathEqual">
          <a:avLst/>
        </a:prstGeom>
        <a:solidFill>
          <a:schemeClr val="accent1">
            <a:tint val="60000"/>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tint val="6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a:off x="2381160" y="2093582"/>
        <a:ext cx="385743" cy="308635"/>
      </dsp:txXfrm>
    </dsp:sp>
    <dsp:sp modelId="{DF4FEBDE-7EFA-4DA2-BA9B-492465A5BECB}">
      <dsp:nvSpPr>
        <dsp:cNvPr id="0" name=""/>
        <dsp:cNvSpPr/>
      </dsp:nvSpPr>
      <dsp:spPr>
        <a:xfrm>
          <a:off x="3009751" y="1180951"/>
          <a:ext cx="2133897" cy="2133897"/>
        </a:xfrm>
        <a:prstGeom prst="roundRect">
          <a:avLst/>
        </a:prstGeom>
        <a:solidFill>
          <a:schemeClr val="accent2"/>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b="1" kern="1200" dirty="0" smtClean="0"/>
            <a:t>Exposures</a:t>
          </a:r>
          <a:br>
            <a:rPr lang="en-US" sz="2100" b="1" kern="1200" dirty="0" smtClean="0"/>
          </a:br>
          <a:r>
            <a:rPr lang="en-US" sz="2100" b="1" kern="1200" dirty="0" smtClean="0"/>
            <a:t>+</a:t>
          </a:r>
          <a:br>
            <a:rPr lang="en-US" sz="2100" b="1" kern="1200" dirty="0" smtClean="0"/>
          </a:br>
          <a:r>
            <a:rPr lang="en-US" sz="2100" b="1" kern="1200" dirty="0" smtClean="0"/>
            <a:t>Public Health Effects</a:t>
          </a:r>
          <a:br>
            <a:rPr lang="en-US" sz="2100" b="1" kern="1200" dirty="0" smtClean="0"/>
          </a:br>
          <a:r>
            <a:rPr lang="en-US" sz="2100" b="1" kern="1200" dirty="0" smtClean="0"/>
            <a:t>+</a:t>
          </a:r>
          <a:br>
            <a:rPr lang="en-US" sz="2100" b="1" kern="1200" dirty="0" smtClean="0"/>
          </a:br>
          <a:r>
            <a:rPr lang="en-US" sz="2100" b="1" kern="1200" dirty="0" smtClean="0"/>
            <a:t>Environmental Effects</a:t>
          </a:r>
        </a:p>
      </dsp:txBody>
      <dsp:txXfrm>
        <a:off x="3113919" y="1285119"/>
        <a:ext cx="1925561" cy="1925561"/>
      </dsp:txXfrm>
    </dsp:sp>
    <dsp:sp modelId="{6D4D684B-FD53-4090-99DC-A24123CD54E5}">
      <dsp:nvSpPr>
        <dsp:cNvPr id="0" name=""/>
        <dsp:cNvSpPr/>
      </dsp:nvSpPr>
      <dsp:spPr>
        <a:xfrm>
          <a:off x="5316921" y="1985454"/>
          <a:ext cx="524891" cy="524891"/>
        </a:xfrm>
        <a:prstGeom prst="mathMultiply">
          <a:avLst/>
        </a:prstGeom>
        <a:solidFill>
          <a:schemeClr val="accent1">
            <a:tint val="60000"/>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tint val="6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a:off x="5399339" y="2067872"/>
        <a:ext cx="360055" cy="360055"/>
      </dsp:txXfrm>
    </dsp:sp>
    <dsp:sp modelId="{D130DA28-ADED-49E5-883F-D5763EF36410}">
      <dsp:nvSpPr>
        <dsp:cNvPr id="0" name=""/>
        <dsp:cNvSpPr/>
      </dsp:nvSpPr>
      <dsp:spPr>
        <a:xfrm>
          <a:off x="6015085" y="1180951"/>
          <a:ext cx="2133897" cy="2133897"/>
        </a:xfrm>
        <a:prstGeom prst="roundRect">
          <a:avLst/>
        </a:prstGeom>
        <a:solidFill>
          <a:schemeClr val="accent3"/>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b="1" kern="1200" dirty="0" smtClean="0"/>
            <a:t>Sensitive Populations</a:t>
          </a:r>
          <a:br>
            <a:rPr lang="en-US" sz="2100" b="1" kern="1200" dirty="0" smtClean="0"/>
          </a:br>
          <a:r>
            <a:rPr lang="en-US" sz="2100" b="1" kern="1200" dirty="0" smtClean="0"/>
            <a:t>+</a:t>
          </a:r>
          <a:br>
            <a:rPr lang="en-US" sz="2100" b="1" kern="1200" dirty="0" smtClean="0"/>
          </a:br>
          <a:r>
            <a:rPr lang="en-US" sz="2100" b="1" kern="1200" dirty="0" smtClean="0"/>
            <a:t>Socioeconomic Factors</a:t>
          </a:r>
          <a:endParaRPr lang="en-US" sz="2100" b="1" kern="1200" dirty="0"/>
        </a:p>
      </dsp:txBody>
      <dsp:txXfrm>
        <a:off x="6119253" y="1285119"/>
        <a:ext cx="1925561" cy="192556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4820"/>
          </a:xfrm>
          <a:prstGeom prst="rect">
            <a:avLst/>
          </a:prstGeom>
        </p:spPr>
        <p:txBody>
          <a:bodyPr vert="horz" lIns="93147" tIns="46574" rIns="93147" bIns="46574" rtlCol="0"/>
          <a:lstStyle>
            <a:lvl1pPr algn="l">
              <a:defRPr sz="1200"/>
            </a:lvl1pPr>
          </a:lstStyle>
          <a:p>
            <a:endParaRPr lang="en-US"/>
          </a:p>
        </p:txBody>
      </p:sp>
      <p:sp>
        <p:nvSpPr>
          <p:cNvPr id="3" name="Date Placeholder 2"/>
          <p:cNvSpPr>
            <a:spLocks noGrp="1"/>
          </p:cNvSpPr>
          <p:nvPr>
            <p:ph type="dt" sz="quarter" idx="1"/>
          </p:nvPr>
        </p:nvSpPr>
        <p:spPr>
          <a:xfrm>
            <a:off x="3970941" y="3"/>
            <a:ext cx="3037840" cy="464820"/>
          </a:xfrm>
          <a:prstGeom prst="rect">
            <a:avLst/>
          </a:prstGeom>
        </p:spPr>
        <p:txBody>
          <a:bodyPr vert="horz" lIns="93147" tIns="46574" rIns="93147" bIns="46574" rtlCol="0"/>
          <a:lstStyle>
            <a:lvl1pPr algn="r">
              <a:defRPr sz="1200"/>
            </a:lvl1pPr>
          </a:lstStyle>
          <a:p>
            <a:fld id="{194E941D-6617-4AF4-8EFE-7A4C72FAB50D}" type="datetimeFigureOut">
              <a:rPr lang="en-US" smtClean="0"/>
              <a:pPr/>
              <a:t>12/4/2012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47" tIns="46574" rIns="93147" bIns="46574" rtlCol="0" anchor="b"/>
          <a:lstStyle>
            <a:lvl1pPr algn="l">
              <a:defRPr sz="1200"/>
            </a:lvl1pPr>
          </a:lstStyle>
          <a:p>
            <a:endParaRPr lang="en-US"/>
          </a:p>
        </p:txBody>
      </p:sp>
      <p:sp>
        <p:nvSpPr>
          <p:cNvPr id="5" name="Slide Number Placeholder 4"/>
          <p:cNvSpPr>
            <a:spLocks noGrp="1"/>
          </p:cNvSpPr>
          <p:nvPr>
            <p:ph type="sldNum" sz="quarter" idx="3"/>
          </p:nvPr>
        </p:nvSpPr>
        <p:spPr>
          <a:xfrm>
            <a:off x="3970941" y="8829967"/>
            <a:ext cx="3037840" cy="464820"/>
          </a:xfrm>
          <a:prstGeom prst="rect">
            <a:avLst/>
          </a:prstGeom>
        </p:spPr>
        <p:txBody>
          <a:bodyPr vert="horz" lIns="93147" tIns="46574" rIns="93147" bIns="46574" rtlCol="0" anchor="b"/>
          <a:lstStyle>
            <a:lvl1pPr algn="r">
              <a:defRPr sz="1200"/>
            </a:lvl1pPr>
          </a:lstStyle>
          <a:p>
            <a:fld id="{5CE9DD87-A149-4C65-B15C-8CF11857CA0C}" type="slidenum">
              <a:rPr lang="en-US" smtClean="0"/>
              <a:pPr/>
              <a:t>‹#›</a:t>
            </a:fld>
            <a:endParaRPr lang="en-US"/>
          </a:p>
        </p:txBody>
      </p:sp>
    </p:spTree>
    <p:extLst>
      <p:ext uri="{BB962C8B-B14F-4D97-AF65-F5344CB8AC3E}">
        <p14:creationId xmlns:p14="http://schemas.microsoft.com/office/powerpoint/2010/main" val="3690961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4820"/>
          </a:xfrm>
          <a:prstGeom prst="rect">
            <a:avLst/>
          </a:prstGeom>
        </p:spPr>
        <p:txBody>
          <a:bodyPr vert="horz" lIns="93147" tIns="46574" rIns="93147" bIns="46574" rtlCol="0"/>
          <a:lstStyle>
            <a:lvl1pPr algn="l">
              <a:defRPr sz="1200"/>
            </a:lvl1pPr>
          </a:lstStyle>
          <a:p>
            <a:endParaRPr lang="en-US"/>
          </a:p>
        </p:txBody>
      </p:sp>
      <p:sp>
        <p:nvSpPr>
          <p:cNvPr id="3" name="Date Placeholder 2"/>
          <p:cNvSpPr>
            <a:spLocks noGrp="1"/>
          </p:cNvSpPr>
          <p:nvPr>
            <p:ph type="dt" idx="1"/>
          </p:nvPr>
        </p:nvSpPr>
        <p:spPr>
          <a:xfrm>
            <a:off x="3970941" y="3"/>
            <a:ext cx="3037840" cy="464820"/>
          </a:xfrm>
          <a:prstGeom prst="rect">
            <a:avLst/>
          </a:prstGeom>
        </p:spPr>
        <p:txBody>
          <a:bodyPr vert="horz" lIns="93147" tIns="46574" rIns="93147" bIns="46574" rtlCol="0"/>
          <a:lstStyle>
            <a:lvl1pPr algn="r">
              <a:defRPr sz="1200"/>
            </a:lvl1pPr>
          </a:lstStyle>
          <a:p>
            <a:fld id="{747D3F3F-884B-4017-9EE0-2CDCB91C119E}" type="datetimeFigureOut">
              <a:rPr lang="en-US" smtClean="0"/>
              <a:pPr/>
              <a:t>12/4/2012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47" tIns="46574" rIns="93147" bIns="46574"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7" tIns="46574" rIns="93147" bIns="4657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47" tIns="46574" rIns="93147" bIns="46574" rtlCol="0" anchor="b"/>
          <a:lstStyle>
            <a:lvl1pPr algn="l">
              <a:defRPr sz="1200"/>
            </a:lvl1pPr>
          </a:lstStyle>
          <a:p>
            <a:endParaRPr lang="en-US"/>
          </a:p>
        </p:txBody>
      </p:sp>
      <p:sp>
        <p:nvSpPr>
          <p:cNvPr id="7" name="Slide Number Placeholder 6"/>
          <p:cNvSpPr>
            <a:spLocks noGrp="1"/>
          </p:cNvSpPr>
          <p:nvPr>
            <p:ph type="sldNum" sz="quarter" idx="5"/>
          </p:nvPr>
        </p:nvSpPr>
        <p:spPr>
          <a:xfrm>
            <a:off x="3970941" y="8829967"/>
            <a:ext cx="3037840" cy="464820"/>
          </a:xfrm>
          <a:prstGeom prst="rect">
            <a:avLst/>
          </a:prstGeom>
        </p:spPr>
        <p:txBody>
          <a:bodyPr vert="horz" lIns="93147" tIns="46574" rIns="93147" bIns="46574" rtlCol="0" anchor="b"/>
          <a:lstStyle>
            <a:lvl1pPr algn="r">
              <a:defRPr sz="1200"/>
            </a:lvl1pPr>
          </a:lstStyle>
          <a:p>
            <a:fld id="{51B80AF1-6591-4732-813E-ED6C0D179739}" type="slidenum">
              <a:rPr lang="en-US" smtClean="0"/>
              <a:pPr/>
              <a:t>‹#›</a:t>
            </a:fld>
            <a:endParaRPr lang="en-US"/>
          </a:p>
        </p:txBody>
      </p:sp>
    </p:spTree>
    <p:extLst>
      <p:ext uri="{BB962C8B-B14F-4D97-AF65-F5344CB8AC3E}">
        <p14:creationId xmlns:p14="http://schemas.microsoft.com/office/powerpoint/2010/main" val="283868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B80AF1-6591-4732-813E-ED6C0D17973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B80AF1-6591-4732-813E-ED6C0D179739}" type="slidenum">
              <a:rPr lang="en-US" smtClean="0"/>
              <a:pPr/>
              <a:t>13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B80AF1-6591-4732-813E-ED6C0D179739}" type="slidenum">
              <a:rPr lang="en-US" smtClean="0"/>
              <a:pPr/>
              <a:t>14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1B80AF1-6591-4732-813E-ED6C0D179739}" type="slidenum">
              <a:rPr lang="en-US" smtClean="0"/>
              <a:pPr/>
              <a:t>15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B80AF1-6591-4732-813E-ED6C0D179739}"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B80AF1-6591-4732-813E-ED6C0D179739}"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B80AF1-6591-4732-813E-ED6C0D179739}"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B80AF1-6591-4732-813E-ED6C0D179739}"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B80AF1-6591-4732-813E-ED6C0D179739}"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3F8E7F-732F-45CA-9F24-3D1E2AA0675B}" type="slidenum">
              <a:rPr lang="en-US"/>
              <a:pPr fontAlgn="base">
                <a:spcBef>
                  <a:spcPct val="0"/>
                </a:spcBef>
                <a:spcAft>
                  <a:spcPct val="0"/>
                </a:spcAft>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B80AF1-6591-4732-813E-ED6C0D179739}" type="slidenum">
              <a:rPr lang="en-US" smtClean="0"/>
              <a:pPr/>
              <a:t>11</a:t>
            </a:fld>
            <a:endParaRPr lang="en-US" dirty="0"/>
          </a:p>
        </p:txBody>
      </p:sp>
    </p:spTree>
    <p:extLst>
      <p:ext uri="{BB962C8B-B14F-4D97-AF65-F5344CB8AC3E}">
        <p14:creationId xmlns:p14="http://schemas.microsoft.com/office/powerpoint/2010/main" val="2265278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1DE6208-F2F9-4779-9618-D06D4419C778}" type="slidenum">
              <a:rPr lang="en-US" smtClean="0"/>
              <a:pPr>
                <a:defRPr/>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6D2EE95-81C9-491F-943D-10D5E0CA55B0}" type="datetime1">
              <a:rPr lang="en-US" smtClean="0"/>
              <a:pPr/>
              <a:t>12/4/2012</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4642340-CE23-43DA-86B0-96FDB88E76E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B6F79FD-5181-4734-B8A7-CFA58C29C539}" type="datetime1">
              <a:rPr lang="en-US" smtClean="0"/>
              <a:pPr/>
              <a:t>12/4/2012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642340-CE23-43DA-86B0-96FDB88E76E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9DD95FB4-2157-4C7D-BF21-FC2B3E1DFDB4}" type="datetime1">
              <a:rPr lang="en-US" smtClean="0"/>
              <a:pPr/>
              <a:t>12/4/2012</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F4642340-CE23-43DA-86B0-96FDB88E76E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3C4D95B-A978-4115-9506-B14D0AA2F5F5}" type="datetime1">
              <a:rPr lang="en-US" smtClean="0"/>
              <a:pPr/>
              <a:t>12/4/2012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0" y="6553200"/>
            <a:ext cx="533400" cy="244476"/>
          </a:xfrm>
        </p:spPr>
        <p:txBody>
          <a:bodyPr/>
          <a:lstStyle>
            <a:lvl1pPr>
              <a:defRPr baseline="0">
                <a:solidFill>
                  <a:schemeClr val="tx1"/>
                </a:solidFill>
              </a:defRPr>
            </a:lvl1pPr>
          </a:lstStyle>
          <a:p>
            <a:fld id="{F4642340-CE23-43DA-86B0-96FDB88E76E6}"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FEE79DE-42F8-4206-A852-0F2AA5CB9399}" type="datetime1">
              <a:rPr lang="en-US" smtClean="0"/>
              <a:pPr/>
              <a:t>12/4/2012</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AF0778B7-B182-43F0-8D17-2352A8F8DA10}" type="datetime1">
              <a:rPr lang="en-US" smtClean="0"/>
              <a:pPr/>
              <a:t>12/4/2012</a:t>
            </a:fld>
            <a:endParaRPr lang="en-US"/>
          </a:p>
        </p:txBody>
      </p:sp>
      <p:sp>
        <p:nvSpPr>
          <p:cNvPr id="10" name="Slide Number Placeholder 9"/>
          <p:cNvSpPr>
            <a:spLocks noGrp="1"/>
          </p:cNvSpPr>
          <p:nvPr>
            <p:ph type="sldNum" sz="quarter" idx="16"/>
          </p:nvPr>
        </p:nvSpPr>
        <p:spPr/>
        <p:txBody>
          <a:bodyPr rtlCol="0"/>
          <a:lstStyle/>
          <a:p>
            <a:fld id="{F4642340-CE23-43DA-86B0-96FDB88E76E6}"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EFF569A4-792D-4AFD-86F9-0194DD4E6671}" type="datetime1">
              <a:rPr lang="en-US" smtClean="0"/>
              <a:pPr/>
              <a:t>12/4/2012</a:t>
            </a:fld>
            <a:endParaRPr lang="en-US"/>
          </a:p>
        </p:txBody>
      </p:sp>
      <p:sp>
        <p:nvSpPr>
          <p:cNvPr id="12" name="Slide Number Placeholder 11"/>
          <p:cNvSpPr>
            <a:spLocks noGrp="1"/>
          </p:cNvSpPr>
          <p:nvPr>
            <p:ph type="sldNum" sz="quarter" idx="16"/>
          </p:nvPr>
        </p:nvSpPr>
        <p:spPr>
          <a:xfrm>
            <a:off x="0" y="6553200"/>
            <a:ext cx="533400" cy="244476"/>
          </a:xfrm>
        </p:spPr>
        <p:txBody>
          <a:bodyPr rtlCol="0"/>
          <a:lstStyle>
            <a:lvl1pPr>
              <a:defRPr>
                <a:solidFill>
                  <a:schemeClr val="tx1"/>
                </a:solidFill>
              </a:defRPr>
            </a:lvl1pPr>
          </a:lstStyle>
          <a:p>
            <a:fld id="{F4642340-CE23-43DA-86B0-96FDB88E76E6}"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5F3E0D6-1663-4EFC-B15E-3500155476FE}" type="datetime1">
              <a:rPr lang="en-US" smtClean="0"/>
              <a:pPr/>
              <a:t>12/4/2012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4642340-CE23-43DA-86B0-96FDB88E76E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BD2333-84A7-47F9-801B-A1A283D72111}" type="datetime1">
              <a:rPr lang="en-US" smtClean="0"/>
              <a:pPr/>
              <a:t>12/4/2012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4642340-CE23-43DA-86B0-96FDB88E76E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026FF3F-8707-4933-9D95-3325171F7CC2}" type="datetime1">
              <a:rPr lang="en-US" smtClean="0"/>
              <a:pPr/>
              <a:t>12/4/2012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4642340-CE23-43DA-86B0-96FDB88E76E6}"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595E1FAD-E069-4279-B25E-669CF4D176BF}" type="datetime1">
              <a:rPr lang="en-US" smtClean="0"/>
              <a:pPr/>
              <a:t>12/4/2012</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F4642340-CE23-43DA-86B0-96FDB88E76E6}"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44DEA8A8-C174-410C-8D9C-4EFBE3F977E8}" type="datetime1">
              <a:rPr lang="en-US" smtClean="0"/>
              <a:pPr/>
              <a:t>12/4/2012</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4642340-CE23-43DA-86B0-96FDB88E76E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oehha.ca.gov/Listservs/default.asp" TargetMode="External"/><Relationship Id="rId2" Type="http://schemas.openxmlformats.org/officeDocument/2006/relationships/hyperlink" Target="http://www.oehha.ca.gov/ej/index.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3500" y="152400"/>
            <a:ext cx="6477000" cy="5439918"/>
          </a:xfrm>
        </p:spPr>
        <p:txBody>
          <a:bodyPr>
            <a:normAutofit/>
          </a:bodyPr>
          <a:lstStyle/>
          <a:p>
            <a:r>
              <a:rPr lang="en-US" sz="5300" cap="none" dirty="0" smtClean="0">
                <a:latin typeface="+mn-lt"/>
              </a:rPr>
              <a:t>California Communities Environmental Health Screening Tool</a:t>
            </a:r>
            <a:br>
              <a:rPr lang="en-US" sz="5300" cap="none" dirty="0" smtClean="0">
                <a:latin typeface="+mn-lt"/>
              </a:rPr>
            </a:br>
            <a:r>
              <a:rPr lang="en-US" sz="5300" cap="none" dirty="0" smtClean="0">
                <a:latin typeface="+mn-lt"/>
              </a:rPr>
              <a:t>(Cal-</a:t>
            </a:r>
            <a:r>
              <a:rPr lang="en-US" sz="5300" cap="none" dirty="0" err="1" smtClean="0">
                <a:latin typeface="+mn-lt"/>
              </a:rPr>
              <a:t>EnviroScreen</a:t>
            </a:r>
            <a:r>
              <a:rPr lang="en-US" sz="5300" cap="none" dirty="0" smtClean="0">
                <a:latin typeface="+mn-lt"/>
              </a:rPr>
              <a:t>)</a:t>
            </a:r>
            <a:r>
              <a:rPr lang="en-US" cap="none" dirty="0" smtClean="0">
                <a:latin typeface="+mn-lt"/>
              </a:rPr>
              <a:t/>
            </a:r>
            <a:br>
              <a:rPr lang="en-US" cap="none" dirty="0" smtClean="0">
                <a:latin typeface="+mn-lt"/>
              </a:rPr>
            </a:br>
            <a:r>
              <a:rPr lang="en-US" sz="4800" dirty="0"/>
              <a:t/>
            </a:r>
            <a:br>
              <a:rPr lang="en-US" sz="4800" dirty="0"/>
            </a:br>
            <a:r>
              <a:rPr lang="en-US" sz="1800" dirty="0" smtClean="0"/>
              <a:t>Office </a:t>
            </a:r>
            <a:r>
              <a:rPr lang="en-US" sz="1800" dirty="0"/>
              <a:t>of Environmental Health Hazard Assessment</a:t>
            </a:r>
            <a:br>
              <a:rPr lang="en-US" sz="1800" dirty="0"/>
            </a:br>
            <a:r>
              <a:rPr lang="en-US" sz="1800" dirty="0"/>
              <a:t>California Environmental Protection Agency</a:t>
            </a:r>
          </a:p>
        </p:txBody>
      </p:sp>
      <p:sp>
        <p:nvSpPr>
          <p:cNvPr id="3" name="Subtitle 2"/>
          <p:cNvSpPr>
            <a:spLocks noGrp="1"/>
          </p:cNvSpPr>
          <p:nvPr>
            <p:ph type="subTitle" idx="1"/>
          </p:nvPr>
        </p:nvSpPr>
        <p:spPr/>
        <p:txBody>
          <a:bodyPr>
            <a:normAutofit fontScale="85000" lnSpcReduction="20000"/>
          </a:bodyPr>
          <a:lstStyle/>
          <a:p>
            <a:r>
              <a:rPr lang="en-US" dirty="0" smtClean="0"/>
              <a:t>Presentation: </a:t>
            </a:r>
            <a:r>
              <a:rPr lang="en-US" dirty="0"/>
              <a:t>CSAC Agriculture and Natural Resources Policy Committee </a:t>
            </a:r>
            <a:r>
              <a:rPr lang="en-US" dirty="0" smtClean="0"/>
              <a:t>Meeting.  November 27, 2012</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612775" y="228600"/>
            <a:ext cx="8153400" cy="990600"/>
          </a:xfrm>
        </p:spPr>
        <p:txBody>
          <a:bodyPr/>
          <a:lstStyle/>
          <a:p>
            <a:r>
              <a:rPr lang="en-US" dirty="0" smtClean="0"/>
              <a:t>Interpretation of Major Terms</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468072479"/>
              </p:ext>
            </p:extLst>
          </p:nvPr>
        </p:nvGraphicFramePr>
        <p:xfrm>
          <a:off x="533400" y="1600200"/>
          <a:ext cx="83058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normAutofit fontScale="85000" lnSpcReduction="20000"/>
          </a:bodyPr>
          <a:lstStyle/>
          <a:p>
            <a:fld id="{F4642340-CE23-43DA-86B0-96FDB88E76E6}" type="slidenum">
              <a:rPr lang="en-US" smtClean="0"/>
              <a:pPr/>
              <a:t>10</a:t>
            </a:fld>
            <a:endParaRPr lang="en-US" dirty="0"/>
          </a:p>
        </p:txBody>
      </p:sp>
    </p:spTree>
    <p:extLst>
      <p:ext uri="{BB962C8B-B14F-4D97-AF65-F5344CB8AC3E}">
        <p14:creationId xmlns:p14="http://schemas.microsoft.com/office/powerpoint/2010/main" val="34841623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531352" cy="990600"/>
          </a:xfrm>
        </p:spPr>
        <p:txBody>
          <a:bodyPr>
            <a:normAutofit fontScale="90000"/>
          </a:bodyPr>
          <a:lstStyle/>
          <a:p>
            <a:r>
              <a:rPr lang="en-US" dirty="0" smtClean="0"/>
              <a:t>Proposed Geographical </a:t>
            </a:r>
            <a:r>
              <a:rPr lang="en-US" dirty="0"/>
              <a:t>Unit: ZIP </a:t>
            </a:r>
            <a:r>
              <a:rPr lang="en-US" dirty="0" smtClean="0"/>
              <a:t>Code</a:t>
            </a:r>
            <a:r>
              <a:rPr lang="en-US" sz="4000" baseline="30000" dirty="0" smtClean="0"/>
              <a:t>1</a:t>
            </a:r>
            <a:endParaRPr lang="en-US" baseline="30000" dirty="0"/>
          </a:p>
        </p:txBody>
      </p:sp>
      <p:pic>
        <p:nvPicPr>
          <p:cNvPr id="7" name="Content Placeholder 6"/>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80300" y="1589566"/>
            <a:ext cx="6015700" cy="4368664"/>
          </a:xfrm>
        </p:spPr>
      </p:pic>
      <p:sp>
        <p:nvSpPr>
          <p:cNvPr id="3" name="Slide Number Placeholder 2"/>
          <p:cNvSpPr>
            <a:spLocks noGrp="1"/>
          </p:cNvSpPr>
          <p:nvPr>
            <p:ph type="sldNum" sz="quarter" idx="12"/>
          </p:nvPr>
        </p:nvSpPr>
        <p:spPr/>
        <p:txBody>
          <a:bodyPr>
            <a:normAutofit fontScale="85000" lnSpcReduction="20000"/>
          </a:bodyPr>
          <a:lstStyle/>
          <a:p>
            <a:fld id="{F4642340-CE23-43DA-86B0-96FDB88E76E6}" type="slidenum">
              <a:rPr lang="en-US" smtClean="0"/>
              <a:pPr/>
              <a:t>11</a:t>
            </a:fld>
            <a:endParaRPr lang="en-US" dirty="0"/>
          </a:p>
        </p:txBody>
      </p:sp>
      <p:sp>
        <p:nvSpPr>
          <p:cNvPr id="5" name="Footer Placeholder 4"/>
          <p:cNvSpPr>
            <a:spLocks noGrp="1"/>
          </p:cNvSpPr>
          <p:nvPr>
            <p:ph type="ftr" sz="quarter" idx="11"/>
          </p:nvPr>
        </p:nvSpPr>
        <p:spPr>
          <a:xfrm>
            <a:off x="0" y="6172200"/>
            <a:ext cx="6400800" cy="365125"/>
          </a:xfrm>
        </p:spPr>
        <p:txBody>
          <a:bodyPr/>
          <a:lstStyle/>
          <a:p>
            <a:pPr algn="l"/>
            <a:r>
              <a:rPr lang="en-US" sz="1200" baseline="30000" dirty="0" smtClean="0"/>
              <a:t>1</a:t>
            </a:r>
            <a:r>
              <a:rPr lang="en-US" sz="1200" dirty="0" smtClean="0"/>
              <a:t> A </a:t>
            </a:r>
            <a:r>
              <a:rPr lang="en-US" sz="1200" dirty="0"/>
              <a:t>representation of ZIP codes, called ZCTAs (ZIP Code Tabulation </a:t>
            </a:r>
            <a:r>
              <a:rPr lang="en-US" sz="1200" dirty="0" smtClean="0"/>
              <a:t>Areas) is available </a:t>
            </a:r>
            <a:r>
              <a:rPr lang="en-US" sz="1200" dirty="0"/>
              <a:t>from the Census </a:t>
            </a:r>
            <a:r>
              <a:rPr lang="en-US" sz="1200" dirty="0" smtClean="0"/>
              <a:t>Bureau. ZCTAs are </a:t>
            </a:r>
            <a:r>
              <a:rPr lang="en-US" sz="1200" dirty="0"/>
              <a:t>referred to as ZIP codes </a:t>
            </a:r>
            <a:r>
              <a:rPr lang="en-US" sz="1200" dirty="0" smtClean="0"/>
              <a:t>in this presentation.</a:t>
            </a:r>
            <a:endParaRPr lang="en-US" sz="1200" dirty="0"/>
          </a:p>
        </p:txBody>
      </p:sp>
      <p:sp>
        <p:nvSpPr>
          <p:cNvPr id="8" name="Content Placeholder 10"/>
          <p:cNvSpPr txBox="1">
            <a:spLocks/>
          </p:cNvSpPr>
          <p:nvPr/>
        </p:nvSpPr>
        <p:spPr>
          <a:xfrm>
            <a:off x="5867400" y="1589566"/>
            <a:ext cx="3276600" cy="5268434"/>
          </a:xfrm>
          <a:prstGeom prst="rect">
            <a:avLst/>
          </a:prstGeom>
          <a:solidFill>
            <a:schemeClr val="bg1"/>
          </a:solidFill>
        </p:spPr>
        <p:txBody>
          <a:bodyPr>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smtClean="0"/>
              <a:t>Familiar scale </a:t>
            </a:r>
          </a:p>
          <a:p>
            <a:r>
              <a:rPr lang="en-US" dirty="0" smtClean="0"/>
              <a:t>Publicly established</a:t>
            </a:r>
          </a:p>
          <a:p>
            <a:r>
              <a:rPr lang="en-US" dirty="0" smtClean="0"/>
              <a:t>Public recognition</a:t>
            </a:r>
          </a:p>
          <a:p>
            <a:r>
              <a:rPr lang="en-US" dirty="0" smtClean="0"/>
              <a:t>Not too large to discern differences</a:t>
            </a:r>
          </a:p>
          <a:p>
            <a:r>
              <a:rPr lang="en-US" dirty="0" smtClean="0"/>
              <a:t>Not too small </a:t>
            </a:r>
          </a:p>
          <a:p>
            <a:pPr lvl="1"/>
            <a:r>
              <a:rPr lang="en-US" dirty="0" smtClean="0"/>
              <a:t>To lose relevant data (e.g., certain health data)</a:t>
            </a:r>
          </a:p>
        </p:txBody>
      </p:sp>
    </p:spTree>
    <p:extLst>
      <p:ext uri="{BB962C8B-B14F-4D97-AF65-F5344CB8AC3E}">
        <p14:creationId xmlns:p14="http://schemas.microsoft.com/office/powerpoint/2010/main" val="224248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531352" cy="990600"/>
          </a:xfrm>
        </p:spPr>
        <p:txBody>
          <a:bodyPr>
            <a:normAutofit/>
          </a:bodyPr>
          <a:lstStyle/>
          <a:p>
            <a:r>
              <a:rPr lang="en-US" sz="3600" dirty="0" smtClean="0"/>
              <a:t>Components are Characterized by Indicators </a:t>
            </a:r>
            <a:endParaRPr lang="en-US" sz="3600"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3419800803"/>
              </p:ext>
            </p:extLst>
          </p:nvPr>
        </p:nvGraphicFramePr>
        <p:xfrm>
          <a:off x="341376" y="1682496"/>
          <a:ext cx="8686799" cy="5196840"/>
        </p:xfrm>
        <a:graphic>
          <a:graphicData uri="http://schemas.openxmlformats.org/drawingml/2006/table">
            <a:tbl>
              <a:tblPr firstRow="1" bandRow="1">
                <a:tableStyleId>{21E4AEA4-8DFA-4A89-87EB-49C32662AFE0}</a:tableStyleId>
              </a:tblPr>
              <a:tblGrid>
                <a:gridCol w="1737359"/>
                <a:gridCol w="1737359"/>
                <a:gridCol w="1737359"/>
                <a:gridCol w="1737361"/>
                <a:gridCol w="1737361"/>
              </a:tblGrid>
              <a:tr h="304799">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Calibri"/>
                          <a:ea typeface="Times New Roman"/>
                          <a:cs typeface="Times New Roman"/>
                        </a:rPr>
                        <a:t>Pollution Burden</a:t>
                      </a:r>
                    </a:p>
                  </a:txBody>
                  <a:tcPr marL="45720" marR="45720" anchor="ctr" anchorCtr="1">
                    <a:solidFill>
                      <a:srgbClr val="7B93A7"/>
                    </a:solidFill>
                  </a:tcPr>
                </a:tc>
                <a:tc hMerge="1">
                  <a:txBody>
                    <a:bodyPr/>
                    <a:lstStyle/>
                    <a:p>
                      <a:pPr marL="0" marR="0" algn="ctr">
                        <a:lnSpc>
                          <a:spcPct val="115000"/>
                        </a:lnSpc>
                        <a:spcBef>
                          <a:spcPts val="0"/>
                        </a:spcBef>
                        <a:spcAft>
                          <a:spcPts val="0"/>
                        </a:spcAft>
                      </a:pPr>
                      <a:endParaRPr lang="en-US" sz="1800" b="1" dirty="0" smtClean="0">
                        <a:solidFill>
                          <a:schemeClr val="tx1"/>
                        </a:solidFill>
                        <a:latin typeface="Calibri"/>
                        <a:ea typeface="Times New Roman"/>
                        <a:cs typeface="Times New Roman"/>
                      </a:endParaRPr>
                    </a:p>
                  </a:txBody>
                  <a:tcPr marL="45720" marR="45720" anchor="ctr" anchorCtr="1">
                    <a:solidFill>
                      <a:schemeClr val="accent3"/>
                    </a:solidFill>
                  </a:tcPr>
                </a:tc>
                <a:tc hMerge="1">
                  <a:txBody>
                    <a:bodyPr/>
                    <a:lstStyle/>
                    <a:p>
                      <a:pPr marL="0" marR="0" algn="ctr">
                        <a:lnSpc>
                          <a:spcPct val="115000"/>
                        </a:lnSpc>
                        <a:spcBef>
                          <a:spcPts val="0"/>
                        </a:spcBef>
                        <a:spcAft>
                          <a:spcPts val="0"/>
                        </a:spcAft>
                      </a:pPr>
                      <a:endParaRPr lang="en-US" sz="1800" b="1" dirty="0" smtClean="0">
                        <a:solidFill>
                          <a:schemeClr val="tx1"/>
                        </a:solidFill>
                        <a:latin typeface="Calibri"/>
                        <a:ea typeface="Times New Roman"/>
                        <a:cs typeface="Times New Roman"/>
                      </a:endParaRPr>
                    </a:p>
                  </a:txBody>
                  <a:tcPr marL="45720" marR="45720" anchor="ctr" anchorCtr="1">
                    <a:solidFill>
                      <a:schemeClr val="accent6"/>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Calibri"/>
                          <a:ea typeface="Times New Roman"/>
                          <a:cs typeface="Times New Roman"/>
                        </a:rPr>
                        <a:t>Population</a:t>
                      </a:r>
                      <a:r>
                        <a:rPr lang="en-US" sz="1800" b="1" baseline="0" dirty="0" smtClean="0">
                          <a:solidFill>
                            <a:schemeClr val="tx1"/>
                          </a:solidFill>
                          <a:latin typeface="Calibri"/>
                          <a:ea typeface="Times New Roman"/>
                          <a:cs typeface="Times New Roman"/>
                        </a:rPr>
                        <a:t> Characteristics</a:t>
                      </a:r>
                      <a:endParaRPr lang="en-US" sz="1800" b="1" dirty="0" smtClean="0">
                        <a:solidFill>
                          <a:schemeClr val="tx1"/>
                        </a:solidFill>
                        <a:latin typeface="Calibri"/>
                        <a:ea typeface="Times New Roman"/>
                        <a:cs typeface="Times New Roman"/>
                      </a:endParaRPr>
                    </a:p>
                  </a:txBody>
                  <a:tcPr marL="45720" marR="45720" anchor="ctr" anchorCtr="1">
                    <a:solidFill>
                      <a:srgbClr val="D8CF5C"/>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smtClean="0">
                        <a:solidFill>
                          <a:schemeClr val="tx1"/>
                        </a:solidFill>
                        <a:latin typeface="Calibri"/>
                        <a:ea typeface="Times New Roman"/>
                        <a:cs typeface="Times New Roman"/>
                      </a:endParaRPr>
                    </a:p>
                  </a:txBody>
                  <a:tcPr marL="45720" marR="45720" anchor="ctr" anchorCtr="1">
                    <a:solidFill>
                      <a:schemeClr val="accent5"/>
                    </a:solidFill>
                  </a:tcPr>
                </a:tc>
              </a:tr>
              <a:tr h="75463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b="1" kern="1200" dirty="0" smtClean="0">
                          <a:solidFill>
                            <a:schemeClr val="tx1"/>
                          </a:solidFill>
                          <a:latin typeface="Arial"/>
                          <a:ea typeface="Times New Roman"/>
                          <a:cs typeface="Times New Roman"/>
                        </a:rPr>
                        <a:t>Exposures</a:t>
                      </a:r>
                      <a:endParaRPr lang="en-US" sz="1700" b="1" dirty="0" smtClean="0">
                        <a:solidFill>
                          <a:schemeClr val="tx1"/>
                        </a:solidFill>
                        <a:latin typeface="Calibri"/>
                        <a:ea typeface="Times New Roman"/>
                        <a:cs typeface="Times New Roman"/>
                      </a:endParaRPr>
                    </a:p>
                  </a:txBody>
                  <a:tcPr marL="45720" marR="45720" anchor="ctr" anchorCtr="1">
                    <a:solidFill>
                      <a:schemeClr val="accent5"/>
                    </a:solidFill>
                  </a:tcPr>
                </a:tc>
                <a:tc>
                  <a:txBody>
                    <a:bodyPr/>
                    <a:lstStyle/>
                    <a:p>
                      <a:pPr marL="0" marR="0" algn="ctr">
                        <a:lnSpc>
                          <a:spcPct val="115000"/>
                        </a:lnSpc>
                        <a:spcBef>
                          <a:spcPts val="0"/>
                        </a:spcBef>
                        <a:spcAft>
                          <a:spcPts val="0"/>
                        </a:spcAft>
                      </a:pPr>
                      <a:r>
                        <a:rPr lang="en-US" sz="1700" b="1" kern="1200" dirty="0" smtClean="0">
                          <a:solidFill>
                            <a:schemeClr val="tx1"/>
                          </a:solidFill>
                          <a:latin typeface="Arial"/>
                          <a:ea typeface="Times New Roman"/>
                          <a:cs typeface="Times New Roman"/>
                        </a:rPr>
                        <a:t>Public Health</a:t>
                      </a:r>
                      <a:endParaRPr lang="en-US" sz="1700" b="1" dirty="0" smtClean="0">
                        <a:solidFill>
                          <a:schemeClr val="tx1"/>
                        </a:solidFill>
                        <a:latin typeface="Calibri"/>
                        <a:ea typeface="Times New Roman"/>
                        <a:cs typeface="Times New Roman"/>
                      </a:endParaRPr>
                    </a:p>
                    <a:p>
                      <a:pPr marL="0" marR="0" algn="ctr">
                        <a:lnSpc>
                          <a:spcPct val="115000"/>
                        </a:lnSpc>
                        <a:spcBef>
                          <a:spcPts val="0"/>
                        </a:spcBef>
                        <a:spcAft>
                          <a:spcPts val="0"/>
                        </a:spcAft>
                      </a:pPr>
                      <a:r>
                        <a:rPr lang="en-US" sz="1700" b="1" kern="1200" dirty="0" smtClean="0">
                          <a:solidFill>
                            <a:schemeClr val="tx1"/>
                          </a:solidFill>
                          <a:latin typeface="Arial"/>
                          <a:ea typeface="Times New Roman"/>
                          <a:cs typeface="Times New Roman"/>
                        </a:rPr>
                        <a:t>Effects</a:t>
                      </a:r>
                      <a:endParaRPr lang="en-US" sz="1700" b="1" dirty="0" smtClean="0">
                        <a:solidFill>
                          <a:schemeClr val="tx1"/>
                        </a:solidFill>
                        <a:latin typeface="Calibri"/>
                        <a:ea typeface="Times New Roman"/>
                        <a:cs typeface="Times New Roman"/>
                      </a:endParaRPr>
                    </a:p>
                  </a:txBody>
                  <a:tcPr marL="45720" marR="45720" anchor="ctr" anchorCtr="1">
                    <a:solidFill>
                      <a:schemeClr val="accent3"/>
                    </a:solidFill>
                  </a:tcPr>
                </a:tc>
                <a:tc>
                  <a:txBody>
                    <a:bodyPr/>
                    <a:lstStyle/>
                    <a:p>
                      <a:pPr marL="0" marR="0" algn="ctr">
                        <a:lnSpc>
                          <a:spcPct val="115000"/>
                        </a:lnSpc>
                        <a:spcBef>
                          <a:spcPts val="0"/>
                        </a:spcBef>
                        <a:spcAft>
                          <a:spcPts val="0"/>
                        </a:spcAft>
                      </a:pPr>
                      <a:r>
                        <a:rPr lang="en-US" sz="1700" b="1" kern="1200" dirty="0" smtClean="0">
                          <a:solidFill>
                            <a:schemeClr val="tx1"/>
                          </a:solidFill>
                          <a:latin typeface="Arial"/>
                          <a:ea typeface="Times New Roman"/>
                          <a:cs typeface="Times New Roman"/>
                        </a:rPr>
                        <a:t>Environmental</a:t>
                      </a:r>
                      <a:endParaRPr lang="en-US" sz="1700" b="1" dirty="0" smtClean="0">
                        <a:solidFill>
                          <a:schemeClr val="tx1"/>
                        </a:solidFill>
                        <a:latin typeface="Calibri"/>
                        <a:ea typeface="Times New Roman"/>
                        <a:cs typeface="Times New Roman"/>
                      </a:endParaRPr>
                    </a:p>
                    <a:p>
                      <a:pPr marL="0" marR="0" algn="ctr">
                        <a:lnSpc>
                          <a:spcPct val="115000"/>
                        </a:lnSpc>
                        <a:spcBef>
                          <a:spcPts val="0"/>
                        </a:spcBef>
                        <a:spcAft>
                          <a:spcPts val="0"/>
                        </a:spcAft>
                      </a:pPr>
                      <a:r>
                        <a:rPr lang="en-US" sz="1700" b="1" kern="1200" dirty="0" smtClean="0">
                          <a:solidFill>
                            <a:schemeClr val="tx1"/>
                          </a:solidFill>
                          <a:latin typeface="Arial"/>
                          <a:ea typeface="Times New Roman"/>
                          <a:cs typeface="Times New Roman"/>
                        </a:rPr>
                        <a:t>Effects</a:t>
                      </a:r>
                      <a:endParaRPr lang="en-US" sz="1700" b="1" dirty="0" smtClean="0">
                        <a:solidFill>
                          <a:schemeClr val="tx1"/>
                        </a:solidFill>
                        <a:latin typeface="Calibri"/>
                        <a:ea typeface="Times New Roman"/>
                        <a:cs typeface="Times New Roman"/>
                      </a:endParaRPr>
                    </a:p>
                  </a:txBody>
                  <a:tcPr marL="45720" marR="45720" anchor="ctr" anchorCtr="1">
                    <a:solidFill>
                      <a:schemeClr val="accent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b="1" kern="1200" dirty="0" smtClean="0">
                          <a:solidFill>
                            <a:schemeClr val="tx1"/>
                          </a:solidFill>
                          <a:latin typeface="Arial"/>
                          <a:ea typeface="Times New Roman"/>
                          <a:cs typeface="Times New Roman"/>
                        </a:rPr>
                        <a:t>Sensitive </a:t>
                      </a:r>
                      <a:br>
                        <a:rPr lang="en-US" sz="1700" b="1" kern="1200" dirty="0" smtClean="0">
                          <a:solidFill>
                            <a:schemeClr val="tx1"/>
                          </a:solidFill>
                          <a:latin typeface="Arial"/>
                          <a:ea typeface="Times New Roman"/>
                          <a:cs typeface="Times New Roman"/>
                        </a:rPr>
                      </a:br>
                      <a:r>
                        <a:rPr lang="en-US" sz="1700" b="1" kern="1200" dirty="0" smtClean="0">
                          <a:solidFill>
                            <a:schemeClr val="tx1"/>
                          </a:solidFill>
                          <a:latin typeface="Arial"/>
                          <a:ea typeface="Times New Roman"/>
                          <a:cs typeface="Times New Roman"/>
                        </a:rPr>
                        <a:t>Populations</a:t>
                      </a:r>
                      <a:endParaRPr lang="en-US" sz="1700" b="1" dirty="0" smtClean="0">
                        <a:solidFill>
                          <a:schemeClr val="tx1"/>
                        </a:solidFill>
                        <a:latin typeface="Calibri"/>
                        <a:ea typeface="Times New Roman"/>
                        <a:cs typeface="Times New Roman"/>
                      </a:endParaRPr>
                    </a:p>
                  </a:txBody>
                  <a:tcPr marL="45720" marR="45720" anchor="ctr" anchorCtr="1">
                    <a:solidFill>
                      <a:schemeClr val="accent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b="1" kern="1200" dirty="0" smtClean="0">
                          <a:solidFill>
                            <a:schemeClr val="tx1"/>
                          </a:solidFill>
                          <a:latin typeface="Arial"/>
                          <a:ea typeface="Times New Roman"/>
                          <a:cs typeface="Times New Roman"/>
                        </a:rPr>
                        <a:t>Socio-</a:t>
                      </a:r>
                    </a:p>
                    <a:p>
                      <a:pPr marL="0" marR="0" indent="0" algn="ctr" defTabSz="914400" rtl="0" eaLnBrk="1" fontAlgn="auto" latinLnBrk="0" hangingPunct="1">
                        <a:lnSpc>
                          <a:spcPct val="100000"/>
                        </a:lnSpc>
                        <a:spcBef>
                          <a:spcPts val="0"/>
                        </a:spcBef>
                        <a:spcAft>
                          <a:spcPts val="0"/>
                        </a:spcAft>
                        <a:buClrTx/>
                        <a:buSzTx/>
                        <a:buFontTx/>
                        <a:buNone/>
                        <a:tabLst/>
                        <a:defRPr/>
                      </a:pPr>
                      <a:r>
                        <a:rPr lang="en-US" sz="1700" b="1" kern="1200" dirty="0" smtClean="0">
                          <a:solidFill>
                            <a:schemeClr val="tx1"/>
                          </a:solidFill>
                          <a:latin typeface="Arial"/>
                          <a:ea typeface="Times New Roman"/>
                          <a:cs typeface="Times New Roman"/>
                        </a:rPr>
                        <a:t>economic </a:t>
                      </a:r>
                      <a:br>
                        <a:rPr lang="en-US" sz="1700" b="1" kern="1200" dirty="0" smtClean="0">
                          <a:solidFill>
                            <a:schemeClr val="tx1"/>
                          </a:solidFill>
                          <a:latin typeface="Arial"/>
                          <a:ea typeface="Times New Roman"/>
                          <a:cs typeface="Times New Roman"/>
                        </a:rPr>
                      </a:br>
                      <a:r>
                        <a:rPr lang="en-US" sz="1700" b="1" kern="1200" dirty="0" smtClean="0">
                          <a:solidFill>
                            <a:schemeClr val="tx1"/>
                          </a:solidFill>
                          <a:latin typeface="Arial"/>
                          <a:ea typeface="Times New Roman"/>
                          <a:cs typeface="Times New Roman"/>
                        </a:rPr>
                        <a:t>Factors</a:t>
                      </a:r>
                      <a:endParaRPr lang="en-US" sz="1700" b="1" dirty="0" smtClean="0">
                        <a:solidFill>
                          <a:schemeClr val="tx1"/>
                        </a:solidFill>
                        <a:latin typeface="Calibri"/>
                        <a:ea typeface="Times New Roman"/>
                        <a:cs typeface="Times New Roman"/>
                      </a:endParaRPr>
                    </a:p>
                  </a:txBody>
                  <a:tcPr marL="45720" marR="45720" anchor="ctr" anchorCtr="1">
                    <a:solidFill>
                      <a:schemeClr val="accent5"/>
                    </a:solidFill>
                  </a:tcPr>
                </a:tc>
              </a:tr>
              <a:tr h="3684232">
                <a:tc>
                  <a:txBody>
                    <a:bodyPr/>
                    <a:lstStyle/>
                    <a:p>
                      <a:pPr marL="231775" marR="0" indent="-231775"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1500" kern="1200" dirty="0" smtClean="0">
                          <a:latin typeface="Arial"/>
                          <a:ea typeface="Times New Roman"/>
                          <a:cs typeface="Times New Roman"/>
                        </a:rPr>
                        <a:t>Ozone concentrations</a:t>
                      </a:r>
                      <a:br>
                        <a:rPr lang="en-US" sz="1500" kern="1200" dirty="0" smtClean="0">
                          <a:latin typeface="Arial"/>
                          <a:ea typeface="Times New Roman"/>
                          <a:cs typeface="Times New Roman"/>
                        </a:rPr>
                      </a:br>
                      <a:endParaRPr lang="en-US" sz="1500" kern="1200" dirty="0" smtClean="0">
                        <a:latin typeface="Arial"/>
                        <a:ea typeface="Times New Roman"/>
                        <a:cs typeface="Times New Roman"/>
                      </a:endParaRPr>
                    </a:p>
                    <a:p>
                      <a:pPr marL="231775" marR="0" indent="-231775"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1500" kern="1200" dirty="0" smtClean="0">
                          <a:latin typeface="Arial"/>
                          <a:ea typeface="Times New Roman"/>
                          <a:cs typeface="Times New Roman"/>
                        </a:rPr>
                        <a:t>PM 2.5 concentrations</a:t>
                      </a:r>
                      <a:br>
                        <a:rPr lang="en-US" sz="1500" kern="1200" dirty="0" smtClean="0">
                          <a:latin typeface="Arial"/>
                          <a:ea typeface="Times New Roman"/>
                          <a:cs typeface="Times New Roman"/>
                        </a:rPr>
                      </a:br>
                      <a:r>
                        <a:rPr lang="en-US" sz="1500" kern="1200" dirty="0" smtClean="0">
                          <a:latin typeface="Arial"/>
                          <a:ea typeface="Times New Roman"/>
                          <a:cs typeface="Times New Roman"/>
                        </a:rPr>
                        <a:t> </a:t>
                      </a:r>
                    </a:p>
                    <a:p>
                      <a:pPr marL="231775" marR="0" indent="-231775"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1500" kern="1200" dirty="0" smtClean="0">
                          <a:latin typeface="Arial"/>
                          <a:ea typeface="Times New Roman"/>
                          <a:cs typeface="Times New Roman"/>
                        </a:rPr>
                        <a:t>Traffic density</a:t>
                      </a:r>
                      <a:br>
                        <a:rPr lang="en-US" sz="1500" kern="1200" dirty="0" smtClean="0">
                          <a:latin typeface="Arial"/>
                          <a:ea typeface="Times New Roman"/>
                          <a:cs typeface="Times New Roman"/>
                        </a:rPr>
                      </a:br>
                      <a:endParaRPr lang="en-US" sz="1500" kern="1200" dirty="0" smtClean="0">
                        <a:latin typeface="Arial"/>
                        <a:ea typeface="Times New Roman"/>
                        <a:cs typeface="Times New Roman"/>
                      </a:endParaRPr>
                    </a:p>
                    <a:p>
                      <a:pPr marL="231775" marR="0" indent="-231775"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1500" kern="1200" dirty="0" smtClean="0">
                          <a:latin typeface="Arial"/>
                          <a:ea typeface="Times New Roman"/>
                          <a:cs typeface="Times New Roman"/>
                        </a:rPr>
                        <a:t>Pesticide use</a:t>
                      </a:r>
                      <a:br>
                        <a:rPr lang="en-US" sz="1500" kern="1200" dirty="0" smtClean="0">
                          <a:latin typeface="Arial"/>
                          <a:ea typeface="Times New Roman"/>
                          <a:cs typeface="Times New Roman"/>
                        </a:rPr>
                      </a:br>
                      <a:endParaRPr lang="en-US" sz="1500" kern="1200" dirty="0" smtClean="0">
                        <a:latin typeface="Arial"/>
                        <a:ea typeface="Times New Roman"/>
                        <a:cs typeface="Times New Roman"/>
                      </a:endParaRPr>
                    </a:p>
                    <a:p>
                      <a:pPr marL="231775" marR="0" indent="-231775"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1500" kern="1200" dirty="0" smtClean="0">
                          <a:latin typeface="Arial"/>
                          <a:ea typeface="Times New Roman"/>
                          <a:cs typeface="Times New Roman"/>
                        </a:rPr>
                        <a:t>Toxic releases from facilities</a:t>
                      </a:r>
                      <a:br>
                        <a:rPr lang="en-US" sz="1500" kern="1200" dirty="0" smtClean="0">
                          <a:latin typeface="Arial"/>
                          <a:ea typeface="Times New Roman"/>
                          <a:cs typeface="Times New Roman"/>
                        </a:rPr>
                      </a:br>
                      <a:endParaRPr lang="en-US" sz="1500" kern="1200" dirty="0" smtClean="0">
                        <a:latin typeface="Arial"/>
                        <a:ea typeface="Times New Roman"/>
                        <a:cs typeface="Times New Roman"/>
                      </a:endParaRPr>
                    </a:p>
                    <a:p>
                      <a:pPr marL="231775" marR="0" indent="-231775"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1400" i="1" kern="1200" dirty="0" smtClean="0">
                          <a:solidFill>
                            <a:srgbClr val="0070C0"/>
                          </a:solidFill>
                          <a:latin typeface="Arial"/>
                          <a:ea typeface="Times New Roman"/>
                          <a:cs typeface="Times New Roman"/>
                        </a:rPr>
                        <a:t>Drinking water quality*</a:t>
                      </a:r>
                    </a:p>
                    <a:p>
                      <a:pPr marL="231775" marR="0" indent="-231775" algn="l" defTabSz="914400" rtl="0" eaLnBrk="1" fontAlgn="auto" latinLnBrk="0" hangingPunct="1">
                        <a:lnSpc>
                          <a:spcPct val="100000"/>
                        </a:lnSpc>
                        <a:spcBef>
                          <a:spcPts val="0"/>
                        </a:spcBef>
                        <a:spcAft>
                          <a:spcPts val="0"/>
                        </a:spcAft>
                        <a:buClrTx/>
                        <a:buSzTx/>
                        <a:buFont typeface="Wingdings" pitchFamily="2" charset="2"/>
                        <a:buChar char="q"/>
                        <a:tabLst/>
                        <a:defRPr/>
                      </a:pPr>
                      <a:endParaRPr lang="en-US" sz="1400" i="1" kern="1200" dirty="0" smtClean="0">
                        <a:solidFill>
                          <a:srgbClr val="0070C0"/>
                        </a:solidFill>
                        <a:latin typeface="Arial"/>
                        <a:ea typeface="Times New Roman"/>
                        <a:cs typeface="Times New Roman"/>
                      </a:endParaRPr>
                    </a:p>
                    <a:p>
                      <a:pPr marL="231775" marR="0" indent="-231775"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sz="1400" i="1" dirty="0" smtClean="0">
                        <a:solidFill>
                          <a:srgbClr val="0070C0"/>
                        </a:solidFill>
                        <a:latin typeface="Calibri"/>
                        <a:ea typeface="Times New Roman"/>
                        <a:cs typeface="Times New Roman"/>
                      </a:endParaRPr>
                    </a:p>
                  </a:txBody>
                  <a:tcPr marR="0" marT="91440">
                    <a:solidFill>
                      <a:schemeClr val="accent5">
                        <a:lumMod val="20000"/>
                        <a:lumOff val="80000"/>
                      </a:schemeClr>
                    </a:solidFill>
                  </a:tcPr>
                </a:tc>
                <a:tc>
                  <a:txBody>
                    <a:bodyPr/>
                    <a:lstStyle/>
                    <a:p>
                      <a:pPr marL="231775" marR="0" indent="-231775"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1500" kern="1200" dirty="0" smtClean="0">
                          <a:latin typeface="Arial"/>
                          <a:ea typeface="Times New Roman"/>
                          <a:cs typeface="Times New Roman"/>
                        </a:rPr>
                        <a:t>Low birth weight rate</a:t>
                      </a:r>
                      <a:br>
                        <a:rPr lang="en-US" sz="1500" kern="1200" dirty="0" smtClean="0">
                          <a:latin typeface="Arial"/>
                          <a:ea typeface="Times New Roman"/>
                          <a:cs typeface="Times New Roman"/>
                        </a:rPr>
                      </a:br>
                      <a:endParaRPr lang="en-US" sz="1500" kern="1200" dirty="0" smtClean="0">
                        <a:latin typeface="Arial"/>
                        <a:ea typeface="Times New Roman"/>
                        <a:cs typeface="Times New Roman"/>
                      </a:endParaRPr>
                    </a:p>
                    <a:p>
                      <a:pPr marL="231775" marR="0" indent="-231775"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1500" kern="1200" dirty="0" smtClean="0">
                          <a:latin typeface="Arial"/>
                          <a:ea typeface="Times New Roman"/>
                          <a:cs typeface="Times New Roman"/>
                        </a:rPr>
                        <a:t>Asthma ER visit</a:t>
                      </a:r>
                      <a:r>
                        <a:rPr lang="en-US" sz="1500" kern="1200" baseline="0" dirty="0" smtClean="0">
                          <a:latin typeface="Arial"/>
                          <a:ea typeface="Times New Roman"/>
                          <a:cs typeface="Times New Roman"/>
                        </a:rPr>
                        <a:t> </a:t>
                      </a:r>
                      <a:r>
                        <a:rPr lang="en-US" sz="1500" kern="1200" dirty="0" smtClean="0">
                          <a:latin typeface="Arial"/>
                          <a:ea typeface="Times New Roman"/>
                          <a:cs typeface="Times New Roman"/>
                        </a:rPr>
                        <a:t>rate</a:t>
                      </a:r>
                      <a:br>
                        <a:rPr lang="en-US" sz="1500" kern="1200" dirty="0" smtClean="0">
                          <a:latin typeface="Arial"/>
                          <a:ea typeface="Times New Roman"/>
                          <a:cs typeface="Times New Roman"/>
                        </a:rPr>
                      </a:br>
                      <a:endParaRPr lang="en-US" sz="1500" dirty="0" smtClean="0">
                        <a:latin typeface="Calibri"/>
                        <a:ea typeface="Times New Roman"/>
                        <a:cs typeface="Times New Roman"/>
                      </a:endParaRPr>
                    </a:p>
                    <a:p>
                      <a:pPr marL="231775" marR="0" indent="-231775"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1400" i="1" kern="1200" dirty="0" smtClean="0">
                          <a:solidFill>
                            <a:srgbClr val="0070C0"/>
                          </a:solidFill>
                          <a:latin typeface="Arial"/>
                          <a:ea typeface="Times New Roman"/>
                          <a:cs typeface="Times New Roman"/>
                        </a:rPr>
                        <a:t>Heart</a:t>
                      </a:r>
                      <a:r>
                        <a:rPr lang="en-US" sz="1400" i="1" kern="1200" baseline="0" dirty="0" smtClean="0">
                          <a:solidFill>
                            <a:srgbClr val="0070C0"/>
                          </a:solidFill>
                          <a:latin typeface="Arial"/>
                          <a:ea typeface="Times New Roman"/>
                          <a:cs typeface="Times New Roman"/>
                        </a:rPr>
                        <a:t> disease mortality rate*</a:t>
                      </a:r>
                    </a:p>
                    <a:p>
                      <a:pPr marL="231775" marR="0" indent="-231775" algn="l" defTabSz="914400" rtl="0" eaLnBrk="1" fontAlgn="auto" latinLnBrk="0" hangingPunct="1">
                        <a:lnSpc>
                          <a:spcPct val="100000"/>
                        </a:lnSpc>
                        <a:spcBef>
                          <a:spcPts val="0"/>
                        </a:spcBef>
                        <a:spcAft>
                          <a:spcPts val="0"/>
                        </a:spcAft>
                        <a:buClrTx/>
                        <a:buSzTx/>
                        <a:buFont typeface="Wingdings" pitchFamily="2" charset="2"/>
                        <a:buChar char="q"/>
                        <a:tabLst/>
                        <a:defRPr/>
                      </a:pPr>
                      <a:endParaRPr lang="en-US" sz="1400" i="1" kern="1200" baseline="0" dirty="0" smtClean="0">
                        <a:solidFill>
                          <a:schemeClr val="accent1">
                            <a:lumMod val="50000"/>
                          </a:schemeClr>
                        </a:solidFill>
                        <a:latin typeface="Arial"/>
                        <a:ea typeface="Times New Roman"/>
                        <a:cs typeface="Times New Roman"/>
                      </a:endParaRPr>
                    </a:p>
                    <a:p>
                      <a:pPr marL="231775" marR="0" indent="-231775"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1400" i="1" kern="1200" baseline="0" dirty="0" smtClean="0">
                          <a:solidFill>
                            <a:srgbClr val="0070C0"/>
                          </a:solidFill>
                          <a:latin typeface="Arial"/>
                          <a:ea typeface="Times New Roman"/>
                          <a:cs typeface="Times New Roman"/>
                        </a:rPr>
                        <a:t>Cancer Mortality rate</a:t>
                      </a:r>
                      <a:r>
                        <a:rPr lang="en-US" sz="1400" i="1" kern="1200" baseline="0" dirty="0" smtClean="0">
                          <a:solidFill>
                            <a:schemeClr val="accent1">
                              <a:lumMod val="50000"/>
                            </a:schemeClr>
                          </a:solidFill>
                          <a:latin typeface="Arial"/>
                          <a:ea typeface="Times New Roman"/>
                          <a:cs typeface="Times New Roman"/>
                        </a:rPr>
                        <a:t>*</a:t>
                      </a:r>
                    </a:p>
                    <a:p>
                      <a:pPr marL="231775" marR="0" indent="-231775" algn="l" defTabSz="914400" rtl="0" eaLnBrk="1" fontAlgn="auto" latinLnBrk="0" hangingPunct="1">
                        <a:lnSpc>
                          <a:spcPct val="100000"/>
                        </a:lnSpc>
                        <a:spcBef>
                          <a:spcPts val="0"/>
                        </a:spcBef>
                        <a:spcAft>
                          <a:spcPts val="0"/>
                        </a:spcAft>
                        <a:buClrTx/>
                        <a:buSzTx/>
                        <a:buFont typeface="Wingdings" pitchFamily="2" charset="2"/>
                        <a:buChar char="q"/>
                        <a:tabLst/>
                        <a:defRPr/>
                      </a:pPr>
                      <a:endParaRPr lang="en-US" sz="1400" kern="1200" dirty="0" smtClean="0">
                        <a:solidFill>
                          <a:srgbClr val="C00000"/>
                        </a:solidFill>
                        <a:latin typeface="Arial"/>
                        <a:ea typeface="Times New Roman"/>
                        <a:cs typeface="Times New Roman"/>
                      </a:endParaRPr>
                    </a:p>
                    <a:p>
                      <a:pPr marL="231775" marR="0" indent="-231775" algn="l" defTabSz="914400" rtl="0" eaLnBrk="1" fontAlgn="auto" latinLnBrk="0" hangingPunct="1">
                        <a:lnSpc>
                          <a:spcPct val="100000"/>
                        </a:lnSpc>
                        <a:spcBef>
                          <a:spcPts val="0"/>
                        </a:spcBef>
                        <a:spcAft>
                          <a:spcPts val="0"/>
                        </a:spcAft>
                        <a:buClrTx/>
                        <a:buSzTx/>
                        <a:buFont typeface="Wingdings" pitchFamily="2" charset="2"/>
                        <a:buChar char="q"/>
                        <a:tabLst/>
                        <a:defRPr/>
                      </a:pPr>
                      <a:endParaRPr lang="en-US" sz="1400" kern="1200" dirty="0" smtClean="0">
                        <a:solidFill>
                          <a:srgbClr val="C00000"/>
                        </a:solidFill>
                        <a:latin typeface="Arial"/>
                        <a:ea typeface="Times New Roman"/>
                        <a:cs typeface="Times New Roman"/>
                      </a:endParaRPr>
                    </a:p>
                    <a:p>
                      <a:pPr marL="231775" marR="0" indent="-231775"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1400" kern="1200" dirty="0" smtClean="0">
                          <a:solidFill>
                            <a:srgbClr val="0070C0"/>
                          </a:solidFill>
                          <a:latin typeface="Arial"/>
                          <a:ea typeface="Times New Roman"/>
                          <a:cs typeface="Times New Roman"/>
                        </a:rPr>
                        <a:t>* under development or revision</a:t>
                      </a:r>
                    </a:p>
                  </a:txBody>
                  <a:tcPr marR="0" marT="91440">
                    <a:solidFill>
                      <a:schemeClr val="accent3">
                        <a:lumMod val="20000"/>
                        <a:lumOff val="80000"/>
                      </a:schemeClr>
                    </a:solidFill>
                  </a:tcPr>
                </a:tc>
                <a:tc>
                  <a:txBody>
                    <a:bodyPr/>
                    <a:lstStyle/>
                    <a:p>
                      <a:pPr marL="231775" marR="0" indent="-231775"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1500" kern="1200" dirty="0" smtClean="0">
                          <a:latin typeface="Arial"/>
                          <a:ea typeface="Times New Roman"/>
                          <a:cs typeface="Times New Roman"/>
                        </a:rPr>
                        <a:t>Clean-up sites</a:t>
                      </a:r>
                      <a:r>
                        <a:rPr lang="en-US" sz="1500" kern="1200" baseline="0" dirty="0" smtClean="0">
                          <a:latin typeface="Arial"/>
                          <a:ea typeface="Times New Roman"/>
                          <a:cs typeface="Times New Roman"/>
                        </a:rPr>
                        <a:t> (brownfields)</a:t>
                      </a:r>
                      <a:r>
                        <a:rPr lang="en-US" sz="1500" kern="1200" dirty="0" smtClean="0">
                          <a:latin typeface="Arial"/>
                          <a:ea typeface="Times New Roman"/>
                          <a:cs typeface="Times New Roman"/>
                        </a:rPr>
                        <a:t/>
                      </a:r>
                      <a:br>
                        <a:rPr lang="en-US" sz="1500" kern="1200" dirty="0" smtClean="0">
                          <a:latin typeface="Arial"/>
                          <a:ea typeface="Times New Roman"/>
                          <a:cs typeface="Times New Roman"/>
                        </a:rPr>
                      </a:br>
                      <a:endParaRPr lang="en-US" sz="1500" dirty="0" smtClean="0">
                        <a:latin typeface="Calibri"/>
                        <a:ea typeface="Times New Roman"/>
                        <a:cs typeface="Times New Roman"/>
                      </a:endParaRPr>
                    </a:p>
                    <a:p>
                      <a:pPr marL="231775" marR="0" indent="-231775"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1500" kern="1200" dirty="0" smtClean="0">
                          <a:latin typeface="Arial"/>
                          <a:ea typeface="Times New Roman"/>
                          <a:cs typeface="Times New Roman"/>
                        </a:rPr>
                        <a:t>Leaking under-ground</a:t>
                      </a:r>
                      <a:r>
                        <a:rPr lang="en-US" sz="1500" kern="1200" baseline="0" dirty="0" smtClean="0">
                          <a:latin typeface="Arial"/>
                          <a:ea typeface="Times New Roman"/>
                          <a:cs typeface="Times New Roman"/>
                        </a:rPr>
                        <a:t> storage tanks and cleanups</a:t>
                      </a:r>
                      <a:r>
                        <a:rPr lang="en-US" sz="1500" kern="1200" dirty="0" smtClean="0">
                          <a:latin typeface="Arial"/>
                          <a:ea typeface="Times New Roman"/>
                          <a:cs typeface="Times New Roman"/>
                        </a:rPr>
                        <a:t/>
                      </a:r>
                      <a:br>
                        <a:rPr lang="en-US" sz="1500" kern="1200" dirty="0" smtClean="0">
                          <a:latin typeface="Arial"/>
                          <a:ea typeface="Times New Roman"/>
                          <a:cs typeface="Times New Roman"/>
                        </a:rPr>
                      </a:br>
                      <a:endParaRPr lang="en-US" sz="1500" kern="1200" dirty="0" smtClean="0">
                        <a:latin typeface="Arial"/>
                        <a:ea typeface="Times New Roman"/>
                        <a:cs typeface="Times New Roman"/>
                      </a:endParaRPr>
                    </a:p>
                    <a:p>
                      <a:pPr marL="231775" marR="0" indent="-231775"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1500" i="0" kern="1200" dirty="0" smtClean="0">
                          <a:latin typeface="Arial"/>
                          <a:ea typeface="Times New Roman"/>
                          <a:cs typeface="Times New Roman"/>
                        </a:rPr>
                        <a:t>Solid</a:t>
                      </a:r>
                      <a:r>
                        <a:rPr lang="en-US" sz="1500" i="0" kern="1200" baseline="0" dirty="0" smtClean="0">
                          <a:latin typeface="Arial"/>
                          <a:ea typeface="Times New Roman"/>
                          <a:cs typeface="Times New Roman"/>
                        </a:rPr>
                        <a:t> waste sites and facilities and hazardous waste facilities</a:t>
                      </a:r>
                      <a:r>
                        <a:rPr lang="en-US" sz="1500" kern="1200" dirty="0" smtClean="0">
                          <a:latin typeface="Arial"/>
                          <a:ea typeface="Times New Roman"/>
                          <a:cs typeface="Times New Roman"/>
                        </a:rPr>
                        <a:t/>
                      </a:r>
                      <a:br>
                        <a:rPr lang="en-US" sz="1500" kern="1200" dirty="0" smtClean="0">
                          <a:latin typeface="Arial"/>
                          <a:ea typeface="Times New Roman"/>
                          <a:cs typeface="Times New Roman"/>
                        </a:rPr>
                      </a:br>
                      <a:endParaRPr lang="en-US" sz="1500" kern="1200" dirty="0" smtClean="0">
                        <a:latin typeface="Arial"/>
                        <a:ea typeface="Times New Roman"/>
                        <a:cs typeface="Times New Roman"/>
                      </a:endParaRPr>
                    </a:p>
                    <a:p>
                      <a:pPr marL="231775" marR="0" indent="-231775"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1500" i="0" kern="1200" dirty="0" smtClean="0">
                          <a:latin typeface="Arial"/>
                          <a:ea typeface="Times New Roman"/>
                          <a:cs typeface="Times New Roman"/>
                        </a:rPr>
                        <a:t>Impaired</a:t>
                      </a:r>
                      <a:r>
                        <a:rPr lang="en-US" sz="1500" i="0" kern="1200" baseline="0" dirty="0" smtClean="0">
                          <a:latin typeface="Arial"/>
                          <a:ea typeface="Times New Roman"/>
                          <a:cs typeface="Times New Roman"/>
                        </a:rPr>
                        <a:t> water bodies</a:t>
                      </a:r>
                      <a:endParaRPr lang="en-US" sz="1500" i="0" kern="1200" dirty="0" smtClean="0">
                        <a:latin typeface="Arial"/>
                        <a:ea typeface="Times New Roman"/>
                        <a:cs typeface="Times New Roman"/>
                      </a:endParaRPr>
                    </a:p>
                  </a:txBody>
                  <a:tcPr marR="0" marT="91440">
                    <a:solidFill>
                      <a:schemeClr val="accent6">
                        <a:lumMod val="20000"/>
                        <a:lumOff val="80000"/>
                      </a:schemeClr>
                    </a:solidFill>
                  </a:tcPr>
                </a:tc>
                <a:tc>
                  <a:txBody>
                    <a:bodyPr/>
                    <a:lstStyle/>
                    <a:p>
                      <a:pPr marL="231775" marR="0" indent="-231775"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1500" kern="1200" dirty="0" smtClean="0">
                          <a:latin typeface="Arial"/>
                          <a:ea typeface="Times New Roman"/>
                          <a:cs typeface="Times New Roman"/>
                        </a:rPr>
                        <a:t>Prevalence of children</a:t>
                      </a:r>
                      <a:br>
                        <a:rPr lang="en-US" sz="1500" kern="1200" dirty="0" smtClean="0">
                          <a:latin typeface="Arial"/>
                          <a:ea typeface="Times New Roman"/>
                          <a:cs typeface="Times New Roman"/>
                        </a:rPr>
                      </a:br>
                      <a:endParaRPr lang="en-US" sz="1500" dirty="0" smtClean="0">
                        <a:latin typeface="Calibri"/>
                        <a:ea typeface="Times New Roman"/>
                        <a:cs typeface="Times New Roman"/>
                      </a:endParaRPr>
                    </a:p>
                    <a:p>
                      <a:pPr marL="231775" indent="-231775">
                        <a:buFont typeface="Wingdings" pitchFamily="2" charset="2"/>
                        <a:buChar char="q"/>
                      </a:pPr>
                      <a:r>
                        <a:rPr lang="en-US" sz="1500" kern="1200" dirty="0" smtClean="0">
                          <a:latin typeface="Arial"/>
                          <a:ea typeface="Times New Roman"/>
                          <a:cs typeface="Times New Roman"/>
                        </a:rPr>
                        <a:t>Prevalence of</a:t>
                      </a:r>
                      <a:r>
                        <a:rPr lang="en-US" sz="1500" kern="1200" baseline="0" dirty="0" smtClean="0">
                          <a:latin typeface="Arial"/>
                          <a:ea typeface="Times New Roman"/>
                          <a:cs typeface="Times New Roman"/>
                        </a:rPr>
                        <a:t> elderly</a:t>
                      </a:r>
                      <a:endParaRPr lang="en-US" sz="1500" dirty="0"/>
                    </a:p>
                  </a:txBody>
                  <a:tcPr marR="0" marT="91440">
                    <a:solidFill>
                      <a:schemeClr val="accent4">
                        <a:lumMod val="20000"/>
                        <a:lumOff val="80000"/>
                      </a:schemeClr>
                    </a:solidFill>
                  </a:tcPr>
                </a:tc>
                <a:tc>
                  <a:txBody>
                    <a:bodyPr/>
                    <a:lstStyle/>
                    <a:p>
                      <a:pPr marL="231775" marR="0" indent="-231775"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1500" dirty="0" smtClean="0">
                          <a:latin typeface="Arial"/>
                          <a:ea typeface="Times New Roman"/>
                          <a:cs typeface="Times New Roman"/>
                        </a:rPr>
                        <a:t>Educational attainment </a:t>
                      </a:r>
                      <a:br>
                        <a:rPr lang="en-US" sz="1500" dirty="0" smtClean="0">
                          <a:latin typeface="Arial"/>
                          <a:ea typeface="Times New Roman"/>
                          <a:cs typeface="Times New Roman"/>
                        </a:rPr>
                      </a:br>
                      <a:endParaRPr lang="en-US" sz="1500" dirty="0" smtClean="0">
                        <a:latin typeface="Arial"/>
                        <a:ea typeface="Times New Roman"/>
                        <a:cs typeface="Times New Roman"/>
                      </a:endParaRPr>
                    </a:p>
                    <a:p>
                      <a:pPr marL="231775" marR="0" indent="-231775"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1500" kern="1200" dirty="0" smtClean="0">
                          <a:latin typeface="Arial"/>
                          <a:ea typeface="Times New Roman"/>
                          <a:cs typeface="Times New Roman"/>
                        </a:rPr>
                        <a:t>Household income</a:t>
                      </a:r>
                      <a:br>
                        <a:rPr lang="en-US" sz="1500" kern="1200" dirty="0" smtClean="0">
                          <a:latin typeface="Arial"/>
                          <a:ea typeface="Times New Roman"/>
                          <a:cs typeface="Times New Roman"/>
                        </a:rPr>
                      </a:br>
                      <a:endParaRPr lang="en-US" sz="1500" kern="1200" dirty="0" smtClean="0">
                        <a:latin typeface="Arial"/>
                        <a:ea typeface="Times New Roman"/>
                        <a:cs typeface="Times New Roman"/>
                      </a:endParaRPr>
                    </a:p>
                    <a:p>
                      <a:pPr marL="231775" marR="0" indent="-231775"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1500" dirty="0" smtClean="0">
                          <a:latin typeface="Arial"/>
                          <a:ea typeface="Times New Roman"/>
                          <a:cs typeface="Times New Roman"/>
                        </a:rPr>
                        <a:t>Poverty</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sz="1500" dirty="0" smtClean="0">
                        <a:latin typeface="Arial"/>
                        <a:ea typeface="Times New Roman"/>
                        <a:cs typeface="Times New Roman"/>
                      </a:endParaRPr>
                    </a:p>
                    <a:p>
                      <a:pPr marL="231775" marR="0" indent="-231775"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1500" dirty="0" smtClean="0">
                          <a:latin typeface="Arial"/>
                          <a:ea typeface="Times New Roman"/>
                          <a:cs typeface="Times New Roman"/>
                        </a:rPr>
                        <a:t>Percent non-white</a:t>
                      </a:r>
                      <a:endParaRPr lang="en-US" sz="1500" dirty="0" smtClean="0">
                        <a:latin typeface="Calibri"/>
                        <a:ea typeface="Times New Roman"/>
                        <a:cs typeface="Times New Roman"/>
                      </a:endParaRPr>
                    </a:p>
                  </a:txBody>
                  <a:tcPr marR="0" marT="91440">
                    <a:solidFill>
                      <a:schemeClr val="accent5">
                        <a:lumMod val="20000"/>
                        <a:lumOff val="80000"/>
                      </a:schemeClr>
                    </a:solidFill>
                  </a:tcPr>
                </a:tc>
              </a:tr>
            </a:tbl>
          </a:graphicData>
        </a:graphic>
      </p:graphicFrame>
      <p:sp>
        <p:nvSpPr>
          <p:cNvPr id="3" name="Slide Number Placeholder 2"/>
          <p:cNvSpPr>
            <a:spLocks noGrp="1"/>
          </p:cNvSpPr>
          <p:nvPr>
            <p:ph type="sldNum" sz="quarter" idx="12"/>
          </p:nvPr>
        </p:nvSpPr>
        <p:spPr/>
        <p:txBody>
          <a:bodyPr>
            <a:normAutofit fontScale="85000" lnSpcReduction="20000"/>
          </a:bodyPr>
          <a:lstStyle/>
          <a:p>
            <a:fld id="{F4642340-CE23-43DA-86B0-96FDB88E76E6}" type="slidenum">
              <a:rPr lang="en-US" smtClean="0"/>
              <a:pPr/>
              <a:t>12</a:t>
            </a:fld>
            <a:endParaRPr lang="en-US" dirty="0"/>
          </a:p>
        </p:txBody>
      </p:sp>
    </p:spTree>
    <p:extLst>
      <p:ext uri="{BB962C8B-B14F-4D97-AF65-F5344CB8AC3E}">
        <p14:creationId xmlns:p14="http://schemas.microsoft.com/office/powerpoint/2010/main" val="6433581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Criteria for indicator selection</a:t>
            </a:r>
            <a:endParaRPr lang="en-US" dirty="0"/>
          </a:p>
        </p:txBody>
      </p:sp>
      <p:sp>
        <p:nvSpPr>
          <p:cNvPr id="3" name="Content Placeholder 2"/>
          <p:cNvSpPr>
            <a:spLocks noGrp="1"/>
          </p:cNvSpPr>
          <p:nvPr>
            <p:ph sz="quarter" idx="1"/>
          </p:nvPr>
        </p:nvSpPr>
        <p:spPr>
          <a:xfrm>
            <a:off x="612648" y="1600200"/>
            <a:ext cx="8153400" cy="4876800"/>
          </a:xfrm>
        </p:spPr>
        <p:txBody>
          <a:bodyPr>
            <a:normAutofit fontScale="92500" lnSpcReduction="10000"/>
          </a:bodyPr>
          <a:lstStyle/>
          <a:p>
            <a:r>
              <a:rPr lang="en-US" dirty="0"/>
              <a:t>Provide a good measure of the contribution to the component </a:t>
            </a:r>
            <a:endParaRPr lang="en-US" dirty="0" smtClean="0"/>
          </a:p>
          <a:p>
            <a:r>
              <a:rPr lang="en-US" dirty="0" smtClean="0"/>
              <a:t>Pollution burden indicators should relate to issues that may be actionable by Cal/EPA</a:t>
            </a:r>
          </a:p>
          <a:p>
            <a:r>
              <a:rPr lang="en-US" dirty="0" smtClean="0"/>
              <a:t>Population characteristic indicators should relate to demographic factors that may influence vulnerability to disease</a:t>
            </a:r>
            <a:endParaRPr lang="en-US" dirty="0"/>
          </a:p>
          <a:p>
            <a:r>
              <a:rPr lang="en-US" dirty="0" smtClean="0"/>
              <a:t>Publicly available</a:t>
            </a:r>
          </a:p>
          <a:p>
            <a:r>
              <a:rPr lang="en-US" dirty="0" smtClean="0"/>
              <a:t>Statewide and location-based information</a:t>
            </a:r>
          </a:p>
          <a:p>
            <a:r>
              <a:rPr lang="en-US" dirty="0" smtClean="0"/>
              <a:t>Good quality data (e.g., covers the state, accurate, current)</a:t>
            </a:r>
          </a:p>
          <a:p>
            <a:endParaRPr lang="en-US" dirty="0" smtClean="0"/>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F4642340-CE23-43DA-86B0-96FDB88E76E6}" type="slidenum">
              <a:rPr lang="en-US" smtClean="0"/>
              <a:pPr/>
              <a:t>13</a:t>
            </a:fld>
            <a:endParaRPr lang="en-US" dirty="0"/>
          </a:p>
        </p:txBody>
      </p:sp>
    </p:spTree>
    <p:extLst>
      <p:ext uri="{BB962C8B-B14F-4D97-AF65-F5344CB8AC3E}">
        <p14:creationId xmlns:p14="http://schemas.microsoft.com/office/powerpoint/2010/main" val="18924772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763000" cy="990600"/>
          </a:xfrm>
        </p:spPr>
        <p:txBody>
          <a:bodyPr>
            <a:noAutofit/>
          </a:bodyPr>
          <a:lstStyle/>
          <a:p>
            <a:r>
              <a:rPr lang="en-US" sz="3600" dirty="0" smtClean="0"/>
              <a:t>Proposed model for </a:t>
            </a:r>
            <a:r>
              <a:rPr lang="en-US" sz="3600" dirty="0"/>
              <a:t>a</a:t>
            </a:r>
            <a:r>
              <a:rPr lang="en-US" sz="3600" dirty="0" smtClean="0"/>
              <a:t>ggregating components</a:t>
            </a:r>
            <a:endParaRPr lang="en-US" sz="3600"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981429443"/>
              </p:ext>
            </p:extLst>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normAutofit fontScale="85000" lnSpcReduction="20000"/>
          </a:bodyPr>
          <a:lstStyle/>
          <a:p>
            <a:fld id="{F4642340-CE23-43DA-86B0-96FDB88E76E6}" type="slidenum">
              <a:rPr lang="en-US" smtClean="0"/>
              <a:pPr/>
              <a:t>14</a:t>
            </a:fld>
            <a:endParaRPr lang="en-US" dirty="0"/>
          </a:p>
        </p:txBody>
      </p:sp>
    </p:spTree>
    <p:extLst>
      <p:ext uri="{BB962C8B-B14F-4D97-AF65-F5344CB8AC3E}">
        <p14:creationId xmlns:p14="http://schemas.microsoft.com/office/powerpoint/2010/main" val="19323784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Range of Scores for Components</a:t>
            </a:r>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667535915"/>
              </p:ext>
            </p:extLst>
          </p:nvPr>
        </p:nvGraphicFramePr>
        <p:xfrm>
          <a:off x="1235370" y="1970341"/>
          <a:ext cx="6613230" cy="4125660"/>
        </p:xfrm>
        <a:graphic>
          <a:graphicData uri="http://schemas.openxmlformats.org/drawingml/2006/table">
            <a:tbl>
              <a:tblPr/>
              <a:tblGrid>
                <a:gridCol w="3306615"/>
                <a:gridCol w="3306615"/>
              </a:tblGrid>
              <a:tr h="669400">
                <a:tc>
                  <a:txBody>
                    <a:bodyPr/>
                    <a:lstStyle/>
                    <a:p>
                      <a:pPr marL="0" marR="0">
                        <a:lnSpc>
                          <a:spcPct val="110000"/>
                        </a:lnSpc>
                        <a:spcBef>
                          <a:spcPts val="300"/>
                        </a:spcBef>
                        <a:spcAft>
                          <a:spcPts val="300"/>
                        </a:spcAft>
                      </a:pPr>
                      <a:r>
                        <a:rPr lang="en-US" sz="2400" b="1" kern="1200" dirty="0">
                          <a:solidFill>
                            <a:srgbClr val="FFFFFF"/>
                          </a:solidFill>
                          <a:latin typeface="Tw Cen MT"/>
                          <a:ea typeface="Tw Cen MT"/>
                          <a:cs typeface="Arial"/>
                        </a:rPr>
                        <a:t>Component</a:t>
                      </a:r>
                      <a:endParaRPr lang="en-US" sz="2400" kern="1200" dirty="0">
                        <a:latin typeface="Tw Cen MT"/>
                        <a:ea typeface="Tw Cen MT"/>
                        <a:cs typeface="Times New Roman"/>
                      </a:endParaRPr>
                    </a:p>
                  </a:txBody>
                  <a:tcPr marL="68580" marR="68580" marT="0" marB="0" anchor="ctr">
                    <a:lnL>
                      <a:noFill/>
                    </a:lnL>
                    <a:lnR>
                      <a:noFill/>
                    </a:lnR>
                    <a:lnT>
                      <a:noFill/>
                    </a:lnT>
                    <a:lnB w="19050" cap="flat" cmpd="sng" algn="ctr">
                      <a:solidFill>
                        <a:srgbClr val="FFFFFF"/>
                      </a:solidFill>
                      <a:prstDash val="solid"/>
                      <a:round/>
                      <a:headEnd type="none" w="med" len="med"/>
                      <a:tailEnd type="none" w="med" len="med"/>
                    </a:lnB>
                    <a:solidFill>
                      <a:srgbClr val="C46024"/>
                    </a:solidFill>
                  </a:tcPr>
                </a:tc>
                <a:tc>
                  <a:txBody>
                    <a:bodyPr/>
                    <a:lstStyle/>
                    <a:p>
                      <a:pPr marL="0" marR="0" algn="ctr">
                        <a:lnSpc>
                          <a:spcPct val="110000"/>
                        </a:lnSpc>
                        <a:spcBef>
                          <a:spcPts val="300"/>
                        </a:spcBef>
                        <a:spcAft>
                          <a:spcPts val="300"/>
                        </a:spcAft>
                      </a:pPr>
                      <a:r>
                        <a:rPr lang="en-US" sz="2400" b="1" kern="1200" dirty="0">
                          <a:solidFill>
                            <a:srgbClr val="FFFFFF"/>
                          </a:solidFill>
                          <a:latin typeface="Tw Cen MT"/>
                          <a:ea typeface="Tw Cen MT"/>
                          <a:cs typeface="Arial"/>
                        </a:rPr>
                        <a:t>Range of Possible Scores</a:t>
                      </a:r>
                      <a:endParaRPr lang="en-US" sz="2400" kern="1200" dirty="0">
                        <a:latin typeface="Tw Cen MT"/>
                        <a:ea typeface="Tw Cen MT"/>
                        <a:cs typeface="Times New Roman"/>
                      </a:endParaRPr>
                    </a:p>
                  </a:txBody>
                  <a:tcPr marL="68580" marR="68580" marT="0" marB="0" anchor="ctr">
                    <a:lnL>
                      <a:noFill/>
                    </a:lnL>
                    <a:lnR>
                      <a:noFill/>
                    </a:lnR>
                    <a:lnT>
                      <a:noFill/>
                    </a:lnT>
                    <a:lnB w="19050" cap="flat" cmpd="sng" algn="ctr">
                      <a:solidFill>
                        <a:srgbClr val="FFFFFF"/>
                      </a:solidFill>
                      <a:prstDash val="solid"/>
                      <a:round/>
                      <a:headEnd type="none" w="med" len="med"/>
                      <a:tailEnd type="none" w="med" len="med"/>
                    </a:lnB>
                    <a:solidFill>
                      <a:srgbClr val="C46024"/>
                    </a:solidFill>
                  </a:tcPr>
                </a:tc>
              </a:tr>
              <a:tr h="559784">
                <a:tc>
                  <a:txBody>
                    <a:bodyPr/>
                    <a:lstStyle/>
                    <a:p>
                      <a:pPr marL="0" marR="0">
                        <a:lnSpc>
                          <a:spcPct val="110000"/>
                        </a:lnSpc>
                        <a:spcBef>
                          <a:spcPts val="300"/>
                        </a:spcBef>
                        <a:spcAft>
                          <a:spcPts val="300"/>
                        </a:spcAft>
                      </a:pPr>
                      <a:r>
                        <a:rPr lang="en-US" sz="2400" kern="1200" dirty="0">
                          <a:solidFill>
                            <a:srgbClr val="000000"/>
                          </a:solidFill>
                          <a:latin typeface="Tw Cen MT"/>
                          <a:ea typeface="Tw Cen MT"/>
                          <a:cs typeface="Arial"/>
                        </a:rPr>
                        <a:t>Exposures</a:t>
                      </a:r>
                      <a:endParaRPr lang="en-US" sz="2400" kern="1200" dirty="0">
                        <a:latin typeface="Tw Cen MT"/>
                        <a:ea typeface="Tw Cen MT"/>
                        <a:cs typeface="Times New Roman"/>
                      </a:endParaRPr>
                    </a:p>
                  </a:txBody>
                  <a:tcPr marL="68580" marR="68580" marT="0" marB="0" anchor="ctr">
                    <a:lnL>
                      <a:noFill/>
                    </a:lnL>
                    <a:lnR>
                      <a:noFill/>
                    </a:lnR>
                    <a:lnT w="19050" cap="flat" cmpd="sng" algn="ctr">
                      <a:solidFill>
                        <a:srgbClr val="FFFFFF"/>
                      </a:solidFill>
                      <a:prstDash val="solid"/>
                      <a:round/>
                      <a:headEnd type="none" w="med" len="med"/>
                      <a:tailEnd type="none" w="med" len="med"/>
                    </a:lnT>
                    <a:lnB>
                      <a:noFill/>
                    </a:lnB>
                    <a:solidFill>
                      <a:srgbClr val="BFBFBF"/>
                    </a:solidFill>
                  </a:tcPr>
                </a:tc>
                <a:tc>
                  <a:txBody>
                    <a:bodyPr/>
                    <a:lstStyle/>
                    <a:p>
                      <a:pPr marL="0" marR="0" algn="ctr">
                        <a:lnSpc>
                          <a:spcPct val="110000"/>
                        </a:lnSpc>
                        <a:spcBef>
                          <a:spcPts val="300"/>
                        </a:spcBef>
                        <a:spcAft>
                          <a:spcPts val="300"/>
                        </a:spcAft>
                      </a:pPr>
                      <a:r>
                        <a:rPr lang="en-US" sz="2400" kern="1200" dirty="0">
                          <a:solidFill>
                            <a:srgbClr val="000000"/>
                          </a:solidFill>
                          <a:latin typeface="Tw Cen MT"/>
                          <a:ea typeface="Tw Cen MT"/>
                          <a:cs typeface="Arial"/>
                        </a:rPr>
                        <a:t>1-10</a:t>
                      </a:r>
                      <a:endParaRPr lang="en-US" sz="2400" kern="1200" dirty="0">
                        <a:latin typeface="Tw Cen MT"/>
                        <a:ea typeface="Tw Cen MT"/>
                        <a:cs typeface="Times New Roman"/>
                      </a:endParaRPr>
                    </a:p>
                  </a:txBody>
                  <a:tcPr marL="68580" marR="68580" marT="0" marB="0" anchor="ctr">
                    <a:lnL>
                      <a:noFill/>
                    </a:lnL>
                    <a:lnR>
                      <a:noFill/>
                    </a:lnR>
                    <a:lnT w="19050" cap="flat" cmpd="sng" algn="ctr">
                      <a:solidFill>
                        <a:srgbClr val="FFFFFF"/>
                      </a:solidFill>
                      <a:prstDash val="solid"/>
                      <a:round/>
                      <a:headEnd type="none" w="med" len="med"/>
                      <a:tailEnd type="none" w="med" len="med"/>
                    </a:lnT>
                    <a:lnB>
                      <a:noFill/>
                    </a:lnB>
                    <a:solidFill>
                      <a:srgbClr val="BFBFBF"/>
                    </a:solidFill>
                  </a:tcPr>
                </a:tc>
              </a:tr>
              <a:tr h="559784">
                <a:tc>
                  <a:txBody>
                    <a:bodyPr/>
                    <a:lstStyle/>
                    <a:p>
                      <a:pPr marL="0" marR="0">
                        <a:lnSpc>
                          <a:spcPct val="110000"/>
                        </a:lnSpc>
                        <a:spcBef>
                          <a:spcPts val="300"/>
                        </a:spcBef>
                        <a:spcAft>
                          <a:spcPts val="300"/>
                        </a:spcAft>
                      </a:pPr>
                      <a:r>
                        <a:rPr lang="en-US" sz="2400" kern="1200" dirty="0">
                          <a:solidFill>
                            <a:srgbClr val="000000"/>
                          </a:solidFill>
                          <a:latin typeface="Tw Cen MT"/>
                          <a:ea typeface="Tw Cen MT"/>
                          <a:cs typeface="Arial"/>
                        </a:rPr>
                        <a:t>Environmental effects</a:t>
                      </a:r>
                      <a:endParaRPr lang="en-US" sz="2400" kern="1200" dirty="0">
                        <a:latin typeface="Tw Cen MT"/>
                        <a:ea typeface="Tw Cen MT"/>
                        <a:cs typeface="Times New Roman"/>
                      </a:endParaRPr>
                    </a:p>
                  </a:txBody>
                  <a:tcPr marL="68580" marR="68580" marT="0" marB="0" anchor="ctr">
                    <a:lnL>
                      <a:noFill/>
                    </a:lnL>
                    <a:lnR>
                      <a:noFill/>
                    </a:lnR>
                    <a:lnT>
                      <a:noFill/>
                    </a:lnT>
                    <a:lnB>
                      <a:noFill/>
                    </a:lnB>
                    <a:solidFill>
                      <a:srgbClr val="D9D9D9"/>
                    </a:solidFill>
                  </a:tcPr>
                </a:tc>
                <a:tc>
                  <a:txBody>
                    <a:bodyPr/>
                    <a:lstStyle/>
                    <a:p>
                      <a:pPr marL="0" marR="0" algn="ctr">
                        <a:lnSpc>
                          <a:spcPct val="110000"/>
                        </a:lnSpc>
                        <a:spcBef>
                          <a:spcPts val="300"/>
                        </a:spcBef>
                        <a:spcAft>
                          <a:spcPts val="300"/>
                        </a:spcAft>
                      </a:pPr>
                      <a:r>
                        <a:rPr lang="en-US" sz="2400" kern="1200" dirty="0">
                          <a:solidFill>
                            <a:srgbClr val="000000"/>
                          </a:solidFill>
                          <a:latin typeface="Tw Cen MT"/>
                          <a:ea typeface="Tw Cen MT"/>
                          <a:cs typeface="Arial"/>
                        </a:rPr>
                        <a:t>1-5</a:t>
                      </a:r>
                      <a:endParaRPr lang="en-US" sz="2400" kern="1200" dirty="0">
                        <a:latin typeface="Tw Cen MT"/>
                        <a:ea typeface="Tw Cen MT"/>
                        <a:cs typeface="Times New Roman"/>
                      </a:endParaRPr>
                    </a:p>
                  </a:txBody>
                  <a:tcPr marL="68580" marR="68580" marT="0" marB="0" anchor="ctr">
                    <a:lnL>
                      <a:noFill/>
                    </a:lnL>
                    <a:lnR>
                      <a:noFill/>
                    </a:lnR>
                    <a:lnT>
                      <a:noFill/>
                    </a:lnT>
                    <a:lnB>
                      <a:noFill/>
                    </a:lnB>
                    <a:solidFill>
                      <a:srgbClr val="D9D9D9"/>
                    </a:solidFill>
                  </a:tcPr>
                </a:tc>
              </a:tr>
              <a:tr h="559784">
                <a:tc>
                  <a:txBody>
                    <a:bodyPr/>
                    <a:lstStyle/>
                    <a:p>
                      <a:pPr marL="0" marR="0">
                        <a:lnSpc>
                          <a:spcPct val="110000"/>
                        </a:lnSpc>
                        <a:spcBef>
                          <a:spcPts val="300"/>
                        </a:spcBef>
                        <a:spcAft>
                          <a:spcPts val="300"/>
                        </a:spcAft>
                      </a:pPr>
                      <a:r>
                        <a:rPr lang="en-US" sz="2400" kern="1200" dirty="0">
                          <a:solidFill>
                            <a:srgbClr val="000000"/>
                          </a:solidFill>
                          <a:latin typeface="Tw Cen MT"/>
                          <a:ea typeface="Tw Cen MT"/>
                          <a:cs typeface="Arial"/>
                        </a:rPr>
                        <a:t>Public health effects</a:t>
                      </a:r>
                      <a:endParaRPr lang="en-US" sz="2400" kern="1200" dirty="0">
                        <a:latin typeface="Tw Cen MT"/>
                        <a:ea typeface="Tw Cen MT"/>
                        <a:cs typeface="Times New Roman"/>
                      </a:endParaRPr>
                    </a:p>
                  </a:txBody>
                  <a:tcPr marL="68580" marR="68580" marT="0" marB="0" anchor="ctr">
                    <a:lnL>
                      <a:noFill/>
                    </a:lnL>
                    <a:lnR>
                      <a:noFill/>
                    </a:lnR>
                    <a:lnT>
                      <a:noFill/>
                    </a:lnT>
                    <a:lnB w="28575" cap="flat" cmpd="sng" algn="ctr">
                      <a:solidFill>
                        <a:schemeClr val="tx1"/>
                      </a:solidFill>
                      <a:prstDash val="solid"/>
                      <a:round/>
                      <a:headEnd type="none" w="med" len="med"/>
                      <a:tailEnd type="none" w="med" len="med"/>
                    </a:lnB>
                    <a:solidFill>
                      <a:srgbClr val="BFBFBF"/>
                    </a:solidFill>
                  </a:tcPr>
                </a:tc>
                <a:tc>
                  <a:txBody>
                    <a:bodyPr/>
                    <a:lstStyle/>
                    <a:p>
                      <a:pPr marL="0" marR="0" algn="ctr">
                        <a:lnSpc>
                          <a:spcPct val="110000"/>
                        </a:lnSpc>
                        <a:spcBef>
                          <a:spcPts val="300"/>
                        </a:spcBef>
                        <a:spcAft>
                          <a:spcPts val="300"/>
                        </a:spcAft>
                      </a:pPr>
                      <a:r>
                        <a:rPr lang="en-US" sz="2400" kern="1200" dirty="0">
                          <a:solidFill>
                            <a:srgbClr val="000000"/>
                          </a:solidFill>
                          <a:latin typeface="Tw Cen MT"/>
                          <a:ea typeface="Tw Cen MT"/>
                          <a:cs typeface="Arial"/>
                        </a:rPr>
                        <a:t>1-5</a:t>
                      </a:r>
                      <a:endParaRPr lang="en-US" sz="2400" kern="1200" dirty="0">
                        <a:latin typeface="Tw Cen MT"/>
                        <a:ea typeface="Tw Cen MT"/>
                        <a:cs typeface="Times New Roman"/>
                      </a:endParaRPr>
                    </a:p>
                  </a:txBody>
                  <a:tcPr marL="68580" marR="68580" marT="0" marB="0" anchor="ctr">
                    <a:lnL>
                      <a:noFill/>
                    </a:lnL>
                    <a:lnR>
                      <a:noFill/>
                    </a:lnR>
                    <a:lnT>
                      <a:noFill/>
                    </a:lnT>
                    <a:lnB w="28575" cap="flat" cmpd="sng" algn="ctr">
                      <a:solidFill>
                        <a:schemeClr val="tx1"/>
                      </a:solidFill>
                      <a:prstDash val="solid"/>
                      <a:round/>
                      <a:headEnd type="none" w="med" len="med"/>
                      <a:tailEnd type="none" w="med" len="med"/>
                    </a:lnB>
                    <a:solidFill>
                      <a:srgbClr val="BFBFBF"/>
                    </a:solidFill>
                  </a:tcPr>
                </a:tc>
              </a:tr>
              <a:tr h="591077">
                <a:tc>
                  <a:txBody>
                    <a:bodyPr/>
                    <a:lstStyle/>
                    <a:p>
                      <a:pPr marL="0" marR="0">
                        <a:lnSpc>
                          <a:spcPct val="110000"/>
                        </a:lnSpc>
                        <a:spcBef>
                          <a:spcPts val="300"/>
                        </a:spcBef>
                        <a:spcAft>
                          <a:spcPts val="300"/>
                        </a:spcAft>
                      </a:pPr>
                      <a:r>
                        <a:rPr lang="en-US" sz="2400" kern="1200" dirty="0">
                          <a:solidFill>
                            <a:srgbClr val="000000"/>
                          </a:solidFill>
                          <a:latin typeface="Tw Cen MT"/>
                          <a:ea typeface="Tw Cen MT"/>
                          <a:cs typeface="Arial"/>
                        </a:rPr>
                        <a:t>Sensitive populations</a:t>
                      </a:r>
                      <a:endParaRPr lang="en-US" sz="2400" kern="1200" dirty="0">
                        <a:latin typeface="Tw Cen MT"/>
                        <a:ea typeface="Tw Cen MT"/>
                        <a:cs typeface="Times New Roman"/>
                      </a:endParaRPr>
                    </a:p>
                  </a:txBody>
                  <a:tcPr marL="68580" marR="68580" marT="0" marB="0" anchor="ctr">
                    <a:lnL>
                      <a:noFill/>
                    </a:lnL>
                    <a:lnR>
                      <a:noFill/>
                    </a:lnR>
                    <a:lnT w="28575" cap="flat" cmpd="sng" algn="ctr">
                      <a:solidFill>
                        <a:schemeClr val="tx1"/>
                      </a:solidFill>
                      <a:prstDash val="solid"/>
                      <a:round/>
                      <a:headEnd type="none" w="med" len="med"/>
                      <a:tailEnd type="none" w="med" len="med"/>
                    </a:lnT>
                    <a:lnB>
                      <a:noFill/>
                    </a:lnB>
                    <a:solidFill>
                      <a:srgbClr val="D9D9D9"/>
                    </a:solidFill>
                  </a:tcPr>
                </a:tc>
                <a:tc>
                  <a:txBody>
                    <a:bodyPr/>
                    <a:lstStyle/>
                    <a:p>
                      <a:pPr marL="0" marR="0" algn="ctr">
                        <a:lnSpc>
                          <a:spcPct val="110000"/>
                        </a:lnSpc>
                        <a:spcBef>
                          <a:spcPts val="300"/>
                        </a:spcBef>
                        <a:spcAft>
                          <a:spcPts val="300"/>
                        </a:spcAft>
                      </a:pPr>
                      <a:r>
                        <a:rPr lang="en-US" sz="2400" kern="1200" dirty="0">
                          <a:solidFill>
                            <a:srgbClr val="000000"/>
                          </a:solidFill>
                          <a:latin typeface="Tw Cen MT"/>
                          <a:ea typeface="Tw Cen MT"/>
                          <a:cs typeface="Arial"/>
                        </a:rPr>
                        <a:t>1-3</a:t>
                      </a:r>
                      <a:endParaRPr lang="en-US" sz="2400" kern="1200" dirty="0">
                        <a:latin typeface="Tw Cen MT"/>
                        <a:ea typeface="Tw Cen MT"/>
                        <a:cs typeface="Times New Roman"/>
                      </a:endParaRPr>
                    </a:p>
                  </a:txBody>
                  <a:tcPr marL="68580" marR="68580" marT="0" marB="0" anchor="ctr">
                    <a:lnL>
                      <a:noFill/>
                    </a:lnL>
                    <a:lnR>
                      <a:noFill/>
                    </a:lnR>
                    <a:lnT w="28575" cap="flat" cmpd="sng" algn="ctr">
                      <a:solidFill>
                        <a:schemeClr val="tx1"/>
                      </a:solidFill>
                      <a:prstDash val="solid"/>
                      <a:round/>
                      <a:headEnd type="none" w="med" len="med"/>
                      <a:tailEnd type="none" w="med" len="med"/>
                    </a:lnT>
                    <a:lnB>
                      <a:noFill/>
                    </a:lnB>
                    <a:solidFill>
                      <a:srgbClr val="D9D9D9"/>
                    </a:solidFill>
                  </a:tcPr>
                </a:tc>
              </a:tr>
              <a:tr h="594754">
                <a:tc>
                  <a:txBody>
                    <a:bodyPr/>
                    <a:lstStyle/>
                    <a:p>
                      <a:pPr marL="0" marR="0">
                        <a:lnSpc>
                          <a:spcPct val="110000"/>
                        </a:lnSpc>
                        <a:spcBef>
                          <a:spcPts val="300"/>
                        </a:spcBef>
                        <a:spcAft>
                          <a:spcPts val="300"/>
                        </a:spcAft>
                      </a:pPr>
                      <a:r>
                        <a:rPr lang="en-US" sz="2400" kern="1200" dirty="0">
                          <a:solidFill>
                            <a:srgbClr val="000000"/>
                          </a:solidFill>
                          <a:latin typeface="Tw Cen MT"/>
                          <a:ea typeface="Tw Cen MT"/>
                          <a:cs typeface="Arial"/>
                        </a:rPr>
                        <a:t>Socioeconomic factors</a:t>
                      </a:r>
                      <a:endParaRPr lang="en-US" sz="2400" kern="1200" dirty="0">
                        <a:latin typeface="Tw Cen MT"/>
                        <a:ea typeface="Tw Cen MT"/>
                        <a:cs typeface="Times New Roman"/>
                      </a:endParaRPr>
                    </a:p>
                  </a:txBody>
                  <a:tcPr marL="68580" marR="68580" marT="0" marB="0" anchor="ctr">
                    <a:lnL>
                      <a:noFill/>
                    </a:lnL>
                    <a:lnR>
                      <a:noFill/>
                    </a:lnR>
                    <a:lnT>
                      <a:noFill/>
                    </a:lnT>
                    <a:lnB w="28575" cap="flat" cmpd="sng" algn="ctr">
                      <a:solidFill>
                        <a:schemeClr val="tx1"/>
                      </a:solidFill>
                      <a:prstDash val="solid"/>
                      <a:round/>
                      <a:headEnd type="none" w="med" len="med"/>
                      <a:tailEnd type="none" w="med" len="med"/>
                    </a:lnB>
                    <a:solidFill>
                      <a:srgbClr val="BFBFBF"/>
                    </a:solidFill>
                  </a:tcPr>
                </a:tc>
                <a:tc>
                  <a:txBody>
                    <a:bodyPr/>
                    <a:lstStyle/>
                    <a:p>
                      <a:pPr marL="0" marR="0" algn="ctr">
                        <a:lnSpc>
                          <a:spcPct val="110000"/>
                        </a:lnSpc>
                        <a:spcBef>
                          <a:spcPts val="300"/>
                        </a:spcBef>
                        <a:spcAft>
                          <a:spcPts val="300"/>
                        </a:spcAft>
                      </a:pPr>
                      <a:r>
                        <a:rPr lang="en-US" sz="2400" kern="1200" dirty="0">
                          <a:solidFill>
                            <a:srgbClr val="000000"/>
                          </a:solidFill>
                          <a:latin typeface="Tw Cen MT"/>
                          <a:ea typeface="Tw Cen MT"/>
                          <a:cs typeface="Arial"/>
                        </a:rPr>
                        <a:t>1-3</a:t>
                      </a:r>
                      <a:endParaRPr lang="en-US" sz="2400" kern="1200" dirty="0">
                        <a:latin typeface="Tw Cen MT"/>
                        <a:ea typeface="Tw Cen MT"/>
                        <a:cs typeface="Times New Roman"/>
                      </a:endParaRPr>
                    </a:p>
                  </a:txBody>
                  <a:tcPr marL="68580" marR="68580" marT="0" marB="0" anchor="ctr">
                    <a:lnL>
                      <a:noFill/>
                    </a:lnL>
                    <a:lnR>
                      <a:noFill/>
                    </a:lnR>
                    <a:lnT>
                      <a:noFill/>
                    </a:lnT>
                    <a:lnB w="28575" cap="flat" cmpd="sng" algn="ctr">
                      <a:solidFill>
                        <a:schemeClr val="tx1"/>
                      </a:solidFill>
                      <a:prstDash val="solid"/>
                      <a:round/>
                      <a:headEnd type="none" w="med" len="med"/>
                      <a:tailEnd type="none" w="med" len="med"/>
                    </a:lnB>
                    <a:solidFill>
                      <a:srgbClr val="BFBFBF"/>
                    </a:solidFill>
                  </a:tcPr>
                </a:tc>
              </a:tr>
              <a:tr h="591077">
                <a:tc>
                  <a:txBody>
                    <a:bodyPr/>
                    <a:lstStyle/>
                    <a:p>
                      <a:pPr marL="0" marR="0">
                        <a:lnSpc>
                          <a:spcPct val="110000"/>
                        </a:lnSpc>
                        <a:spcBef>
                          <a:spcPts val="300"/>
                        </a:spcBef>
                        <a:spcAft>
                          <a:spcPts val="300"/>
                        </a:spcAft>
                      </a:pPr>
                      <a:r>
                        <a:rPr lang="en-US" sz="2400" b="1" kern="1200" dirty="0">
                          <a:solidFill>
                            <a:srgbClr val="000000"/>
                          </a:solidFill>
                          <a:latin typeface="Tw Cen MT"/>
                          <a:ea typeface="Tw Cen MT"/>
                          <a:cs typeface="Arial"/>
                        </a:rPr>
                        <a:t>Cumulative impact</a:t>
                      </a:r>
                      <a:endParaRPr lang="en-US" sz="2400" kern="1200" dirty="0">
                        <a:latin typeface="Tw Cen MT"/>
                        <a:ea typeface="Tw Cen MT"/>
                        <a:cs typeface="Times New Roman"/>
                      </a:endParaRPr>
                    </a:p>
                  </a:txBody>
                  <a:tcPr marL="68580" marR="68580" marT="0" marB="0" anchor="ctr">
                    <a:lnL>
                      <a:noFill/>
                    </a:lnL>
                    <a:lnR>
                      <a:noFill/>
                    </a:lnR>
                    <a:lnT w="28575" cap="flat" cmpd="sng" algn="ctr">
                      <a:solidFill>
                        <a:schemeClr val="tx1"/>
                      </a:solidFill>
                      <a:prstDash val="solid"/>
                      <a:round/>
                      <a:headEnd type="none" w="med" len="med"/>
                      <a:tailEnd type="none" w="med" len="med"/>
                    </a:lnT>
                    <a:lnB>
                      <a:noFill/>
                    </a:lnB>
                    <a:solidFill>
                      <a:srgbClr val="D9D9D9"/>
                    </a:solidFill>
                  </a:tcPr>
                </a:tc>
                <a:tc>
                  <a:txBody>
                    <a:bodyPr/>
                    <a:lstStyle/>
                    <a:p>
                      <a:pPr marL="0" marR="0" algn="ctr">
                        <a:lnSpc>
                          <a:spcPct val="110000"/>
                        </a:lnSpc>
                        <a:spcBef>
                          <a:spcPts val="300"/>
                        </a:spcBef>
                        <a:spcAft>
                          <a:spcPts val="300"/>
                        </a:spcAft>
                      </a:pPr>
                      <a:r>
                        <a:rPr lang="en-US" sz="2400" b="1" kern="1200" dirty="0">
                          <a:solidFill>
                            <a:srgbClr val="000000"/>
                          </a:solidFill>
                          <a:latin typeface="Tw Cen MT"/>
                          <a:ea typeface="Tw Cen MT"/>
                          <a:cs typeface="Arial"/>
                        </a:rPr>
                        <a:t>6-120</a:t>
                      </a:r>
                      <a:endParaRPr lang="en-US" sz="2400" kern="1200" dirty="0">
                        <a:latin typeface="Tw Cen MT"/>
                        <a:ea typeface="Tw Cen MT"/>
                        <a:cs typeface="Times New Roman"/>
                      </a:endParaRPr>
                    </a:p>
                  </a:txBody>
                  <a:tcPr marL="68580" marR="68580" marT="0" marB="0" anchor="ctr">
                    <a:lnL>
                      <a:noFill/>
                    </a:lnL>
                    <a:lnR>
                      <a:noFill/>
                    </a:lnR>
                    <a:lnT w="28575" cap="flat" cmpd="sng" algn="ctr">
                      <a:solidFill>
                        <a:schemeClr val="tx1"/>
                      </a:solidFill>
                      <a:prstDash val="solid"/>
                      <a:round/>
                      <a:headEnd type="none" w="med" len="med"/>
                      <a:tailEnd type="none" w="med" len="med"/>
                    </a:lnT>
                    <a:lnB>
                      <a:noFill/>
                    </a:lnB>
                    <a:solidFill>
                      <a:srgbClr val="D9D9D9"/>
                    </a:solidFill>
                  </a:tcPr>
                </a:tc>
              </a:tr>
            </a:tbl>
          </a:graphicData>
        </a:graphic>
      </p:graphicFrame>
      <p:sp>
        <p:nvSpPr>
          <p:cNvPr id="4" name="Left Brace 3"/>
          <p:cNvSpPr/>
          <p:nvPr/>
        </p:nvSpPr>
        <p:spPr>
          <a:xfrm>
            <a:off x="914400" y="2689814"/>
            <a:ext cx="214290" cy="1577386"/>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dirty="0"/>
          </a:p>
        </p:txBody>
      </p:sp>
      <p:sp>
        <p:nvSpPr>
          <p:cNvPr id="28" name="Plus 27"/>
          <p:cNvSpPr/>
          <p:nvPr/>
        </p:nvSpPr>
        <p:spPr>
          <a:xfrm>
            <a:off x="381000" y="3351962"/>
            <a:ext cx="364288" cy="38183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Left Brace 31"/>
          <p:cNvSpPr/>
          <p:nvPr/>
        </p:nvSpPr>
        <p:spPr>
          <a:xfrm>
            <a:off x="914400" y="4409260"/>
            <a:ext cx="214290" cy="1077139"/>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dirty="0"/>
          </a:p>
        </p:txBody>
      </p:sp>
      <p:sp>
        <p:nvSpPr>
          <p:cNvPr id="33" name="Plus 32"/>
          <p:cNvSpPr/>
          <p:nvPr/>
        </p:nvSpPr>
        <p:spPr>
          <a:xfrm>
            <a:off x="397712" y="4724400"/>
            <a:ext cx="364288" cy="38183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F4642340-CE23-43DA-86B0-96FDB88E76E6}" type="slidenum">
              <a:rPr lang="en-US" smtClean="0"/>
              <a:pPr/>
              <a:t>15</a:t>
            </a:fld>
            <a:endParaRPr lang="en-US" dirty="0"/>
          </a:p>
        </p:txBody>
      </p:sp>
      <p:sp>
        <p:nvSpPr>
          <p:cNvPr id="5" name="TextBox 4"/>
          <p:cNvSpPr txBox="1"/>
          <p:nvPr/>
        </p:nvSpPr>
        <p:spPr>
          <a:xfrm>
            <a:off x="1828800" y="6324600"/>
            <a:ext cx="5029200" cy="381000"/>
          </a:xfrm>
          <a:prstGeom prst="rect">
            <a:avLst/>
          </a:prstGeom>
          <a:noFill/>
        </p:spPr>
        <p:txBody>
          <a:bodyPr wrap="square" rtlCol="0">
            <a:spAutoFit/>
          </a:bodyPr>
          <a:lstStyle/>
          <a:p>
            <a:r>
              <a:rPr lang="en-US" dirty="0" smtClean="0"/>
              <a:t>Considering revised scoring based on comments.</a:t>
            </a:r>
            <a:endParaRPr lang="en-US" dirty="0"/>
          </a:p>
        </p:txBody>
      </p:sp>
    </p:spTree>
    <p:extLst>
      <p:ext uri="{BB962C8B-B14F-4D97-AF65-F5344CB8AC3E}">
        <p14:creationId xmlns:p14="http://schemas.microsoft.com/office/powerpoint/2010/main" val="949403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Indicator: </a:t>
            </a:r>
            <a:r>
              <a:rPr lang="en-US" dirty="0" smtClean="0">
                <a:cs typeface="Times New Roman"/>
              </a:rPr>
              <a:t>Ozone</a:t>
            </a:r>
            <a:endParaRPr lang="en-US" dirty="0"/>
          </a:p>
        </p:txBody>
      </p:sp>
      <p:sp>
        <p:nvSpPr>
          <p:cNvPr id="4" name="Content Placeholder 3"/>
          <p:cNvSpPr>
            <a:spLocks noGrp="1"/>
          </p:cNvSpPr>
          <p:nvPr>
            <p:ph sz="quarter" idx="1"/>
          </p:nvPr>
        </p:nvSpPr>
        <p:spPr>
          <a:xfrm>
            <a:off x="612648" y="1600200"/>
            <a:ext cx="8153400" cy="5029200"/>
          </a:xfrm>
        </p:spPr>
        <p:txBody>
          <a:bodyPr>
            <a:normAutofit/>
          </a:bodyPr>
          <a:lstStyle/>
          <a:p>
            <a:r>
              <a:rPr lang="en-US" dirty="0"/>
              <a:t>Air Resources Board’s Air Monitoring Network</a:t>
            </a:r>
            <a:endParaRPr lang="en-US" b="1" dirty="0" smtClean="0"/>
          </a:p>
          <a:p>
            <a:r>
              <a:rPr lang="en-US" b="1" dirty="0" smtClean="0"/>
              <a:t>Indicator</a:t>
            </a:r>
            <a:r>
              <a:rPr lang="en-US" dirty="0" smtClean="0"/>
              <a:t>: Daily maximum 8-hour ozone concentrations for the summer season</a:t>
            </a:r>
          </a:p>
          <a:p>
            <a:pPr lvl="1"/>
            <a:r>
              <a:rPr lang="en-US" dirty="0"/>
              <a:t>Interpolated from nearest monitors to geographic center of the ZIP code by ARB </a:t>
            </a:r>
          </a:p>
          <a:p>
            <a:pPr lvl="1"/>
            <a:r>
              <a:rPr lang="en-US" dirty="0"/>
              <a:t>Three year (</a:t>
            </a:r>
            <a:r>
              <a:rPr lang="en-US" dirty="0" smtClean="0"/>
              <a:t>2007-2009) average</a:t>
            </a:r>
            <a:endParaRPr lang="en-US" dirty="0"/>
          </a:p>
          <a:p>
            <a:r>
              <a:rPr lang="en-US" dirty="0" smtClean="0"/>
              <a:t>Assign a percentile (&gt;0 – 100) to all California </a:t>
            </a:r>
            <a:br>
              <a:rPr lang="en-US" dirty="0" smtClean="0"/>
            </a:br>
            <a:r>
              <a:rPr lang="en-US" dirty="0" smtClean="0"/>
              <a:t>ZIP codes</a:t>
            </a:r>
          </a:p>
        </p:txBody>
      </p:sp>
      <p:sp>
        <p:nvSpPr>
          <p:cNvPr id="3" name="Slide Number Placeholder 2"/>
          <p:cNvSpPr>
            <a:spLocks noGrp="1"/>
          </p:cNvSpPr>
          <p:nvPr>
            <p:ph type="sldNum" sz="quarter" idx="12"/>
          </p:nvPr>
        </p:nvSpPr>
        <p:spPr/>
        <p:txBody>
          <a:bodyPr>
            <a:normAutofit fontScale="85000" lnSpcReduction="20000"/>
          </a:bodyPr>
          <a:lstStyle/>
          <a:p>
            <a:fld id="{F4642340-CE23-43DA-86B0-96FDB88E76E6}" type="slidenum">
              <a:rPr lang="en-US" smtClean="0"/>
              <a:pPr/>
              <a:t>16</a:t>
            </a:fld>
            <a:endParaRPr lang="en-US" dirty="0"/>
          </a:p>
        </p:txBody>
      </p:sp>
    </p:spTree>
    <p:extLst>
      <p:ext uri="{BB962C8B-B14F-4D97-AF65-F5344CB8AC3E}">
        <p14:creationId xmlns:p14="http://schemas.microsoft.com/office/powerpoint/2010/main" val="17231373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2648" y="0"/>
            <a:ext cx="8153400" cy="990600"/>
          </a:xfrm>
        </p:spPr>
        <p:txBody>
          <a:bodyPr>
            <a:noAutofit/>
          </a:bodyPr>
          <a:lstStyle/>
          <a:p>
            <a:r>
              <a:rPr lang="en-US" sz="3200" b="1" dirty="0" smtClean="0"/>
              <a:t>Preliminary Statewide Map: Ozone</a:t>
            </a:r>
            <a:endParaRPr lang="en-US" sz="3200" b="1" dirty="0"/>
          </a:p>
        </p:txBody>
      </p:sp>
      <p:sp>
        <p:nvSpPr>
          <p:cNvPr id="6" name="Rectangle 5"/>
          <p:cNvSpPr/>
          <p:nvPr/>
        </p:nvSpPr>
        <p:spPr>
          <a:xfrm>
            <a:off x="5981700" y="838200"/>
            <a:ext cx="1600200" cy="571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838200" y="1123950"/>
            <a:ext cx="7357110" cy="5093548"/>
          </a:xfrm>
        </p:spPr>
      </p:pic>
      <p:sp>
        <p:nvSpPr>
          <p:cNvPr id="2" name="Slide Number Placeholder 1"/>
          <p:cNvSpPr>
            <a:spLocks noGrp="1"/>
          </p:cNvSpPr>
          <p:nvPr>
            <p:ph type="sldNum" sz="quarter" idx="12"/>
          </p:nvPr>
        </p:nvSpPr>
        <p:spPr/>
        <p:txBody>
          <a:bodyPr>
            <a:normAutofit fontScale="85000" lnSpcReduction="20000"/>
          </a:bodyPr>
          <a:lstStyle/>
          <a:p>
            <a:fld id="{F4642340-CE23-43DA-86B0-96FDB88E76E6}" type="slidenum">
              <a:rPr lang="en-US" smtClean="0"/>
              <a:pPr/>
              <a:t>17</a:t>
            </a:fld>
            <a:endParaRPr lang="en-US" dirty="0"/>
          </a:p>
        </p:txBody>
      </p:sp>
    </p:spTree>
    <p:extLst>
      <p:ext uri="{BB962C8B-B14F-4D97-AF65-F5344CB8AC3E}">
        <p14:creationId xmlns:p14="http://schemas.microsoft.com/office/powerpoint/2010/main" val="122564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 y="152400"/>
            <a:ext cx="8534400" cy="952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2"/>
                </a:solidFill>
                <a:latin typeface="+mj-lt"/>
                <a:ea typeface="+mj-ea"/>
                <a:cs typeface="+mj-cs"/>
              </a:rPr>
              <a:t>Preliminary Component Score: Exposures Indicators</a:t>
            </a:r>
          </a:p>
        </p:txBody>
      </p:sp>
      <p:pic>
        <p:nvPicPr>
          <p:cNvPr id="5" name="Content Placeholder 4"/>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762000" y="1066800"/>
            <a:ext cx="7484293" cy="5181600"/>
          </a:xfrm>
        </p:spPr>
      </p:pic>
      <p:sp>
        <p:nvSpPr>
          <p:cNvPr id="2" name="Slide Number Placeholder 1"/>
          <p:cNvSpPr>
            <a:spLocks noGrp="1"/>
          </p:cNvSpPr>
          <p:nvPr>
            <p:ph type="sldNum" sz="quarter" idx="12"/>
          </p:nvPr>
        </p:nvSpPr>
        <p:spPr/>
        <p:txBody>
          <a:bodyPr>
            <a:normAutofit fontScale="85000" lnSpcReduction="20000"/>
          </a:bodyPr>
          <a:lstStyle/>
          <a:p>
            <a:fld id="{F4642340-CE23-43DA-86B0-96FDB88E76E6}" type="slidenum">
              <a:rPr lang="en-US" smtClean="0"/>
              <a:pPr/>
              <a:t>18</a:t>
            </a:fld>
            <a:endParaRPr lang="en-US" dirty="0"/>
          </a:p>
        </p:txBody>
      </p:sp>
    </p:spTree>
    <p:extLst>
      <p:ext uri="{BB962C8B-B14F-4D97-AF65-F5344CB8AC3E}">
        <p14:creationId xmlns:p14="http://schemas.microsoft.com/office/powerpoint/2010/main" val="8299854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 y="76200"/>
            <a:ext cx="85344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2"/>
                </a:solidFill>
                <a:latin typeface="+mj-lt"/>
                <a:ea typeface="+mj-ea"/>
                <a:cs typeface="+mj-cs"/>
              </a:rPr>
              <a:t>Preliminary Component Score: Public Health Indicators</a:t>
            </a:r>
          </a:p>
        </p:txBody>
      </p:sp>
      <p:pic>
        <p:nvPicPr>
          <p:cNvPr id="5" name="Content Placeholder 4"/>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533400" y="1143000"/>
            <a:ext cx="7429992" cy="5144006"/>
          </a:xfrm>
        </p:spPr>
      </p:pic>
      <p:sp>
        <p:nvSpPr>
          <p:cNvPr id="2" name="Slide Number Placeholder 1"/>
          <p:cNvSpPr>
            <a:spLocks noGrp="1"/>
          </p:cNvSpPr>
          <p:nvPr>
            <p:ph type="sldNum" sz="quarter" idx="12"/>
          </p:nvPr>
        </p:nvSpPr>
        <p:spPr/>
        <p:txBody>
          <a:bodyPr>
            <a:normAutofit fontScale="85000" lnSpcReduction="20000"/>
          </a:bodyPr>
          <a:lstStyle/>
          <a:p>
            <a:fld id="{F4642340-CE23-43DA-86B0-96FDB88E76E6}" type="slidenum">
              <a:rPr lang="en-US" smtClean="0"/>
              <a:pPr/>
              <a:t>19</a:t>
            </a:fld>
            <a:endParaRPr lang="en-US" dirty="0"/>
          </a:p>
        </p:txBody>
      </p:sp>
    </p:spTree>
    <p:extLst>
      <p:ext uri="{BB962C8B-B14F-4D97-AF65-F5344CB8AC3E}">
        <p14:creationId xmlns:p14="http://schemas.microsoft.com/office/powerpoint/2010/main" val="13240395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Program Origins in Environmental Justice	</a:t>
            </a:r>
            <a:endParaRPr lang="en-US" sz="3600" dirty="0"/>
          </a:p>
        </p:txBody>
      </p:sp>
      <p:sp>
        <p:nvSpPr>
          <p:cNvPr id="3" name="Content Placeholder 2"/>
          <p:cNvSpPr>
            <a:spLocks noGrp="1"/>
          </p:cNvSpPr>
          <p:nvPr>
            <p:ph sz="quarter" idx="1"/>
          </p:nvPr>
        </p:nvSpPr>
        <p:spPr/>
        <p:txBody>
          <a:bodyPr>
            <a:normAutofit fontScale="85000" lnSpcReduction="10000"/>
          </a:bodyPr>
          <a:lstStyle/>
          <a:p>
            <a:r>
              <a:rPr lang="en-US" dirty="0" smtClean="0"/>
              <a:t>Statutory definition of EJ</a:t>
            </a:r>
          </a:p>
          <a:p>
            <a:pPr lvl="1"/>
            <a:r>
              <a:rPr lang="en-US" dirty="0" smtClean="0"/>
              <a:t>“Environmental justice means the fair treatment of people of all races, cultures, and incomes with respect to the development, adoption, implementation and enforcement of environmental laws, regulations, and policies.” </a:t>
            </a:r>
            <a:br>
              <a:rPr lang="en-US" dirty="0" smtClean="0"/>
            </a:br>
            <a:r>
              <a:rPr lang="en-US" dirty="0" smtClean="0"/>
              <a:t>				Gov. Code §65040.12(e), 1999</a:t>
            </a:r>
          </a:p>
          <a:p>
            <a:r>
              <a:rPr lang="en-US" dirty="0" smtClean="0"/>
              <a:t>Cal/EPA’s responsibilities</a:t>
            </a:r>
          </a:p>
          <a:p>
            <a:pPr lvl="1"/>
            <a:r>
              <a:rPr lang="en-US" dirty="0" smtClean="0"/>
              <a:t>Required development of interagency environmental justice strategy for Cal/EPA (completed 2004)</a:t>
            </a:r>
          </a:p>
          <a:p>
            <a:pPr lvl="1"/>
            <a:r>
              <a:rPr lang="en-US" dirty="0" smtClean="0"/>
              <a:t>Required each of the Cal/EPA boards and departments to review, identify, and address program obstacles impeding the progress of environmental justice </a:t>
            </a:r>
            <a:br>
              <a:rPr lang="en-US" dirty="0" smtClean="0"/>
            </a:br>
            <a:r>
              <a:rPr lang="en-US" dirty="0" smtClean="0"/>
              <a:t>				Public Resources Code §71113, 2000</a:t>
            </a:r>
          </a:p>
        </p:txBody>
      </p:sp>
      <p:sp>
        <p:nvSpPr>
          <p:cNvPr id="5" name="Slide Number Placeholder 4"/>
          <p:cNvSpPr>
            <a:spLocks noGrp="1"/>
          </p:cNvSpPr>
          <p:nvPr>
            <p:ph type="sldNum" sz="quarter" idx="12"/>
          </p:nvPr>
        </p:nvSpPr>
        <p:spPr/>
        <p:txBody>
          <a:bodyPr>
            <a:normAutofit fontScale="85000" lnSpcReduction="20000"/>
          </a:bodyPr>
          <a:lstStyle/>
          <a:p>
            <a:fld id="{F4642340-CE23-43DA-86B0-96FDB88E76E6}" type="slidenum">
              <a:rPr lang="en-US" smtClean="0"/>
              <a:pPr/>
              <a:t>2</a:t>
            </a:fld>
            <a:endParaRPr lang="en-US" dirty="0"/>
          </a:p>
        </p:txBody>
      </p:sp>
    </p:spTree>
    <p:extLst>
      <p:ext uri="{BB962C8B-B14F-4D97-AF65-F5344CB8AC3E}">
        <p14:creationId xmlns:p14="http://schemas.microsoft.com/office/powerpoint/2010/main" val="5579482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8600" y="76200"/>
            <a:ext cx="88392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b="1" dirty="0">
                <a:solidFill>
                  <a:schemeClr val="tx2"/>
                </a:solidFill>
                <a:latin typeface="+mj-lt"/>
                <a:ea typeface="+mj-ea"/>
                <a:cs typeface="+mj-cs"/>
              </a:rPr>
              <a:t>Preliminary Component Score: Environmental Effects Indicators</a:t>
            </a:r>
          </a:p>
        </p:txBody>
      </p:sp>
      <p:pic>
        <p:nvPicPr>
          <p:cNvPr id="5" name="Content Placeholder 4"/>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533400" y="762000"/>
            <a:ext cx="8077200" cy="5592088"/>
          </a:xfrm>
        </p:spPr>
      </p:pic>
      <p:sp>
        <p:nvSpPr>
          <p:cNvPr id="2" name="Slide Number Placeholder 1"/>
          <p:cNvSpPr>
            <a:spLocks noGrp="1"/>
          </p:cNvSpPr>
          <p:nvPr>
            <p:ph type="sldNum" sz="quarter" idx="12"/>
          </p:nvPr>
        </p:nvSpPr>
        <p:spPr/>
        <p:txBody>
          <a:bodyPr>
            <a:normAutofit fontScale="85000" lnSpcReduction="20000"/>
          </a:bodyPr>
          <a:lstStyle/>
          <a:p>
            <a:fld id="{F4642340-CE23-43DA-86B0-96FDB88E76E6}" type="slidenum">
              <a:rPr lang="en-US" smtClean="0"/>
              <a:pPr/>
              <a:t>20</a:t>
            </a:fld>
            <a:endParaRPr lang="en-US" dirty="0"/>
          </a:p>
        </p:txBody>
      </p:sp>
    </p:spTree>
    <p:extLst>
      <p:ext uri="{BB962C8B-B14F-4D97-AF65-F5344CB8AC3E}">
        <p14:creationId xmlns:p14="http://schemas.microsoft.com/office/powerpoint/2010/main" val="35917251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1000" y="76200"/>
            <a:ext cx="85344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2"/>
                </a:solidFill>
                <a:latin typeface="+mj-lt"/>
                <a:ea typeface="+mj-ea"/>
                <a:cs typeface="+mj-cs"/>
              </a:rPr>
              <a:t>Preliminary Component Score: Sensitive Populations</a:t>
            </a:r>
          </a:p>
        </p:txBody>
      </p:sp>
      <p:pic>
        <p:nvPicPr>
          <p:cNvPr id="5" name="Content Placeholder 4"/>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457200" y="914400"/>
            <a:ext cx="7696200" cy="5328310"/>
          </a:xfrm>
        </p:spPr>
      </p:pic>
      <p:sp>
        <p:nvSpPr>
          <p:cNvPr id="2" name="Slide Number Placeholder 1"/>
          <p:cNvSpPr>
            <a:spLocks noGrp="1"/>
          </p:cNvSpPr>
          <p:nvPr>
            <p:ph type="sldNum" sz="quarter" idx="12"/>
          </p:nvPr>
        </p:nvSpPr>
        <p:spPr/>
        <p:txBody>
          <a:bodyPr>
            <a:normAutofit fontScale="85000" lnSpcReduction="20000"/>
          </a:bodyPr>
          <a:lstStyle/>
          <a:p>
            <a:fld id="{F4642340-CE23-43DA-86B0-96FDB88E76E6}" type="slidenum">
              <a:rPr lang="en-US" smtClean="0"/>
              <a:pPr/>
              <a:t>21</a:t>
            </a:fld>
            <a:endParaRPr lang="en-US" dirty="0"/>
          </a:p>
        </p:txBody>
      </p:sp>
    </p:spTree>
    <p:extLst>
      <p:ext uri="{BB962C8B-B14F-4D97-AF65-F5344CB8AC3E}">
        <p14:creationId xmlns:p14="http://schemas.microsoft.com/office/powerpoint/2010/main" val="16828602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1000" y="304800"/>
            <a:ext cx="82296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2"/>
                </a:solidFill>
                <a:latin typeface="+mj-lt"/>
                <a:ea typeface="+mj-ea"/>
                <a:cs typeface="+mj-cs"/>
              </a:rPr>
              <a:t>Preliminary Component Score: Socioeconomic Factors</a:t>
            </a:r>
          </a:p>
        </p:txBody>
      </p:sp>
      <p:pic>
        <p:nvPicPr>
          <p:cNvPr id="5" name="Content Placeholder 4"/>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572674" y="759702"/>
            <a:ext cx="8037926" cy="5564897"/>
          </a:xfrm>
        </p:spPr>
      </p:pic>
      <p:sp>
        <p:nvSpPr>
          <p:cNvPr id="2" name="Slide Number Placeholder 1"/>
          <p:cNvSpPr>
            <a:spLocks noGrp="1"/>
          </p:cNvSpPr>
          <p:nvPr>
            <p:ph type="sldNum" sz="quarter" idx="12"/>
          </p:nvPr>
        </p:nvSpPr>
        <p:spPr/>
        <p:txBody>
          <a:bodyPr>
            <a:normAutofit fontScale="85000" lnSpcReduction="20000"/>
          </a:bodyPr>
          <a:lstStyle/>
          <a:p>
            <a:fld id="{F4642340-CE23-43DA-86B0-96FDB88E76E6}" type="slidenum">
              <a:rPr lang="en-US" smtClean="0"/>
              <a:pPr/>
              <a:t>22</a:t>
            </a:fld>
            <a:endParaRPr lang="en-US" dirty="0"/>
          </a:p>
        </p:txBody>
      </p:sp>
    </p:spTree>
    <p:extLst>
      <p:ext uri="{BB962C8B-B14F-4D97-AF65-F5344CB8AC3E}">
        <p14:creationId xmlns:p14="http://schemas.microsoft.com/office/powerpoint/2010/main" val="42737531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Potential Uses of Tool</a:t>
            </a:r>
            <a:endParaRPr lang="en-US" dirty="0"/>
          </a:p>
        </p:txBody>
      </p:sp>
      <p:sp>
        <p:nvSpPr>
          <p:cNvPr id="3" name="Content Placeholder 2"/>
          <p:cNvSpPr>
            <a:spLocks noGrp="1"/>
          </p:cNvSpPr>
          <p:nvPr>
            <p:ph sz="quarter" idx="1"/>
          </p:nvPr>
        </p:nvSpPr>
        <p:spPr>
          <a:xfrm>
            <a:off x="609600" y="1600200"/>
            <a:ext cx="7848600" cy="5029200"/>
          </a:xfrm>
        </p:spPr>
        <p:txBody>
          <a:bodyPr>
            <a:normAutofit/>
          </a:bodyPr>
          <a:lstStyle/>
          <a:p>
            <a:pPr>
              <a:spcAft>
                <a:spcPts val="500"/>
              </a:spcAft>
            </a:pPr>
            <a:r>
              <a:rPr lang="en-US" dirty="0" smtClean="0"/>
              <a:t>To aid ongoing planning and decision-making within Cal/EPA</a:t>
            </a:r>
          </a:p>
          <a:p>
            <a:r>
              <a:rPr lang="en-US" dirty="0"/>
              <a:t>To provide a baseline of information</a:t>
            </a:r>
          </a:p>
          <a:p>
            <a:r>
              <a:rPr lang="en-US" dirty="0" smtClean="0"/>
              <a:t>The </a:t>
            </a:r>
            <a:r>
              <a:rPr lang="en-US" dirty="0"/>
              <a:t>tool is not </a:t>
            </a:r>
          </a:p>
          <a:p>
            <a:pPr lvl="1"/>
            <a:r>
              <a:rPr lang="en-US" dirty="0"/>
              <a:t>intended to be used as the sole determining factor in decision-making</a:t>
            </a:r>
          </a:p>
          <a:p>
            <a:pPr lvl="1"/>
            <a:r>
              <a:rPr lang="en-US" dirty="0"/>
              <a:t>to replace a formal risk assessment</a:t>
            </a:r>
          </a:p>
          <a:p>
            <a:pPr marL="365760" lvl="1" indent="0">
              <a:buNone/>
            </a:pPr>
            <a:endParaRPr lang="en-US" dirty="0"/>
          </a:p>
          <a:p>
            <a:pPr lvl="1"/>
            <a:endParaRPr lang="en-US"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95596762-2F5F-4B3E-B63A-745789705418}" type="slidenum">
              <a:rPr lang="en-US" smtClean="0"/>
              <a:pPr>
                <a:defRPr/>
              </a:pPr>
              <a:t>23</a:t>
            </a:fld>
            <a:endParaRPr lang="en-US" dirty="0"/>
          </a:p>
        </p:txBody>
      </p:sp>
    </p:spTree>
    <p:extLst>
      <p:ext uri="{BB962C8B-B14F-4D97-AF65-F5344CB8AC3E}">
        <p14:creationId xmlns:p14="http://schemas.microsoft.com/office/powerpoint/2010/main" val="19417013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SB 535 (De Leon, 2012)</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F4642340-CE23-43DA-86B0-96FDB88E76E6}" type="slidenum">
              <a:rPr lang="en-US" smtClean="0"/>
              <a:pPr/>
              <a:t>24</a:t>
            </a:fld>
            <a:endParaRPr lang="en-US" dirty="0"/>
          </a:p>
        </p:txBody>
      </p:sp>
      <p:sp>
        <p:nvSpPr>
          <p:cNvPr id="4" name="Content Placeholder 3"/>
          <p:cNvSpPr>
            <a:spLocks noGrp="1"/>
          </p:cNvSpPr>
          <p:nvPr>
            <p:ph sz="quarter" idx="1"/>
          </p:nvPr>
        </p:nvSpPr>
        <p:spPr/>
        <p:txBody>
          <a:bodyPr>
            <a:normAutofit/>
          </a:bodyPr>
          <a:lstStyle/>
          <a:p>
            <a:r>
              <a:rPr lang="en-US" dirty="0" smtClean="0"/>
              <a:t>Cal/EPA shall identify disadvantaged communities for investment opportunities based on geographic, socioeconomic, public health and environmental hazard criteria.</a:t>
            </a:r>
          </a:p>
          <a:p>
            <a:r>
              <a:rPr lang="en-US" dirty="0" smtClean="0"/>
              <a:t>Department of Finance triennial investment plan for Greenhouse Gas Reduction Fund must allocate at least 25 percent to projects that benefit these communities, and at least 10 percent to projects located in these communities.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077200" cy="1295400"/>
          </a:xfrm>
        </p:spPr>
        <p:txBody>
          <a:bodyPr>
            <a:normAutofit fontScale="90000"/>
          </a:bodyPr>
          <a:lstStyle/>
          <a:p>
            <a:r>
              <a:rPr lang="en-US" dirty="0" smtClean="0"/>
              <a:t>Examples of Comments Received on the Methodology</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F4642340-CE23-43DA-86B0-96FDB88E76E6}" type="slidenum">
              <a:rPr lang="en-US" smtClean="0"/>
              <a:pPr/>
              <a:t>25</a:t>
            </a:fld>
            <a:endParaRPr lang="en-US" dirty="0"/>
          </a:p>
        </p:txBody>
      </p:sp>
      <p:sp>
        <p:nvSpPr>
          <p:cNvPr id="4" name="Text Placeholder 3"/>
          <p:cNvSpPr>
            <a:spLocks noGrp="1"/>
          </p:cNvSpPr>
          <p:nvPr>
            <p:ph type="body" idx="2"/>
          </p:nvPr>
        </p:nvSpPr>
        <p:spPr/>
        <p:txBody>
          <a:bodyPr/>
          <a:lstStyle/>
          <a:p>
            <a:r>
              <a:rPr lang="en-US" dirty="0" smtClean="0"/>
              <a:t> </a:t>
            </a:r>
            <a:endParaRPr lang="en-US" dirty="0"/>
          </a:p>
        </p:txBody>
      </p:sp>
      <p:sp>
        <p:nvSpPr>
          <p:cNvPr id="5" name="Content Placeholder 4"/>
          <p:cNvSpPr>
            <a:spLocks noGrp="1"/>
          </p:cNvSpPr>
          <p:nvPr>
            <p:ph sz="quarter" idx="1"/>
          </p:nvPr>
        </p:nvSpPr>
        <p:spPr/>
        <p:txBody>
          <a:bodyPr>
            <a:normAutofit fontScale="92500"/>
          </a:bodyPr>
          <a:lstStyle/>
          <a:p>
            <a:r>
              <a:rPr lang="en-US" dirty="0" smtClean="0"/>
              <a:t>Geographical unit:  Consider using census tracts instead of ZIP codes</a:t>
            </a:r>
          </a:p>
          <a:p>
            <a:r>
              <a:rPr lang="en-US" dirty="0" smtClean="0"/>
              <a:t>Components should be weighted differently </a:t>
            </a:r>
          </a:p>
          <a:p>
            <a:r>
              <a:rPr lang="en-US" dirty="0" smtClean="0"/>
              <a:t>Consider different method than percentiles for scoring individual indicators</a:t>
            </a:r>
          </a:p>
          <a:p>
            <a:r>
              <a:rPr lang="en-US" dirty="0" smtClean="0"/>
              <a:t>Consider additive rather than multiplicative model (to aggregate pollution burden and population characteristics)</a:t>
            </a:r>
            <a:endParaRPr lang="en-US" dirty="0"/>
          </a:p>
        </p:txBody>
      </p:sp>
    </p:spTree>
    <p:extLst>
      <p:ext uri="{BB962C8B-B14F-4D97-AF65-F5344CB8AC3E}">
        <p14:creationId xmlns:p14="http://schemas.microsoft.com/office/powerpoint/2010/main" val="29792177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5" name="Content Placeholder 4"/>
          <p:cNvSpPr>
            <a:spLocks noGrp="1"/>
          </p:cNvSpPr>
          <p:nvPr>
            <p:ph sz="quarter" idx="1"/>
          </p:nvPr>
        </p:nvSpPr>
        <p:spPr/>
        <p:txBody>
          <a:bodyPr>
            <a:normAutofit/>
          </a:bodyPr>
          <a:lstStyle/>
          <a:p>
            <a:r>
              <a:rPr lang="en-US" dirty="0" smtClean="0"/>
              <a:t>Review </a:t>
            </a:r>
            <a:r>
              <a:rPr lang="en-US" dirty="0"/>
              <a:t>Comments </a:t>
            </a:r>
            <a:r>
              <a:rPr lang="en-US" dirty="0" smtClean="0"/>
              <a:t>from the </a:t>
            </a:r>
            <a:r>
              <a:rPr lang="en-US" dirty="0"/>
              <a:t>P</a:t>
            </a:r>
            <a:r>
              <a:rPr lang="en-US" dirty="0" smtClean="0"/>
              <a:t>ublic and </a:t>
            </a:r>
            <a:r>
              <a:rPr lang="en-US" dirty="0"/>
              <a:t>Making Revisions</a:t>
            </a:r>
          </a:p>
          <a:p>
            <a:r>
              <a:rPr lang="en-US" dirty="0" smtClean="0"/>
              <a:t>Revise indicators and analysis</a:t>
            </a:r>
          </a:p>
          <a:p>
            <a:r>
              <a:rPr lang="en-US" dirty="0" smtClean="0"/>
              <a:t>Release a revised </a:t>
            </a:r>
            <a:r>
              <a:rPr lang="en-US" dirty="0" err="1" smtClean="0"/>
              <a:t>CalEnviroScreen</a:t>
            </a:r>
            <a:r>
              <a:rPr lang="en-US" dirty="0" smtClean="0"/>
              <a:t> for public comment early 2013</a:t>
            </a:r>
          </a:p>
          <a:p>
            <a:r>
              <a:rPr lang="en-US" dirty="0" smtClean="0"/>
              <a:t>CIPA workgroup meeting</a:t>
            </a:r>
          </a:p>
          <a:p>
            <a:r>
              <a:rPr lang="en-US" dirty="0" smtClean="0"/>
              <a:t>Consider comments </a:t>
            </a:r>
          </a:p>
          <a:p>
            <a:r>
              <a:rPr lang="en-US" dirty="0" smtClean="0"/>
              <a:t>Finalize </a:t>
            </a:r>
            <a:r>
              <a:rPr lang="en-US" dirty="0" err="1" smtClean="0"/>
              <a:t>CalEnviroScreen</a:t>
            </a:r>
            <a:r>
              <a:rPr lang="en-US" dirty="0" smtClean="0"/>
              <a:t> early 2013</a:t>
            </a:r>
          </a:p>
        </p:txBody>
      </p:sp>
      <p:sp>
        <p:nvSpPr>
          <p:cNvPr id="3" name="Slide Number Placeholder 2"/>
          <p:cNvSpPr>
            <a:spLocks noGrp="1"/>
          </p:cNvSpPr>
          <p:nvPr>
            <p:ph type="sldNum" sz="quarter" idx="12"/>
          </p:nvPr>
        </p:nvSpPr>
        <p:spPr/>
        <p:txBody>
          <a:bodyPr>
            <a:normAutofit fontScale="85000" lnSpcReduction="20000"/>
          </a:bodyPr>
          <a:lstStyle/>
          <a:p>
            <a:fld id="{F4642340-CE23-43DA-86B0-96FDB88E76E6}" type="slidenum">
              <a:rPr lang="en-US" smtClean="0"/>
              <a:pPr/>
              <a:t>26</a:t>
            </a:fld>
            <a:endParaRPr lang="en-US" dirty="0"/>
          </a:p>
        </p:txBody>
      </p:sp>
    </p:spTree>
    <p:extLst>
      <p:ext uri="{BB962C8B-B14F-4D97-AF65-F5344CB8AC3E}">
        <p14:creationId xmlns:p14="http://schemas.microsoft.com/office/powerpoint/2010/main" val="11993122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learn more…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F4642340-CE23-43DA-86B0-96FDB88E76E6}" type="slidenum">
              <a:rPr lang="en-US" smtClean="0"/>
              <a:pPr/>
              <a:t>27</a:t>
            </a:fld>
            <a:endParaRPr lang="en-US" dirty="0"/>
          </a:p>
        </p:txBody>
      </p:sp>
      <p:sp>
        <p:nvSpPr>
          <p:cNvPr id="5" name="Content Placeholder 4"/>
          <p:cNvSpPr>
            <a:spLocks noGrp="1"/>
          </p:cNvSpPr>
          <p:nvPr>
            <p:ph sz="quarter" idx="1"/>
          </p:nvPr>
        </p:nvSpPr>
        <p:spPr/>
        <p:txBody>
          <a:bodyPr>
            <a:noAutofit/>
          </a:bodyPr>
          <a:lstStyle/>
          <a:p>
            <a:pPr marL="0" indent="0">
              <a:buNone/>
            </a:pPr>
            <a:r>
              <a:rPr lang="en-US" sz="2400" dirty="0" smtClean="0"/>
              <a:t>Project reports, meetings, and archive of public materials:</a:t>
            </a:r>
          </a:p>
          <a:p>
            <a:pPr marL="0" indent="0">
              <a:buNone/>
            </a:pPr>
            <a:r>
              <a:rPr lang="en-US" sz="2400" dirty="0" smtClean="0"/>
              <a:t>Website</a:t>
            </a:r>
          </a:p>
          <a:p>
            <a:pPr marL="0" indent="0">
              <a:buNone/>
            </a:pPr>
            <a:r>
              <a:rPr lang="en-US" sz="2400" dirty="0" smtClean="0">
                <a:hlinkClick r:id="rId2"/>
              </a:rPr>
              <a:t>http</a:t>
            </a:r>
            <a:r>
              <a:rPr lang="en-US" sz="2400" dirty="0">
                <a:hlinkClick r:id="rId2"/>
              </a:rPr>
              <a:t>://</a:t>
            </a:r>
            <a:r>
              <a:rPr lang="en-US" sz="2400" dirty="0" smtClean="0">
                <a:hlinkClick r:id="rId2"/>
              </a:rPr>
              <a:t>www.oehha.ca.gov/ej/index.html</a:t>
            </a:r>
            <a:endParaRPr lang="en-US" sz="2400" dirty="0" smtClean="0"/>
          </a:p>
          <a:p>
            <a:pPr marL="0" indent="0">
              <a:buNone/>
            </a:pPr>
            <a:endParaRPr lang="en-US" sz="2400" dirty="0"/>
          </a:p>
          <a:p>
            <a:pPr marL="0" indent="0">
              <a:buNone/>
            </a:pPr>
            <a:r>
              <a:rPr lang="en-US" sz="2400" dirty="0" smtClean="0"/>
              <a:t>E-mails when new information is available or when meeting are announced:</a:t>
            </a:r>
          </a:p>
          <a:p>
            <a:pPr marL="0" indent="0">
              <a:buNone/>
            </a:pPr>
            <a:r>
              <a:rPr lang="en-US" sz="2400" dirty="0" smtClean="0"/>
              <a:t>OEHHA’s listserv, select “</a:t>
            </a:r>
            <a:r>
              <a:rPr lang="en-US" sz="2400" smtClean="0"/>
              <a:t>Cumulative Impacts”</a:t>
            </a:r>
            <a:endParaRPr lang="en-US" sz="2400" dirty="0"/>
          </a:p>
          <a:p>
            <a:pPr marL="0" indent="0">
              <a:buNone/>
            </a:pPr>
            <a:r>
              <a:rPr lang="en-US" sz="2400" dirty="0">
                <a:hlinkClick r:id="rId3"/>
              </a:rPr>
              <a:t>http://www.oehha.ca.gov/Listservs/default.asp</a:t>
            </a:r>
            <a:endParaRPr lang="en-US" sz="2400" dirty="0"/>
          </a:p>
          <a:p>
            <a:pPr marL="0" indent="0">
              <a:buNone/>
            </a:pPr>
            <a:endParaRPr lang="en-US" sz="2400" dirty="0"/>
          </a:p>
        </p:txBody>
      </p:sp>
    </p:spTree>
    <p:extLst>
      <p:ext uri="{BB962C8B-B14F-4D97-AF65-F5344CB8AC3E}">
        <p14:creationId xmlns:p14="http://schemas.microsoft.com/office/powerpoint/2010/main" val="583303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smtClean="0">
                <a:solidFill>
                  <a:schemeClr val="accent1">
                    <a:satMod val="150000"/>
                  </a:schemeClr>
                </a:solidFill>
              </a:rPr>
              <a:t>Basis of concern for cumulative impacts</a:t>
            </a:r>
          </a:p>
        </p:txBody>
      </p:sp>
      <p:sp>
        <p:nvSpPr>
          <p:cNvPr id="35843" name="Rectangle 3"/>
          <p:cNvSpPr>
            <a:spLocks noGrp="1" noChangeArrowheads="1"/>
          </p:cNvSpPr>
          <p:nvPr>
            <p:ph idx="1"/>
          </p:nvPr>
        </p:nvSpPr>
        <p:spPr/>
        <p:txBody>
          <a:bodyPr>
            <a:normAutofit/>
          </a:bodyPr>
          <a:lstStyle/>
          <a:p>
            <a:pPr eaLnBrk="1" hangingPunct="1"/>
            <a:r>
              <a:rPr lang="en-US" dirty="0" smtClean="0"/>
              <a:t>Numerous studies have shown that multiple pollution sources are disproportionately concentrated in low-income communities with high-minority populations. </a:t>
            </a:r>
          </a:p>
          <a:p>
            <a:pPr eaLnBrk="1" hangingPunct="1"/>
            <a:r>
              <a:rPr lang="en-US" dirty="0" smtClean="0"/>
              <a:t>Studies have reported communities with certain socioeconomic factors (i.e. low-income, low-education) have increased sensitivity to pollution.</a:t>
            </a:r>
          </a:p>
          <a:p>
            <a:pPr eaLnBrk="1" hangingPunct="1"/>
            <a:r>
              <a:rPr lang="en-US" dirty="0" smtClean="0"/>
              <a:t>Combination of multiple pollutants and increased sensitivity in these communities can result in higher cumulative pollution impacts. </a:t>
            </a:r>
          </a:p>
          <a:p>
            <a:pPr eaLnBrk="1" hangingPunct="1"/>
            <a:endParaRPr lang="en-US"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3859DB15-199A-4397-A7DE-93EED6819E7A}" type="slidenum">
              <a:rPr lang="en-US" altLang="en-US" smtClean="0"/>
              <a:pPr>
                <a:defRPr/>
              </a:pPr>
              <a:t>3</a:t>
            </a:fld>
            <a:endParaRPr lang="en-US" altLang="en-US" dirty="0"/>
          </a:p>
        </p:txBody>
      </p:sp>
    </p:spTree>
    <p:extLst>
      <p:ext uri="{BB962C8B-B14F-4D97-AF65-F5344CB8AC3E}">
        <p14:creationId xmlns:p14="http://schemas.microsoft.com/office/powerpoint/2010/main" val="3888772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9560"/>
            <a:ext cx="8153400" cy="990600"/>
          </a:xfrm>
        </p:spPr>
        <p:txBody>
          <a:bodyPr>
            <a:normAutofit/>
          </a:bodyPr>
          <a:lstStyle/>
          <a:p>
            <a:r>
              <a:rPr lang="en-US" sz="3800" dirty="0" smtClean="0"/>
              <a:t>How We Got Here (Process</a:t>
            </a:r>
            <a:r>
              <a:rPr lang="en-US" sz="4000" dirty="0" smtClean="0"/>
              <a:t>)</a:t>
            </a:r>
            <a:endParaRPr lang="en-US" sz="4000" dirty="0"/>
          </a:p>
        </p:txBody>
      </p:sp>
      <p:sp>
        <p:nvSpPr>
          <p:cNvPr id="3" name="Content Placeholder 2"/>
          <p:cNvSpPr>
            <a:spLocks noGrp="1"/>
          </p:cNvSpPr>
          <p:nvPr>
            <p:ph sz="quarter" idx="1"/>
          </p:nvPr>
        </p:nvSpPr>
        <p:spPr>
          <a:xfrm>
            <a:off x="381000" y="1708559"/>
            <a:ext cx="8565989" cy="4846010"/>
          </a:xfrm>
        </p:spPr>
        <p:txBody>
          <a:bodyPr>
            <a:normAutofit fontScale="92500"/>
          </a:bodyPr>
          <a:lstStyle/>
          <a:p>
            <a:r>
              <a:rPr lang="en-US" dirty="0" smtClean="0"/>
              <a:t>California Environmental Justice Advisory Committee</a:t>
            </a:r>
          </a:p>
          <a:p>
            <a:pPr lvl="1">
              <a:spcAft>
                <a:spcPts val="500"/>
              </a:spcAft>
            </a:pPr>
            <a:r>
              <a:rPr lang="en-US" dirty="0" smtClean="0"/>
              <a:t>Recommended cumulative impacts </a:t>
            </a:r>
            <a:r>
              <a:rPr lang="en-US" dirty="0"/>
              <a:t>a</a:t>
            </a:r>
            <a:r>
              <a:rPr lang="en-US" dirty="0" smtClean="0"/>
              <a:t>s an important EJ issue</a:t>
            </a:r>
          </a:p>
          <a:p>
            <a:r>
              <a:rPr lang="en-US" dirty="0" smtClean="0"/>
              <a:t>Environmental Justice Action Plan (October 2004)</a:t>
            </a:r>
          </a:p>
          <a:p>
            <a:pPr lvl="1">
              <a:spcAft>
                <a:spcPts val="500"/>
              </a:spcAft>
            </a:pPr>
            <a:r>
              <a:rPr lang="en-US" dirty="0" smtClean="0"/>
              <a:t>Called for guidance on cumulative impacts </a:t>
            </a:r>
          </a:p>
          <a:p>
            <a:r>
              <a:rPr lang="en-US" dirty="0" smtClean="0"/>
              <a:t>CA Interagency Working Group on Environmental Justice</a:t>
            </a:r>
          </a:p>
          <a:p>
            <a:pPr lvl="1">
              <a:spcAft>
                <a:spcPts val="500"/>
              </a:spcAft>
            </a:pPr>
            <a:r>
              <a:rPr lang="en-US" dirty="0" smtClean="0"/>
              <a:t>Adopted working definition for cumulative impacts</a:t>
            </a:r>
          </a:p>
          <a:p>
            <a:r>
              <a:rPr lang="en-US" dirty="0" smtClean="0"/>
              <a:t>Office of Environmental Health Hazard Assessment</a:t>
            </a:r>
          </a:p>
          <a:p>
            <a:pPr lvl="1"/>
            <a:r>
              <a:rPr lang="en-US" dirty="0" smtClean="0"/>
              <a:t>Designated lead on cumulative impacts guidance development</a:t>
            </a:r>
          </a:p>
          <a:p>
            <a:pPr lvl="1"/>
            <a:r>
              <a:rPr lang="en-US" dirty="0" smtClean="0"/>
              <a:t>Convened a Work Group of external stakeholders to provide advice.  </a:t>
            </a:r>
          </a:p>
        </p:txBody>
      </p:sp>
      <p:sp>
        <p:nvSpPr>
          <p:cNvPr id="5" name="Slide Number Placeholder 4"/>
          <p:cNvSpPr>
            <a:spLocks noGrp="1"/>
          </p:cNvSpPr>
          <p:nvPr>
            <p:ph type="sldNum" sz="quarter" idx="12"/>
          </p:nvPr>
        </p:nvSpPr>
        <p:spPr/>
        <p:txBody>
          <a:bodyPr>
            <a:normAutofit fontScale="85000" lnSpcReduction="20000"/>
          </a:bodyPr>
          <a:lstStyle/>
          <a:p>
            <a:fld id="{F4642340-CE23-43DA-86B0-96FDB88E76E6}" type="slidenum">
              <a:rPr lang="en-US" smtClean="0"/>
              <a:pPr/>
              <a:t>4</a:t>
            </a:fld>
            <a:endParaRPr lang="en-US" dirty="0"/>
          </a:p>
        </p:txBody>
      </p:sp>
      <p:grpSp>
        <p:nvGrpSpPr>
          <p:cNvPr id="6" name="Group 5"/>
          <p:cNvGrpSpPr/>
          <p:nvPr/>
        </p:nvGrpSpPr>
        <p:grpSpPr>
          <a:xfrm>
            <a:off x="6172200" y="152400"/>
            <a:ext cx="2777837" cy="1556159"/>
            <a:chOff x="1828800" y="3244441"/>
            <a:chExt cx="5825837" cy="320040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3244441"/>
              <a:ext cx="2473037" cy="3200400"/>
            </a:xfrm>
            <a:prstGeom prst="rect">
              <a:avLst/>
            </a:prstGeom>
            <a:ln>
              <a:solidFill>
                <a:schemeClr val="tx1"/>
              </a:solid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8800" y="3244441"/>
              <a:ext cx="2473037" cy="3200400"/>
            </a:xfrm>
            <a:prstGeom prst="rect">
              <a:avLst/>
            </a:prstGeom>
            <a:ln>
              <a:solidFill>
                <a:schemeClr val="tx1"/>
              </a:solidFill>
            </a:ln>
          </p:spPr>
        </p:pic>
      </p:grpSp>
    </p:spTree>
    <p:extLst>
      <p:ext uri="{BB962C8B-B14F-4D97-AF65-F5344CB8AC3E}">
        <p14:creationId xmlns:p14="http://schemas.microsoft.com/office/powerpoint/2010/main" val="1406179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December 2010 Project Report</a:t>
            </a:r>
            <a:endParaRPr lang="en-US" dirty="0"/>
          </a:p>
        </p:txBody>
      </p:sp>
      <p:sp>
        <p:nvSpPr>
          <p:cNvPr id="5" name="Content Placeholder 4"/>
          <p:cNvSpPr>
            <a:spLocks noGrp="1"/>
          </p:cNvSpPr>
          <p:nvPr>
            <p:ph sz="quarter" idx="1"/>
          </p:nvPr>
        </p:nvSpPr>
        <p:spPr>
          <a:xfrm>
            <a:off x="612648" y="1524000"/>
            <a:ext cx="8153400" cy="4191000"/>
          </a:xfrm>
        </p:spPr>
        <p:txBody>
          <a:bodyPr wrap="square">
            <a:normAutofit/>
          </a:bodyPr>
          <a:lstStyle/>
          <a:p>
            <a:r>
              <a:rPr lang="en-US" dirty="0" smtClean="0"/>
              <a:t>Described an approach to evaluating cumulative impacts across California.</a:t>
            </a:r>
          </a:p>
          <a:p>
            <a:pPr lvl="1"/>
            <a:r>
              <a:rPr lang="en-US" dirty="0" smtClean="0"/>
              <a:t>Screening tool for comparing the cumulative impacts of multiple pollution sources in CA communities, while accounting for socioeconomic factors that that can increase a community’s vulnerability to pollution.</a:t>
            </a:r>
            <a:br>
              <a:rPr lang="en-US" dirty="0" smtClean="0"/>
            </a:br>
            <a:endParaRPr lang="en-US" dirty="0" smtClean="0"/>
          </a:p>
          <a:p>
            <a:pPr lvl="1"/>
            <a:r>
              <a:rPr lang="en-US" dirty="0" smtClean="0"/>
              <a:t>Identify communities with high cumulative impacts. </a:t>
            </a:r>
            <a:endParaRPr lang="en-US" dirty="0"/>
          </a:p>
        </p:txBody>
      </p:sp>
      <p:sp>
        <p:nvSpPr>
          <p:cNvPr id="3" name="Rectangle 2"/>
          <p:cNvSpPr/>
          <p:nvPr/>
        </p:nvSpPr>
        <p:spPr>
          <a:xfrm>
            <a:off x="5791200" y="6269038"/>
            <a:ext cx="3051495" cy="461665"/>
          </a:xfrm>
          <a:prstGeom prst="rect">
            <a:avLst/>
          </a:prstGeom>
        </p:spPr>
        <p:txBody>
          <a:bodyPr wrap="square">
            <a:spAutoFit/>
          </a:bodyPr>
          <a:lstStyle/>
          <a:p>
            <a:r>
              <a:rPr lang="en-US" sz="1200" dirty="0"/>
              <a:t>Available on the OEHHA website at:</a:t>
            </a:r>
          </a:p>
          <a:p>
            <a:r>
              <a:rPr lang="en-US" sz="1200" dirty="0"/>
              <a:t>http://oehha.ca.gov/ej</a:t>
            </a:r>
          </a:p>
        </p:txBody>
      </p:sp>
      <p:sp>
        <p:nvSpPr>
          <p:cNvPr id="4" name="Slide Number Placeholder 3"/>
          <p:cNvSpPr>
            <a:spLocks noGrp="1"/>
          </p:cNvSpPr>
          <p:nvPr>
            <p:ph type="sldNum" sz="quarter" idx="12"/>
          </p:nvPr>
        </p:nvSpPr>
        <p:spPr/>
        <p:txBody>
          <a:bodyPr>
            <a:normAutofit fontScale="85000" lnSpcReduction="20000"/>
          </a:bodyPr>
          <a:lstStyle/>
          <a:p>
            <a:fld id="{F4642340-CE23-43DA-86B0-96FDB88E76E6}" type="slidenum">
              <a:rPr lang="en-US" smtClean="0"/>
              <a:pPr/>
              <a:t>5</a:t>
            </a:fld>
            <a:endParaRPr lang="en-US" dirty="0"/>
          </a:p>
        </p:txBody>
      </p:sp>
    </p:spTree>
    <p:extLst>
      <p:ext uri="{BB962C8B-B14F-4D97-AF65-F5344CB8AC3E}">
        <p14:creationId xmlns:p14="http://schemas.microsoft.com/office/powerpoint/2010/main" val="479141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914400" y="1905000"/>
            <a:ext cx="7620000" cy="4495800"/>
            <a:chOff x="1828800" y="3244441"/>
            <a:chExt cx="5825837" cy="320040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3244441"/>
              <a:ext cx="2473037" cy="3200400"/>
            </a:xfrm>
            <a:prstGeom prst="rect">
              <a:avLst/>
            </a:prstGeom>
            <a:ln>
              <a:solidFill>
                <a:schemeClr val="tx1"/>
              </a:solid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3244441"/>
              <a:ext cx="2473037" cy="3200400"/>
            </a:xfrm>
            <a:prstGeom prst="rect">
              <a:avLst/>
            </a:prstGeom>
            <a:ln>
              <a:solidFill>
                <a:schemeClr val="tx1"/>
              </a:solidFill>
            </a:ln>
          </p:spPr>
        </p:pic>
      </p:grpSp>
      <p:sp>
        <p:nvSpPr>
          <p:cNvPr id="3" name="Title 2"/>
          <p:cNvSpPr>
            <a:spLocks noGrp="1"/>
          </p:cNvSpPr>
          <p:nvPr>
            <p:ph type="title"/>
          </p:nvPr>
        </p:nvSpPr>
        <p:spPr/>
        <p:txBody>
          <a:bodyPr>
            <a:noAutofit/>
          </a:bodyPr>
          <a:lstStyle/>
          <a:p>
            <a:r>
              <a:rPr lang="en-US" sz="2800" b="1" dirty="0"/>
              <a:t/>
            </a:r>
            <a:br>
              <a:rPr lang="en-US" sz="2800" b="1" dirty="0"/>
            </a:br>
            <a:r>
              <a:rPr lang="en-US" sz="4000" b="1" dirty="0" smtClean="0"/>
              <a:t>2012 Draft </a:t>
            </a:r>
            <a:r>
              <a:rPr lang="en-US" sz="4000" b="1" dirty="0" err="1" smtClean="0"/>
              <a:t>CalEnviroScreen</a:t>
            </a:r>
            <a:r>
              <a:rPr lang="en-US" sz="4000" b="1" dirty="0" smtClean="0"/>
              <a:t> Tool</a:t>
            </a:r>
            <a:endParaRPr lang="en-US" sz="4000" b="1" dirty="0"/>
          </a:p>
        </p:txBody>
      </p:sp>
      <p:sp>
        <p:nvSpPr>
          <p:cNvPr id="11" name="Content Placeholder 10"/>
          <p:cNvSpPr>
            <a:spLocks noGrp="1"/>
          </p:cNvSpPr>
          <p:nvPr>
            <p:ph sz="quarter" idx="2"/>
          </p:nvPr>
        </p:nvSpPr>
        <p:spPr>
          <a:xfrm>
            <a:off x="4844900" y="1589566"/>
            <a:ext cx="4146700" cy="5268434"/>
          </a:xfrm>
          <a:solidFill>
            <a:schemeClr val="bg1"/>
          </a:solidFill>
        </p:spPr>
        <p:txBody>
          <a:bodyPr>
            <a:normAutofit/>
          </a:bodyPr>
          <a:lstStyle/>
          <a:p>
            <a:r>
              <a:rPr lang="en-US" dirty="0" smtClean="0"/>
              <a:t>Identifies 19 indicators of environmental and socioeconomic conditions. </a:t>
            </a:r>
            <a:endParaRPr lang="en-US" dirty="0"/>
          </a:p>
          <a:p>
            <a:r>
              <a:rPr lang="en-US" dirty="0" smtClean="0"/>
              <a:t>Analyzes indicators in 1800 CA zip codes. </a:t>
            </a:r>
          </a:p>
          <a:p>
            <a:r>
              <a:rPr lang="en-US" dirty="0" smtClean="0"/>
              <a:t>Presents a </a:t>
            </a:r>
            <a:r>
              <a:rPr lang="en-US" dirty="0"/>
              <a:t>broad picture of the relative burdens communities face from environmental pollution.</a:t>
            </a:r>
          </a:p>
          <a:p>
            <a:r>
              <a:rPr lang="en-US" dirty="0" smtClean="0"/>
              <a:t>Reflects </a:t>
            </a:r>
            <a:r>
              <a:rPr lang="en-US" dirty="0"/>
              <a:t>a “work in progress” </a:t>
            </a:r>
          </a:p>
        </p:txBody>
      </p:sp>
    </p:spTree>
    <p:extLst>
      <p:ext uri="{BB962C8B-B14F-4D97-AF65-F5344CB8AC3E}">
        <p14:creationId xmlns:p14="http://schemas.microsoft.com/office/powerpoint/2010/main" val="204598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Stakeholder Engagement Process for Cal-</a:t>
            </a:r>
            <a:r>
              <a:rPr lang="en-US" dirty="0" err="1" smtClean="0"/>
              <a:t>Enviroscreen</a:t>
            </a:r>
            <a:endParaRPr lang="en-US" dirty="0"/>
          </a:p>
        </p:txBody>
      </p:sp>
      <p:sp>
        <p:nvSpPr>
          <p:cNvPr id="5" name="Content Placeholder 4"/>
          <p:cNvSpPr>
            <a:spLocks noGrp="1"/>
          </p:cNvSpPr>
          <p:nvPr>
            <p:ph sz="quarter" idx="1"/>
          </p:nvPr>
        </p:nvSpPr>
        <p:spPr>
          <a:xfrm>
            <a:off x="381000" y="1524000"/>
            <a:ext cx="8763000" cy="5029200"/>
          </a:xfrm>
        </p:spPr>
        <p:txBody>
          <a:bodyPr>
            <a:normAutofit fontScale="92500"/>
          </a:bodyPr>
          <a:lstStyle/>
          <a:p>
            <a:r>
              <a:rPr lang="en-US" dirty="0" smtClean="0"/>
              <a:t>Conducted 12 public workshops</a:t>
            </a:r>
          </a:p>
          <a:p>
            <a:pPr lvl="1"/>
            <a:r>
              <a:rPr lang="en-US" dirty="0" smtClean="0"/>
              <a:t>Cumulative Impacts Precautionary Approach (“CIPA”) Workgroup</a:t>
            </a:r>
          </a:p>
          <a:p>
            <a:pPr lvl="1"/>
            <a:r>
              <a:rPr lang="en-US" dirty="0" smtClean="0"/>
              <a:t>7 Regions around the state</a:t>
            </a:r>
          </a:p>
          <a:p>
            <a:pPr lvl="1"/>
            <a:r>
              <a:rPr lang="en-US" dirty="0" smtClean="0"/>
              <a:t>Business Communities, Local Government, Tribes</a:t>
            </a:r>
          </a:p>
          <a:p>
            <a:pPr lvl="1"/>
            <a:r>
              <a:rPr lang="en-US" dirty="0" smtClean="0"/>
              <a:t>Academic workshop </a:t>
            </a:r>
            <a:r>
              <a:rPr lang="en-US" dirty="0"/>
              <a:t>to </a:t>
            </a:r>
            <a:r>
              <a:rPr lang="en-US" dirty="0" smtClean="0"/>
              <a:t>receive detailed comments </a:t>
            </a:r>
            <a:r>
              <a:rPr lang="en-US" dirty="0"/>
              <a:t>from </a:t>
            </a:r>
            <a:r>
              <a:rPr lang="en-US" dirty="0" smtClean="0"/>
              <a:t>experts </a:t>
            </a:r>
            <a:r>
              <a:rPr lang="en-US" dirty="0"/>
              <a:t>in </a:t>
            </a:r>
            <a:r>
              <a:rPr lang="en-US" dirty="0" smtClean="0"/>
              <a:t>the field</a:t>
            </a:r>
          </a:p>
          <a:p>
            <a:pPr lvl="1"/>
            <a:r>
              <a:rPr lang="en-US" dirty="0"/>
              <a:t>Received numerous </a:t>
            </a:r>
            <a:r>
              <a:rPr lang="en-US" dirty="0" smtClean="0"/>
              <a:t>oral comments </a:t>
            </a:r>
            <a:r>
              <a:rPr lang="en-US" dirty="0"/>
              <a:t>and questions </a:t>
            </a:r>
            <a:r>
              <a:rPr lang="en-US" dirty="0" smtClean="0"/>
              <a:t>(</a:t>
            </a:r>
            <a:r>
              <a:rPr lang="en-US" dirty="0"/>
              <a:t>e.g., &gt; 1000) </a:t>
            </a:r>
            <a:endParaRPr lang="en-US" dirty="0" smtClean="0"/>
          </a:p>
          <a:p>
            <a:r>
              <a:rPr lang="en-US" dirty="0" smtClean="0"/>
              <a:t>Presented to California Council for Environmental and Economic Balance, CAPCOA Board, others</a:t>
            </a:r>
            <a:endParaRPr lang="en-US" dirty="0"/>
          </a:p>
          <a:p>
            <a:r>
              <a:rPr lang="en-US" dirty="0" smtClean="0"/>
              <a:t>Comment period </a:t>
            </a:r>
            <a:r>
              <a:rPr lang="en-US" dirty="0"/>
              <a:t>e</a:t>
            </a:r>
            <a:r>
              <a:rPr lang="en-US" dirty="0" smtClean="0"/>
              <a:t>nded </a:t>
            </a:r>
            <a:r>
              <a:rPr lang="en-US" dirty="0"/>
              <a:t>O</a:t>
            </a:r>
            <a:r>
              <a:rPr lang="en-US" dirty="0" smtClean="0"/>
              <a:t>ctober 16</a:t>
            </a:r>
          </a:p>
          <a:p>
            <a:pPr lvl="1"/>
            <a:r>
              <a:rPr lang="en-US" dirty="0" smtClean="0"/>
              <a:t>Received 29 written submissions commenting on tool</a:t>
            </a:r>
          </a:p>
          <a:p>
            <a:endParaRPr lang="en-US" dirty="0" smtClean="0"/>
          </a:p>
        </p:txBody>
      </p:sp>
      <p:sp>
        <p:nvSpPr>
          <p:cNvPr id="2" name="Slide Number Placeholder 1"/>
          <p:cNvSpPr>
            <a:spLocks noGrp="1"/>
          </p:cNvSpPr>
          <p:nvPr>
            <p:ph type="sldNum" sz="quarter" idx="12"/>
          </p:nvPr>
        </p:nvSpPr>
        <p:spPr/>
        <p:txBody>
          <a:bodyPr>
            <a:normAutofit fontScale="85000" lnSpcReduction="20000"/>
          </a:bodyPr>
          <a:lstStyle/>
          <a:p>
            <a:fld id="{F4642340-CE23-43DA-86B0-96FDB88E76E6}" type="slidenum">
              <a:rPr lang="en-US" smtClean="0"/>
              <a:pPr/>
              <a:t>7</a:t>
            </a:fld>
            <a:endParaRPr lang="en-US" dirty="0"/>
          </a:p>
        </p:txBody>
      </p:sp>
    </p:spTree>
    <p:extLst>
      <p:ext uri="{BB962C8B-B14F-4D97-AF65-F5344CB8AC3E}">
        <p14:creationId xmlns:p14="http://schemas.microsoft.com/office/powerpoint/2010/main" val="24106786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Definition</a:t>
            </a:r>
            <a:endParaRPr lang="en-US" dirty="0"/>
          </a:p>
        </p:txBody>
      </p:sp>
      <p:sp>
        <p:nvSpPr>
          <p:cNvPr id="3" name="Content Placeholder 2"/>
          <p:cNvSpPr>
            <a:spLocks noGrp="1"/>
          </p:cNvSpPr>
          <p:nvPr>
            <p:ph sz="quarter" idx="1"/>
          </p:nvPr>
        </p:nvSpPr>
        <p:spPr/>
        <p:txBody>
          <a:bodyPr>
            <a:normAutofit fontScale="92500"/>
          </a:bodyPr>
          <a:lstStyle/>
          <a:p>
            <a:pPr>
              <a:buNone/>
            </a:pPr>
            <a:r>
              <a:rPr lang="en-US" dirty="0" smtClean="0"/>
              <a:t>“Cumulative impacts means </a:t>
            </a:r>
            <a:r>
              <a:rPr lang="en-US" dirty="0" smtClean="0">
                <a:solidFill>
                  <a:srgbClr val="FF0000"/>
                </a:solidFill>
              </a:rPr>
              <a:t>exposures</a:t>
            </a:r>
            <a:r>
              <a:rPr lang="en-US" dirty="0" smtClean="0"/>
              <a:t>, </a:t>
            </a:r>
            <a:r>
              <a:rPr lang="en-US" dirty="0" smtClean="0">
                <a:solidFill>
                  <a:srgbClr val="FF0000"/>
                </a:solidFill>
              </a:rPr>
              <a:t>public health </a:t>
            </a:r>
            <a:r>
              <a:rPr lang="en-US" dirty="0" smtClean="0"/>
              <a:t>or </a:t>
            </a:r>
            <a:r>
              <a:rPr lang="en-US" dirty="0" smtClean="0">
                <a:solidFill>
                  <a:srgbClr val="FF0000"/>
                </a:solidFill>
              </a:rPr>
              <a:t>environmental effects </a:t>
            </a:r>
            <a:r>
              <a:rPr lang="en-US" dirty="0" smtClean="0"/>
              <a:t>from the combined </a:t>
            </a:r>
            <a:r>
              <a:rPr lang="en-US" dirty="0" smtClean="0">
                <a:solidFill>
                  <a:srgbClr val="FF0000"/>
                </a:solidFill>
              </a:rPr>
              <a:t>emissions and discharges</a:t>
            </a:r>
            <a:r>
              <a:rPr lang="en-US" dirty="0" smtClean="0"/>
              <a:t> in a </a:t>
            </a:r>
            <a:r>
              <a:rPr lang="en-US" dirty="0" smtClean="0">
                <a:solidFill>
                  <a:srgbClr val="FF0000"/>
                </a:solidFill>
              </a:rPr>
              <a:t>geographic area</a:t>
            </a:r>
            <a:r>
              <a:rPr lang="en-US" dirty="0" smtClean="0"/>
              <a:t>, including environmental </a:t>
            </a:r>
            <a:r>
              <a:rPr lang="en-US" dirty="0" smtClean="0">
                <a:solidFill>
                  <a:srgbClr val="FF0000"/>
                </a:solidFill>
              </a:rPr>
              <a:t>pollution</a:t>
            </a:r>
            <a:r>
              <a:rPr lang="en-US" dirty="0" smtClean="0"/>
              <a:t> from all </a:t>
            </a:r>
            <a:r>
              <a:rPr lang="en-US" dirty="0" smtClean="0">
                <a:solidFill>
                  <a:srgbClr val="FF0000"/>
                </a:solidFill>
              </a:rPr>
              <a:t>sources</a:t>
            </a:r>
            <a:r>
              <a:rPr lang="en-US" dirty="0" smtClean="0"/>
              <a:t>, whether single or multi-media, routinely, accidentally, or otherwise released. Impacts will take into account </a:t>
            </a:r>
            <a:r>
              <a:rPr lang="en-US" dirty="0" smtClean="0">
                <a:solidFill>
                  <a:srgbClr val="FF0000"/>
                </a:solidFill>
              </a:rPr>
              <a:t>sensitive populations</a:t>
            </a:r>
            <a:r>
              <a:rPr lang="en-US" dirty="0" smtClean="0"/>
              <a:t> and </a:t>
            </a:r>
            <a:r>
              <a:rPr lang="en-US" dirty="0" smtClean="0">
                <a:solidFill>
                  <a:srgbClr val="FF0000"/>
                </a:solidFill>
              </a:rPr>
              <a:t>socioeconomic factors</a:t>
            </a:r>
            <a:r>
              <a:rPr lang="en-US" dirty="0" smtClean="0"/>
              <a:t>, where applicable and to the extent data are available.”</a:t>
            </a:r>
          </a:p>
          <a:p>
            <a:pPr marL="4572000" indent="0">
              <a:buNone/>
            </a:pPr>
            <a:r>
              <a:rPr lang="en-US" sz="2200" dirty="0" smtClean="0"/>
              <a:t>-- Cal/EPA Interagency Working Group on Environmental Justice</a:t>
            </a:r>
            <a:endParaRPr lang="en-US" sz="2200" dirty="0"/>
          </a:p>
        </p:txBody>
      </p:sp>
      <p:sp>
        <p:nvSpPr>
          <p:cNvPr id="4" name="Slide Number Placeholder 3"/>
          <p:cNvSpPr>
            <a:spLocks noGrp="1"/>
          </p:cNvSpPr>
          <p:nvPr>
            <p:ph type="sldNum" sz="quarter" idx="12"/>
          </p:nvPr>
        </p:nvSpPr>
        <p:spPr/>
        <p:txBody>
          <a:bodyPr>
            <a:normAutofit fontScale="85000" lnSpcReduction="20000"/>
          </a:bodyPr>
          <a:lstStyle/>
          <a:p>
            <a:fld id="{F4642340-CE23-43DA-86B0-96FDB88E76E6}"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Components</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706044770"/>
              </p:ext>
            </p:extLst>
          </p:nvPr>
        </p:nvGraphicFramePr>
        <p:xfrm>
          <a:off x="612775" y="17526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normAutofit fontScale="85000" lnSpcReduction="20000"/>
          </a:bodyPr>
          <a:lstStyle/>
          <a:p>
            <a:fld id="{F4642340-CE23-43DA-86B0-96FDB88E76E6}" type="slidenum">
              <a:rPr lang="en-US" smtClean="0"/>
              <a:pPr/>
              <a:t>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0</TotalTime>
  <Words>1072</Words>
  <Application>Microsoft Office PowerPoint</Application>
  <PresentationFormat>On-screen Show (4:3)</PresentationFormat>
  <Paragraphs>215</Paragraphs>
  <Slides>27</Slides>
  <Notes>12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Median</vt:lpstr>
      <vt:lpstr>California Communities Environmental Health Screening Tool (Cal-EnviroScreen)  Office of Environmental Health Hazard Assessment California Environmental Protection Agency</vt:lpstr>
      <vt:lpstr>Program Origins in Environmental Justice </vt:lpstr>
      <vt:lpstr>Basis of concern for cumulative impacts</vt:lpstr>
      <vt:lpstr>How We Got Here (Process)</vt:lpstr>
      <vt:lpstr>December 2010 Project Report</vt:lpstr>
      <vt:lpstr> 2012 Draft CalEnviroScreen Tool</vt:lpstr>
      <vt:lpstr>Stakeholder Engagement Process for Cal-Enviroscreen</vt:lpstr>
      <vt:lpstr>Working Definition</vt:lpstr>
      <vt:lpstr>Primary Components</vt:lpstr>
      <vt:lpstr>Interpretation of Major Terms</vt:lpstr>
      <vt:lpstr>Proposed Geographical Unit: ZIP Code1</vt:lpstr>
      <vt:lpstr>Components are Characterized by Indicators </vt:lpstr>
      <vt:lpstr>Criteria for indicator selection</vt:lpstr>
      <vt:lpstr>Proposed model for aggregating components</vt:lpstr>
      <vt:lpstr>Range of Scores for Components</vt:lpstr>
      <vt:lpstr>Indicator: Ozone</vt:lpstr>
      <vt:lpstr>Preliminary Statewide Map: Ozone</vt:lpstr>
      <vt:lpstr>PowerPoint Presentation</vt:lpstr>
      <vt:lpstr>PowerPoint Presentation</vt:lpstr>
      <vt:lpstr>PowerPoint Presentation</vt:lpstr>
      <vt:lpstr>PowerPoint Presentation</vt:lpstr>
      <vt:lpstr>PowerPoint Presentation</vt:lpstr>
      <vt:lpstr>Some Potential Uses of Tool</vt:lpstr>
      <vt:lpstr>SB 535 (De Leon, 2012)</vt:lpstr>
      <vt:lpstr>Examples of Comments Received on the Methodology</vt:lpstr>
      <vt:lpstr>Next Steps</vt:lpstr>
      <vt:lpstr>How to learn more…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2012-08-17T19:00:12Z</dcterms:created>
  <dcterms:modified xsi:type="dcterms:W3CDTF">2012-12-04T22:58:56Z</dcterms:modified>
</cp:coreProperties>
</file>