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4"/>
  </p:sldMasterIdLst>
  <p:notesMasterIdLst>
    <p:notesMasterId r:id="rId27"/>
  </p:notesMasterIdLst>
  <p:sldIdLst>
    <p:sldId id="293" r:id="rId5"/>
    <p:sldId id="263" r:id="rId6"/>
    <p:sldId id="289" r:id="rId7"/>
    <p:sldId id="264" r:id="rId8"/>
    <p:sldId id="272" r:id="rId9"/>
    <p:sldId id="273" r:id="rId10"/>
    <p:sldId id="285" r:id="rId11"/>
    <p:sldId id="286" r:id="rId12"/>
    <p:sldId id="287" r:id="rId13"/>
    <p:sldId id="288" r:id="rId14"/>
    <p:sldId id="281" r:id="rId15"/>
    <p:sldId id="276" r:id="rId16"/>
    <p:sldId id="290" r:id="rId17"/>
    <p:sldId id="283" r:id="rId18"/>
    <p:sldId id="277" r:id="rId19"/>
    <p:sldId id="278" r:id="rId20"/>
    <p:sldId id="282" r:id="rId21"/>
    <p:sldId id="291" r:id="rId22"/>
    <p:sldId id="284" r:id="rId23"/>
    <p:sldId id="292" r:id="rId24"/>
    <p:sldId id="265" r:id="rId25"/>
    <p:sldId id="295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Weisz" initials="DW" lastIdx="6" clrIdx="0">
    <p:extLst/>
  </p:cmAuthor>
  <p:cmAuthor id="2" name="Tyson Eckerle" initials="TE" lastIdx="5" clrIdx="1">
    <p:extLst/>
  </p:cmAuthor>
  <p:cmAuthor id="3" name="Tyson Eckerle" initials="TE [2]" lastIdx="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71490-941A-4D74-BF08-6606FA98578D}" v="12" dt="2020-02-18T18:24:34.803"/>
    <p1510:client id="{0CB0472D-FBFF-40C5-B56B-51A5DD6AC59B}" v="10" dt="2019-09-23T16:58:52.781"/>
    <p1510:client id="{1EAB42E2-AF22-4D56-B960-FCBF422CE98C}" v="36" dt="2020-02-18T23:00:23.169"/>
    <p1510:client id="{6B3647F0-AD8E-4A76-BF7C-13B32F493B9C}" v="28" dt="2020-02-18T21:22:18.888"/>
    <p1510:client id="{C40ABA8C-B756-45BC-8D0E-A159336DDE69}" v="6" dt="2019-11-05T22:37:04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4" autoAdjust="0"/>
    <p:restoredTop sz="64781" autoAdjust="0"/>
  </p:normalViewPr>
  <p:slideViewPr>
    <p:cSldViewPr snapToGrid="0">
      <p:cViewPr>
        <p:scale>
          <a:sx n="74" d="100"/>
          <a:sy n="74" d="100"/>
        </p:scale>
        <p:origin x="-1746" y="-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lan Rathjen" userId="S::kielan.rathjen@gobiz.ca.gov::7f1a66a7-449c-4836-93fb-d0ecd00bacb1" providerId="AD" clId="Web-{1EAB42E2-AF22-4D56-B960-FCBF422CE98C}"/>
    <pc:docChg chg="modSld">
      <pc:chgData name="Kielan Rathjen" userId="S::kielan.rathjen@gobiz.ca.gov::7f1a66a7-449c-4836-93fb-d0ecd00bacb1" providerId="AD" clId="Web-{1EAB42E2-AF22-4D56-B960-FCBF422CE98C}" dt="2020-02-18T23:00:23.169" v="33" actId="20577"/>
      <pc:docMkLst>
        <pc:docMk/>
      </pc:docMkLst>
      <pc:sldChg chg="modSp">
        <pc:chgData name="Kielan Rathjen" userId="S::kielan.rathjen@gobiz.ca.gov::7f1a66a7-449c-4836-93fb-d0ecd00bacb1" providerId="AD" clId="Web-{1EAB42E2-AF22-4D56-B960-FCBF422CE98C}" dt="2020-02-18T23:00:23.169" v="32" actId="20577"/>
        <pc:sldMkLst>
          <pc:docMk/>
          <pc:sldMk cId="3353383853" sldId="289"/>
        </pc:sldMkLst>
        <pc:spChg chg="mod">
          <ac:chgData name="Kielan Rathjen" userId="S::kielan.rathjen@gobiz.ca.gov::7f1a66a7-449c-4836-93fb-d0ecd00bacb1" providerId="AD" clId="Web-{1EAB42E2-AF22-4D56-B960-FCBF422CE98C}" dt="2020-02-18T22:59:01.416" v="7" actId="20577"/>
          <ac:spMkLst>
            <pc:docMk/>
            <pc:sldMk cId="3353383853" sldId="289"/>
            <ac:spMk id="5" creationId="{00000000-0000-0000-0000-000000000000}"/>
          </ac:spMkLst>
        </pc:spChg>
        <pc:spChg chg="mod">
          <ac:chgData name="Kielan Rathjen" userId="S::kielan.rathjen@gobiz.ca.gov::7f1a66a7-449c-4836-93fb-d0ecd00bacb1" providerId="AD" clId="Web-{1EAB42E2-AF22-4D56-B960-FCBF422CE98C}" dt="2020-02-18T22:59:09.135" v="15" actId="20577"/>
          <ac:spMkLst>
            <pc:docMk/>
            <pc:sldMk cId="3353383853" sldId="289"/>
            <ac:spMk id="6" creationId="{00000000-0000-0000-0000-000000000000}"/>
          </ac:spMkLst>
        </pc:spChg>
        <pc:spChg chg="mod">
          <ac:chgData name="Kielan Rathjen" userId="S::kielan.rathjen@gobiz.ca.gov::7f1a66a7-449c-4836-93fb-d0ecd00bacb1" providerId="AD" clId="Web-{1EAB42E2-AF22-4D56-B960-FCBF422CE98C}" dt="2020-02-18T23:00:23.169" v="32" actId="20577"/>
          <ac:spMkLst>
            <pc:docMk/>
            <pc:sldMk cId="3353383853" sldId="289"/>
            <ac:spMk id="7" creationId="{00000000-0000-0000-0000-000000000000}"/>
          </ac:spMkLst>
        </pc:spChg>
      </pc:sldChg>
    </pc:docChg>
  </pc:docChgLst>
  <pc:docChgLst>
    <pc:chgData name="Tyson Eckerle" userId="1525c555a83f54f4" providerId="LiveId" clId="{0CB0472D-FBFF-40C5-B56B-51A5DD6AC59B}"/>
    <pc:docChg chg="undo custSel addSld delSld modSld">
      <pc:chgData name="Tyson Eckerle" userId="1525c555a83f54f4" providerId="LiveId" clId="{0CB0472D-FBFF-40C5-B56B-51A5DD6AC59B}" dt="2019-09-23T16:59:14.309" v="61" actId="2696"/>
      <pc:docMkLst>
        <pc:docMk/>
      </pc:docMkLst>
      <pc:sldChg chg="modSp">
        <pc:chgData name="Tyson Eckerle" userId="1525c555a83f54f4" providerId="LiveId" clId="{0CB0472D-FBFF-40C5-B56B-51A5DD6AC59B}" dt="2019-09-23T16:41:48.274" v="25" actId="20577"/>
        <pc:sldMkLst>
          <pc:docMk/>
          <pc:sldMk cId="1236021235" sldId="263"/>
        </pc:sldMkLst>
        <pc:spChg chg="mod">
          <ac:chgData name="Tyson Eckerle" userId="1525c555a83f54f4" providerId="LiveId" clId="{0CB0472D-FBFF-40C5-B56B-51A5DD6AC59B}" dt="2019-09-23T16:41:48.274" v="25" actId="20577"/>
          <ac:spMkLst>
            <pc:docMk/>
            <pc:sldMk cId="1236021235" sldId="263"/>
            <ac:spMk id="3" creationId="{7FF5B7D3-F027-4FA8-9438-CB6CC11D9F2F}"/>
          </ac:spMkLst>
        </pc:spChg>
      </pc:sldChg>
      <pc:sldChg chg="delCm">
        <pc:chgData name="Tyson Eckerle" userId="1525c555a83f54f4" providerId="LiveId" clId="{0CB0472D-FBFF-40C5-B56B-51A5DD6AC59B}" dt="2019-09-23T16:54:41.441" v="48" actId="1592"/>
        <pc:sldMkLst>
          <pc:docMk/>
          <pc:sldMk cId="3794270872" sldId="265"/>
        </pc:sldMkLst>
      </pc:sldChg>
      <pc:sldChg chg="delSp delCm">
        <pc:chgData name="Tyson Eckerle" userId="1525c555a83f54f4" providerId="LiveId" clId="{0CB0472D-FBFF-40C5-B56B-51A5DD6AC59B}" dt="2019-09-23T16:54:25.376" v="47" actId="1592"/>
        <pc:sldMkLst>
          <pc:docMk/>
          <pc:sldMk cId="3336055561" sldId="270"/>
        </pc:sldMkLst>
        <pc:picChg chg="del">
          <ac:chgData name="Tyson Eckerle" userId="1525c555a83f54f4" providerId="LiveId" clId="{0CB0472D-FBFF-40C5-B56B-51A5DD6AC59B}" dt="2019-09-23T16:54:12.613" v="46" actId="478"/>
          <ac:picMkLst>
            <pc:docMk/>
            <pc:sldMk cId="3336055561" sldId="270"/>
            <ac:picMk id="4" creationId="{A3E3CBD5-95EE-4B07-814C-3DD5621E3FF9}"/>
          </ac:picMkLst>
        </pc:picChg>
      </pc:sldChg>
      <pc:sldChg chg="delCm">
        <pc:chgData name="Tyson Eckerle" userId="1525c555a83f54f4" providerId="LiveId" clId="{0CB0472D-FBFF-40C5-B56B-51A5DD6AC59B}" dt="2019-09-23T16:55:08.637" v="50" actId="1592"/>
        <pc:sldMkLst>
          <pc:docMk/>
          <pc:sldMk cId="3113597415" sldId="272"/>
        </pc:sldMkLst>
      </pc:sldChg>
      <pc:sldChg chg="del">
        <pc:chgData name="Tyson Eckerle" userId="1525c555a83f54f4" providerId="LiveId" clId="{0CB0472D-FBFF-40C5-B56B-51A5DD6AC59B}" dt="2019-09-23T16:59:14.309" v="61" actId="2696"/>
        <pc:sldMkLst>
          <pc:docMk/>
          <pc:sldMk cId="3611296130" sldId="275"/>
        </pc:sldMkLst>
      </pc:sldChg>
      <pc:sldChg chg="addSp delSp modSp delCm modCm">
        <pc:chgData name="Tyson Eckerle" userId="1525c555a83f54f4" providerId="LiveId" clId="{0CB0472D-FBFF-40C5-B56B-51A5DD6AC59B}" dt="2019-09-23T16:53:56.300" v="45" actId="1076"/>
        <pc:sldMkLst>
          <pc:docMk/>
          <pc:sldMk cId="3154639089" sldId="276"/>
        </pc:sldMkLst>
        <pc:spChg chg="del">
          <ac:chgData name="Tyson Eckerle" userId="1525c555a83f54f4" providerId="LiveId" clId="{0CB0472D-FBFF-40C5-B56B-51A5DD6AC59B}" dt="2019-09-23T16:50:32.919" v="27" actId="478"/>
          <ac:spMkLst>
            <pc:docMk/>
            <pc:sldMk cId="3154639089" sldId="276"/>
            <ac:spMk id="7" creationId="{3E468BE0-DBB1-4593-8A69-223F5844F17E}"/>
          </ac:spMkLst>
        </pc:spChg>
        <pc:spChg chg="add del">
          <ac:chgData name="Tyson Eckerle" userId="1525c555a83f54f4" providerId="LiveId" clId="{0CB0472D-FBFF-40C5-B56B-51A5DD6AC59B}" dt="2019-09-23T16:53:22.273" v="39" actId="478"/>
          <ac:spMkLst>
            <pc:docMk/>
            <pc:sldMk cId="3154639089" sldId="276"/>
            <ac:spMk id="8" creationId="{090EC567-8A49-4F77-9BA5-CEDC89CF4E7B}"/>
          </ac:spMkLst>
        </pc:spChg>
        <pc:picChg chg="del">
          <ac:chgData name="Tyson Eckerle" userId="1525c555a83f54f4" providerId="LiveId" clId="{0CB0472D-FBFF-40C5-B56B-51A5DD6AC59B}" dt="2019-09-23T16:50:29.289" v="26" actId="478"/>
          <ac:picMkLst>
            <pc:docMk/>
            <pc:sldMk cId="3154639089" sldId="276"/>
            <ac:picMk id="3" creationId="{00000000-0000-0000-0000-000000000000}"/>
          </ac:picMkLst>
        </pc:picChg>
        <pc:picChg chg="del">
          <ac:chgData name="Tyson Eckerle" userId="1525c555a83f54f4" providerId="LiveId" clId="{0CB0472D-FBFF-40C5-B56B-51A5DD6AC59B}" dt="2019-09-23T16:51:42.817" v="35" actId="478"/>
          <ac:picMkLst>
            <pc:docMk/>
            <pc:sldMk cId="3154639089" sldId="276"/>
            <ac:picMk id="4" creationId="{0212B211-726D-4339-998E-AD730A9193FE}"/>
          </ac:picMkLst>
        </pc:picChg>
        <pc:picChg chg="add del mod">
          <ac:chgData name="Tyson Eckerle" userId="1525c555a83f54f4" providerId="LiveId" clId="{0CB0472D-FBFF-40C5-B56B-51A5DD6AC59B}" dt="2019-09-23T16:50:43.315" v="31"/>
          <ac:picMkLst>
            <pc:docMk/>
            <pc:sldMk cId="3154639089" sldId="276"/>
            <ac:picMk id="5" creationId="{E9717E5F-81D3-444A-AB70-B7D7F005B7D2}"/>
          </ac:picMkLst>
        </pc:picChg>
        <pc:picChg chg="add mod">
          <ac:chgData name="Tyson Eckerle" userId="1525c555a83f54f4" providerId="LiveId" clId="{0CB0472D-FBFF-40C5-B56B-51A5DD6AC59B}" dt="2019-09-23T16:53:56.300" v="45" actId="1076"/>
          <ac:picMkLst>
            <pc:docMk/>
            <pc:sldMk cId="3154639089" sldId="276"/>
            <ac:picMk id="6" creationId="{A2C92B93-11CD-48B9-AA29-17E61E23F74E}"/>
          </ac:picMkLst>
        </pc:picChg>
        <pc:picChg chg="add mod">
          <ac:chgData name="Tyson Eckerle" userId="1525c555a83f54f4" providerId="LiveId" clId="{0CB0472D-FBFF-40C5-B56B-51A5DD6AC59B}" dt="2019-09-23T16:53:48.808" v="43" actId="1076"/>
          <ac:picMkLst>
            <pc:docMk/>
            <pc:sldMk cId="3154639089" sldId="276"/>
            <ac:picMk id="9" creationId="{FACE3396-5755-486F-9CAA-9CEBB0D266FE}"/>
          </ac:picMkLst>
        </pc:picChg>
      </pc:sldChg>
      <pc:sldChg chg="delCm">
        <pc:chgData name="Tyson Eckerle" userId="1525c555a83f54f4" providerId="LiveId" clId="{0CB0472D-FBFF-40C5-B56B-51A5DD6AC59B}" dt="2019-09-23T16:55:01.019" v="49" actId="1592"/>
        <pc:sldMkLst>
          <pc:docMk/>
          <pc:sldMk cId="1299908211" sldId="277"/>
        </pc:sldMkLst>
      </pc:sldChg>
      <pc:sldChg chg="addSp delSp modSp add">
        <pc:chgData name="Tyson Eckerle" userId="1525c555a83f54f4" providerId="LiveId" clId="{0CB0472D-FBFF-40C5-B56B-51A5DD6AC59B}" dt="2019-09-23T16:59:07.033" v="60" actId="167"/>
        <pc:sldMkLst>
          <pc:docMk/>
          <pc:sldMk cId="4010536689" sldId="281"/>
        </pc:sldMkLst>
        <pc:picChg chg="add del mod ord">
          <ac:chgData name="Tyson Eckerle" userId="1525c555a83f54f4" providerId="LiveId" clId="{0CB0472D-FBFF-40C5-B56B-51A5DD6AC59B}" dt="2019-09-23T16:58:04.910" v="56" actId="478"/>
          <ac:picMkLst>
            <pc:docMk/>
            <pc:sldMk cId="4010536689" sldId="281"/>
            <ac:picMk id="2" creationId="{1C913A2E-5F40-4626-A554-BD88C8DB1F41}"/>
          </ac:picMkLst>
        </pc:picChg>
        <pc:picChg chg="add mod ord">
          <ac:chgData name="Tyson Eckerle" userId="1525c555a83f54f4" providerId="LiveId" clId="{0CB0472D-FBFF-40C5-B56B-51A5DD6AC59B}" dt="2019-09-23T16:59:07.033" v="60" actId="167"/>
          <ac:picMkLst>
            <pc:docMk/>
            <pc:sldMk cId="4010536689" sldId="281"/>
            <ac:picMk id="4" creationId="{52BC5019-B4F1-49C5-A9D9-27853931AF94}"/>
          </ac:picMkLst>
        </pc:picChg>
        <pc:picChg chg="del">
          <ac:chgData name="Tyson Eckerle" userId="1525c555a83f54f4" providerId="LiveId" clId="{0CB0472D-FBFF-40C5-B56B-51A5DD6AC59B}" dt="2019-09-23T16:57:28.545" v="52" actId="478"/>
          <ac:picMkLst>
            <pc:docMk/>
            <pc:sldMk cId="4010536689" sldId="281"/>
            <ac:picMk id="6" creationId="{00000000-0000-0000-0000-000000000000}"/>
          </ac:picMkLst>
        </pc:picChg>
      </pc:sldChg>
    </pc:docChg>
  </pc:docChgLst>
  <pc:docChgLst>
    <pc:chgData name="Hannah Goldsmith" userId="S::hannah.goldsmith@gobiz.ca.gov::1f8922cc-41f7-4308-9e65-5a63910cc5fb" providerId="AD" clId="Web-{C40ABA8C-B756-45BC-8D0E-A159336DDE69}"/>
    <pc:docChg chg="modSld">
      <pc:chgData name="Hannah Goldsmith" userId="S::hannah.goldsmith@gobiz.ca.gov::1f8922cc-41f7-4308-9e65-5a63910cc5fb" providerId="AD" clId="Web-{C40ABA8C-B756-45BC-8D0E-A159336DDE69}" dt="2019-11-05T22:37:04.116" v="5" actId="20577"/>
      <pc:docMkLst>
        <pc:docMk/>
      </pc:docMkLst>
      <pc:sldChg chg="modSp">
        <pc:chgData name="Hannah Goldsmith" userId="S::hannah.goldsmith@gobiz.ca.gov::1f8922cc-41f7-4308-9e65-5a63910cc5fb" providerId="AD" clId="Web-{C40ABA8C-B756-45BC-8D0E-A159336DDE69}" dt="2019-11-05T22:37:04.100" v="4" actId="20577"/>
        <pc:sldMkLst>
          <pc:docMk/>
          <pc:sldMk cId="3794270872" sldId="265"/>
        </pc:sldMkLst>
        <pc:spChg chg="mod">
          <ac:chgData name="Hannah Goldsmith" userId="S::hannah.goldsmith@gobiz.ca.gov::1f8922cc-41f7-4308-9e65-5a63910cc5fb" providerId="AD" clId="Web-{C40ABA8C-B756-45BC-8D0E-A159336DDE69}" dt="2019-11-05T22:37:04.100" v="4" actId="20577"/>
          <ac:spMkLst>
            <pc:docMk/>
            <pc:sldMk cId="3794270872" sldId="265"/>
            <ac:spMk id="3" creationId="{00000000-0000-0000-0000-000000000000}"/>
          </ac:spMkLst>
        </pc:spChg>
      </pc:sldChg>
    </pc:docChg>
  </pc:docChgLst>
  <pc:docChgLst>
    <pc:chgData name="Tyson Eckerle" userId="S::tyson.eckerle@gobiz.ca.gov::95364146-9eae-489a-a562-3e8ca4ef0b6f" providerId="AD" clId="Web-{6B3647F0-AD8E-4A76-BF7C-13B32F493B9C}"/>
    <pc:docChg chg="modSld">
      <pc:chgData name="Tyson Eckerle" userId="S::tyson.eckerle@gobiz.ca.gov::95364146-9eae-489a-a562-3e8ca4ef0b6f" providerId="AD" clId="Web-{6B3647F0-AD8E-4A76-BF7C-13B32F493B9C}" dt="2020-02-18T21:22:18.888" v="27"/>
      <pc:docMkLst>
        <pc:docMk/>
      </pc:docMkLst>
      <pc:sldChg chg="addCm">
        <pc:chgData name="Tyson Eckerle" userId="S::tyson.eckerle@gobiz.ca.gov::95364146-9eae-489a-a562-3e8ca4ef0b6f" providerId="AD" clId="Web-{6B3647F0-AD8E-4A76-BF7C-13B32F493B9C}" dt="2020-02-18T21:18:27.371" v="1"/>
        <pc:sldMkLst>
          <pc:docMk/>
          <pc:sldMk cId="4118756879" sldId="264"/>
        </pc:sldMkLst>
      </pc:sldChg>
      <pc:sldChg chg="addCm">
        <pc:chgData name="Tyson Eckerle" userId="S::tyson.eckerle@gobiz.ca.gov::95364146-9eae-489a-a562-3e8ca4ef0b6f" providerId="AD" clId="Web-{6B3647F0-AD8E-4A76-BF7C-13B32F493B9C}" dt="2020-02-18T21:22:18.888" v="27"/>
        <pc:sldMkLst>
          <pc:docMk/>
          <pc:sldMk cId="3794270872" sldId="265"/>
        </pc:sldMkLst>
      </pc:sldChg>
      <pc:sldChg chg="addCm">
        <pc:chgData name="Tyson Eckerle" userId="S::tyson.eckerle@gobiz.ca.gov::95364146-9eae-489a-a562-3e8ca4ef0b6f" providerId="AD" clId="Web-{6B3647F0-AD8E-4A76-BF7C-13B32F493B9C}" dt="2020-02-18T21:20:33.236" v="3"/>
        <pc:sldMkLst>
          <pc:docMk/>
          <pc:sldMk cId="880051197" sldId="283"/>
        </pc:sldMkLst>
      </pc:sldChg>
      <pc:sldChg chg="modSp">
        <pc:chgData name="Tyson Eckerle" userId="S::tyson.eckerle@gobiz.ca.gov::95364146-9eae-489a-a562-3e8ca4ef0b6f" providerId="AD" clId="Web-{6B3647F0-AD8E-4A76-BF7C-13B32F493B9C}" dt="2020-02-18T21:21:53.411" v="25" actId="20577"/>
        <pc:sldMkLst>
          <pc:docMk/>
          <pc:sldMk cId="900830851" sldId="284"/>
        </pc:sldMkLst>
        <pc:spChg chg="mod">
          <ac:chgData name="Tyson Eckerle" userId="S::tyson.eckerle@gobiz.ca.gov::95364146-9eae-489a-a562-3e8ca4ef0b6f" providerId="AD" clId="Web-{6B3647F0-AD8E-4A76-BF7C-13B32F493B9C}" dt="2020-02-18T21:21:53.411" v="25" actId="20577"/>
          <ac:spMkLst>
            <pc:docMk/>
            <pc:sldMk cId="900830851" sldId="284"/>
            <ac:spMk id="3" creationId="{00000000-0000-0000-0000-000000000000}"/>
          </ac:spMkLst>
        </pc:spChg>
      </pc:sldChg>
      <pc:sldChg chg="addCm">
        <pc:chgData name="Tyson Eckerle" userId="S::tyson.eckerle@gobiz.ca.gov::95364146-9eae-489a-a562-3e8ca4ef0b6f" providerId="AD" clId="Web-{6B3647F0-AD8E-4A76-BF7C-13B32F493B9C}" dt="2020-02-18T21:17:41.447" v="0"/>
        <pc:sldMkLst>
          <pc:docMk/>
          <pc:sldMk cId="3353383853" sldId="289"/>
        </pc:sldMkLst>
      </pc:sldChg>
      <pc:sldChg chg="addCm">
        <pc:chgData name="Tyson Eckerle" userId="S::tyson.eckerle@gobiz.ca.gov::95364146-9eae-489a-a562-3e8ca4ef0b6f" providerId="AD" clId="Web-{6B3647F0-AD8E-4A76-BF7C-13B32F493B9C}" dt="2020-02-18T21:19:48.750" v="2"/>
        <pc:sldMkLst>
          <pc:docMk/>
          <pc:sldMk cId="3843802643" sldId="290"/>
        </pc:sldMkLst>
      </pc:sldChg>
    </pc:docChg>
  </pc:docChgLst>
  <pc:docChgLst>
    <pc:chgData name="Kielan Rathjen" userId="S::kielan.rathjen@gobiz.ca.gov::7f1a66a7-449c-4836-93fb-d0ecd00bacb1" providerId="AD" clId="Web-{06371490-941A-4D74-BF08-6606FA98578D}"/>
    <pc:docChg chg="modSld">
      <pc:chgData name="Kielan Rathjen" userId="S::kielan.rathjen@gobiz.ca.gov::7f1a66a7-449c-4836-93fb-d0ecd00bacb1" providerId="AD" clId="Web-{06371490-941A-4D74-BF08-6606FA98578D}" dt="2020-02-18T18:24:30.318" v="7" actId="20577"/>
      <pc:docMkLst>
        <pc:docMk/>
      </pc:docMkLst>
      <pc:sldChg chg="modSp">
        <pc:chgData name="Kielan Rathjen" userId="S::kielan.rathjen@gobiz.ca.gov::7f1a66a7-449c-4836-93fb-d0ecd00bacb1" providerId="AD" clId="Web-{06371490-941A-4D74-BF08-6606FA98578D}" dt="2020-02-18T18:24:29.881" v="5" actId="20577"/>
        <pc:sldMkLst>
          <pc:docMk/>
          <pc:sldMk cId="880051197" sldId="283"/>
        </pc:sldMkLst>
        <pc:spChg chg="mod">
          <ac:chgData name="Kielan Rathjen" userId="S::kielan.rathjen@gobiz.ca.gov::7f1a66a7-449c-4836-93fb-d0ecd00bacb1" providerId="AD" clId="Web-{06371490-941A-4D74-BF08-6606FA98578D}" dt="2020-02-18T18:24:29.881" v="5" actId="20577"/>
          <ac:spMkLst>
            <pc:docMk/>
            <pc:sldMk cId="880051197" sldId="283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11-456E-BD28-312CC6A4699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11-456E-BD28-312CC6A4699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11-456E-BD28-312CC6A4699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Sheet1!$A$1:$A$3</c:f>
              <c:strCache>
                <c:ptCount val="3"/>
                <c:pt idx="0">
                  <c:v>Streamlined</c:v>
                </c:pt>
                <c:pt idx="1">
                  <c:v>Partially Streamlined</c:v>
                </c:pt>
                <c:pt idx="2">
                  <c:v>Not Streamlined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73</c:v>
                </c:pt>
                <c:pt idx="1">
                  <c:v>165</c:v>
                </c:pt>
                <c:pt idx="2">
                  <c:v>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D11-456E-BD28-312CC6A4699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12952A-D3DE-4F11-9A15-4F19609AF13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755EBC0-7C91-4486-ACFF-04993FAAB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9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CEEA1E7-5C73-4FA0-A352-8C04F795ABA0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 1100</a:t>
            </a:r>
            <a:r>
              <a:rPr lang="en-US" baseline="0" dirty="0"/>
              <a:t>, effective Jan. 1, 2020 requires </a:t>
            </a:r>
            <a:r>
              <a:rPr lang="en-US" dirty="0"/>
              <a:t>an EVCS parking space to be counted as at least one standard automobile parking space, and an accessible EVCS parking space with an access aisle to be counted as at least 2 standard parking spaces, for the purpose of complying with any applicable minimum parking requirements established by a local jurisdiction.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5EBC0-7C91-4486-ACFF-04993FAAB7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4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5EBC0-7C91-4486-ACFF-04993FAAB7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3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770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8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7104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66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7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8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6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7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11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ca.gov/industries/zero-emission-vehicles/plug-in-readines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usiness.ca.gov/zevreadine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rmi.org/insight/reducing-ev-charging-infrastructure-cost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leginfo.legislature.ca.gov/faces/codes_displaySection.xhtml?lawCode=CIV&amp;sectionNum=408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ag.wufoo.com/forms/m18eqwf50htr4gz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ielan.rathjen@gobiz.ca.gov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biz.us5.list-manage.com/subscribe?u=6d78f604471b1e659151d0be0&amp;id=7132f063f3" TargetMode="External"/><Relationship Id="rId4" Type="http://schemas.openxmlformats.org/officeDocument/2006/relationships/hyperlink" Target="mailto:tyson.eckerle@gobiz.ca.go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1711817"/>
            <a:ext cx="10468864" cy="18288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Complying with Electric Vehicle Charging Station Permit Streamlining </a:t>
            </a:r>
            <a:r>
              <a:rPr lang="en-US" dirty="0" smtClean="0">
                <a:solidFill>
                  <a:schemeClr val="tx1"/>
                </a:solidFill>
              </a:rPr>
              <a:t>Law Webinar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775424" y="3976352"/>
            <a:ext cx="10769942" cy="2743200"/>
          </a:xfrm>
        </p:spPr>
        <p:txBody>
          <a:bodyPr>
            <a:normAutofit fontScale="92500" lnSpcReduction="10000"/>
          </a:bodyPr>
          <a:lstStyle/>
          <a:p>
            <a:pPr marR="0" algn="l" eaLnBrk="1" hangingPunct="1">
              <a:lnSpc>
                <a:spcPct val="90000"/>
              </a:lnSpc>
            </a:pPr>
            <a:r>
              <a:rPr lang="en-US" altLang="en-US" sz="2400" i="1" dirty="0" smtClean="0">
                <a:latin typeface="Trebuchet MS" pitchFamily="34" charset="0"/>
              </a:rPr>
              <a:t>California State Association of Counties</a:t>
            </a:r>
          </a:p>
          <a:p>
            <a:pPr marR="0" algn="l" eaLnBrk="1" hangingPunct="1">
              <a:lnSpc>
                <a:spcPct val="90000"/>
              </a:lnSpc>
            </a:pPr>
            <a:endParaRPr lang="en-US" altLang="en-US" sz="2000" i="1" dirty="0" smtClean="0">
              <a:latin typeface="Trebuchet MS" pitchFamily="34" charset="0"/>
            </a:endParaRPr>
          </a:p>
          <a:p>
            <a:pPr marR="0" algn="l" eaLnBrk="1" hangingPunct="1">
              <a:lnSpc>
                <a:spcPct val="90000"/>
              </a:lnSpc>
            </a:pPr>
            <a:r>
              <a:rPr lang="en-US" altLang="en-US" sz="2400" i="1" dirty="0" smtClean="0">
                <a:latin typeface="Trebuchet MS" pitchFamily="34" charset="0"/>
              </a:rPr>
              <a:t>League of California Cities</a:t>
            </a:r>
          </a:p>
          <a:p>
            <a:pPr marR="0" algn="l" eaLnBrk="1" hangingPunct="1">
              <a:lnSpc>
                <a:spcPct val="90000"/>
              </a:lnSpc>
            </a:pPr>
            <a:endParaRPr lang="en-US" altLang="en-US" sz="2000" i="1" dirty="0" smtClean="0">
              <a:latin typeface="Trebuchet MS" pitchFamily="34" charset="0"/>
            </a:endParaRPr>
          </a:p>
          <a:p>
            <a:pPr marR="0" algn="l" eaLnBrk="1" hangingPunct="1">
              <a:lnSpc>
                <a:spcPct val="90000"/>
              </a:lnSpc>
            </a:pPr>
            <a:r>
              <a:rPr lang="en-US" altLang="en-US" sz="2400" i="1" dirty="0" smtClean="0">
                <a:latin typeface="Trebuchet MS" pitchFamily="34" charset="0"/>
              </a:rPr>
              <a:t>California Governor’s </a:t>
            </a:r>
            <a:r>
              <a:rPr lang="en-US" altLang="en-US" sz="2400" i="1" dirty="0" smtClean="0">
                <a:latin typeface="Trebuchet MS" pitchFamily="34" charset="0"/>
              </a:rPr>
              <a:t>Office of Business and Economic Development</a:t>
            </a:r>
          </a:p>
          <a:p>
            <a:pPr marR="0" eaLnBrk="1" hangingPunct="1">
              <a:lnSpc>
                <a:spcPct val="90000"/>
              </a:lnSpc>
            </a:pPr>
            <a:endParaRPr lang="en-US" altLang="en-US" sz="2000" i="1" dirty="0" smtClean="0">
              <a:latin typeface="Trebuchet MS" pitchFamily="34" charset="0"/>
            </a:endParaRPr>
          </a:p>
          <a:p>
            <a:pPr marR="0" eaLnBrk="1" hangingPunct="1">
              <a:lnSpc>
                <a:spcPct val="90000"/>
              </a:lnSpc>
            </a:pPr>
            <a:r>
              <a:rPr lang="en-US" altLang="en-US" sz="2400" i="1" dirty="0" smtClean="0">
                <a:latin typeface="Trebuchet MS" pitchFamily="34" charset="0"/>
              </a:rPr>
              <a:t>February 19, 2020</a:t>
            </a:r>
          </a:p>
        </p:txBody>
      </p:sp>
    </p:spTree>
    <p:extLst>
      <p:ext uri="{BB962C8B-B14F-4D97-AF65-F5344CB8AC3E}">
        <p14:creationId xmlns:p14="http://schemas.microsoft.com/office/powerpoint/2010/main" val="318759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6313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Construction, Commissioning, and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Weight and Measures Certification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Signage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465" y="3828762"/>
            <a:ext cx="1752600" cy="2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54" y="4891019"/>
            <a:ext cx="2857500" cy="153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337" y="267992"/>
            <a:ext cx="4120105" cy="3090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912" y="3392796"/>
            <a:ext cx="4108530" cy="30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4"/>
            <a:ext cx="12192000" cy="686412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452773"/>
              </p:ext>
            </p:extLst>
          </p:nvPr>
        </p:nvGraphicFramePr>
        <p:xfrm>
          <a:off x="58056" y="3590233"/>
          <a:ext cx="4835489" cy="3238739"/>
        </p:xfrm>
        <a:graphic>
          <a:graphicData uri="http://schemas.openxmlformats.org/drawingml/2006/table">
            <a:tbl>
              <a:tblPr firstRow="1" firstCol="1" bandRow="1"/>
              <a:tblGrid>
                <a:gridCol w="4835489">
                  <a:extLst>
                    <a:ext uri="{9D8B030D-6E8A-4147-A177-3AD203B41FA5}">
                      <a16:colId xmlns:a16="http://schemas.microsoft.com/office/drawing/2014/main" xmlns="" val="3515691683"/>
                    </a:ext>
                  </a:extLst>
                </a:gridCol>
              </a:tblGrid>
              <a:tr h="4050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EVCS Permit Ready Score: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3156863"/>
                  </a:ext>
                </a:extLst>
              </a:tr>
              <a:tr h="810020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Green – City or County is EVCS Permit Ready, charging infrastructure permitting is streamlined  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2397507"/>
                  </a:ext>
                </a:extLst>
              </a:tr>
              <a:tr h="810020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Yellow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–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City or County EVCS permit streamlining is in progress, or partially complete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262550"/>
                  </a:ext>
                </a:extLst>
              </a:tr>
              <a:tr h="405011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– City or County is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not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streamlined for EVCS permitting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327453"/>
                  </a:ext>
                </a:extLst>
              </a:tr>
              <a:tr h="485752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Grey – Not yet evaluated (or in process)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99961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3101" y="3129440"/>
            <a:ext cx="376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*Interactive map available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here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66" y="335800"/>
            <a:ext cx="6008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 Electric Vehicle Charging Station Permit Streamlining Map</a:t>
            </a:r>
          </a:p>
        </p:txBody>
      </p:sp>
    </p:spTree>
    <p:extLst>
      <p:ext uri="{BB962C8B-B14F-4D97-AF65-F5344CB8AC3E}">
        <p14:creationId xmlns:p14="http://schemas.microsoft.com/office/powerpoint/2010/main" val="40105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751" y="6272895"/>
            <a:ext cx="7275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*See </a:t>
            </a: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hlinkClick r:id="rId3"/>
              </a:rPr>
              <a:t>http://business.ca.gov/zevreadiness</a:t>
            </a: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for updated map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" y="734231"/>
            <a:ext cx="6296781" cy="5361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9" y="734231"/>
            <a:ext cx="5780694" cy="53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Status of the State as of 2/12/20</a:t>
            </a:r>
            <a:b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</a:t>
            </a:r>
            <a:r>
              <a:rPr lang="en-US" sz="2800" i="1" dirty="0">
                <a:solidFill>
                  <a:schemeClr val="tx1"/>
                </a:solidFill>
                <a:latin typeface="Century Gothic" panose="020B0502020202020204" pitchFamily="34" charset="0"/>
              </a:rPr>
              <a:t>Cities and counties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216329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Streamlined - </a:t>
            </a:r>
            <a:r>
              <a:rPr lang="en-US" sz="32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73</a:t>
            </a:r>
            <a:endParaRPr lang="en-US" sz="32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Streaming in Progress - </a:t>
            </a:r>
            <a:r>
              <a:rPr lang="en-US" sz="32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165</a:t>
            </a:r>
            <a:endParaRPr lang="en-US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Not Streamlined - </a:t>
            </a: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257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9030" y="4029503"/>
            <a:ext cx="5358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Only </a:t>
            </a:r>
            <a:r>
              <a:rPr lang="en-US" sz="2800" dirty="0" smtClean="0">
                <a:latin typeface="Century Gothic" panose="020B0502020202020204" pitchFamily="34" charset="0"/>
              </a:rPr>
              <a:t>14.7% </a:t>
            </a:r>
            <a:r>
              <a:rPr lang="en-US" sz="2800" dirty="0">
                <a:latin typeface="Century Gothic" panose="020B0502020202020204" pitchFamily="34" charset="0"/>
              </a:rPr>
              <a:t>of California has streamlined its EVCS permitting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6594632"/>
              </p:ext>
            </p:extLst>
          </p:nvPr>
        </p:nvGraphicFramePr>
        <p:xfrm>
          <a:off x="6753294" y="1930400"/>
          <a:ext cx="5264808" cy="380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38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Why is Permit Streamlining Important?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6017"/>
            <a:ext cx="8596668" cy="442309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Installing a charging station is 3 to 5 the cost of charger itself </a:t>
            </a:r>
            <a:r>
              <a:rPr lang="en-US" sz="2400" i="1" dirty="0">
                <a:latin typeface="Century Gothic" panose="020B0502020202020204" pitchFamily="34" charset="0"/>
              </a:rPr>
              <a:t>(more expensive than other </a:t>
            </a:r>
            <a:r>
              <a:rPr lang="en-US" sz="2400" i="1" dirty="0" smtClean="0">
                <a:latin typeface="Century Gothic" panose="020B0502020202020204" pitchFamily="34" charset="0"/>
              </a:rPr>
              <a:t>countries)</a:t>
            </a:r>
            <a:r>
              <a:rPr lang="en-US" sz="1300" i="1" dirty="0" smtClean="0">
                <a:latin typeface="Century Gothic" panose="020B0502020202020204" pitchFamily="34" charset="0"/>
              </a:rPr>
              <a:t>1</a:t>
            </a:r>
            <a:endParaRPr lang="en-US" sz="1300" i="1" dirty="0">
              <a:latin typeface="Century Gothic" panose="020B0502020202020204" pitchFamily="34" charset="0"/>
            </a:endParaRPr>
          </a:p>
          <a:p>
            <a:pPr lvl="1"/>
            <a:r>
              <a:rPr lang="en-US" sz="2200" dirty="0">
                <a:latin typeface="Century Gothic"/>
              </a:rPr>
              <a:t>Soft Costs (i.e. permitting) have the </a:t>
            </a:r>
            <a:r>
              <a:rPr lang="en-US" sz="2200" u="sng" dirty="0">
                <a:latin typeface="Century Gothic"/>
              </a:rPr>
              <a:t>greatest possibility </a:t>
            </a:r>
            <a:r>
              <a:rPr lang="en-US" sz="2200" dirty="0">
                <a:latin typeface="Century Gothic"/>
              </a:rPr>
              <a:t>for cost reduction with installing charging </a:t>
            </a:r>
            <a:r>
              <a:rPr lang="en-US" sz="2200" dirty="0" smtClean="0">
                <a:latin typeface="Century Gothic"/>
              </a:rPr>
              <a:t>stations</a:t>
            </a:r>
          </a:p>
          <a:p>
            <a:r>
              <a:rPr lang="en-US" sz="2400" dirty="0" smtClean="0">
                <a:latin typeface="Century Gothic" panose="020B0502020202020204" pitchFamily="34" charset="0"/>
              </a:rPr>
              <a:t>Electrify America data across states:</a:t>
            </a:r>
          </a:p>
          <a:p>
            <a:pPr lvl="1"/>
            <a:r>
              <a:rPr lang="en-US" sz="2200" dirty="0" smtClean="0">
                <a:latin typeface="Century Gothic" panose="020B0502020202020204" pitchFamily="34" charset="0"/>
              </a:rPr>
              <a:t>Average </a:t>
            </a:r>
            <a:r>
              <a:rPr lang="en-US" sz="2200" dirty="0">
                <a:latin typeface="Century Gothic" panose="020B0502020202020204" pitchFamily="34" charset="0"/>
              </a:rPr>
              <a:t>permitting time in California exceeds the national average by more than 70% </a:t>
            </a:r>
          </a:p>
          <a:p>
            <a:pPr lvl="1"/>
            <a:r>
              <a:rPr lang="en-US" sz="2200" dirty="0">
                <a:latin typeface="Century Gothic" panose="020B0502020202020204" pitchFamily="34" charset="0"/>
              </a:rPr>
              <a:t>Stations must be redesigned in California 30% more frequently </a:t>
            </a:r>
          </a:p>
          <a:p>
            <a:pPr lvl="1"/>
            <a:r>
              <a:rPr lang="en-US" sz="2200" dirty="0">
                <a:latin typeface="Century Gothic" panose="020B0502020202020204" pitchFamily="34" charset="0"/>
              </a:rPr>
              <a:t>Cost 22% more to build in California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New jobs, economic development and cleaner air</a:t>
            </a:r>
          </a:p>
          <a:p>
            <a:pPr lvl="1"/>
            <a:endParaRPr lang="en-US" sz="22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09897" y="6185543"/>
            <a:ext cx="885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1. From </a:t>
            </a:r>
            <a:r>
              <a:rPr lang="en-US" sz="1200" i="1" dirty="0" smtClean="0">
                <a:latin typeface="Century Gothic" panose="020B0502020202020204" pitchFamily="34" charset="0"/>
                <a:hlinkClick r:id="rId2"/>
              </a:rPr>
              <a:t>Reducing EV Charging Infrastructure Costs</a:t>
            </a:r>
            <a:r>
              <a:rPr lang="en-US" sz="1200" dirty="0" smtClean="0">
                <a:latin typeface="Century Gothic" panose="020B0502020202020204" pitchFamily="34" charset="0"/>
              </a:rPr>
              <a:t>, Rocky Mountain Institute.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046655"/>
              </p:ext>
            </p:extLst>
          </p:nvPr>
        </p:nvGraphicFramePr>
        <p:xfrm>
          <a:off x="0" y="0"/>
          <a:ext cx="12191999" cy="6858001"/>
        </p:xfrm>
        <a:graphic>
          <a:graphicData uri="http://schemas.openxmlformats.org/drawingml/2006/table">
            <a:tbl>
              <a:tblPr firstRow="1" firstCol="1" bandRow="1"/>
              <a:tblGrid>
                <a:gridCol w="740809">
                  <a:extLst>
                    <a:ext uri="{9D8B030D-6E8A-4147-A177-3AD203B41FA5}">
                      <a16:colId xmlns:a16="http://schemas.microsoft.com/office/drawing/2014/main" xmlns="" val="2267163407"/>
                    </a:ext>
                  </a:extLst>
                </a:gridCol>
                <a:gridCol w="6902214">
                  <a:extLst>
                    <a:ext uri="{9D8B030D-6E8A-4147-A177-3AD203B41FA5}">
                      <a16:colId xmlns:a16="http://schemas.microsoft.com/office/drawing/2014/main" xmlns="" val="1167553259"/>
                    </a:ext>
                  </a:extLst>
                </a:gridCol>
                <a:gridCol w="4548976">
                  <a:extLst>
                    <a:ext uri="{9D8B030D-6E8A-4147-A177-3AD203B41FA5}">
                      <a16:colId xmlns:a16="http://schemas.microsoft.com/office/drawing/2014/main" xmlns="" val="2778843851"/>
                    </a:ext>
                  </a:extLst>
                </a:gridCol>
              </a:tblGrid>
              <a:tr h="817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300"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Scoring Criteria: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Complete if: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752880"/>
                  </a:ext>
                </a:extLst>
              </a:tr>
              <a:tr h="1553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Streamlining Ordinance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Ordinance creating an expedited, streamlined permitting process for electric vehicle charging stations (EVCS) including level 2 and direct current fast chargers (DCFC) has been adopted.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Streamlining ordinance has been adopted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4309712"/>
                  </a:ext>
                </a:extLst>
              </a:tr>
              <a:tr h="1157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Permitting checklists covering Level 2 and DCFC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Checklist of all requirements needed for expedited review posted on city or county website.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Permitting checklist is available and easily found on city or county website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6006716"/>
                  </a:ext>
                </a:extLst>
              </a:tr>
              <a:tr h="17754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Administrative approval of EVCS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641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EVCS projects that meet expedited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checklist are administratively approved through building or similar non-discretionary permit.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The streamlining ordinance states that permit applications that meet checklist requirements will be approved through non-discretionary permit (or similar)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1108290"/>
                  </a:ext>
                </a:extLst>
              </a:tr>
              <a:tr h="1553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Approval limited to health and safety review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641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EVCS project review limited to health and safety requirements found under local, state, and federal law.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The streamlining ordinance states that no discretionary use permit is required and permit approval will be limited to health and safety review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46" marR="560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198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9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808881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table">
            <a:tbl>
              <a:tblPr firstRow="1" firstCol="1" bandRow="1"/>
              <a:tblGrid>
                <a:gridCol w="740811">
                  <a:extLst>
                    <a:ext uri="{9D8B030D-6E8A-4147-A177-3AD203B41FA5}">
                      <a16:colId xmlns:a16="http://schemas.microsoft.com/office/drawing/2014/main" xmlns="" val="3903691735"/>
                    </a:ext>
                  </a:extLst>
                </a:gridCol>
                <a:gridCol w="6902215">
                  <a:extLst>
                    <a:ext uri="{9D8B030D-6E8A-4147-A177-3AD203B41FA5}">
                      <a16:colId xmlns:a16="http://schemas.microsoft.com/office/drawing/2014/main" xmlns="" val="3959741937"/>
                    </a:ext>
                  </a:extLst>
                </a:gridCol>
                <a:gridCol w="4548974">
                  <a:extLst>
                    <a:ext uri="{9D8B030D-6E8A-4147-A177-3AD203B41FA5}">
                      <a16:colId xmlns:a16="http://schemas.microsoft.com/office/drawing/2014/main" xmlns="" val="2666205897"/>
                    </a:ext>
                  </a:extLst>
                </a:gridCol>
              </a:tblGrid>
              <a:tr h="150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Electric signatures accepted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AHJ accepts electronic signatures on permit applications.*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Electronic signatures accepted on City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 County website (usually specified in the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ordinance)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1818853"/>
                  </a:ext>
                </a:extLst>
              </a:tr>
              <a:tr h="150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EVCS not subject to association approval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EVCS permit approval not subject to approval of an association (as defined in </a:t>
                      </a:r>
                      <a:r>
                        <a:rPr lang="en-US" sz="1800" u="sng" dirty="0">
                          <a:solidFill>
                            <a:srgbClr val="0563C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2"/>
                        </a:rPr>
                        <a:t>Section 4080 of the Civil Code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The streamlining ordinance states that EVCS permits do not require association approval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2746546"/>
                  </a:ext>
                </a:extLst>
              </a:tr>
              <a:tr h="20297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One complete deficiency notice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AHJ commits to issuing one complete written correction notice detailing all deficiencies in an incomplete application and any additional information needed to be eligible for expedited permit issuance.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streamlining ordinance dictates that a written correction notice must detail all deficiencies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3131694"/>
                  </a:ext>
                </a:extLst>
              </a:tr>
              <a:tr h="1810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 Bonus: Expedited timeline for approval</a:t>
                      </a:r>
                      <a:endParaRPr lang="en-US" sz="18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641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Consistent with the intent of AB 1236, AHJ establishes expedited timelines for EVCS permit approval compared to standard project approval procedures.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streamlining ordinance (or other policy mechanism) outlines expedited approval timelines for EVCS permits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0020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6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Common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32014"/>
            <a:ext cx="8596668" cy="388077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Aesthetics – Requiring additional landscaping, colored bollards, public art etc.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Zoning Concerns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Parking Counts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No Electronic Signature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Different ADA Interpretations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Lack of Awareness of AB 1236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del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59" y="4518073"/>
            <a:ext cx="4381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1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30" y="316852"/>
            <a:ext cx="8691749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Common Problem: Multiple Rounds of Deficiency Comments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5083" y="2831901"/>
            <a:ext cx="383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Building Review Comments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4171" y="2392065"/>
            <a:ext cx="353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Second, Third, Forth Round of Comments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843" y="3132002"/>
            <a:ext cx="4127988" cy="29834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718" y="5431551"/>
            <a:ext cx="3136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Planning Review Comments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5988" y="1637652"/>
            <a:ext cx="3480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ADA Compliance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4171" y="5431551"/>
            <a:ext cx="243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Parking Count Issues</a:t>
            </a:r>
          </a:p>
        </p:txBody>
      </p:sp>
      <p:sp>
        <p:nvSpPr>
          <p:cNvPr id="12" name="Right Arrow 11"/>
          <p:cNvSpPr/>
          <p:nvPr/>
        </p:nvSpPr>
        <p:spPr>
          <a:xfrm rot="820693">
            <a:off x="2779300" y="3332307"/>
            <a:ext cx="1166739" cy="661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104251">
            <a:off x="3266510" y="4970782"/>
            <a:ext cx="1166739" cy="661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680252">
            <a:off x="7694053" y="2879309"/>
            <a:ext cx="1166739" cy="661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2089979">
            <a:off x="7685477" y="5100960"/>
            <a:ext cx="1166739" cy="661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6344048">
            <a:off x="5552874" y="2403712"/>
            <a:ext cx="1166739" cy="661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How to become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“Green” 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on the AB 1236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158371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Pass an Ordinance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Create EVCS permitting checklist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Based on the ordinance and checklist, develop permitting process that (</a:t>
            </a:r>
            <a:r>
              <a:rPr lang="en-US" sz="2000" u="sng" dirty="0">
                <a:latin typeface="Century Gothic" panose="020B0502020202020204" pitchFamily="34" charset="0"/>
              </a:rPr>
              <a:t>in practice</a:t>
            </a:r>
            <a:r>
              <a:rPr lang="en-US" sz="2000" dirty="0">
                <a:latin typeface="Century Gothic" panose="020B0502020202020204" pitchFamily="34" charset="0"/>
              </a:rPr>
              <a:t>) streamlines the permitting process</a:t>
            </a:r>
          </a:p>
          <a:p>
            <a:pPr lvl="2"/>
            <a:r>
              <a:rPr lang="en-US" sz="1800" dirty="0">
                <a:latin typeface="Century Gothic"/>
              </a:rPr>
              <a:t>Removing Planning Department decisions from the process as much as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5" y="3101955"/>
            <a:ext cx="4345586" cy="3756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979977"/>
            <a:ext cx="7059010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73D93-EA9E-40F4-A4BA-B2C27C0E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47" y="928844"/>
            <a:ext cx="6907730" cy="1250306"/>
          </a:xfrm>
        </p:spPr>
        <p:txBody>
          <a:bodyPr anchor="b"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Electric Vehicle Charging Station Permit Streamlining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F5B7D3-F027-4FA8-9438-CB6CC11D9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127" y="4430798"/>
            <a:ext cx="6696773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Century Gothic" panose="020B0502020202020204" pitchFamily="34" charset="0"/>
              </a:rPr>
              <a:t>CSAC/League </a:t>
            </a:r>
            <a:r>
              <a:rPr lang="en-US" sz="3200" dirty="0">
                <a:latin typeface="Century Gothic" panose="020B0502020202020204" pitchFamily="34" charset="0"/>
              </a:rPr>
              <a:t>of Cities Webinar</a:t>
            </a:r>
          </a:p>
          <a:p>
            <a:pPr marL="0" indent="0"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- February 19</a:t>
            </a:r>
            <a:r>
              <a:rPr lang="en-US" sz="2400" baseline="30000" dirty="0">
                <a:latin typeface="Century Gothic" panose="020B0502020202020204" pitchFamily="34" charset="0"/>
              </a:rPr>
              <a:t>th</a:t>
            </a:r>
            <a:r>
              <a:rPr lang="en-US" sz="2400" dirty="0">
                <a:latin typeface="Century Gothic" panose="020B0502020202020204" pitchFamily="34" charset="0"/>
              </a:rPr>
              <a:t>, 2019 -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5289631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9" y="144724"/>
            <a:ext cx="5008422" cy="65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46" y="2179150"/>
            <a:ext cx="3186332" cy="31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891" y="412652"/>
            <a:ext cx="10323601" cy="132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Learn More About Permit Streamlining in LA on March 10</a:t>
            </a:r>
            <a:r>
              <a:rPr lang="en-US" sz="28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62" y="1073052"/>
            <a:ext cx="6280994" cy="4808459"/>
          </a:xfrm>
        </p:spPr>
      </p:pic>
      <p:sp>
        <p:nvSpPr>
          <p:cNvPr id="5" name="Rectangle 4"/>
          <p:cNvSpPr/>
          <p:nvPr/>
        </p:nvSpPr>
        <p:spPr>
          <a:xfrm>
            <a:off x="2111441" y="5886986"/>
            <a:ext cx="7173236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and in-person attendance (free lunch provided)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 to attend here: </a:t>
            </a:r>
            <a:r>
              <a:rPr lang="en-US" u="sng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bit.ly/</a:t>
            </a:r>
            <a:r>
              <a:rPr lang="en-US" u="sng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ZeroEmissionWorkshop</a:t>
            </a:r>
            <a:endParaRPr lang="en-US" u="sng" dirty="0">
              <a:solidFill>
                <a:schemeClr val="bg2">
                  <a:lumMod val="20000"/>
                  <a:lumOff val="8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-Biz Logo.png">
            <a:extLst>
              <a:ext uri="{FF2B5EF4-FFF2-40B4-BE49-F238E27FC236}">
                <a16:creationId xmlns:a16="http://schemas.microsoft.com/office/drawing/2014/main" xmlns="" id="{6BE44355-B91D-4B1B-9214-58E6E9469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62" y="2430643"/>
            <a:ext cx="2847891" cy="2928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BBA033-77A1-42E0-AC33-794FD482DC0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98B3FAD-964C-42CB-9DFA-09EC605F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3" y="47897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Contact us with your questions: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5265" y="2430643"/>
            <a:ext cx="49786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Kielan Rathjen</a:t>
            </a:r>
          </a:p>
          <a:p>
            <a:r>
              <a:rPr lang="en-US" sz="2400" dirty="0">
                <a:latin typeface="Century Gothic" panose="020B0502020202020204" pitchFamily="34" charset="0"/>
                <a:hlinkClick r:id="rId3"/>
              </a:rPr>
              <a:t>kielan.rathjen@gobiz.ca.gov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(916) 447-7936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Tyson Eckerle</a:t>
            </a:r>
          </a:p>
          <a:p>
            <a:r>
              <a:rPr lang="en-US" sz="2400" u="sng" dirty="0">
                <a:latin typeface="Century Gothic" panose="020B0502020202020204" pitchFamily="34" charset="0"/>
                <a:hlinkClick r:id="rId4"/>
              </a:rPr>
              <a:t>tyson.eckerle@gobiz.ca.gov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(916) 322-0563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607592" y="5911469"/>
            <a:ext cx="924964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Subscribe to our Newsletter: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 Plug and the Nozzle</a:t>
            </a: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2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11030" y="2514600"/>
            <a:ext cx="10972799" cy="895350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245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09201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Intro: What are Electric Vehicle Charging Stations (EVCS)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4228" y="2053882"/>
            <a:ext cx="279585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Level 1 </a:t>
            </a:r>
          </a:p>
          <a:p>
            <a:pPr algn="ctr"/>
            <a:r>
              <a:rPr lang="en-US" sz="2800" dirty="0" smtClean="0">
                <a:latin typeface="Century Gothic"/>
              </a:rPr>
              <a:t>(Up to 1.9 kW)</a:t>
            </a:r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1600" i="1" dirty="0">
                <a:latin typeface="Century Gothic" panose="020B0502020202020204" pitchFamily="34" charset="0"/>
              </a:rPr>
              <a:t>- 4</a:t>
            </a:r>
            <a:r>
              <a:rPr lang="en-US" sz="1600" i="1" dirty="0" smtClean="0">
                <a:latin typeface="Century Gothic" panose="020B0502020202020204" pitchFamily="34" charset="0"/>
              </a:rPr>
              <a:t>-5 </a:t>
            </a:r>
            <a:r>
              <a:rPr lang="en-US" sz="1600" i="1" dirty="0">
                <a:latin typeface="Century Gothic" panose="020B0502020202020204" pitchFamily="34" charset="0"/>
              </a:rPr>
              <a:t>miles per hour -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2505" y="2053882"/>
            <a:ext cx="2746403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Level 2 </a:t>
            </a:r>
          </a:p>
          <a:p>
            <a:pPr algn="ctr"/>
            <a:r>
              <a:rPr lang="en-US" sz="2800" dirty="0" smtClean="0">
                <a:latin typeface="Century Gothic"/>
              </a:rPr>
              <a:t>(Up to19.2 kW)</a:t>
            </a:r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1600" i="1" dirty="0">
                <a:latin typeface="Century Gothic" panose="020B0502020202020204" pitchFamily="34" charset="0"/>
              </a:rPr>
              <a:t>- </a:t>
            </a:r>
            <a:r>
              <a:rPr lang="en-US" sz="1600" i="1" dirty="0" smtClean="0">
                <a:latin typeface="Century Gothic" panose="020B0502020202020204" pitchFamily="34" charset="0"/>
              </a:rPr>
              <a:t>12-70 </a:t>
            </a:r>
            <a:r>
              <a:rPr lang="en-US" sz="1600" i="1" dirty="0">
                <a:latin typeface="Century Gothic" panose="020B0502020202020204" pitchFamily="34" charset="0"/>
              </a:rPr>
              <a:t>miles per hour - </a:t>
            </a:r>
          </a:p>
          <a:p>
            <a:pPr algn="ctr"/>
            <a:endParaRPr lang="en-US" sz="1600" i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3054" y="2053882"/>
            <a:ext cx="4140592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Level 3 / Direct Current Fast Chargers / DCFC</a:t>
            </a:r>
          </a:p>
          <a:p>
            <a:pPr algn="ctr"/>
            <a:r>
              <a:rPr lang="en-US" sz="2800" dirty="0">
                <a:latin typeface="Century Gothic"/>
              </a:rPr>
              <a:t> </a:t>
            </a:r>
            <a:r>
              <a:rPr lang="en-US" sz="2800" dirty="0" smtClean="0">
                <a:latin typeface="Century Gothic"/>
              </a:rPr>
              <a:t>(50-350 kW)</a:t>
            </a:r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1600" i="1" dirty="0">
                <a:latin typeface="Century Gothic" panose="020B0502020202020204" pitchFamily="34" charset="0"/>
              </a:rPr>
              <a:t>- </a:t>
            </a:r>
            <a:r>
              <a:rPr lang="en-US" sz="1600" i="1" dirty="0" smtClean="0">
                <a:latin typeface="Century Gothic" panose="020B0502020202020204" pitchFamily="34" charset="0"/>
              </a:rPr>
              <a:t>3-20 miles per minute -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 algn="ctr"/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" y="3727443"/>
            <a:ext cx="4511657" cy="2772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04" y="3727443"/>
            <a:ext cx="2067951" cy="2772052"/>
          </a:xfrm>
          <a:prstGeom prst="rect">
            <a:avLst/>
          </a:prstGeom>
        </p:spPr>
      </p:pic>
      <p:pic>
        <p:nvPicPr>
          <p:cNvPr id="1026" name="Picture 2" descr="Image result for EVgo sta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54" y="3727443"/>
            <a:ext cx="4107766" cy="27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A2049-4B24-4979-9F41-2139DC2D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Guidebook Key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8AAB69-6808-4A9C-9F51-9EA9B3AE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930"/>
            <a:ext cx="6820959" cy="456175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1. Planning and Site Selection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2. Permitting </a:t>
            </a:r>
          </a:p>
          <a:p>
            <a:pPr lvl="1"/>
            <a:r>
              <a:rPr lang="en-US" sz="2400" dirty="0">
                <a:latin typeface="Century Gothic" panose="020B0502020202020204" pitchFamily="34" charset="0"/>
              </a:rPr>
              <a:t> AB 1236 Streamlining Map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3. Accessibility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4. Connecting to the Grid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5. Construction, Commissioning, and Operation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AD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554" y="5578662"/>
            <a:ext cx="3174910" cy="11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nterconnection electricit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554" y="101601"/>
            <a:ext cx="3131956" cy="121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554" y="1390190"/>
            <a:ext cx="3174910" cy="41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Planning and 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1323"/>
            <a:ext cx="8596668" cy="388077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Voluntary Building Codes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Parking/Charging Clarification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AB 1100 (Kamlager-Dove, 2019)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Climate Action Plans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24590"/>
              </p:ext>
            </p:extLst>
          </p:nvPr>
        </p:nvGraphicFramePr>
        <p:xfrm>
          <a:off x="838200" y="3524195"/>
          <a:ext cx="7382341" cy="310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039">
                  <a:extLst>
                    <a:ext uri="{9D8B030D-6E8A-4147-A177-3AD203B41FA5}">
                      <a16:colId xmlns:a16="http://schemas.microsoft.com/office/drawing/2014/main" xmlns="" val="3627489765"/>
                    </a:ext>
                  </a:extLst>
                </a:gridCol>
                <a:gridCol w="4062302">
                  <a:extLst>
                    <a:ext uri="{9D8B030D-6E8A-4147-A177-3AD203B41FA5}">
                      <a16:colId xmlns:a16="http://schemas.microsoft.com/office/drawing/2014/main" xmlns="" val="1806226397"/>
                    </a:ext>
                  </a:extLst>
                </a:gridCol>
              </a:tblGrid>
              <a:tr h="516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Authority Having Jurisdiction (AHJ)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Policy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8547024"/>
                  </a:ext>
                </a:extLst>
              </a:tr>
              <a:tr h="3781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Sacramento County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two spaces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3759470349"/>
                  </a:ext>
                </a:extLst>
              </a:tr>
              <a:tr h="39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Los Angeles County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one space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3651845928"/>
                  </a:ext>
                </a:extLst>
              </a:tr>
              <a:tr h="39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City of Pleasanton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one space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1266093565"/>
                  </a:ext>
                </a:extLst>
              </a:tr>
              <a:tr h="39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City of Santa Barbara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one space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4033456926"/>
                  </a:ext>
                </a:extLst>
              </a:tr>
              <a:tr h="39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City of West Hollywood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one space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4111716621"/>
                  </a:ext>
                </a:extLst>
              </a:tr>
              <a:tr h="636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City of Stockton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EVCS spaces count as two spaces, for up to 10% reduction of parking requirements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167" marR="87167" marT="0" marB="0" anchor="ctr"/>
                </a:tc>
                <a:extLst>
                  <a:ext uri="{0D108BD9-81ED-4DB2-BD59-A6C34878D82A}">
                    <a16:rowId xmlns:a16="http://schemas.microsoft.com/office/drawing/2014/main" xmlns="" val="207961517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181" y="169231"/>
            <a:ext cx="3637915" cy="2425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181" y="2594508"/>
            <a:ext cx="3637915" cy="2598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181" y="5193018"/>
            <a:ext cx="3637915" cy="15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Permitting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08" y="1482134"/>
            <a:ext cx="8596668" cy="388077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Assembly Bill 1236 Permit Streamlining Law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31" y="2098199"/>
            <a:ext cx="7409042" cy="4524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49" y="186267"/>
            <a:ext cx="3535674" cy="2298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50" y="2484664"/>
            <a:ext cx="3535672" cy="1988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50" y="4360377"/>
            <a:ext cx="3535672" cy="23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A1D1CC-4BF7-4A8B-BCA4-9146778C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" y="-10422"/>
            <a:ext cx="8444934" cy="2264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2EEA7-811D-463F-94A7-1D170A702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46" y="2276051"/>
            <a:ext cx="8547205" cy="2264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D12DC-67B4-40F0-8CE7-1A83973D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07" y="4611219"/>
            <a:ext cx="8109309" cy="217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F08132-9F65-409B-B1E8-319EB73A9BE8}"/>
              </a:ext>
            </a:extLst>
          </p:cNvPr>
          <p:cNvSpPr txBox="1"/>
          <p:nvPr/>
        </p:nvSpPr>
        <p:spPr>
          <a:xfrm>
            <a:off x="8717280" y="158496"/>
            <a:ext cx="3129670" cy="1754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Best Practice Permitting Timelines</a:t>
            </a:r>
          </a:p>
        </p:txBody>
      </p:sp>
    </p:spTree>
    <p:extLst>
      <p:ext uri="{BB962C8B-B14F-4D97-AF65-F5344CB8AC3E}">
        <p14:creationId xmlns:p14="http://schemas.microsoft.com/office/powerpoint/2010/main" val="22809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21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Accessibility</a:t>
            </a:r>
            <a:b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76471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California is first in the nation to provide ADA compliance specificity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266" y="2817692"/>
            <a:ext cx="7754105" cy="3299081"/>
          </a:xfrm>
          <a:prstGeom prst="rect">
            <a:avLst/>
          </a:prstGeom>
        </p:spPr>
      </p:pic>
      <p:pic>
        <p:nvPicPr>
          <p:cNvPr id="2050" name="Picture 2" descr="white line figure of a person seated over the axis of a wheel,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9" y="2817693"/>
            <a:ext cx="3359268" cy="33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Connecting to the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2454"/>
            <a:ext cx="8596668" cy="388077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Working with Utilities</a:t>
            </a:r>
          </a:p>
          <a:p>
            <a:pPr lvl="1"/>
            <a:r>
              <a:rPr lang="en-US" sz="1800" dirty="0">
                <a:latin typeface="Century Gothic" panose="020B0502020202020204" pitchFamily="34" charset="0"/>
              </a:rPr>
              <a:t>Communicate early with utilities </a:t>
            </a:r>
          </a:p>
          <a:p>
            <a:pPr lvl="1"/>
            <a:r>
              <a:rPr lang="en-US" sz="1800" dirty="0">
                <a:latin typeface="Century Gothic" panose="020B0502020202020204" pitchFamily="34" charset="0"/>
              </a:rPr>
              <a:t>Working with designated interconnection teams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02" y="154745"/>
            <a:ext cx="9894666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2641813953F9419DC0D3E86C2DEABF" ma:contentTypeVersion="10" ma:contentTypeDescription="Create a new document." ma:contentTypeScope="" ma:versionID="c430088e18f05d21a25df6b43d62053f">
  <xsd:schema xmlns:xsd="http://www.w3.org/2001/XMLSchema" xmlns:xs="http://www.w3.org/2001/XMLSchema" xmlns:p="http://schemas.microsoft.com/office/2006/metadata/properties" xmlns:ns2="1e0f47a3-c813-4ca4-87f2-6de3bc541438" xmlns:ns3="827a0e66-349f-4ac4-9beb-579c495ba518" targetNamespace="http://schemas.microsoft.com/office/2006/metadata/properties" ma:root="true" ma:fieldsID="248270c4a4f4ba1bae433b7704956ed5" ns2:_="" ns3:_="">
    <xsd:import namespace="1e0f47a3-c813-4ca4-87f2-6de3bc541438"/>
    <xsd:import namespace="827a0e66-349f-4ac4-9beb-579c495ba5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f47a3-c813-4ca4-87f2-6de3bc5414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a0e66-349f-4ac4-9beb-579c495ba5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8E1EB-B785-4029-8F78-9281511999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f47a3-c813-4ca4-87f2-6de3bc541438"/>
    <ds:schemaRef ds:uri="827a0e66-349f-4ac4-9beb-579c495ba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F9F6FC-7627-4750-A6E6-79BF889D0156}">
  <ds:schemaRefs>
    <ds:schemaRef ds:uri="http://purl.org/dc/dcmitype/"/>
    <ds:schemaRef ds:uri="827a0e66-349f-4ac4-9beb-579c495ba51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e0f47a3-c813-4ca4-87f2-6de3bc54143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F2CC53-4BA5-4C4D-BBA5-9E31B96799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1133</TotalTime>
  <Words>1002</Words>
  <Application>Microsoft Office PowerPoint</Application>
  <PresentationFormat>Custom</PresentationFormat>
  <Paragraphs>158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Complying with Electric Vehicle Charging Station Permit Streamlining Law Webinar</vt:lpstr>
      <vt:lpstr>Electric Vehicle Charging Station Permit Streamlining</vt:lpstr>
      <vt:lpstr>Intro: What are Electric Vehicle Charging Stations (EVCS) </vt:lpstr>
      <vt:lpstr>Guidebook Key Sections</vt:lpstr>
      <vt:lpstr>Planning and Site Selection</vt:lpstr>
      <vt:lpstr>Permitting</vt:lpstr>
      <vt:lpstr>PowerPoint Presentation</vt:lpstr>
      <vt:lpstr>Accessibility </vt:lpstr>
      <vt:lpstr>Connecting to the Grid</vt:lpstr>
      <vt:lpstr>Construction, Commissioning, and Operation</vt:lpstr>
      <vt:lpstr>PowerPoint Presentation</vt:lpstr>
      <vt:lpstr>PowerPoint Presentation</vt:lpstr>
      <vt:lpstr>Status of the State as of 2/12/20 - Cities and counties </vt:lpstr>
      <vt:lpstr>Why is Permit Streamlining Important? </vt:lpstr>
      <vt:lpstr>PowerPoint Presentation</vt:lpstr>
      <vt:lpstr>PowerPoint Presentation</vt:lpstr>
      <vt:lpstr>Common Problems </vt:lpstr>
      <vt:lpstr>Common Problem: Multiple Rounds of Deficiency Comments </vt:lpstr>
      <vt:lpstr>How to become “Green” on the AB 1236 Map</vt:lpstr>
      <vt:lpstr>Learn More About Permit Streamlining in LA on March 10th  </vt:lpstr>
      <vt:lpstr>Contact us with your questions: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Vehicle Charging Station Permitting Guidebook</dc:title>
  <dc:creator>Tyson Eckerle</dc:creator>
  <cp:lastModifiedBy>Marina Espinoza</cp:lastModifiedBy>
  <cp:revision>83</cp:revision>
  <dcterms:created xsi:type="dcterms:W3CDTF">2019-07-15T22:44:12Z</dcterms:created>
  <dcterms:modified xsi:type="dcterms:W3CDTF">2020-02-19T01:34:20Z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0x010100952641813953F9419DC0D3E86C2DEABF</vt:lpwstr>
  </property>
</Properties>
</file>