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8" r:id="rId12"/>
    <p:sldId id="271" r:id="rId13"/>
    <p:sldId id="269" r:id="rId14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6" autoAdjust="0"/>
    <p:restoredTop sz="94660"/>
  </p:normalViewPr>
  <p:slideViewPr>
    <p:cSldViewPr>
      <p:cViewPr>
        <p:scale>
          <a:sx n="76" d="100"/>
          <a:sy n="76" d="100"/>
        </p:scale>
        <p:origin x="-117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C355748-45B0-4956-A46E-CFEDF76B591A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4A2731F3-516A-4219-A1D0-8065F4B43C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91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6EA219E-889E-4ED8-8695-E510BB3F903A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39C67E3-C587-40C5-B596-70C709BFA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0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3FB246-92A6-4025-A2EB-6EEE43D1433F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34B623-0A69-4D08-8A2E-B0116444D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2A0D7-A1E8-4F40-8389-50F2F5918378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95E99-EEA2-46C4-90A2-63E51D281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5E9B2-AE2B-4823-B590-E31D43A6C5E0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99EC7-8151-4076-94EC-A98C7B602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9583F-8AFC-46FC-B2AE-72415AB09329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6A6AC-1658-46A4-A5FD-FED2528A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6D59DB-B36C-43D3-A8F0-14D874DED284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2B9198-3BBD-43D3-B7C1-8612E0ACE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C4B4-A1FF-4CC1-AD2E-F4D860BC10F7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54F99-B17A-41F9-9433-BF9879B05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1830E-EC52-4B60-916C-3926616DE163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CDCD53-4DA5-47AF-8829-7CDE5CD9A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3A0EC-E779-488D-B36A-BBA74EA298A1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EBB13-9DE3-42CE-888D-945ED9C0A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E349AB-5813-4848-AA8A-7D0F839E7069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0ACA35-B39A-4ABC-A030-96DAA316C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9038AA-DD97-42EE-9859-5F41F548E8C6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3CF1BC-74D5-44E2-BBA2-467B5413F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E96E9F-8853-4240-A76A-672DE1DF5844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924852-477D-4CA5-AC71-B4C016ED9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0347C72-5868-451B-AB43-465E5983EE4F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02F3F472-4332-434F-B5F5-8A86A280C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15" r:id="rId2"/>
    <p:sldLayoutId id="2147483821" r:id="rId3"/>
    <p:sldLayoutId id="2147483816" r:id="rId4"/>
    <p:sldLayoutId id="2147483822" r:id="rId5"/>
    <p:sldLayoutId id="2147483817" r:id="rId6"/>
    <p:sldLayoutId id="2147483823" r:id="rId7"/>
    <p:sldLayoutId id="2147483824" r:id="rId8"/>
    <p:sldLayoutId id="2147483825" r:id="rId9"/>
    <p:sldLayoutId id="2147483818" r:id="rId10"/>
    <p:sldLayoutId id="21474838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3600"/>
            <a:ext cx="7407275" cy="1471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Evidence Based Practices in Napa County Probation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0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By Mary Butler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Corrections Service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Intensive Program</a:t>
            </a:r>
          </a:p>
          <a:p>
            <a:r>
              <a:rPr lang="en-US" dirty="0" smtClean="0"/>
              <a:t>Moves at offender’s own pace</a:t>
            </a:r>
          </a:p>
          <a:p>
            <a:r>
              <a:rPr lang="en-US" dirty="0" smtClean="0"/>
              <a:t>Includes </a:t>
            </a:r>
            <a:r>
              <a:rPr lang="en-US" dirty="0" err="1" smtClean="0"/>
              <a:t>prosocial</a:t>
            </a:r>
            <a:r>
              <a:rPr lang="en-US" dirty="0" smtClean="0"/>
              <a:t> activities</a:t>
            </a:r>
          </a:p>
          <a:p>
            <a:r>
              <a:rPr lang="en-US" dirty="0" smtClean="0"/>
              <a:t>Includes giving back to the community</a:t>
            </a:r>
          </a:p>
          <a:p>
            <a:r>
              <a:rPr lang="en-US" dirty="0" smtClean="0"/>
              <a:t>Most intensive program for high risk offenders</a:t>
            </a:r>
          </a:p>
          <a:p>
            <a:r>
              <a:rPr lang="en-US" dirty="0" smtClean="0"/>
              <a:t>Over 150 graduates</a:t>
            </a:r>
          </a:p>
          <a:p>
            <a:r>
              <a:rPr lang="en-US" dirty="0" smtClean="0"/>
              <a:t>24% recidivism rate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Dosage Probation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Pilot program with the National Institute of Corrections</a:t>
            </a:r>
          </a:p>
          <a:p>
            <a:r>
              <a:rPr lang="en-US" dirty="0" smtClean="0"/>
              <a:t>Three sites in the US</a:t>
            </a:r>
          </a:p>
          <a:p>
            <a:r>
              <a:rPr lang="en-US" dirty="0" smtClean="0"/>
              <a:t>Premise is to deliver the appropriate amount of programs for the appropriate length of time to achieve maximum results and then release offender from supervision</a:t>
            </a:r>
          </a:p>
          <a:p>
            <a:r>
              <a:rPr lang="en-US" dirty="0" smtClean="0"/>
              <a:t>Started in April 2016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Dosage Probation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risk offenders receive 300 hours</a:t>
            </a:r>
          </a:p>
          <a:p>
            <a:r>
              <a:rPr lang="en-US" dirty="0" smtClean="0"/>
              <a:t>Medium risk offenders receive 200 hours</a:t>
            </a:r>
          </a:p>
          <a:p>
            <a:r>
              <a:rPr lang="en-US" dirty="0" smtClean="0"/>
              <a:t>Must be supervised for minimum of one year</a:t>
            </a:r>
          </a:p>
          <a:p>
            <a:r>
              <a:rPr lang="en-US" dirty="0" smtClean="0"/>
              <a:t>Violent crimes, gang and sex offenders are excluded from the program</a:t>
            </a:r>
          </a:p>
          <a:p>
            <a:r>
              <a:rPr lang="en-US" dirty="0" smtClean="0"/>
              <a:t>Currently have 40 offenders in the program.  Goal is to have 200.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Dosage Probation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 probation officers</a:t>
            </a:r>
          </a:p>
          <a:p>
            <a:r>
              <a:rPr lang="en-US" dirty="0" smtClean="0"/>
              <a:t>Received additional training in delivering cognitive programming</a:t>
            </a:r>
          </a:p>
          <a:p>
            <a:r>
              <a:rPr lang="en-US" dirty="0" smtClean="0"/>
              <a:t>Program is voluntary to clients</a:t>
            </a:r>
          </a:p>
          <a:p>
            <a:r>
              <a:rPr lang="en-US" dirty="0" smtClean="0"/>
              <a:t>Incentive based</a:t>
            </a:r>
          </a:p>
          <a:p>
            <a:r>
              <a:rPr lang="en-US" dirty="0" smtClean="0"/>
              <a:t>Accountability crucial to success of program</a:t>
            </a:r>
          </a:p>
          <a:p>
            <a:r>
              <a:rPr lang="en-US" dirty="0" smtClean="0"/>
              <a:t>Additional support to staff with coaching and monitoring of client contact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Evidence Based Practices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Definition: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A progressive, organizational use of direct, current scientific evidence to guide and inform efficient and effective correctional services.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"/>
            <a:ext cx="7878763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Evidence Based Practices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Links between treatment and recidivism: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Criminal sanctions          7% increase</a:t>
            </a:r>
          </a:p>
          <a:p>
            <a:pPr eaLnBrk="1" hangingPunct="1"/>
            <a:r>
              <a:rPr lang="en-US" smtClean="0"/>
              <a:t>Inappropriate treatment  6% increase</a:t>
            </a:r>
          </a:p>
          <a:p>
            <a:pPr eaLnBrk="1" hangingPunct="1"/>
            <a:r>
              <a:rPr lang="en-US" smtClean="0"/>
              <a:t>Intensive supervision	7% increase</a:t>
            </a:r>
          </a:p>
          <a:p>
            <a:pPr eaLnBrk="1" hangingPunct="1"/>
            <a:r>
              <a:rPr lang="en-US" smtClean="0"/>
              <a:t>Appropriate treatment	30% reduction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Evidence Based Practices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Criminogenic Needs: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TOP FOUR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Anti-social cognition</a:t>
            </a:r>
          </a:p>
          <a:p>
            <a:pPr eaLnBrk="1" hangingPunct="1"/>
            <a:r>
              <a:rPr lang="en-US" smtClean="0"/>
              <a:t>Anti-social companions</a:t>
            </a:r>
          </a:p>
          <a:p>
            <a:pPr eaLnBrk="1" hangingPunct="1"/>
            <a:r>
              <a:rPr lang="en-US" smtClean="0"/>
              <a:t>Anti-social personality</a:t>
            </a:r>
          </a:p>
          <a:p>
            <a:pPr eaLnBrk="1" hangingPunct="1"/>
            <a:r>
              <a:rPr lang="en-US" smtClean="0"/>
              <a:t>Family and/or marital status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Evidence Based Practices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Criminogenic Needs: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NEXT FOUR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Substance abuse</a:t>
            </a:r>
          </a:p>
          <a:p>
            <a:pPr eaLnBrk="1" hangingPunct="1"/>
            <a:r>
              <a:rPr lang="en-US" smtClean="0"/>
              <a:t>Education</a:t>
            </a:r>
          </a:p>
          <a:p>
            <a:pPr eaLnBrk="1" hangingPunct="1"/>
            <a:r>
              <a:rPr lang="en-US" smtClean="0"/>
              <a:t>Employment</a:t>
            </a:r>
          </a:p>
          <a:p>
            <a:pPr eaLnBrk="1" hangingPunct="1"/>
            <a:r>
              <a:rPr lang="en-US" smtClean="0"/>
              <a:t>Leisure time/recreation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Evidence Based Practices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WORKS:</a:t>
            </a:r>
          </a:p>
          <a:p>
            <a:pPr eaLnBrk="1" hangingPunct="1"/>
            <a:r>
              <a:rPr lang="en-US" smtClean="0"/>
              <a:t>Target criminogenic needs</a:t>
            </a:r>
          </a:p>
          <a:p>
            <a:pPr eaLnBrk="1" hangingPunct="1"/>
            <a:r>
              <a:rPr lang="en-US" smtClean="0"/>
              <a:t>Cognitive behavioral treatment</a:t>
            </a:r>
          </a:p>
          <a:p>
            <a:pPr eaLnBrk="1" hangingPunct="1"/>
            <a:r>
              <a:rPr lang="en-US" smtClean="0"/>
              <a:t>Incorporate social learning practices</a:t>
            </a:r>
          </a:p>
          <a:p>
            <a:pPr eaLnBrk="1" hangingPunct="1"/>
            <a:r>
              <a:rPr lang="en-US" smtClean="0"/>
              <a:t>Balanced approach to sanctions and interventions</a:t>
            </a:r>
          </a:p>
          <a:p>
            <a:pPr eaLnBrk="1" hangingPunct="1"/>
            <a:r>
              <a:rPr lang="en-US" smtClean="0"/>
              <a:t>Therapeutic integrity</a:t>
            </a:r>
          </a:p>
          <a:p>
            <a:pPr eaLnBrk="1" hangingPunct="1"/>
            <a:r>
              <a:rPr lang="en-US" smtClean="0"/>
              <a:t>Four to one principle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Napa County Probation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risk/needs assessment in 2005</a:t>
            </a:r>
          </a:p>
          <a:p>
            <a:r>
              <a:rPr lang="en-US" dirty="0" smtClean="0"/>
              <a:t>Trained entire criminal justice system in evidence based practices</a:t>
            </a:r>
          </a:p>
          <a:p>
            <a:r>
              <a:rPr lang="en-US" dirty="0" smtClean="0"/>
              <a:t>Developed cognitive behavioral facilitators</a:t>
            </a:r>
          </a:p>
          <a:p>
            <a:r>
              <a:rPr lang="en-US" dirty="0" smtClean="0"/>
              <a:t>Opened Community Corrections Service Center in 2009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Corrections Service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 Reporting Center</a:t>
            </a:r>
          </a:p>
          <a:p>
            <a:r>
              <a:rPr lang="en-US" dirty="0" smtClean="0"/>
              <a:t>Assessments</a:t>
            </a:r>
          </a:p>
          <a:p>
            <a:r>
              <a:rPr lang="en-US" dirty="0" smtClean="0"/>
              <a:t>Cognitive Behavioral Programs</a:t>
            </a:r>
          </a:p>
          <a:p>
            <a:pPr>
              <a:buNone/>
            </a:pPr>
            <a:r>
              <a:rPr lang="en-US" dirty="0" smtClean="0"/>
              <a:t>    Life Skills</a:t>
            </a:r>
          </a:p>
          <a:p>
            <a:pPr>
              <a:buNone/>
            </a:pPr>
            <a:r>
              <a:rPr lang="en-US" dirty="0" smtClean="0"/>
              <a:t>    Anger Management</a:t>
            </a:r>
          </a:p>
          <a:p>
            <a:pPr>
              <a:buNone/>
            </a:pPr>
            <a:r>
              <a:rPr lang="en-US" dirty="0" smtClean="0"/>
              <a:t>    Substance Abuse</a:t>
            </a:r>
          </a:p>
          <a:p>
            <a:pPr>
              <a:buNone/>
            </a:pPr>
            <a:r>
              <a:rPr lang="en-US" dirty="0" smtClean="0"/>
              <a:t>	  Moral </a:t>
            </a:r>
            <a:r>
              <a:rPr lang="en-US" dirty="0" err="1" smtClean="0"/>
              <a:t>Reconation</a:t>
            </a:r>
            <a:r>
              <a:rPr lang="en-US" dirty="0" smtClean="0"/>
              <a:t> Therapy</a:t>
            </a:r>
          </a:p>
          <a:p>
            <a:pPr>
              <a:buNone/>
            </a:pPr>
            <a:r>
              <a:rPr lang="en-US" dirty="0" smtClean="0"/>
              <a:t>     Domestic Violence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</TotalTime>
  <Words>330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Evidence Based Practices in Napa County Probation</vt:lpstr>
      <vt:lpstr>Evidence Based Practices</vt:lpstr>
      <vt:lpstr>CASE PLAN</vt:lpstr>
      <vt:lpstr>Evidence Based Practices</vt:lpstr>
      <vt:lpstr>Evidence Based Practices</vt:lpstr>
      <vt:lpstr>Evidence Based Practices</vt:lpstr>
      <vt:lpstr>Evidence Based Practices</vt:lpstr>
      <vt:lpstr>Napa County Probation </vt:lpstr>
      <vt:lpstr>Community Corrections Service Center</vt:lpstr>
      <vt:lpstr>Community Corrections Service Center</vt:lpstr>
      <vt:lpstr>Dosage Probation</vt:lpstr>
      <vt:lpstr>Dosage Probation</vt:lpstr>
      <vt:lpstr>Dosage Probation</vt:lpstr>
    </vt:vector>
  </TitlesOfParts>
  <Company>Napa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Based Practices in Probation</dc:title>
  <dc:creator>Butler, Mary</dc:creator>
  <cp:lastModifiedBy>Darby Kernan</cp:lastModifiedBy>
  <cp:revision>9</cp:revision>
  <dcterms:created xsi:type="dcterms:W3CDTF">2011-03-29T16:46:35Z</dcterms:created>
  <dcterms:modified xsi:type="dcterms:W3CDTF">2016-11-27T21:45:01Z</dcterms:modified>
</cp:coreProperties>
</file>