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8" r:id="rId3"/>
    <p:sldId id="259" r:id="rId4"/>
    <p:sldId id="310" r:id="rId5"/>
    <p:sldId id="305" r:id="rId6"/>
    <p:sldId id="304" r:id="rId7"/>
    <p:sldId id="273" r:id="rId8"/>
    <p:sldId id="269" r:id="rId9"/>
    <p:sldId id="283" r:id="rId10"/>
    <p:sldId id="270" r:id="rId11"/>
    <p:sldId id="297" r:id="rId12"/>
    <p:sldId id="298" r:id="rId13"/>
    <p:sldId id="299" r:id="rId14"/>
    <p:sldId id="306" r:id="rId15"/>
    <p:sldId id="307" r:id="rId16"/>
    <p:sldId id="308" r:id="rId17"/>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471"/>
    <a:srgbClr val="0058AC"/>
    <a:srgbClr val="AAB5C0"/>
    <a:srgbClr val="B0D8FF"/>
    <a:srgbClr val="085AAA"/>
    <a:srgbClr val="D8E2FF"/>
    <a:srgbClr val="3266FE"/>
    <a:srgbClr val="FB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87" autoAdjust="0"/>
  </p:normalViewPr>
  <p:slideViewPr>
    <p:cSldViewPr snapToObjects="1">
      <p:cViewPr>
        <p:scale>
          <a:sx n="80" d="100"/>
          <a:sy n="80" d="100"/>
        </p:scale>
        <p:origin x="-774"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74"/>
    </p:cViewPr>
  </p:sorterViewPr>
  <p:notesViewPr>
    <p:cSldViewPr snapToObjects="1">
      <p:cViewPr>
        <p:scale>
          <a:sx n="90" d="100"/>
          <a:sy n="90" d="100"/>
        </p:scale>
        <p:origin x="-5672" y="-19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F2AB0-4217-C44D-B810-137A4119CEBE}"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BC61680B-CEFE-4E4B-939B-9478B8597EE2}">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solidFill>
                <a:srgbClr val="FFFFFF"/>
              </a:solidFill>
              <a:latin typeface="Helvetica"/>
              <a:cs typeface="Helvetica"/>
            </a:rPr>
            <a:t>Each $1B Invested in Transportation Creates Approximately </a:t>
          </a:r>
          <a:endParaRPr lang="en-US" dirty="0">
            <a:latin typeface="Helvetica"/>
            <a:cs typeface="Helvetica"/>
          </a:endParaRPr>
        </a:p>
      </dgm:t>
    </dgm:pt>
    <dgm:pt modelId="{3B3EE277-488B-1942-9862-C637ACD1601A}" type="parTrans" cxnId="{AFEC2CEE-411F-CC42-AA07-72D754503B04}">
      <dgm:prSet/>
      <dgm:spPr/>
      <dgm:t>
        <a:bodyPr/>
        <a:lstStyle/>
        <a:p>
          <a:endParaRPr lang="en-US">
            <a:latin typeface="Helvetica"/>
            <a:cs typeface="Helvetica"/>
          </a:endParaRPr>
        </a:p>
      </dgm:t>
    </dgm:pt>
    <dgm:pt modelId="{DC6DCAD9-D0C6-4443-94AD-688937C8FF93}" type="sibTrans" cxnId="{AFEC2CEE-411F-CC42-AA07-72D754503B04}">
      <dgm:prSet/>
      <dgm:spPr/>
      <dgm:t>
        <a:bodyPr/>
        <a:lstStyle/>
        <a:p>
          <a:endParaRPr lang="en-US">
            <a:latin typeface="Helvetica"/>
            <a:cs typeface="Helvetica"/>
          </a:endParaRPr>
        </a:p>
      </dgm:t>
    </dgm:pt>
    <dgm:pt modelId="{1EF81C6B-95E6-764F-9EED-2EB29CF1A39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4400" b="1" dirty="0" smtClean="0">
              <a:effectLst>
                <a:outerShdw blurRad="50800" dist="38100" dir="2700000" algn="tl" rotWithShape="0">
                  <a:prstClr val="black">
                    <a:alpha val="40000"/>
                  </a:prstClr>
                </a:outerShdw>
              </a:effectLst>
              <a:latin typeface="Helvetica"/>
              <a:cs typeface="Helvetica"/>
            </a:rPr>
            <a:t>30,000 Jobs</a:t>
          </a:r>
          <a:endParaRPr lang="en-US" sz="4400" b="1" dirty="0">
            <a:effectLst>
              <a:outerShdw blurRad="50800" dist="38100" dir="2700000" algn="tl" rotWithShape="0">
                <a:prstClr val="black">
                  <a:alpha val="40000"/>
                </a:prstClr>
              </a:outerShdw>
            </a:effectLst>
            <a:latin typeface="Helvetica"/>
            <a:cs typeface="Helvetica"/>
          </a:endParaRPr>
        </a:p>
      </dgm:t>
    </dgm:pt>
    <dgm:pt modelId="{FDAE763A-C4C8-A542-B296-19FE43C3B24E}" type="parTrans" cxnId="{9DDD721F-83AC-BC4E-A548-BC4F4BFB3295}">
      <dgm:prSet/>
      <dgm:spPr/>
      <dgm:t>
        <a:bodyPr/>
        <a:lstStyle/>
        <a:p>
          <a:endParaRPr lang="en-US">
            <a:latin typeface="Helvetica"/>
            <a:cs typeface="Helvetica"/>
          </a:endParaRPr>
        </a:p>
      </dgm:t>
    </dgm:pt>
    <dgm:pt modelId="{462EC981-2D14-D747-8F93-C8ADF320A0E7}" type="sibTrans" cxnId="{9DDD721F-83AC-BC4E-A548-BC4F4BFB3295}">
      <dgm:prSet/>
      <dgm:spPr/>
      <dgm:t>
        <a:bodyPr/>
        <a:lstStyle/>
        <a:p>
          <a:endParaRPr lang="en-US">
            <a:latin typeface="Helvetica"/>
            <a:cs typeface="Helvetica"/>
          </a:endParaRPr>
        </a:p>
      </dgm:t>
    </dgm:pt>
    <dgm:pt modelId="{019DB032-70BF-8C4C-964A-F9EE98D392CA}" type="pres">
      <dgm:prSet presAssocID="{3D6F2AB0-4217-C44D-B810-137A4119CEBE}" presName="Name0" presStyleCnt="0">
        <dgm:presLayoutVars>
          <dgm:chPref val="3"/>
          <dgm:dir/>
          <dgm:animLvl val="lvl"/>
          <dgm:resizeHandles/>
        </dgm:presLayoutVars>
      </dgm:prSet>
      <dgm:spPr/>
      <dgm:t>
        <a:bodyPr/>
        <a:lstStyle/>
        <a:p>
          <a:endParaRPr lang="en-US"/>
        </a:p>
      </dgm:t>
    </dgm:pt>
    <dgm:pt modelId="{42A0A058-AC3C-4F4E-AB68-A64ED6D47985}" type="pres">
      <dgm:prSet presAssocID="{BC61680B-CEFE-4E4B-939B-9478B8597EE2}" presName="horFlow" presStyleCnt="0"/>
      <dgm:spPr/>
    </dgm:pt>
    <dgm:pt modelId="{4FA254E8-9885-EA40-967B-C72506FE2587}" type="pres">
      <dgm:prSet presAssocID="{BC61680B-CEFE-4E4B-939B-9478B8597EE2}" presName="bigChev" presStyleLbl="node1" presStyleIdx="0" presStyleCnt="1"/>
      <dgm:spPr/>
      <dgm:t>
        <a:bodyPr/>
        <a:lstStyle/>
        <a:p>
          <a:endParaRPr lang="en-US"/>
        </a:p>
      </dgm:t>
    </dgm:pt>
    <dgm:pt modelId="{D004BB70-DE16-A04E-8234-A29B1A77F5F0}" type="pres">
      <dgm:prSet presAssocID="{FDAE763A-C4C8-A542-B296-19FE43C3B24E}" presName="parTrans" presStyleCnt="0"/>
      <dgm:spPr/>
    </dgm:pt>
    <dgm:pt modelId="{9F91C1A5-4A38-2147-A1A8-879D0BF127F7}" type="pres">
      <dgm:prSet presAssocID="{1EF81C6B-95E6-764F-9EED-2EB29CF1A392}" presName="node" presStyleLbl="alignAccFollowNode1" presStyleIdx="0" presStyleCnt="1" custScaleX="154525">
        <dgm:presLayoutVars>
          <dgm:bulletEnabled val="1"/>
        </dgm:presLayoutVars>
      </dgm:prSet>
      <dgm:spPr/>
      <dgm:t>
        <a:bodyPr/>
        <a:lstStyle/>
        <a:p>
          <a:endParaRPr lang="en-US"/>
        </a:p>
      </dgm:t>
    </dgm:pt>
  </dgm:ptLst>
  <dgm:cxnLst>
    <dgm:cxn modelId="{9B297EDA-51BC-444F-A6D0-6402E2039224}" type="presOf" srcId="{3D6F2AB0-4217-C44D-B810-137A4119CEBE}" destId="{019DB032-70BF-8C4C-964A-F9EE98D392CA}" srcOrd="0" destOrd="0" presId="urn:microsoft.com/office/officeart/2005/8/layout/lProcess3"/>
    <dgm:cxn modelId="{9DDD721F-83AC-BC4E-A548-BC4F4BFB3295}" srcId="{BC61680B-CEFE-4E4B-939B-9478B8597EE2}" destId="{1EF81C6B-95E6-764F-9EED-2EB29CF1A392}" srcOrd="0" destOrd="0" parTransId="{FDAE763A-C4C8-A542-B296-19FE43C3B24E}" sibTransId="{462EC981-2D14-D747-8F93-C8ADF320A0E7}"/>
    <dgm:cxn modelId="{AFEC2CEE-411F-CC42-AA07-72D754503B04}" srcId="{3D6F2AB0-4217-C44D-B810-137A4119CEBE}" destId="{BC61680B-CEFE-4E4B-939B-9478B8597EE2}" srcOrd="0" destOrd="0" parTransId="{3B3EE277-488B-1942-9862-C637ACD1601A}" sibTransId="{DC6DCAD9-D0C6-4443-94AD-688937C8FF93}"/>
    <dgm:cxn modelId="{415EA0F6-9A3C-C940-A2A8-98B1F48255E7}" type="presOf" srcId="{BC61680B-CEFE-4E4B-939B-9478B8597EE2}" destId="{4FA254E8-9885-EA40-967B-C72506FE2587}" srcOrd="0" destOrd="0" presId="urn:microsoft.com/office/officeart/2005/8/layout/lProcess3"/>
    <dgm:cxn modelId="{47AF3EEF-AA49-EB4D-9BDA-43B0C551FE8E}" type="presOf" srcId="{1EF81C6B-95E6-764F-9EED-2EB29CF1A392}" destId="{9F91C1A5-4A38-2147-A1A8-879D0BF127F7}" srcOrd="0" destOrd="0" presId="urn:microsoft.com/office/officeart/2005/8/layout/lProcess3"/>
    <dgm:cxn modelId="{AFC176AE-2D44-9144-9FE1-C93BB9AACE09}" type="presParOf" srcId="{019DB032-70BF-8C4C-964A-F9EE98D392CA}" destId="{42A0A058-AC3C-4F4E-AB68-A64ED6D47985}" srcOrd="0" destOrd="0" presId="urn:microsoft.com/office/officeart/2005/8/layout/lProcess3"/>
    <dgm:cxn modelId="{BF8A0CF0-422F-A94D-9CDC-A6DA9A0E66C1}" type="presParOf" srcId="{42A0A058-AC3C-4F4E-AB68-A64ED6D47985}" destId="{4FA254E8-9885-EA40-967B-C72506FE2587}" srcOrd="0" destOrd="0" presId="urn:microsoft.com/office/officeart/2005/8/layout/lProcess3"/>
    <dgm:cxn modelId="{E3187CBA-8189-154C-84DF-F7B77C8A8B7C}" type="presParOf" srcId="{42A0A058-AC3C-4F4E-AB68-A64ED6D47985}" destId="{D004BB70-DE16-A04E-8234-A29B1A77F5F0}" srcOrd="1" destOrd="0" presId="urn:microsoft.com/office/officeart/2005/8/layout/lProcess3"/>
    <dgm:cxn modelId="{328207E0-40E9-BC4A-B1D8-0CE7F224485B}" type="presParOf" srcId="{42A0A058-AC3C-4F4E-AB68-A64ED6D47985}" destId="{9F91C1A5-4A38-2147-A1A8-879D0BF127F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6F2AB0-4217-C44D-B810-137A4119CEBE}"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BC61680B-CEFE-4E4B-939B-9478B8597EE2}">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200" dirty="0" smtClean="0">
              <a:solidFill>
                <a:srgbClr val="FFFFFF"/>
              </a:solidFill>
              <a:latin typeface="Helvetica"/>
              <a:cs typeface="Helvetica"/>
            </a:rPr>
            <a:t>The Construction Industry is Reporting</a:t>
          </a:r>
          <a:endParaRPr lang="en-US" sz="2200" dirty="0">
            <a:latin typeface="Helvetica"/>
            <a:cs typeface="Helvetica"/>
          </a:endParaRPr>
        </a:p>
      </dgm:t>
    </dgm:pt>
    <dgm:pt modelId="{3B3EE277-488B-1942-9862-C637ACD1601A}" type="parTrans" cxnId="{AFEC2CEE-411F-CC42-AA07-72D754503B04}">
      <dgm:prSet/>
      <dgm:spPr/>
      <dgm:t>
        <a:bodyPr/>
        <a:lstStyle/>
        <a:p>
          <a:endParaRPr lang="en-US">
            <a:latin typeface="Helvetica"/>
            <a:cs typeface="Helvetica"/>
          </a:endParaRPr>
        </a:p>
      </dgm:t>
    </dgm:pt>
    <dgm:pt modelId="{DC6DCAD9-D0C6-4443-94AD-688937C8FF93}" type="sibTrans" cxnId="{AFEC2CEE-411F-CC42-AA07-72D754503B04}">
      <dgm:prSet/>
      <dgm:spPr/>
      <dgm:t>
        <a:bodyPr/>
        <a:lstStyle/>
        <a:p>
          <a:endParaRPr lang="en-US">
            <a:latin typeface="Helvetica"/>
            <a:cs typeface="Helvetica"/>
          </a:endParaRPr>
        </a:p>
      </dgm:t>
    </dgm:pt>
    <dgm:pt modelId="{1EF81C6B-95E6-764F-9EED-2EB29CF1A392}">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3500" b="1" dirty="0" smtClean="0">
              <a:effectLst>
                <a:outerShdw blurRad="50800" dist="38100" dir="2700000" algn="tl" rotWithShape="0">
                  <a:prstClr val="black">
                    <a:alpha val="40000"/>
                  </a:prstClr>
                </a:outerShdw>
              </a:effectLst>
              <a:latin typeface="Helvetica"/>
              <a:cs typeface="Helvetica"/>
            </a:rPr>
            <a:t>20-40% Unemployment</a:t>
          </a:r>
          <a:endParaRPr lang="en-US" sz="3500" b="1" dirty="0">
            <a:effectLst>
              <a:outerShdw blurRad="50800" dist="38100" dir="2700000" algn="tl" rotWithShape="0">
                <a:prstClr val="black">
                  <a:alpha val="40000"/>
                </a:prstClr>
              </a:outerShdw>
            </a:effectLst>
            <a:latin typeface="Helvetica"/>
            <a:cs typeface="Helvetica"/>
          </a:endParaRPr>
        </a:p>
      </dgm:t>
    </dgm:pt>
    <dgm:pt modelId="{FDAE763A-C4C8-A542-B296-19FE43C3B24E}" type="parTrans" cxnId="{9DDD721F-83AC-BC4E-A548-BC4F4BFB3295}">
      <dgm:prSet/>
      <dgm:spPr/>
      <dgm:t>
        <a:bodyPr/>
        <a:lstStyle/>
        <a:p>
          <a:endParaRPr lang="en-US">
            <a:latin typeface="Helvetica"/>
            <a:cs typeface="Helvetica"/>
          </a:endParaRPr>
        </a:p>
      </dgm:t>
    </dgm:pt>
    <dgm:pt modelId="{462EC981-2D14-D747-8F93-C8ADF320A0E7}" type="sibTrans" cxnId="{9DDD721F-83AC-BC4E-A548-BC4F4BFB3295}">
      <dgm:prSet/>
      <dgm:spPr/>
      <dgm:t>
        <a:bodyPr/>
        <a:lstStyle/>
        <a:p>
          <a:endParaRPr lang="en-US">
            <a:latin typeface="Helvetica"/>
            <a:cs typeface="Helvetica"/>
          </a:endParaRPr>
        </a:p>
      </dgm:t>
    </dgm:pt>
    <dgm:pt modelId="{019DB032-70BF-8C4C-964A-F9EE98D392CA}" type="pres">
      <dgm:prSet presAssocID="{3D6F2AB0-4217-C44D-B810-137A4119CEBE}" presName="Name0" presStyleCnt="0">
        <dgm:presLayoutVars>
          <dgm:chPref val="3"/>
          <dgm:dir/>
          <dgm:animLvl val="lvl"/>
          <dgm:resizeHandles/>
        </dgm:presLayoutVars>
      </dgm:prSet>
      <dgm:spPr/>
      <dgm:t>
        <a:bodyPr/>
        <a:lstStyle/>
        <a:p>
          <a:endParaRPr lang="en-US"/>
        </a:p>
      </dgm:t>
    </dgm:pt>
    <dgm:pt modelId="{42A0A058-AC3C-4F4E-AB68-A64ED6D47985}" type="pres">
      <dgm:prSet presAssocID="{BC61680B-CEFE-4E4B-939B-9478B8597EE2}" presName="horFlow" presStyleCnt="0"/>
      <dgm:spPr/>
    </dgm:pt>
    <dgm:pt modelId="{4FA254E8-9885-EA40-967B-C72506FE2587}" type="pres">
      <dgm:prSet presAssocID="{BC61680B-CEFE-4E4B-939B-9478B8597EE2}" presName="bigChev" presStyleLbl="node1" presStyleIdx="0" presStyleCnt="1"/>
      <dgm:spPr/>
      <dgm:t>
        <a:bodyPr/>
        <a:lstStyle/>
        <a:p>
          <a:endParaRPr lang="en-US"/>
        </a:p>
      </dgm:t>
    </dgm:pt>
    <dgm:pt modelId="{D004BB70-DE16-A04E-8234-A29B1A77F5F0}" type="pres">
      <dgm:prSet presAssocID="{FDAE763A-C4C8-A542-B296-19FE43C3B24E}" presName="parTrans" presStyleCnt="0"/>
      <dgm:spPr/>
    </dgm:pt>
    <dgm:pt modelId="{9F91C1A5-4A38-2147-A1A8-879D0BF127F7}" type="pres">
      <dgm:prSet presAssocID="{1EF81C6B-95E6-764F-9EED-2EB29CF1A392}" presName="node" presStyleLbl="alignAccFollowNode1" presStyleIdx="0" presStyleCnt="1" custScaleX="154525">
        <dgm:presLayoutVars>
          <dgm:bulletEnabled val="1"/>
        </dgm:presLayoutVars>
      </dgm:prSet>
      <dgm:spPr/>
      <dgm:t>
        <a:bodyPr/>
        <a:lstStyle/>
        <a:p>
          <a:endParaRPr lang="en-US"/>
        </a:p>
      </dgm:t>
    </dgm:pt>
  </dgm:ptLst>
  <dgm:cxnLst>
    <dgm:cxn modelId="{222F9398-95E2-B640-B869-65A656020179}" type="presOf" srcId="{3D6F2AB0-4217-C44D-B810-137A4119CEBE}" destId="{019DB032-70BF-8C4C-964A-F9EE98D392CA}" srcOrd="0" destOrd="0" presId="urn:microsoft.com/office/officeart/2005/8/layout/lProcess3"/>
    <dgm:cxn modelId="{F390B21F-8F45-3245-94C5-2DFF72624D49}" type="presOf" srcId="{BC61680B-CEFE-4E4B-939B-9478B8597EE2}" destId="{4FA254E8-9885-EA40-967B-C72506FE2587}" srcOrd="0" destOrd="0" presId="urn:microsoft.com/office/officeart/2005/8/layout/lProcess3"/>
    <dgm:cxn modelId="{9DDD721F-83AC-BC4E-A548-BC4F4BFB3295}" srcId="{BC61680B-CEFE-4E4B-939B-9478B8597EE2}" destId="{1EF81C6B-95E6-764F-9EED-2EB29CF1A392}" srcOrd="0" destOrd="0" parTransId="{FDAE763A-C4C8-A542-B296-19FE43C3B24E}" sibTransId="{462EC981-2D14-D747-8F93-C8ADF320A0E7}"/>
    <dgm:cxn modelId="{49A92694-7F4A-604B-9B9B-BE8CC6C6FFD8}" type="presOf" srcId="{1EF81C6B-95E6-764F-9EED-2EB29CF1A392}" destId="{9F91C1A5-4A38-2147-A1A8-879D0BF127F7}" srcOrd="0" destOrd="0" presId="urn:microsoft.com/office/officeart/2005/8/layout/lProcess3"/>
    <dgm:cxn modelId="{AFEC2CEE-411F-CC42-AA07-72D754503B04}" srcId="{3D6F2AB0-4217-C44D-B810-137A4119CEBE}" destId="{BC61680B-CEFE-4E4B-939B-9478B8597EE2}" srcOrd="0" destOrd="0" parTransId="{3B3EE277-488B-1942-9862-C637ACD1601A}" sibTransId="{DC6DCAD9-D0C6-4443-94AD-688937C8FF93}"/>
    <dgm:cxn modelId="{3D0B8CF1-8D4A-9641-9A68-20D5AFA47931}" type="presParOf" srcId="{019DB032-70BF-8C4C-964A-F9EE98D392CA}" destId="{42A0A058-AC3C-4F4E-AB68-A64ED6D47985}" srcOrd="0" destOrd="0" presId="urn:microsoft.com/office/officeart/2005/8/layout/lProcess3"/>
    <dgm:cxn modelId="{4465CF39-41B2-9F4D-A22B-ED26C885DB81}" type="presParOf" srcId="{42A0A058-AC3C-4F4E-AB68-A64ED6D47985}" destId="{4FA254E8-9885-EA40-967B-C72506FE2587}" srcOrd="0" destOrd="0" presId="urn:microsoft.com/office/officeart/2005/8/layout/lProcess3"/>
    <dgm:cxn modelId="{AD19DB30-0293-0245-8895-CCEEE755547B}" type="presParOf" srcId="{42A0A058-AC3C-4F4E-AB68-A64ED6D47985}" destId="{D004BB70-DE16-A04E-8234-A29B1A77F5F0}" srcOrd="1" destOrd="0" presId="urn:microsoft.com/office/officeart/2005/8/layout/lProcess3"/>
    <dgm:cxn modelId="{9AC9BBEB-82DB-624B-84AA-78A958DE7D6B}" type="presParOf" srcId="{42A0A058-AC3C-4F4E-AB68-A64ED6D47985}" destId="{9F91C1A5-4A38-2147-A1A8-879D0BF127F7}" srcOrd="2"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254E8-9885-EA40-967B-C72506FE2587}">
      <dsp:nvSpPr>
        <dsp:cNvPr id="0" name=""/>
        <dsp:cNvSpPr/>
      </dsp:nvSpPr>
      <dsp:spPr>
        <a:xfrm>
          <a:off x="304790" y="705"/>
          <a:ext cx="3964780" cy="1585912"/>
        </a:xfrm>
        <a:prstGeom prst="chevron">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solidFill>
                <a:srgbClr val="FFFFFF"/>
              </a:solidFill>
              <a:latin typeface="Helvetica"/>
              <a:cs typeface="Helvetica"/>
            </a:rPr>
            <a:t>Each $1B Invested in Transportation Creates Approximately </a:t>
          </a:r>
          <a:endParaRPr lang="en-US" sz="2300" kern="1200" dirty="0">
            <a:latin typeface="Helvetica"/>
            <a:cs typeface="Helvetica"/>
          </a:endParaRPr>
        </a:p>
      </dsp:txBody>
      <dsp:txXfrm>
        <a:off x="1097746" y="705"/>
        <a:ext cx="2378868" cy="1585912"/>
      </dsp:txXfrm>
    </dsp:sp>
    <dsp:sp modelId="{9F91C1A5-4A38-2147-A1A8-879D0BF127F7}">
      <dsp:nvSpPr>
        <dsp:cNvPr id="0" name=""/>
        <dsp:cNvSpPr/>
      </dsp:nvSpPr>
      <dsp:spPr>
        <a:xfrm>
          <a:off x="3754149" y="135507"/>
          <a:ext cx="5085059" cy="1316307"/>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880" tIns="27940" rIns="0" bIns="27940" numCol="1" spcCol="1270" anchor="ctr" anchorCtr="0">
          <a:noAutofit/>
        </a:bodyPr>
        <a:lstStyle/>
        <a:p>
          <a:pPr lvl="0" algn="ctr" defTabSz="1955800">
            <a:lnSpc>
              <a:spcPct val="90000"/>
            </a:lnSpc>
            <a:spcBef>
              <a:spcPct val="0"/>
            </a:spcBef>
            <a:spcAft>
              <a:spcPct val="35000"/>
            </a:spcAft>
          </a:pPr>
          <a:r>
            <a:rPr lang="en-US" sz="4400" b="1" kern="1200" dirty="0" smtClean="0">
              <a:effectLst>
                <a:outerShdw blurRad="50800" dist="38100" dir="2700000" algn="tl" rotWithShape="0">
                  <a:prstClr val="black">
                    <a:alpha val="40000"/>
                  </a:prstClr>
                </a:outerShdw>
              </a:effectLst>
              <a:latin typeface="Helvetica"/>
              <a:cs typeface="Helvetica"/>
            </a:rPr>
            <a:t>30,000 Jobs</a:t>
          </a:r>
          <a:endParaRPr lang="en-US" sz="4400" b="1" kern="1200" dirty="0">
            <a:effectLst>
              <a:outerShdw blurRad="50800" dist="38100" dir="2700000" algn="tl" rotWithShape="0">
                <a:prstClr val="black">
                  <a:alpha val="40000"/>
                </a:prstClr>
              </a:outerShdw>
            </a:effectLst>
            <a:latin typeface="Helvetica"/>
            <a:cs typeface="Helvetica"/>
          </a:endParaRPr>
        </a:p>
      </dsp:txBody>
      <dsp:txXfrm>
        <a:off x="4412303" y="135507"/>
        <a:ext cx="3768752" cy="1316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254E8-9885-EA40-967B-C72506FE2587}">
      <dsp:nvSpPr>
        <dsp:cNvPr id="0" name=""/>
        <dsp:cNvSpPr/>
      </dsp:nvSpPr>
      <dsp:spPr>
        <a:xfrm>
          <a:off x="304790" y="705"/>
          <a:ext cx="3964780" cy="1585912"/>
        </a:xfrm>
        <a:prstGeom prst="chevron">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FF"/>
              </a:solidFill>
              <a:latin typeface="Helvetica"/>
              <a:cs typeface="Helvetica"/>
            </a:rPr>
            <a:t>The Construction Industry is Reporting</a:t>
          </a:r>
          <a:endParaRPr lang="en-US" sz="2200" kern="1200" dirty="0">
            <a:latin typeface="Helvetica"/>
            <a:cs typeface="Helvetica"/>
          </a:endParaRPr>
        </a:p>
      </dsp:txBody>
      <dsp:txXfrm>
        <a:off x="1097746" y="705"/>
        <a:ext cx="2378868" cy="1585912"/>
      </dsp:txXfrm>
    </dsp:sp>
    <dsp:sp modelId="{9F91C1A5-4A38-2147-A1A8-879D0BF127F7}">
      <dsp:nvSpPr>
        <dsp:cNvPr id="0" name=""/>
        <dsp:cNvSpPr/>
      </dsp:nvSpPr>
      <dsp:spPr>
        <a:xfrm>
          <a:off x="3754149" y="135507"/>
          <a:ext cx="5085059" cy="1316307"/>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b="1" kern="1200" dirty="0" smtClean="0">
              <a:effectLst>
                <a:outerShdw blurRad="50800" dist="38100" dir="2700000" algn="tl" rotWithShape="0">
                  <a:prstClr val="black">
                    <a:alpha val="40000"/>
                  </a:prstClr>
                </a:outerShdw>
              </a:effectLst>
              <a:latin typeface="Helvetica"/>
              <a:cs typeface="Helvetica"/>
            </a:rPr>
            <a:t>20-40% Unemployment</a:t>
          </a:r>
          <a:endParaRPr lang="en-US" sz="3500" b="1" kern="1200" dirty="0">
            <a:effectLst>
              <a:outerShdw blurRad="50800" dist="38100" dir="2700000" algn="tl" rotWithShape="0">
                <a:prstClr val="black">
                  <a:alpha val="40000"/>
                </a:prstClr>
              </a:outerShdw>
            </a:effectLst>
            <a:latin typeface="Helvetica"/>
            <a:cs typeface="Helvetica"/>
          </a:endParaRPr>
        </a:p>
      </dsp:txBody>
      <dsp:txXfrm>
        <a:off x="4412303" y="135507"/>
        <a:ext cx="3768752" cy="13163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wrap="square" lIns="93172" tIns="46586" rIns="93172" bIns="46586" numCol="1" anchor="t" anchorCtr="0" compatLnSpc="1">
            <a:prstTxWarp prst="textNoShape">
              <a:avLst/>
            </a:prstTxWarp>
          </a:bodyPr>
          <a:lstStyle>
            <a:lvl1pPr>
              <a:defRPr sz="1200" smtClean="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200"/>
            </a:lvl1pPr>
          </a:lstStyle>
          <a:p>
            <a:fld id="{4667BE9A-5033-41BC-BACE-7FF7CF397836}" type="datetime1">
              <a:rPr lang="en-US"/>
              <a:pPr/>
              <a:t>6/3/2013</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wrap="square" lIns="93172" tIns="46586" rIns="93172" bIns="46586" numCol="1" anchor="b" anchorCtr="0" compatLnSpc="1">
            <a:prstTxWarp prst="textNoShape">
              <a:avLst/>
            </a:prstTxWarp>
          </a:bodyPr>
          <a:lstStyle>
            <a:lvl1pPr>
              <a:defRPr sz="1200" smtClean="0">
                <a:latin typeface="Arial"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200"/>
            </a:lvl1pPr>
          </a:lstStyle>
          <a:p>
            <a:fld id="{0BA73173-2B95-4CC0-839C-1C0118B76DD4}" type="slidenum">
              <a:rPr lang="en-US"/>
              <a:pPr/>
              <a:t>‹#›</a:t>
            </a:fld>
            <a:endParaRPr lang="en-US" dirty="0"/>
          </a:p>
        </p:txBody>
      </p:sp>
    </p:spTree>
    <p:extLst>
      <p:ext uri="{BB962C8B-B14F-4D97-AF65-F5344CB8AC3E}">
        <p14:creationId xmlns:p14="http://schemas.microsoft.com/office/powerpoint/2010/main" val="15457284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wrap="square" lIns="93172" tIns="46586" rIns="93172" bIns="46586" numCol="1" anchor="t" anchorCtr="0" compatLnSpc="1">
            <a:prstTxWarp prst="textNoShape">
              <a:avLst/>
            </a:prstTxWarp>
          </a:bodyPr>
          <a:lstStyle>
            <a:lvl1pPr>
              <a:defRPr sz="1200" smtClean="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200"/>
            </a:lvl1pPr>
          </a:lstStyle>
          <a:p>
            <a:fld id="{E8EAB8CB-1E3C-43D9-B289-92DE80745A65}" type="datetime1">
              <a:rPr lang="en-US"/>
              <a:pPr/>
              <a:t>6/3/2013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2" tIns="46586" rIns="93172" bIns="46586"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2" tIns="46586" rIns="93172" bIns="4658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wrap="square" lIns="93172" tIns="46586" rIns="93172" bIns="46586" numCol="1" anchor="b" anchorCtr="0" compatLnSpc="1">
            <a:prstTxWarp prst="textNoShape">
              <a:avLst/>
            </a:prstTxWarp>
          </a:bodyPr>
          <a:lstStyle>
            <a:lvl1pPr>
              <a:defRPr sz="1200" smtClean="0">
                <a:latin typeface="Arial"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200"/>
            </a:lvl1pPr>
          </a:lstStyle>
          <a:p>
            <a:fld id="{005DC2D1-2EF8-4886-B3D9-E7196888A3E3}" type="slidenum">
              <a:rPr lang="en-US"/>
              <a:pPr/>
              <a:t>‹#›</a:t>
            </a:fld>
            <a:endParaRPr lang="en-US" dirty="0"/>
          </a:p>
        </p:txBody>
      </p:sp>
    </p:spTree>
    <p:extLst>
      <p:ext uri="{BB962C8B-B14F-4D97-AF65-F5344CB8AC3E}">
        <p14:creationId xmlns:p14="http://schemas.microsoft.com/office/powerpoint/2010/main" val="118197297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5DC2D1-2EF8-4886-B3D9-E7196888A3E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u="sng" dirty="0"/>
              <a:t>2013: Critical year to address the State’s transportation funding challenges</a:t>
            </a:r>
          </a:p>
          <a:p>
            <a:endParaRPr lang="en-US" sz="1000" dirty="0"/>
          </a:p>
          <a:p>
            <a:pPr>
              <a:buClr>
                <a:srgbClr val="595959"/>
              </a:buClr>
              <a:buFont typeface="Arial" pitchFamily="34" charset="0"/>
              <a:buChar char="•"/>
            </a:pPr>
            <a:r>
              <a:rPr lang="en-US" sz="1400" dirty="0">
                <a:ea typeface="ＭＳ Ｐゴシック" pitchFamily="-84" charset="-128"/>
              </a:rPr>
              <a:t>Prop 1B coming to an end</a:t>
            </a:r>
          </a:p>
          <a:p>
            <a:pPr>
              <a:buClr>
                <a:srgbClr val="595959"/>
              </a:buClr>
              <a:buFont typeface="Arial" pitchFamily="34" charset="0"/>
              <a:buChar char="•"/>
            </a:pPr>
            <a:r>
              <a:rPr lang="en-US" sz="1400" dirty="0">
                <a:ea typeface="ＭＳ Ｐゴシック" pitchFamily="-84" charset="-128"/>
              </a:rPr>
              <a:t>Gas tax revenue continue to decline</a:t>
            </a:r>
          </a:p>
          <a:p>
            <a:pPr>
              <a:buClr>
                <a:srgbClr val="595959"/>
              </a:buClr>
              <a:buFont typeface="Arial" pitchFamily="34" charset="0"/>
              <a:buChar char="•"/>
            </a:pPr>
            <a:r>
              <a:rPr lang="en-US" sz="1400" dirty="0">
                <a:ea typeface="ＭＳ Ｐゴシック" pitchFamily="-84" charset="-128"/>
              </a:rPr>
              <a:t>Needs are critical</a:t>
            </a:r>
          </a:p>
          <a:p>
            <a:pPr>
              <a:buClr>
                <a:srgbClr val="595959"/>
              </a:buClr>
              <a:buFont typeface="Arial" pitchFamily="34" charset="0"/>
              <a:buChar char="•"/>
            </a:pPr>
            <a:r>
              <a:rPr lang="en-US" sz="1400" dirty="0">
                <a:ea typeface="ＭＳ Ｐゴシック" pitchFamily="-84" charset="-128"/>
              </a:rPr>
              <a:t>State</a:t>
            </a:r>
            <a:r>
              <a:rPr lang="en-US" altLang="en-US" sz="1400" dirty="0">
                <a:ea typeface="ＭＳ Ｐゴシック" pitchFamily="-84" charset="-128"/>
              </a:rPr>
              <a:t>’</a:t>
            </a:r>
            <a:r>
              <a:rPr lang="en-US" sz="1400" dirty="0">
                <a:ea typeface="ＭＳ Ｐゴシック" pitchFamily="-84" charset="-128"/>
              </a:rPr>
              <a:t>s economy and quality of life on the line</a:t>
            </a:r>
          </a:p>
          <a:p>
            <a:pPr>
              <a:buClr>
                <a:srgbClr val="595959"/>
              </a:buClr>
              <a:buFont typeface="Arial" pitchFamily="34" charset="0"/>
              <a:buChar char="•"/>
            </a:pPr>
            <a:r>
              <a:rPr lang="en-US" sz="1400" dirty="0">
                <a:ea typeface="ＭＳ Ｐゴシック" pitchFamily="-84" charset="-128"/>
              </a:rPr>
              <a:t>Need to take action NOW</a:t>
            </a:r>
          </a:p>
          <a:p>
            <a:endParaRPr lang="en-US" dirty="0"/>
          </a:p>
        </p:txBody>
      </p:sp>
      <p:sp>
        <p:nvSpPr>
          <p:cNvPr id="4" name="Slide Number Placeholder 3"/>
          <p:cNvSpPr>
            <a:spLocks noGrp="1"/>
          </p:cNvSpPr>
          <p:nvPr>
            <p:ph type="sldNum" sz="quarter" idx="10"/>
          </p:nvPr>
        </p:nvSpPr>
        <p:spPr/>
        <p:txBody>
          <a:bodyPr/>
          <a:lstStyle/>
          <a:p>
            <a:fld id="{005DC2D1-2EF8-4886-B3D9-E7196888A3E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DC2D1-2EF8-4886-B3D9-E7196888A3E3}" type="slidenum">
              <a:rPr lang="en-US" smtClean="0"/>
              <a:pPr/>
              <a:t>11</a:t>
            </a:fld>
            <a:endParaRPr lang="en-US" dirty="0"/>
          </a:p>
        </p:txBody>
      </p:sp>
    </p:spTree>
    <p:extLst>
      <p:ext uri="{BB962C8B-B14F-4D97-AF65-F5344CB8AC3E}">
        <p14:creationId xmlns:p14="http://schemas.microsoft.com/office/powerpoint/2010/main" val="112575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DC2D1-2EF8-4886-B3D9-E7196888A3E3}" type="slidenum">
              <a:rPr lang="en-US" smtClean="0"/>
              <a:pPr/>
              <a:t>12</a:t>
            </a:fld>
            <a:endParaRPr lang="en-US" dirty="0"/>
          </a:p>
        </p:txBody>
      </p:sp>
    </p:spTree>
    <p:extLst>
      <p:ext uri="{BB962C8B-B14F-4D97-AF65-F5344CB8AC3E}">
        <p14:creationId xmlns:p14="http://schemas.microsoft.com/office/powerpoint/2010/main" val="3551302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DC2D1-2EF8-4886-B3D9-E7196888A3E3}" type="slidenum">
              <a:rPr lang="en-US" smtClean="0"/>
              <a:pPr/>
              <a:t>13</a:t>
            </a:fld>
            <a:endParaRPr lang="en-US" dirty="0"/>
          </a:p>
        </p:txBody>
      </p:sp>
    </p:spTree>
    <p:extLst>
      <p:ext uri="{BB962C8B-B14F-4D97-AF65-F5344CB8AC3E}">
        <p14:creationId xmlns:p14="http://schemas.microsoft.com/office/powerpoint/2010/main" val="404142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“California</a:t>
            </a:r>
            <a:r>
              <a:rPr lang="en-US" altLang="en-US" sz="1400" dirty="0"/>
              <a:t>’</a:t>
            </a:r>
            <a:r>
              <a:rPr lang="en-US" sz="1400" dirty="0"/>
              <a:t>s transportation system is in jeopardy.  Underfunding – decade after decade – has led to the decay of one of the State</a:t>
            </a:r>
            <a:r>
              <a:rPr lang="en-US" altLang="en-US" sz="1400" dirty="0"/>
              <a:t>’</a:t>
            </a:r>
            <a:r>
              <a:rPr lang="en-US" sz="1400" dirty="0"/>
              <a:t>s greatest assets.</a:t>
            </a:r>
            <a:r>
              <a:rPr lang="en-US" altLang="en-US" sz="1400" dirty="0"/>
              <a:t>” – California Transportation Commission</a:t>
            </a:r>
            <a:endParaRPr lang="en-US" sz="1400" dirty="0"/>
          </a:p>
        </p:txBody>
      </p:sp>
      <p:sp>
        <p:nvSpPr>
          <p:cNvPr id="4" name="Slide Number Placeholder 3"/>
          <p:cNvSpPr>
            <a:spLocks noGrp="1"/>
          </p:cNvSpPr>
          <p:nvPr>
            <p:ph type="sldNum" sz="quarter" idx="10"/>
          </p:nvPr>
        </p:nvSpPr>
        <p:spPr/>
        <p:txBody>
          <a:bodyPr/>
          <a:lstStyle/>
          <a:p>
            <a:fld id="{005DC2D1-2EF8-4886-B3D9-E7196888A3E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dirty="0"/>
              <a:t>California’s unfunded transportation needs are </a:t>
            </a:r>
            <a:r>
              <a:rPr lang="en-US" sz="1400" b="1" dirty="0"/>
              <a:t>$295 billion through 2021.</a:t>
            </a:r>
          </a:p>
          <a:p>
            <a:pPr algn="l">
              <a:buNone/>
            </a:pPr>
            <a:endParaRPr lang="en-US" sz="1000" b="1" dirty="0"/>
          </a:p>
          <a:p>
            <a:pPr algn="l">
              <a:buNone/>
            </a:pPr>
            <a:r>
              <a:rPr lang="en-US" sz="1400" b="1" dirty="0"/>
              <a:t>- </a:t>
            </a:r>
            <a:r>
              <a:rPr lang="en-US" sz="1400" dirty="0"/>
              <a:t>California Transportation Commission Statewide Transportation Needs Assessment 2011</a:t>
            </a:r>
            <a:endParaRPr lang="en-US" sz="1400" b="1" dirty="0"/>
          </a:p>
          <a:p>
            <a:endParaRPr lang="en-US" dirty="0"/>
          </a:p>
        </p:txBody>
      </p:sp>
      <p:sp>
        <p:nvSpPr>
          <p:cNvPr id="4" name="Slide Number Placeholder 3"/>
          <p:cNvSpPr>
            <a:spLocks noGrp="1"/>
          </p:cNvSpPr>
          <p:nvPr>
            <p:ph type="sldNum" sz="quarter" idx="10"/>
          </p:nvPr>
        </p:nvSpPr>
        <p:spPr/>
        <p:txBody>
          <a:bodyPr/>
          <a:lstStyle/>
          <a:p>
            <a:fld id="{005DC2D1-2EF8-4886-B3D9-E7196888A3E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u="sng" dirty="0"/>
              <a:t>Infrastructure Report Card</a:t>
            </a:r>
          </a:p>
          <a:p>
            <a:endParaRPr lang="en-US" sz="1000" dirty="0"/>
          </a:p>
          <a:p>
            <a:pPr>
              <a:buNone/>
            </a:pPr>
            <a:r>
              <a:rPr lang="en-US" sz="1400" dirty="0"/>
              <a:t>CALIFORNIA</a:t>
            </a:r>
          </a:p>
          <a:p>
            <a:pPr>
              <a:buFont typeface="Arial" pitchFamily="34" charset="0"/>
              <a:buChar char="•"/>
            </a:pPr>
            <a:r>
              <a:rPr lang="en-US" sz="1400" dirty="0"/>
              <a:t>Pavement:</a:t>
            </a:r>
          </a:p>
          <a:p>
            <a:pPr lvl="1">
              <a:buFont typeface="Courier New" pitchFamily="49" charset="0"/>
              <a:buChar char="o"/>
            </a:pPr>
            <a:r>
              <a:rPr lang="en-US" sz="1400" dirty="0"/>
              <a:t>58% of California’s Roadways Require Rehabilitation or Pavement </a:t>
            </a:r>
            <a:r>
              <a:rPr lang="en-US" sz="1400" dirty="0" smtClean="0"/>
              <a:t>Maintenance</a:t>
            </a:r>
          </a:p>
          <a:p>
            <a:pPr lvl="1">
              <a:buFont typeface="Courier New" pitchFamily="49" charset="0"/>
              <a:buChar char="o"/>
            </a:pPr>
            <a:endParaRPr lang="en-US" sz="1400" dirty="0" smtClean="0"/>
          </a:p>
          <a:p>
            <a:pPr marL="457200" marR="0" lvl="1" indent="0" algn="l" defTabSz="457200" rtl="0" eaLnBrk="0" fontAlgn="base" latinLnBrk="0" hangingPunct="0">
              <a:lnSpc>
                <a:spcPct val="100000"/>
              </a:lnSpc>
              <a:spcBef>
                <a:spcPct val="30000"/>
              </a:spcBef>
              <a:spcAft>
                <a:spcPct val="0"/>
              </a:spcAft>
              <a:buClrTx/>
              <a:buSzTx/>
              <a:buFont typeface="Courier New" pitchFamily="49" charset="0"/>
              <a:buChar char="o"/>
              <a:tabLst/>
              <a:defRPr/>
            </a:pPr>
            <a:r>
              <a:rPr lang="en-US" sz="1400" dirty="0" smtClean="0"/>
              <a:t> 6 of the Nation’s 10 Worst Urban Area Pavement Conditions</a:t>
            </a:r>
          </a:p>
          <a:p>
            <a:pPr lvl="1">
              <a:buFont typeface="Courier New" pitchFamily="49" charset="0"/>
              <a:buChar char="o"/>
            </a:pPr>
            <a:endParaRPr lang="en-US" sz="1400" dirty="0"/>
          </a:p>
          <a:p>
            <a:pPr>
              <a:buFont typeface="Arial" pitchFamily="34" charset="0"/>
              <a:buChar char="•"/>
            </a:pPr>
            <a:r>
              <a:rPr lang="en-US" sz="1400" dirty="0"/>
              <a:t>Bridges:</a:t>
            </a:r>
          </a:p>
          <a:p>
            <a:pPr lvl="1">
              <a:buFont typeface="Courier New" pitchFamily="49" charset="0"/>
              <a:buChar char="o"/>
            </a:pPr>
            <a:r>
              <a:rPr lang="en-US" sz="1400" dirty="0"/>
              <a:t>20% Require Major Maintenance or Preventative Work</a:t>
            </a:r>
          </a:p>
          <a:p>
            <a:pPr lvl="1">
              <a:buFont typeface="Courier New" pitchFamily="49" charset="0"/>
              <a:buChar char="o"/>
            </a:pPr>
            <a:r>
              <a:rPr lang="en-US" sz="1400" dirty="0"/>
              <a:t>6% Require Complete Replacement</a:t>
            </a:r>
          </a:p>
          <a:p>
            <a:pPr lvl="1">
              <a:buNone/>
            </a:pPr>
            <a:endParaRPr lang="en-US" sz="1400" dirty="0"/>
          </a:p>
          <a:p>
            <a:pPr lvl="1">
              <a:buNone/>
            </a:pPr>
            <a:r>
              <a:rPr lang="en-US" sz="1400" dirty="0"/>
              <a:t>- </a:t>
            </a:r>
            <a:r>
              <a:rPr lang="en-US" sz="1400" b="1" dirty="0"/>
              <a:t>Statewide Transportation Needs Assessment 2011</a:t>
            </a:r>
          </a:p>
          <a:p>
            <a:endParaRPr lang="en-US" sz="1400" dirty="0"/>
          </a:p>
        </p:txBody>
      </p:sp>
      <p:sp>
        <p:nvSpPr>
          <p:cNvPr id="4" name="Slide Number Placeholder 3"/>
          <p:cNvSpPr>
            <a:spLocks noGrp="1"/>
          </p:cNvSpPr>
          <p:nvPr>
            <p:ph type="sldNum" sz="quarter" idx="10"/>
          </p:nvPr>
        </p:nvSpPr>
        <p:spPr/>
        <p:txBody>
          <a:bodyPr/>
          <a:lstStyle/>
          <a:p>
            <a:fld id="{005DC2D1-2EF8-4886-B3D9-E7196888A3E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u="sng" dirty="0"/>
              <a:t>Infrastructure Report Card</a:t>
            </a:r>
          </a:p>
          <a:p>
            <a:endParaRPr lang="en-US" sz="1000" dirty="0"/>
          </a:p>
          <a:p>
            <a:pPr>
              <a:buNone/>
            </a:pPr>
            <a:r>
              <a:rPr lang="en-US" sz="1400" dirty="0"/>
              <a:t>CALIFORNIA</a:t>
            </a:r>
          </a:p>
          <a:p>
            <a:pPr>
              <a:buFont typeface="Arial" pitchFamily="34" charset="0"/>
              <a:buChar char="•"/>
            </a:pPr>
            <a:r>
              <a:rPr lang="en-US" sz="1400" dirty="0"/>
              <a:t> 6 of the Nation’s 10 Worst Urban Area Pavement Conditions</a:t>
            </a:r>
          </a:p>
          <a:p>
            <a:pPr>
              <a:buFont typeface="Arial" pitchFamily="34" charset="0"/>
              <a:buChar char="•"/>
            </a:pPr>
            <a:r>
              <a:rPr lang="en-US" sz="1400" dirty="0"/>
              <a:t> 14 of the Nation’s 20 Most Congested Transportation Corridors</a:t>
            </a:r>
          </a:p>
          <a:p>
            <a:pPr>
              <a:buFont typeface="Arial" pitchFamily="34" charset="0"/>
              <a:buChar char="•"/>
            </a:pPr>
            <a:r>
              <a:rPr lang="en-US" sz="1400" dirty="0"/>
              <a:t> 66% of California’s Major Urban Highways are Congested</a:t>
            </a:r>
          </a:p>
          <a:p>
            <a:pPr lvl="1">
              <a:buNone/>
            </a:pPr>
            <a:endParaRPr lang="en-US" sz="1000" dirty="0"/>
          </a:p>
          <a:p>
            <a:pPr lvl="1">
              <a:buNone/>
            </a:pPr>
            <a:r>
              <a:rPr lang="en-US" sz="1400" dirty="0"/>
              <a:t>- </a:t>
            </a:r>
            <a:r>
              <a:rPr lang="en-US" sz="1400" b="1" dirty="0"/>
              <a:t>Texas Transportation Institute</a:t>
            </a:r>
          </a:p>
          <a:p>
            <a:endParaRPr lang="en-US" sz="1400" dirty="0"/>
          </a:p>
        </p:txBody>
      </p:sp>
      <p:sp>
        <p:nvSpPr>
          <p:cNvPr id="4" name="Slide Number Placeholder 3"/>
          <p:cNvSpPr>
            <a:spLocks noGrp="1"/>
          </p:cNvSpPr>
          <p:nvPr>
            <p:ph type="sldNum" sz="quarter" idx="10"/>
          </p:nvPr>
        </p:nvSpPr>
        <p:spPr/>
        <p:txBody>
          <a:bodyPr/>
          <a:lstStyle/>
          <a:p>
            <a:fld id="{005DC2D1-2EF8-4886-B3D9-E7196888A3E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u="sng" dirty="0"/>
              <a:t>Infrastructure Report Card</a:t>
            </a:r>
          </a:p>
          <a:p>
            <a:endParaRPr lang="en-US" sz="1000" dirty="0"/>
          </a:p>
          <a:p>
            <a:pPr>
              <a:buNone/>
            </a:pPr>
            <a:r>
              <a:rPr lang="en-US" sz="1400" dirty="0"/>
              <a:t>CALIFORNIA</a:t>
            </a:r>
          </a:p>
          <a:p>
            <a:pPr>
              <a:buFont typeface="Arial" pitchFamily="34" charset="0"/>
              <a:buChar char="•"/>
            </a:pPr>
            <a:r>
              <a:rPr lang="en-US" sz="1400" dirty="0" smtClean="0"/>
              <a:t>14 </a:t>
            </a:r>
            <a:r>
              <a:rPr lang="en-US" sz="1400" dirty="0"/>
              <a:t>of the Nation’s 20 Most Congested Transportation Corridors</a:t>
            </a:r>
          </a:p>
          <a:p>
            <a:pPr>
              <a:buFont typeface="Arial" pitchFamily="34" charset="0"/>
              <a:buChar char="•"/>
            </a:pPr>
            <a:r>
              <a:rPr lang="en-US" sz="1400" dirty="0"/>
              <a:t> 66% of California’s Major Urban Highways are Congested</a:t>
            </a:r>
          </a:p>
          <a:p>
            <a:pPr lvl="1">
              <a:buNone/>
            </a:pPr>
            <a:endParaRPr lang="en-US" sz="1000" dirty="0"/>
          </a:p>
          <a:p>
            <a:pPr lvl="1">
              <a:buNone/>
            </a:pPr>
            <a:r>
              <a:rPr lang="en-US" sz="1400" dirty="0"/>
              <a:t>- </a:t>
            </a:r>
            <a:r>
              <a:rPr lang="en-US" sz="1400" b="1" dirty="0"/>
              <a:t>Texas Transportation Institute</a:t>
            </a:r>
          </a:p>
          <a:p>
            <a:endParaRPr lang="en-US" sz="1400" dirty="0"/>
          </a:p>
        </p:txBody>
      </p:sp>
      <p:sp>
        <p:nvSpPr>
          <p:cNvPr id="4" name="Slide Number Placeholder 3"/>
          <p:cNvSpPr>
            <a:spLocks noGrp="1"/>
          </p:cNvSpPr>
          <p:nvPr>
            <p:ph type="sldNum" sz="quarter" idx="10"/>
          </p:nvPr>
        </p:nvSpPr>
        <p:spPr/>
        <p:txBody>
          <a:bodyPr/>
          <a:lstStyle/>
          <a:p>
            <a:fld id="{005DC2D1-2EF8-4886-B3D9-E7196888A3E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u="sng" dirty="0"/>
              <a:t>Jobs and Unemployment</a:t>
            </a:r>
          </a:p>
          <a:p>
            <a:endParaRPr lang="en-US" sz="1000" u="sng" dirty="0"/>
          </a:p>
          <a:p>
            <a:pPr>
              <a:buFont typeface="Arial" pitchFamily="34" charset="0"/>
              <a:buChar char="•"/>
            </a:pPr>
            <a:r>
              <a:rPr lang="en-US" sz="1400" dirty="0"/>
              <a:t> Each $1 billion invested in transportation creates approximately 30,000 jobs</a:t>
            </a:r>
          </a:p>
          <a:p>
            <a:pPr lvl="1">
              <a:buFont typeface="Courier New" pitchFamily="49" charset="0"/>
              <a:buChar char="o"/>
            </a:pPr>
            <a:r>
              <a:rPr lang="en-US" sz="1400" dirty="0"/>
              <a:t> 15,000 direct and indirect transportation jobs</a:t>
            </a:r>
          </a:p>
          <a:p>
            <a:pPr lvl="1">
              <a:buFont typeface="Courier New" pitchFamily="49" charset="0"/>
              <a:buChar char="o"/>
            </a:pPr>
            <a:r>
              <a:rPr lang="en-US" sz="1400" dirty="0"/>
              <a:t> 15,000 induced jobs</a:t>
            </a:r>
          </a:p>
          <a:p>
            <a:pPr lvl="1">
              <a:buFont typeface="Courier New" pitchFamily="49" charset="0"/>
              <a:buChar char="o"/>
            </a:pPr>
            <a:endParaRPr lang="en-US" sz="1000" dirty="0"/>
          </a:p>
          <a:p>
            <a:pPr>
              <a:buFont typeface="Arial" pitchFamily="34" charset="0"/>
              <a:buChar char="•"/>
            </a:pPr>
            <a:r>
              <a:rPr lang="en-US" sz="1400" dirty="0"/>
              <a:t> The construction industry is reporting 20-40% unemployment (Federal Highway Administration)   </a:t>
            </a:r>
          </a:p>
        </p:txBody>
      </p:sp>
      <p:sp>
        <p:nvSpPr>
          <p:cNvPr id="4" name="Slide Number Placeholder 3"/>
          <p:cNvSpPr>
            <a:spLocks noGrp="1"/>
          </p:cNvSpPr>
          <p:nvPr>
            <p:ph type="sldNum" sz="quarter" idx="10"/>
          </p:nvPr>
        </p:nvSpPr>
        <p:spPr/>
        <p:txBody>
          <a:bodyPr/>
          <a:lstStyle/>
          <a:p>
            <a:fld id="{005DC2D1-2EF8-4886-B3D9-E7196888A3E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Transportation funding Will Collapse in 2013</a:t>
            </a:r>
          </a:p>
        </p:txBody>
      </p:sp>
      <p:sp>
        <p:nvSpPr>
          <p:cNvPr id="4" name="Slide Number Placeholder 3"/>
          <p:cNvSpPr>
            <a:spLocks noGrp="1"/>
          </p:cNvSpPr>
          <p:nvPr>
            <p:ph type="sldNum" sz="quarter" idx="10"/>
          </p:nvPr>
        </p:nvSpPr>
        <p:spPr/>
        <p:txBody>
          <a:bodyPr/>
          <a:lstStyle/>
          <a:p>
            <a:fld id="{005DC2D1-2EF8-4886-B3D9-E7196888A3E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8"/>
            <a:ext cx="6781800" cy="4183063"/>
          </a:xfrm>
        </p:spPr>
        <p:txBody>
          <a:bodyPr>
            <a:normAutofit/>
          </a:bodyPr>
          <a:lstStyle/>
          <a:p>
            <a:pPr>
              <a:buFont typeface="Arial" pitchFamily="34" charset="0"/>
              <a:buChar char="•"/>
              <a:defRPr/>
            </a:pPr>
            <a:r>
              <a:rPr lang="en-US" sz="1500" dirty="0"/>
              <a:t> Changes in technology have caused fuel taxes to grow slower than the amount of vehicle miles traveled and population growth.</a:t>
            </a:r>
          </a:p>
          <a:p>
            <a:pPr>
              <a:buFont typeface="Arial" pitchFamily="34" charset="0"/>
              <a:buChar char="•"/>
              <a:defRPr/>
            </a:pPr>
            <a:endParaRPr lang="en-US" sz="800" dirty="0"/>
          </a:p>
          <a:p>
            <a:pPr>
              <a:buFont typeface="Arial" pitchFamily="34" charset="0"/>
              <a:buChar char="•"/>
              <a:defRPr/>
            </a:pPr>
            <a:r>
              <a:rPr lang="en-US" sz="1500" dirty="0"/>
              <a:t> Two factors are prominent in this dilemma:  </a:t>
            </a:r>
          </a:p>
          <a:p>
            <a:pPr>
              <a:buFont typeface="Arial" pitchFamily="34" charset="0"/>
              <a:buChar char="•"/>
              <a:defRPr/>
            </a:pPr>
            <a:endParaRPr lang="en-US" sz="800" dirty="0"/>
          </a:p>
          <a:p>
            <a:pPr marL="457152" lvl="1">
              <a:buFont typeface="Courier New" pitchFamily="49" charset="0"/>
              <a:buChar char="o"/>
              <a:defRPr/>
            </a:pPr>
            <a:r>
              <a:rPr lang="en-US" sz="1500" dirty="0"/>
              <a:t> Increasing fuel economy of newer cars is causing less fuel to be consumed per mile of travel and, hence, less fuel tax collected per mile. </a:t>
            </a:r>
          </a:p>
          <a:p>
            <a:pPr marL="457152" lvl="1">
              <a:buFont typeface="Courier New" pitchFamily="49" charset="0"/>
              <a:buChar char="o"/>
              <a:defRPr/>
            </a:pPr>
            <a:endParaRPr lang="en-US" sz="800" dirty="0"/>
          </a:p>
          <a:p>
            <a:pPr marL="457152" lvl="1">
              <a:buFont typeface="Courier New" pitchFamily="49" charset="0"/>
              <a:buChar char="o"/>
              <a:defRPr/>
            </a:pPr>
            <a:r>
              <a:rPr lang="en-US" sz="1500" dirty="0"/>
              <a:t> Increasing use of alternative fuels, such as methanol and compressed natural gas, which are not taxed as much as gasoline or diesel fuel. Increasing use of hybrid and electric vehicles will have the same effect.</a:t>
            </a:r>
          </a:p>
          <a:p>
            <a:pPr>
              <a:buFont typeface="Arial" pitchFamily="34" charset="0"/>
              <a:buChar char="•"/>
            </a:pPr>
            <a:endParaRPr lang="en-US" sz="800" dirty="0"/>
          </a:p>
          <a:p>
            <a:pPr>
              <a:buFont typeface="Arial" pitchFamily="34" charset="0"/>
              <a:buChar char="•"/>
              <a:defRPr/>
            </a:pPr>
            <a:r>
              <a:rPr lang="en-US" sz="1500" dirty="0"/>
              <a:t> Additionally, with state budget issues, transportation revenues are being diverted to backfill other areas.  </a:t>
            </a:r>
          </a:p>
          <a:p>
            <a:endParaRPr lang="en-US" dirty="0"/>
          </a:p>
        </p:txBody>
      </p:sp>
      <p:sp>
        <p:nvSpPr>
          <p:cNvPr id="4" name="Slide Number Placeholder 3"/>
          <p:cNvSpPr>
            <a:spLocks noGrp="1"/>
          </p:cNvSpPr>
          <p:nvPr>
            <p:ph type="sldNum" sz="quarter" idx="10"/>
          </p:nvPr>
        </p:nvSpPr>
        <p:spPr/>
        <p:txBody>
          <a:bodyPr/>
          <a:lstStyle/>
          <a:p>
            <a:pPr>
              <a:defRPr/>
            </a:pPr>
            <a:fld id="{D383BBD2-BF27-4ABD-AE6E-2A083314A517}"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background.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w="9525">
            <a:noFill/>
            <a:miter lim="800000"/>
            <a:headEnd/>
            <a:tailEnd/>
          </a:ln>
        </p:spPr>
      </p:pic>
      <p:sp>
        <p:nvSpPr>
          <p:cNvPr id="5" name="Rectangle 4"/>
          <p:cNvSpPr>
            <a:spLocks noChangeArrowheads="1"/>
          </p:cNvSpPr>
          <p:nvPr userDrawn="1"/>
        </p:nvSpPr>
        <p:spPr bwMode="auto">
          <a:xfrm>
            <a:off x="0" y="2667000"/>
            <a:ext cx="9144000" cy="4191000"/>
          </a:xfrm>
          <a:prstGeom prst="rect">
            <a:avLst/>
          </a:prstGeom>
          <a:gradFill rotWithShape="1">
            <a:gsLst>
              <a:gs pos="0">
                <a:srgbClr val="9BC1FF">
                  <a:alpha val="0"/>
                </a:srgbClr>
              </a:gs>
              <a:gs pos="87000">
                <a:srgbClr val="FFFFFF">
                  <a:alpha val="87000"/>
                </a:srgbClr>
              </a:gs>
              <a:gs pos="100000">
                <a:srgbClr val="FFFFFF"/>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6" name="Rectangle 5"/>
          <p:cNvSpPr>
            <a:spLocks noChangeArrowheads="1"/>
          </p:cNvSpPr>
          <p:nvPr userDrawn="1"/>
        </p:nvSpPr>
        <p:spPr bwMode="auto">
          <a:xfrm>
            <a:off x="-1588" y="0"/>
            <a:ext cx="9144001" cy="4191000"/>
          </a:xfrm>
          <a:prstGeom prst="rect">
            <a:avLst/>
          </a:prstGeom>
          <a:gradFill rotWithShape="1">
            <a:gsLst>
              <a:gs pos="0">
                <a:schemeClr val="bg1">
                  <a:alpha val="0"/>
                </a:schemeClr>
              </a:gs>
              <a:gs pos="87000">
                <a:srgbClr val="FFFFFF">
                  <a:alpha val="87000"/>
                </a:srgbClr>
              </a:gs>
              <a:gs pos="100000">
                <a:srgbClr val="FFFFFF"/>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7" name="Rectangle 6"/>
          <p:cNvSpPr>
            <a:spLocks noChangeArrowheads="1"/>
          </p:cNvSpPr>
          <p:nvPr userDrawn="1"/>
        </p:nvSpPr>
        <p:spPr bwMode="auto">
          <a:xfrm>
            <a:off x="0" y="2895600"/>
            <a:ext cx="9144000" cy="228600"/>
          </a:xfrm>
          <a:prstGeom prst="rect">
            <a:avLst/>
          </a:prstGeom>
          <a:gradFill rotWithShape="1">
            <a:gsLst>
              <a:gs pos="0">
                <a:srgbClr val="FF8B00"/>
              </a:gs>
              <a:gs pos="21001">
                <a:srgbClr val="FF8B00"/>
              </a:gs>
              <a:gs pos="100000">
                <a:srgbClr val="FBBC00"/>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8" name="Rectangle 7"/>
          <p:cNvSpPr/>
          <p:nvPr userDrawn="1"/>
        </p:nvSpPr>
        <p:spPr bwMode="ltGray">
          <a:xfrm>
            <a:off x="0" y="3124200"/>
            <a:ext cx="9144000" cy="1905000"/>
          </a:xfrm>
          <a:prstGeom prst="rect">
            <a:avLst/>
          </a:prstGeom>
          <a:gradFill flip="none" rotWithShape="1">
            <a:gsLst>
              <a:gs pos="0">
                <a:srgbClr val="3266FE"/>
              </a:gs>
              <a:gs pos="100000">
                <a:srgbClr val="3366FF"/>
              </a:gs>
              <a:gs pos="45000">
                <a:srgbClr val="0058AD"/>
              </a:gs>
              <a:gs pos="56000">
                <a:srgbClr val="0058AD"/>
              </a:gs>
            </a:gsLst>
            <a:lin ang="5400000" scaled="0"/>
            <a:tileRect/>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ＭＳ Ｐゴシック" charset="0"/>
              <a:cs typeface="ＭＳ Ｐゴシック" charset="0"/>
            </a:endParaRPr>
          </a:p>
        </p:txBody>
      </p:sp>
      <p:sp>
        <p:nvSpPr>
          <p:cNvPr id="9" name="Rectangle 8"/>
          <p:cNvSpPr>
            <a:spLocks noChangeArrowheads="1"/>
          </p:cNvSpPr>
          <p:nvPr userDrawn="1"/>
        </p:nvSpPr>
        <p:spPr bwMode="auto">
          <a:xfrm>
            <a:off x="0" y="5029200"/>
            <a:ext cx="9144000" cy="228600"/>
          </a:xfrm>
          <a:prstGeom prst="rect">
            <a:avLst/>
          </a:prstGeom>
          <a:gradFill rotWithShape="1">
            <a:gsLst>
              <a:gs pos="0">
                <a:srgbClr val="FBBC00"/>
              </a:gs>
              <a:gs pos="78999">
                <a:srgbClr val="FF8B00"/>
              </a:gs>
              <a:gs pos="100000">
                <a:srgbClr val="FF8B00"/>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10" name="Rectangle 9"/>
          <p:cNvSpPr>
            <a:spLocks noChangeArrowheads="1"/>
          </p:cNvSpPr>
          <p:nvPr userDrawn="1"/>
        </p:nvSpPr>
        <p:spPr bwMode="invGray">
          <a:xfrm>
            <a:off x="0" y="5005388"/>
            <a:ext cx="9144000" cy="47625"/>
          </a:xfrm>
          <a:prstGeom prst="rect">
            <a:avLst/>
          </a:prstGeom>
          <a:solidFill>
            <a:srgbClr val="FFFFFF"/>
          </a:solidFill>
          <a:ln w="48000" cmpd="thickThin">
            <a:noFill/>
            <a:miter lim="800000"/>
            <a:headEnd/>
            <a:tailEnd/>
          </a:ln>
          <a:effectLst>
            <a:outerShdw dist="10160" dir="5400000" algn="tl" rotWithShape="0">
              <a:srgbClr val="808080">
                <a:alpha val="59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11" name="Rectangle 10"/>
          <p:cNvSpPr>
            <a:spLocks noChangeArrowheads="1"/>
          </p:cNvSpPr>
          <p:nvPr userDrawn="1"/>
        </p:nvSpPr>
        <p:spPr bwMode="invGray">
          <a:xfrm>
            <a:off x="0" y="3124200"/>
            <a:ext cx="9144000" cy="46038"/>
          </a:xfrm>
          <a:prstGeom prst="rect">
            <a:avLst/>
          </a:prstGeom>
          <a:solidFill>
            <a:srgbClr val="FFFFFF"/>
          </a:solidFill>
          <a:ln w="48000" cmpd="thickThin">
            <a:noFill/>
            <a:miter lim="800000"/>
            <a:headEnd/>
            <a:tailEnd/>
          </a:ln>
          <a:effectLst>
            <a:outerShdw dist="10160" dir="16200000" algn="tl" rotWithShape="0">
              <a:srgbClr val="808080">
                <a:alpha val="59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3352800"/>
            <a:ext cx="7772400" cy="838200"/>
          </a:xfrm>
          <a:prstGeom prst="rect">
            <a:avLst/>
          </a:prstGeom>
        </p:spPr>
        <p:txBody>
          <a:bodyPr/>
          <a:lstStyle>
            <a:lvl1pPr>
              <a:defRPr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191000"/>
            <a:ext cx="6400800" cy="457200"/>
          </a:xfrm>
          <a:prstGeom prst="rect">
            <a:avLst/>
          </a:prstGeom>
        </p:spPr>
        <p:txBody>
          <a:bodyPr/>
          <a:lstStyle>
            <a:lvl1pPr marL="0" indent="0" algn="ctr">
              <a:buNone/>
              <a:defRPr sz="3200">
                <a:solidFill>
                  <a:srgbClr val="AAB5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 descr="background.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w="9525">
            <a:noFill/>
            <a:miter lim="800000"/>
            <a:headEnd/>
            <a:tailEnd/>
          </a:ln>
        </p:spPr>
      </p:pic>
      <p:sp>
        <p:nvSpPr>
          <p:cNvPr id="5" name="Rectangle 4"/>
          <p:cNvSpPr/>
          <p:nvPr userDrawn="1"/>
        </p:nvSpPr>
        <p:spPr bwMode="ltGray">
          <a:xfrm>
            <a:off x="0" y="0"/>
            <a:ext cx="9144000" cy="990600"/>
          </a:xfrm>
          <a:prstGeom prst="rect">
            <a:avLst/>
          </a:prstGeom>
          <a:gradFill flip="none" rotWithShape="1">
            <a:gsLst>
              <a:gs pos="100000">
                <a:srgbClr val="3366FF"/>
              </a:gs>
              <a:gs pos="45000">
                <a:srgbClr val="0058AD"/>
              </a:gs>
              <a:gs pos="56000">
                <a:srgbClr val="0058AD"/>
              </a:gs>
            </a:gsLst>
            <a:lin ang="5400000" scaled="0"/>
            <a:tileRect/>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ＭＳ Ｐゴシック" charset="0"/>
              <a:cs typeface="ＭＳ Ｐゴシック" charset="0"/>
            </a:endParaRPr>
          </a:p>
        </p:txBody>
      </p:sp>
      <p:sp>
        <p:nvSpPr>
          <p:cNvPr id="6" name="Rectangle 5"/>
          <p:cNvSpPr>
            <a:spLocks noChangeArrowheads="1"/>
          </p:cNvSpPr>
          <p:nvPr userDrawn="1"/>
        </p:nvSpPr>
        <p:spPr bwMode="auto">
          <a:xfrm>
            <a:off x="0" y="990600"/>
            <a:ext cx="9144000" cy="228600"/>
          </a:xfrm>
          <a:prstGeom prst="rect">
            <a:avLst/>
          </a:prstGeom>
          <a:gradFill rotWithShape="1">
            <a:gsLst>
              <a:gs pos="0">
                <a:srgbClr val="FBBC00"/>
              </a:gs>
              <a:gs pos="78999">
                <a:srgbClr val="FF8B00"/>
              </a:gs>
              <a:gs pos="100000">
                <a:srgbClr val="FF8B00"/>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7" name="Rectangle 6"/>
          <p:cNvSpPr>
            <a:spLocks noChangeArrowheads="1"/>
          </p:cNvSpPr>
          <p:nvPr userDrawn="1"/>
        </p:nvSpPr>
        <p:spPr bwMode="invGray">
          <a:xfrm>
            <a:off x="0" y="966788"/>
            <a:ext cx="9144000" cy="47625"/>
          </a:xfrm>
          <a:prstGeom prst="rect">
            <a:avLst/>
          </a:prstGeom>
          <a:solidFill>
            <a:srgbClr val="FFFFFF"/>
          </a:solidFill>
          <a:ln w="48000" cmpd="thickThin">
            <a:noFill/>
            <a:miter lim="800000"/>
            <a:headEnd/>
            <a:tailEnd/>
          </a:ln>
          <a:effectLst>
            <a:outerShdw dist="10160" dir="5400000" algn="tl" rotWithShape="0">
              <a:srgbClr val="808080">
                <a:alpha val="59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8" name="Rectangle 7"/>
          <p:cNvSpPr>
            <a:spLocks noChangeArrowheads="1"/>
          </p:cNvSpPr>
          <p:nvPr userDrawn="1"/>
        </p:nvSpPr>
        <p:spPr bwMode="auto">
          <a:xfrm>
            <a:off x="1588" y="1219200"/>
            <a:ext cx="9144000" cy="5638800"/>
          </a:xfrm>
          <a:prstGeom prst="rect">
            <a:avLst/>
          </a:prstGeom>
          <a:gradFill rotWithShape="1">
            <a:gsLst>
              <a:gs pos="0">
                <a:schemeClr val="bg1">
                  <a:alpha val="76999"/>
                </a:schemeClr>
              </a:gs>
              <a:gs pos="100000">
                <a:schemeClr val="bg1"/>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2" name="Title 1"/>
          <p:cNvSpPr>
            <a:spLocks noGrp="1"/>
          </p:cNvSpPr>
          <p:nvPr>
            <p:ph type="title"/>
          </p:nvPr>
        </p:nvSpPr>
        <p:spPr>
          <a:xfrm>
            <a:off x="457200" y="76200"/>
            <a:ext cx="8229600" cy="891381"/>
          </a:xfrm>
          <a:prstGeom prst="rect">
            <a:avLst/>
          </a:prstGeo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1">
                  <a:lumMod val="65000"/>
                  <a:lumOff val="35000"/>
                </a:schemeClr>
              </a:buClr>
              <a:buFont typeface="Wingdings" charset="2"/>
              <a:buChar char="§"/>
              <a:defRPr>
                <a:solidFill>
                  <a:schemeClr val="tx1">
                    <a:lumMod val="75000"/>
                    <a:lumOff val="25000"/>
                  </a:schemeClr>
                </a:solidFill>
              </a:defRPr>
            </a:lvl1pPr>
            <a:lvl2pPr>
              <a:buClr>
                <a:schemeClr val="tx1">
                  <a:lumMod val="65000"/>
                  <a:lumOff val="35000"/>
                </a:schemeClr>
              </a:buClr>
              <a:buFont typeface="Wingdings" charset="2"/>
              <a:buChar char="§"/>
              <a:defRPr>
                <a:solidFill>
                  <a:schemeClr val="tx1">
                    <a:lumMod val="75000"/>
                    <a:lumOff val="25000"/>
                  </a:schemeClr>
                </a:solidFill>
              </a:defRPr>
            </a:lvl2pPr>
            <a:lvl3pPr>
              <a:buClr>
                <a:schemeClr val="tx1">
                  <a:lumMod val="65000"/>
                  <a:lumOff val="35000"/>
                </a:schemeClr>
              </a:buClr>
              <a:buFont typeface="Wingdings" charset="2"/>
              <a:buChar char="§"/>
              <a:defRPr>
                <a:solidFill>
                  <a:schemeClr val="tx1">
                    <a:lumMod val="75000"/>
                    <a:lumOff val="25000"/>
                  </a:schemeClr>
                </a:solidFill>
              </a:defRPr>
            </a:lvl3pPr>
            <a:lvl4pPr>
              <a:buClr>
                <a:schemeClr val="tx1">
                  <a:lumMod val="65000"/>
                  <a:lumOff val="35000"/>
                </a:schemeClr>
              </a:buClr>
              <a:buFont typeface="Wingdings" charset="2"/>
              <a:buChar char="§"/>
              <a:defRPr>
                <a:solidFill>
                  <a:schemeClr val="tx1">
                    <a:lumMod val="75000"/>
                    <a:lumOff val="25000"/>
                  </a:schemeClr>
                </a:solidFill>
              </a:defRPr>
            </a:lvl4pPr>
            <a:lvl5pPr>
              <a:buClr>
                <a:schemeClr val="tx1">
                  <a:lumMod val="65000"/>
                  <a:lumOff val="35000"/>
                </a:schemeClr>
              </a:buClr>
              <a:buFont typeface="Wingdings" charset="2"/>
              <a:buChar cha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charset="0"/>
                <a:ea typeface="ＭＳ Ｐゴシック" charset="0"/>
                <a:cs typeface="ＭＳ Ｐゴシック" charset="0"/>
              </a:defRPr>
            </a:lvl1pPr>
          </a:lstStyle>
          <a:p>
            <a:pPr>
              <a:defRPr/>
            </a:pPr>
            <a:endParaRPr lang="en-US" dirty="0"/>
          </a:p>
        </p:txBody>
      </p:sp>
      <p:sp>
        <p:nvSpPr>
          <p:cNvPr id="10"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charset="0"/>
                <a:ea typeface="ＭＳ Ｐゴシック" charset="0"/>
                <a:cs typeface="ＭＳ Ｐゴシック" charset="0"/>
              </a:defRPr>
            </a:lvl1pPr>
          </a:lstStyle>
          <a:p>
            <a:pPr>
              <a:defRPr/>
            </a:pPr>
            <a:endParaRPr lang="en-US" dirty="0"/>
          </a:p>
        </p:txBody>
      </p:sp>
      <p:sp>
        <p:nvSpPr>
          <p:cNvPr id="11" name="Slide Number Placeholder 5"/>
          <p:cNvSpPr>
            <a:spLocks noGrp="1"/>
          </p:cNvSpPr>
          <p:nvPr>
            <p:ph type="sldNum" sz="quarter" idx="12"/>
          </p:nvPr>
        </p:nvSpPr>
        <p:spPr>
          <a:xfrm>
            <a:off x="68580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595959"/>
                </a:solidFill>
                <a:latin typeface="Calibri" pitchFamily="34" charset="0"/>
              </a:defRPr>
            </a:lvl1pPr>
          </a:lstStyle>
          <a:p>
            <a:fld id="{B7630E13-3433-451C-8850-400BAD79FCD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1" descr="background.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w="9525">
            <a:noFill/>
            <a:miter lim="800000"/>
            <a:headEnd/>
            <a:tailEnd/>
          </a:ln>
        </p:spPr>
      </p:pic>
      <p:sp>
        <p:nvSpPr>
          <p:cNvPr id="5" name="Rectangle 4"/>
          <p:cNvSpPr>
            <a:spLocks noChangeArrowheads="1"/>
          </p:cNvSpPr>
          <p:nvPr userDrawn="1"/>
        </p:nvSpPr>
        <p:spPr bwMode="auto">
          <a:xfrm>
            <a:off x="1588" y="1471613"/>
            <a:ext cx="9144000" cy="5386387"/>
          </a:xfrm>
          <a:prstGeom prst="rect">
            <a:avLst/>
          </a:prstGeom>
          <a:gradFill rotWithShape="1">
            <a:gsLst>
              <a:gs pos="0">
                <a:schemeClr val="bg1">
                  <a:alpha val="76999"/>
                </a:schemeClr>
              </a:gs>
              <a:gs pos="100000">
                <a:schemeClr val="bg1"/>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6" name="Rectangle 5"/>
          <p:cNvSpPr/>
          <p:nvPr userDrawn="1"/>
        </p:nvSpPr>
        <p:spPr bwMode="ltGray">
          <a:xfrm>
            <a:off x="0" y="0"/>
            <a:ext cx="9144000" cy="1219200"/>
          </a:xfrm>
          <a:prstGeom prst="rect">
            <a:avLst/>
          </a:prstGeom>
          <a:gradFill flip="none" rotWithShape="1">
            <a:gsLst>
              <a:gs pos="100000">
                <a:srgbClr val="3366FF"/>
              </a:gs>
              <a:gs pos="45000">
                <a:srgbClr val="0058AD"/>
              </a:gs>
              <a:gs pos="56000">
                <a:srgbClr val="0058AD"/>
              </a:gs>
            </a:gsLst>
            <a:lin ang="5400000" scaled="0"/>
            <a:tileRect/>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ＭＳ Ｐゴシック" charset="0"/>
              <a:cs typeface="ＭＳ Ｐゴシック" charset="0"/>
            </a:endParaRPr>
          </a:p>
        </p:txBody>
      </p:sp>
      <p:sp>
        <p:nvSpPr>
          <p:cNvPr id="7" name="Rectangle 6"/>
          <p:cNvSpPr>
            <a:spLocks noChangeArrowheads="1"/>
          </p:cNvSpPr>
          <p:nvPr userDrawn="1"/>
        </p:nvSpPr>
        <p:spPr bwMode="auto">
          <a:xfrm>
            <a:off x="0" y="1243013"/>
            <a:ext cx="9144000" cy="228600"/>
          </a:xfrm>
          <a:prstGeom prst="rect">
            <a:avLst/>
          </a:prstGeom>
          <a:gradFill rotWithShape="1">
            <a:gsLst>
              <a:gs pos="0">
                <a:srgbClr val="FBBC00"/>
              </a:gs>
              <a:gs pos="78999">
                <a:srgbClr val="FF8B00"/>
              </a:gs>
              <a:gs pos="100000">
                <a:srgbClr val="FF8B00"/>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8" name="Rectangle 7"/>
          <p:cNvSpPr>
            <a:spLocks noChangeArrowheads="1"/>
          </p:cNvSpPr>
          <p:nvPr userDrawn="1"/>
        </p:nvSpPr>
        <p:spPr bwMode="invGray">
          <a:xfrm>
            <a:off x="0" y="1219200"/>
            <a:ext cx="9144000" cy="47625"/>
          </a:xfrm>
          <a:prstGeom prst="rect">
            <a:avLst/>
          </a:prstGeom>
          <a:solidFill>
            <a:srgbClr val="FFFFFF"/>
          </a:solidFill>
          <a:ln w="48000" cmpd="thickThin">
            <a:noFill/>
            <a:miter lim="800000"/>
            <a:headEnd/>
            <a:tailEnd/>
          </a:ln>
          <a:effectLst>
            <a:outerShdw dist="10160" dir="5400000" algn="tl" rotWithShape="0">
              <a:srgbClr val="808080">
                <a:alpha val="59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2" name="Title 1"/>
          <p:cNvSpPr>
            <a:spLocks noGrp="1"/>
          </p:cNvSpPr>
          <p:nvPr>
            <p:ph type="title"/>
          </p:nvPr>
        </p:nvSpPr>
        <p:spPr>
          <a:xfrm>
            <a:off x="457200" y="76200"/>
            <a:ext cx="8229600" cy="1524000"/>
          </a:xfrm>
          <a:prstGeom prst="rect">
            <a:avLst/>
          </a:prstGeo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229600" cy="3916363"/>
          </a:xfrm>
          <a:prstGeom prst="rect">
            <a:avLst/>
          </a:prstGeom>
        </p:spPr>
        <p:txBody>
          <a:bodyPr/>
          <a:lstStyle>
            <a:lvl1pPr>
              <a:buClr>
                <a:schemeClr val="tx1">
                  <a:lumMod val="65000"/>
                  <a:lumOff val="35000"/>
                </a:schemeClr>
              </a:buClr>
              <a:buFont typeface="Wingdings" charset="2"/>
              <a:buChar char="§"/>
              <a:defRPr>
                <a:solidFill>
                  <a:schemeClr val="tx1">
                    <a:lumMod val="75000"/>
                    <a:lumOff val="25000"/>
                  </a:schemeClr>
                </a:solidFill>
              </a:defRPr>
            </a:lvl1pPr>
            <a:lvl2pPr>
              <a:buClr>
                <a:schemeClr val="tx1">
                  <a:lumMod val="65000"/>
                  <a:lumOff val="35000"/>
                </a:schemeClr>
              </a:buClr>
              <a:buFont typeface="Wingdings" charset="2"/>
              <a:buChar char="§"/>
              <a:defRPr>
                <a:solidFill>
                  <a:schemeClr val="tx1">
                    <a:lumMod val="75000"/>
                    <a:lumOff val="25000"/>
                  </a:schemeClr>
                </a:solidFill>
              </a:defRPr>
            </a:lvl2pPr>
            <a:lvl3pPr>
              <a:buClr>
                <a:schemeClr val="tx1">
                  <a:lumMod val="65000"/>
                  <a:lumOff val="35000"/>
                </a:schemeClr>
              </a:buClr>
              <a:buFont typeface="Wingdings" charset="2"/>
              <a:buChar char="§"/>
              <a:defRPr>
                <a:solidFill>
                  <a:schemeClr val="tx1">
                    <a:lumMod val="75000"/>
                    <a:lumOff val="25000"/>
                  </a:schemeClr>
                </a:solidFill>
              </a:defRPr>
            </a:lvl3pPr>
            <a:lvl4pPr>
              <a:buClr>
                <a:schemeClr val="tx1">
                  <a:lumMod val="65000"/>
                  <a:lumOff val="35000"/>
                </a:schemeClr>
              </a:buClr>
              <a:buFont typeface="Wingdings" charset="2"/>
              <a:buChar char="§"/>
              <a:defRPr>
                <a:solidFill>
                  <a:schemeClr val="tx1">
                    <a:lumMod val="75000"/>
                    <a:lumOff val="25000"/>
                  </a:schemeClr>
                </a:solidFill>
              </a:defRPr>
            </a:lvl4pPr>
            <a:lvl5pPr>
              <a:buClr>
                <a:schemeClr val="tx1">
                  <a:lumMod val="65000"/>
                  <a:lumOff val="35000"/>
                </a:schemeClr>
              </a:buClr>
              <a:buFont typeface="Wingdings" charset="2"/>
              <a:buChar cha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charset="0"/>
                <a:ea typeface="ＭＳ Ｐゴシック" charset="0"/>
                <a:cs typeface="ＭＳ Ｐゴシック" charset="0"/>
              </a:defRPr>
            </a:lvl1pPr>
          </a:lstStyle>
          <a:p>
            <a:pPr>
              <a:defRPr/>
            </a:pPr>
            <a:endParaRPr lang="en-US" dirty="0"/>
          </a:p>
        </p:txBody>
      </p:sp>
      <p:sp>
        <p:nvSpPr>
          <p:cNvPr id="10"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charset="0"/>
                <a:ea typeface="ＭＳ Ｐゴシック" charset="0"/>
                <a:cs typeface="ＭＳ Ｐゴシック" charset="0"/>
              </a:defRPr>
            </a:lvl1pPr>
          </a:lstStyle>
          <a:p>
            <a:pPr>
              <a:defRPr/>
            </a:pPr>
            <a:endParaRPr lang="en-US" dirty="0"/>
          </a:p>
        </p:txBody>
      </p:sp>
      <p:sp>
        <p:nvSpPr>
          <p:cNvPr id="11" name="Slide Number Placeholder 5"/>
          <p:cNvSpPr>
            <a:spLocks noGrp="1"/>
          </p:cNvSpPr>
          <p:nvPr>
            <p:ph type="sldNum" sz="quarter" idx="12"/>
          </p:nvPr>
        </p:nvSpPr>
        <p:spPr>
          <a:xfrm>
            <a:off x="68580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595959"/>
                </a:solidFill>
                <a:latin typeface="Calibri" pitchFamily="34" charset="0"/>
              </a:defRPr>
            </a:lvl1pPr>
          </a:lstStyle>
          <a:p>
            <a:fld id="{BE74289C-2633-4305-9316-5F72378507EF}"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1" descr="background.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w="9525">
            <a:noFill/>
            <a:miter lim="800000"/>
            <a:headEnd/>
            <a:tailEnd/>
          </a:ln>
        </p:spPr>
      </p:pic>
      <p:sp>
        <p:nvSpPr>
          <p:cNvPr id="5" name="Rectangle 4"/>
          <p:cNvSpPr>
            <a:spLocks noChangeArrowheads="1"/>
          </p:cNvSpPr>
          <p:nvPr userDrawn="1"/>
        </p:nvSpPr>
        <p:spPr bwMode="auto">
          <a:xfrm>
            <a:off x="1588" y="1"/>
            <a:ext cx="9144000" cy="6858000"/>
          </a:xfrm>
          <a:prstGeom prst="rect">
            <a:avLst/>
          </a:prstGeom>
          <a:gradFill rotWithShape="1">
            <a:gsLst>
              <a:gs pos="0">
                <a:schemeClr val="bg1">
                  <a:alpha val="76999"/>
                </a:schemeClr>
              </a:gs>
              <a:gs pos="100000">
                <a:schemeClr val="bg1"/>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Calibri" charset="0"/>
              <a:ea typeface="ＭＳ Ｐゴシック" charset="0"/>
              <a:cs typeface="ＭＳ Ｐゴシック" charset="0"/>
            </a:endParaRPr>
          </a:p>
        </p:txBody>
      </p:sp>
      <p:sp>
        <p:nvSpPr>
          <p:cNvPr id="3" name="Content Placeholder 2"/>
          <p:cNvSpPr>
            <a:spLocks noGrp="1"/>
          </p:cNvSpPr>
          <p:nvPr>
            <p:ph idx="1"/>
          </p:nvPr>
        </p:nvSpPr>
        <p:spPr>
          <a:xfrm>
            <a:off x="457200" y="2209800"/>
            <a:ext cx="8229600" cy="3916363"/>
          </a:xfrm>
          <a:prstGeom prst="rect">
            <a:avLst/>
          </a:prstGeom>
        </p:spPr>
        <p:txBody>
          <a:bodyPr/>
          <a:lstStyle>
            <a:lvl1pPr>
              <a:buClr>
                <a:schemeClr val="tx1">
                  <a:lumMod val="65000"/>
                  <a:lumOff val="35000"/>
                </a:schemeClr>
              </a:buClr>
              <a:buFont typeface="Wingdings" charset="2"/>
              <a:buChar char="§"/>
              <a:defRPr>
                <a:solidFill>
                  <a:schemeClr val="tx1">
                    <a:lumMod val="75000"/>
                    <a:lumOff val="25000"/>
                  </a:schemeClr>
                </a:solidFill>
              </a:defRPr>
            </a:lvl1pPr>
            <a:lvl2pPr>
              <a:buClr>
                <a:schemeClr val="tx1">
                  <a:lumMod val="65000"/>
                  <a:lumOff val="35000"/>
                </a:schemeClr>
              </a:buClr>
              <a:buFont typeface="Wingdings" charset="2"/>
              <a:buChar char="§"/>
              <a:defRPr>
                <a:solidFill>
                  <a:schemeClr val="tx1">
                    <a:lumMod val="75000"/>
                    <a:lumOff val="25000"/>
                  </a:schemeClr>
                </a:solidFill>
              </a:defRPr>
            </a:lvl2pPr>
            <a:lvl3pPr>
              <a:buClr>
                <a:schemeClr val="tx1">
                  <a:lumMod val="65000"/>
                  <a:lumOff val="35000"/>
                </a:schemeClr>
              </a:buClr>
              <a:buFont typeface="Wingdings" charset="2"/>
              <a:buChar char="§"/>
              <a:defRPr>
                <a:solidFill>
                  <a:schemeClr val="tx1">
                    <a:lumMod val="75000"/>
                    <a:lumOff val="25000"/>
                  </a:schemeClr>
                </a:solidFill>
              </a:defRPr>
            </a:lvl3pPr>
            <a:lvl4pPr>
              <a:buClr>
                <a:schemeClr val="tx1">
                  <a:lumMod val="65000"/>
                  <a:lumOff val="35000"/>
                </a:schemeClr>
              </a:buClr>
              <a:buFont typeface="Wingdings" charset="2"/>
              <a:buChar char="§"/>
              <a:defRPr>
                <a:solidFill>
                  <a:schemeClr val="tx1">
                    <a:lumMod val="75000"/>
                    <a:lumOff val="25000"/>
                  </a:schemeClr>
                </a:solidFill>
              </a:defRPr>
            </a:lvl4pPr>
            <a:lvl5pPr>
              <a:buClr>
                <a:schemeClr val="tx1">
                  <a:lumMod val="65000"/>
                  <a:lumOff val="35000"/>
                </a:schemeClr>
              </a:buClr>
              <a:buFont typeface="Wingdings" charset="2"/>
              <a:buChar cha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charset="0"/>
                <a:ea typeface="ＭＳ Ｐゴシック" charset="0"/>
                <a:cs typeface="ＭＳ Ｐゴシック" charset="0"/>
              </a:defRPr>
            </a:lvl1pPr>
          </a:lstStyle>
          <a:p>
            <a:pPr>
              <a:defRPr/>
            </a:pPr>
            <a:endParaRPr lang="en-US" dirty="0"/>
          </a:p>
        </p:txBody>
      </p:sp>
      <p:sp>
        <p:nvSpPr>
          <p:cNvPr id="10"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charset="0"/>
                <a:ea typeface="ＭＳ Ｐゴシック" charset="0"/>
                <a:cs typeface="ＭＳ Ｐゴシック" charset="0"/>
              </a:defRPr>
            </a:lvl1pPr>
          </a:lstStyle>
          <a:p>
            <a:pPr>
              <a:defRPr/>
            </a:pPr>
            <a:endParaRPr lang="en-US" dirty="0"/>
          </a:p>
        </p:txBody>
      </p:sp>
      <p:sp>
        <p:nvSpPr>
          <p:cNvPr id="11" name="Slide Number Placeholder 5"/>
          <p:cNvSpPr>
            <a:spLocks noGrp="1"/>
          </p:cNvSpPr>
          <p:nvPr>
            <p:ph type="sldNum" sz="quarter" idx="12"/>
          </p:nvPr>
        </p:nvSpPr>
        <p:spPr>
          <a:xfrm>
            <a:off x="68580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595959"/>
                </a:solidFill>
                <a:latin typeface="Calibri" pitchFamily="34" charset="0"/>
              </a:defRPr>
            </a:lvl1pPr>
          </a:lstStyle>
          <a:p>
            <a:fld id="{BE74289C-2633-4305-9316-5F72378507EF}" type="slidenum">
              <a:rPr lang="en-US"/>
              <a:pPr/>
              <a:t>‹#›</a:t>
            </a:fld>
            <a:endParaRPr lang="en-US" dirty="0"/>
          </a:p>
        </p:txBody>
      </p:sp>
    </p:spTree>
    <p:extLst>
      <p:ext uri="{BB962C8B-B14F-4D97-AF65-F5344CB8AC3E}">
        <p14:creationId xmlns:p14="http://schemas.microsoft.com/office/powerpoint/2010/main" val="234596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2"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5"/>
          <p:cNvSpPr>
            <a:spLocks noGrp="1"/>
          </p:cNvSpPr>
          <p:nvPr>
            <p:ph type="ctrTitle"/>
          </p:nvPr>
        </p:nvSpPr>
        <p:spPr bwMode="auto">
          <a:xfrm>
            <a:off x="685800" y="3810000"/>
            <a:ext cx="7772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500" dirty="0" smtClean="0">
                <a:latin typeface="Helvetica" pitchFamily="-84" charset="0"/>
                <a:ea typeface="ＭＳ Ｐゴシック" pitchFamily="-84" charset="-128"/>
              </a:rPr>
              <a:t>California</a:t>
            </a:r>
            <a:r>
              <a:rPr lang="en-US" altLang="en-US" sz="3500" dirty="0" smtClean="0">
                <a:latin typeface="Helvetica" pitchFamily="-84" charset="0"/>
                <a:ea typeface="ＭＳ Ｐゴシック" pitchFamily="-84" charset="-128"/>
              </a:rPr>
              <a:t>’</a:t>
            </a:r>
            <a:r>
              <a:rPr lang="en-US" sz="3500" dirty="0" smtClean="0">
                <a:latin typeface="Helvetica" pitchFamily="-84" charset="0"/>
                <a:ea typeface="ＭＳ Ｐゴシック" pitchFamily="-84" charset="-128"/>
              </a:rPr>
              <a:t>s Infrastructure Crisis</a:t>
            </a:r>
          </a:p>
        </p:txBody>
      </p:sp>
      <p:pic>
        <p:nvPicPr>
          <p:cNvPr id="3" name="Picture 2"/>
          <p:cNvPicPr>
            <a:picLocks noChangeAspect="1"/>
          </p:cNvPicPr>
          <p:nvPr/>
        </p:nvPicPr>
        <p:blipFill>
          <a:blip r:embed="rId3"/>
          <a:stretch>
            <a:fillRect/>
          </a:stretch>
        </p:blipFill>
        <p:spPr>
          <a:xfrm>
            <a:off x="7239000" y="5880100"/>
            <a:ext cx="1657743" cy="7493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latin typeface="Helvetica" pitchFamily="-84" charset="0"/>
                <a:ea typeface="ＭＳ Ｐゴシック" pitchFamily="-84" charset="-128"/>
              </a:rPr>
              <a:t>2013: Critical Year to Address the State</a:t>
            </a:r>
            <a:r>
              <a:rPr lang="en-US" altLang="en-US" sz="3000" b="1" dirty="0" smtClean="0">
                <a:latin typeface="Helvetica" pitchFamily="-84" charset="0"/>
                <a:ea typeface="ＭＳ Ｐゴシック" pitchFamily="-84" charset="-128"/>
              </a:rPr>
              <a:t>’</a:t>
            </a:r>
            <a:r>
              <a:rPr lang="en-US" sz="3000" b="1" dirty="0" smtClean="0">
                <a:latin typeface="Helvetica" pitchFamily="-84" charset="0"/>
                <a:ea typeface="ＭＳ Ｐゴシック" pitchFamily="-84" charset="-128"/>
              </a:rPr>
              <a:t>s Transportation Funding Challenges</a:t>
            </a:r>
          </a:p>
        </p:txBody>
      </p:sp>
      <p:sp>
        <p:nvSpPr>
          <p:cNvPr id="3" name="Content Placeholder 2"/>
          <p:cNvSpPr>
            <a:spLocks noGrp="1"/>
          </p:cNvSpPr>
          <p:nvPr>
            <p:ph idx="1"/>
          </p:nvPr>
        </p:nvSpPr>
        <p:spPr>
          <a:xfrm>
            <a:off x="457200" y="1798638"/>
            <a:ext cx="6858000" cy="3916362"/>
          </a:xfrm>
        </p:spPr>
        <p:txBody>
          <a:bodyPr vert="horz" wrap="square" lIns="91440" tIns="45720" rIns="91440" bIns="45720" numCol="1" anchor="t" anchorCtr="0" compatLnSpc="1">
            <a:prstTxWarp prst="textNoShape">
              <a:avLst/>
            </a:prstTxWarp>
          </a:bodyPr>
          <a:lstStyle/>
          <a:p>
            <a:pPr>
              <a:spcAft>
                <a:spcPts val="1000"/>
              </a:spcAft>
              <a:buClr>
                <a:srgbClr val="595959"/>
              </a:buClr>
              <a:buFont typeface="Arial" pitchFamily="34" charset="0"/>
              <a:buChar char="•"/>
            </a:pPr>
            <a:r>
              <a:rPr lang="en-US" dirty="0" smtClean="0">
                <a:solidFill>
                  <a:srgbClr val="595959"/>
                </a:solidFill>
                <a:latin typeface="Helvetica"/>
                <a:ea typeface="ＭＳ Ｐゴシック" pitchFamily="-84" charset="-128"/>
                <a:cs typeface="Helvetica"/>
              </a:rPr>
              <a:t>Prop 1B Coming to an End</a:t>
            </a:r>
          </a:p>
          <a:p>
            <a:pPr>
              <a:spcAft>
                <a:spcPts val="1000"/>
              </a:spcAft>
              <a:buClr>
                <a:srgbClr val="595959"/>
              </a:buClr>
              <a:buFont typeface="Arial" pitchFamily="34" charset="0"/>
              <a:buChar char="•"/>
            </a:pPr>
            <a:r>
              <a:rPr lang="en-US" dirty="0" smtClean="0">
                <a:solidFill>
                  <a:srgbClr val="595959"/>
                </a:solidFill>
                <a:latin typeface="Helvetica"/>
                <a:ea typeface="ＭＳ Ｐゴシック" pitchFamily="-84" charset="-128"/>
                <a:cs typeface="Helvetica"/>
              </a:rPr>
              <a:t>Gas Tax Revenue Continues to Decline</a:t>
            </a:r>
          </a:p>
          <a:p>
            <a:pPr>
              <a:spcAft>
                <a:spcPts val="1000"/>
              </a:spcAft>
              <a:buClr>
                <a:srgbClr val="595959"/>
              </a:buClr>
              <a:buFont typeface="Arial" pitchFamily="34" charset="0"/>
              <a:buChar char="•"/>
            </a:pPr>
            <a:r>
              <a:rPr lang="en-US" dirty="0" smtClean="0">
                <a:solidFill>
                  <a:srgbClr val="595959"/>
                </a:solidFill>
                <a:latin typeface="Helvetica"/>
                <a:ea typeface="ＭＳ Ｐゴシック" pitchFamily="-84" charset="-128"/>
                <a:cs typeface="Helvetica"/>
              </a:rPr>
              <a:t>Needs are Critical</a:t>
            </a:r>
          </a:p>
          <a:p>
            <a:pPr>
              <a:spcAft>
                <a:spcPts val="1000"/>
              </a:spcAft>
              <a:buClr>
                <a:srgbClr val="595959"/>
              </a:buClr>
              <a:buFont typeface="Arial" pitchFamily="34" charset="0"/>
              <a:buChar char="•"/>
            </a:pPr>
            <a:r>
              <a:rPr lang="en-US" dirty="0" smtClean="0">
                <a:solidFill>
                  <a:srgbClr val="595959"/>
                </a:solidFill>
                <a:latin typeface="Helvetica"/>
                <a:ea typeface="ＭＳ Ｐゴシック" pitchFamily="-84" charset="-128"/>
                <a:cs typeface="Helvetica"/>
              </a:rPr>
              <a:t>State</a:t>
            </a:r>
            <a:r>
              <a:rPr lang="en-US" altLang="en-US" dirty="0" smtClean="0">
                <a:solidFill>
                  <a:srgbClr val="595959"/>
                </a:solidFill>
                <a:latin typeface="Helvetica"/>
                <a:ea typeface="ＭＳ Ｐゴシック" pitchFamily="-84" charset="-128"/>
                <a:cs typeface="Helvetica"/>
              </a:rPr>
              <a:t>’</a:t>
            </a:r>
            <a:r>
              <a:rPr lang="en-US" dirty="0" smtClean="0">
                <a:solidFill>
                  <a:srgbClr val="595959"/>
                </a:solidFill>
                <a:latin typeface="Helvetica"/>
                <a:ea typeface="ＭＳ Ｐゴシック" pitchFamily="-84" charset="-128"/>
                <a:cs typeface="Helvetica"/>
              </a:rPr>
              <a:t>s Economy and Quality of Life on the Line</a:t>
            </a:r>
          </a:p>
          <a:p>
            <a:pPr>
              <a:spcAft>
                <a:spcPts val="1000"/>
              </a:spcAft>
              <a:buClr>
                <a:srgbClr val="595959"/>
              </a:buClr>
              <a:buFont typeface="Arial" pitchFamily="34" charset="0"/>
              <a:buChar char="•"/>
            </a:pPr>
            <a:r>
              <a:rPr lang="en-US" dirty="0" smtClean="0">
                <a:solidFill>
                  <a:srgbClr val="595959"/>
                </a:solidFill>
                <a:latin typeface="Helvetica"/>
                <a:ea typeface="ＭＳ Ｐゴシック" pitchFamily="-84" charset="-128"/>
                <a:cs typeface="Helvetica"/>
              </a:rPr>
              <a:t>Need to Take Action NOW</a:t>
            </a:r>
          </a:p>
        </p:txBody>
      </p:sp>
      <p:sp>
        <p:nvSpPr>
          <p:cNvPr id="26627" name="Slide Number Placeholder 3"/>
          <p:cNvSpPr>
            <a:spLocks noGrp="1"/>
          </p:cNvSpPr>
          <p:nvPr>
            <p:ph type="sldNum" sz="quarter" idx="12"/>
          </p:nvPr>
        </p:nvSpPr>
        <p:spPr bwMode="auto">
          <a:noFill/>
          <a:ln>
            <a:miter lim="800000"/>
            <a:headEnd/>
            <a:tailEnd/>
          </a:ln>
        </p:spPr>
        <p:txBody>
          <a:bodyPr/>
          <a:lstStyle/>
          <a:p>
            <a:fld id="{D590945D-E6E2-451B-81E8-45C1E5DC59CB}" type="slidenum">
              <a:rPr lang="en-US"/>
              <a:pPr/>
              <a:t>10</a:t>
            </a:fld>
            <a:endParaRPr lang="en-US" dirty="0"/>
          </a:p>
        </p:txBody>
      </p:sp>
      <p:pic>
        <p:nvPicPr>
          <p:cNvPr id="26628" name="Picture 5" descr="Tough-Decisions.png"/>
          <p:cNvPicPr>
            <a:picLocks noChangeAspect="1"/>
          </p:cNvPicPr>
          <p:nvPr/>
        </p:nvPicPr>
        <p:blipFill>
          <a:blip r:embed="rId3"/>
          <a:srcRect/>
          <a:stretch>
            <a:fillRect/>
          </a:stretch>
        </p:blipFill>
        <p:spPr bwMode="auto">
          <a:xfrm>
            <a:off x="6324600" y="4191000"/>
            <a:ext cx="2413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000" b="1" dirty="0" smtClean="0">
                <a:latin typeface="Helvetica"/>
                <a:cs typeface="Helvetica"/>
              </a:rPr>
              <a:t>The Plan</a:t>
            </a:r>
            <a:endParaRPr lang="en-US" sz="4000" b="1" dirty="0">
              <a:latin typeface="Helvetica"/>
              <a:cs typeface="Helvetica"/>
            </a:endParaRPr>
          </a:p>
        </p:txBody>
      </p:sp>
      <p:sp>
        <p:nvSpPr>
          <p:cNvPr id="3" name="Content Placeholder 2"/>
          <p:cNvSpPr>
            <a:spLocks noGrp="1"/>
          </p:cNvSpPr>
          <p:nvPr>
            <p:ph idx="1"/>
          </p:nvPr>
        </p:nvSpPr>
        <p:spPr/>
        <p:txBody>
          <a:bodyPr/>
          <a:lstStyle/>
          <a:p>
            <a:pPr>
              <a:buSzPct val="85000"/>
              <a:buFont typeface="Wingdings" charset="2"/>
              <a:buChar char="ü"/>
            </a:pPr>
            <a:r>
              <a:rPr lang="en-US" dirty="0" smtClean="0">
                <a:solidFill>
                  <a:srgbClr val="595959"/>
                </a:solidFill>
                <a:latin typeface="Helvetica"/>
                <a:cs typeface="Helvetica"/>
              </a:rPr>
              <a:t> Capitalize on our Unique Opportunity</a:t>
            </a:r>
          </a:p>
          <a:p>
            <a:pPr lvl="1">
              <a:buSzPct val="85000"/>
              <a:buFont typeface="Wingdings" charset="2"/>
              <a:buChar char="ü"/>
            </a:pPr>
            <a:r>
              <a:rPr lang="en-US" dirty="0">
                <a:solidFill>
                  <a:srgbClr val="595959"/>
                </a:solidFill>
                <a:latin typeface="Helvetica"/>
                <a:cs typeface="Helvetica"/>
              </a:rPr>
              <a:t> </a:t>
            </a:r>
            <a:r>
              <a:rPr lang="en-US" dirty="0" smtClean="0">
                <a:solidFill>
                  <a:srgbClr val="595959"/>
                </a:solidFill>
                <a:latin typeface="Helvetica"/>
                <a:cs typeface="Helvetica"/>
              </a:rPr>
              <a:t>High Unemployment</a:t>
            </a:r>
          </a:p>
          <a:p>
            <a:pPr lvl="1">
              <a:buSzPct val="85000"/>
              <a:buFont typeface="Wingdings" charset="2"/>
              <a:buChar char="ü"/>
            </a:pPr>
            <a:r>
              <a:rPr lang="en-US" dirty="0" smtClean="0">
                <a:solidFill>
                  <a:srgbClr val="595959"/>
                </a:solidFill>
                <a:latin typeface="Helvetica"/>
                <a:cs typeface="Helvetica"/>
              </a:rPr>
              <a:t> Prop 1B Sunsetting</a:t>
            </a:r>
          </a:p>
          <a:p>
            <a:pPr lvl="1">
              <a:buSzPct val="85000"/>
              <a:buFont typeface="Wingdings" charset="2"/>
              <a:buChar char="ü"/>
            </a:pPr>
            <a:r>
              <a:rPr lang="en-US" dirty="0" smtClean="0">
                <a:solidFill>
                  <a:srgbClr val="595959"/>
                </a:solidFill>
                <a:latin typeface="Helvetica"/>
                <a:cs typeface="Helvetica"/>
              </a:rPr>
              <a:t> New Transportation Secretary</a:t>
            </a:r>
            <a:endParaRPr lang="en-US" dirty="0">
              <a:solidFill>
                <a:srgbClr val="595959"/>
              </a:solidFill>
              <a:latin typeface="Helvetica"/>
              <a:cs typeface="Helvetica"/>
            </a:endParaRPr>
          </a:p>
        </p:txBody>
      </p:sp>
      <p:sp>
        <p:nvSpPr>
          <p:cNvPr id="4" name="Slide Number Placeholder 3"/>
          <p:cNvSpPr>
            <a:spLocks noGrp="1"/>
          </p:cNvSpPr>
          <p:nvPr>
            <p:ph type="sldNum" sz="quarter" idx="12"/>
          </p:nvPr>
        </p:nvSpPr>
        <p:spPr/>
        <p:txBody>
          <a:bodyPr/>
          <a:lstStyle/>
          <a:p>
            <a:fld id="{B7630E13-3433-451C-8850-400BAD79FCD8}" type="slidenum">
              <a:rPr lang="en-US" smtClean="0"/>
              <a:pPr/>
              <a:t>11</a:t>
            </a:fld>
            <a:endParaRPr lang="en-US" dirty="0"/>
          </a:p>
        </p:txBody>
      </p:sp>
      <p:pic>
        <p:nvPicPr>
          <p:cNvPr id="8" name="Picture 7" descr="adf.png"/>
          <p:cNvPicPr>
            <a:picLocks noChangeAspect="1"/>
          </p:cNvPicPr>
          <p:nvPr/>
        </p:nvPicPr>
        <p:blipFill rotWithShape="1">
          <a:blip r:embed="rId3" cstate="print">
            <a:extLst>
              <a:ext uri="{28A0092B-C50C-407E-A947-70E740481C1C}">
                <a14:useLocalDpi xmlns:a14="http://schemas.microsoft.com/office/drawing/2010/main"/>
              </a:ext>
            </a:extLst>
          </a:blip>
          <a:srcRect b="20189"/>
          <a:stretch/>
        </p:blipFill>
        <p:spPr>
          <a:xfrm>
            <a:off x="5943600" y="3410545"/>
            <a:ext cx="2775301" cy="3447455"/>
          </a:xfrm>
          <a:prstGeom prst="rect">
            <a:avLst/>
          </a:prstGeom>
        </p:spPr>
      </p:pic>
    </p:spTree>
    <p:extLst>
      <p:ext uri="{BB962C8B-B14F-4D97-AF65-F5344CB8AC3E}">
        <p14:creationId xmlns:p14="http://schemas.microsoft.com/office/powerpoint/2010/main" val="4073705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000" b="1" dirty="0" smtClean="0">
                <a:latin typeface="Helvetica"/>
                <a:cs typeface="Helvetica"/>
              </a:rPr>
              <a:t>The Plan</a:t>
            </a:r>
            <a:endParaRPr lang="en-US" sz="4000" b="1" dirty="0">
              <a:latin typeface="Helvetica"/>
              <a:cs typeface="Helvetica"/>
            </a:endParaRPr>
          </a:p>
        </p:txBody>
      </p:sp>
      <p:sp>
        <p:nvSpPr>
          <p:cNvPr id="3" name="Content Placeholder 2"/>
          <p:cNvSpPr>
            <a:spLocks noGrp="1"/>
          </p:cNvSpPr>
          <p:nvPr>
            <p:ph idx="1"/>
          </p:nvPr>
        </p:nvSpPr>
        <p:spPr/>
        <p:txBody>
          <a:bodyPr/>
          <a:lstStyle/>
          <a:p>
            <a:pPr>
              <a:buSzPct val="85000"/>
              <a:buFont typeface="Wingdings" charset="2"/>
              <a:buChar char="ü"/>
            </a:pPr>
            <a:r>
              <a:rPr lang="en-US" dirty="0" smtClean="0">
                <a:solidFill>
                  <a:srgbClr val="595959"/>
                </a:solidFill>
                <a:latin typeface="Helvetica"/>
                <a:cs typeface="Helvetica"/>
              </a:rPr>
              <a:t> Energize our Effort</a:t>
            </a:r>
          </a:p>
          <a:p>
            <a:pPr>
              <a:buSzPct val="85000"/>
              <a:buFont typeface="Wingdings" charset="2"/>
              <a:buChar char="ü"/>
            </a:pPr>
            <a:r>
              <a:rPr lang="en-US" dirty="0" smtClean="0">
                <a:solidFill>
                  <a:srgbClr val="595959"/>
                </a:solidFill>
                <a:latin typeface="Helvetica"/>
                <a:cs typeface="Helvetica"/>
              </a:rPr>
              <a:t> Educate Our Industry</a:t>
            </a:r>
          </a:p>
          <a:p>
            <a:pPr>
              <a:buSzPct val="85000"/>
              <a:buFont typeface="Wingdings" charset="2"/>
              <a:buChar char="ü"/>
            </a:pPr>
            <a:r>
              <a:rPr lang="en-US" dirty="0" smtClean="0">
                <a:solidFill>
                  <a:srgbClr val="595959"/>
                </a:solidFill>
                <a:latin typeface="Helvetica"/>
                <a:cs typeface="Helvetica"/>
              </a:rPr>
              <a:t> Educate the Public</a:t>
            </a:r>
          </a:p>
          <a:p>
            <a:pPr>
              <a:buSzPct val="85000"/>
              <a:buFont typeface="Wingdings" charset="2"/>
              <a:buChar char="ü"/>
            </a:pPr>
            <a:r>
              <a:rPr lang="en-US" dirty="0" smtClean="0">
                <a:solidFill>
                  <a:srgbClr val="595959"/>
                </a:solidFill>
                <a:latin typeface="Helvetica"/>
                <a:cs typeface="Helvetica"/>
              </a:rPr>
              <a:t> Educate Legislators</a:t>
            </a:r>
          </a:p>
          <a:p>
            <a:pPr>
              <a:buSzPct val="85000"/>
              <a:buFont typeface="Wingdings" charset="2"/>
              <a:buChar char="ü"/>
            </a:pPr>
            <a:r>
              <a:rPr lang="en-US" dirty="0" smtClean="0">
                <a:solidFill>
                  <a:srgbClr val="595959"/>
                </a:solidFill>
                <a:latin typeface="Helvetica"/>
                <a:cs typeface="Helvetica"/>
              </a:rPr>
              <a:t> Influence Funding Choices</a:t>
            </a:r>
            <a:endParaRPr lang="en-US" dirty="0">
              <a:solidFill>
                <a:srgbClr val="595959"/>
              </a:solidFill>
              <a:latin typeface="Helvetica"/>
              <a:cs typeface="Helvetica"/>
            </a:endParaRPr>
          </a:p>
        </p:txBody>
      </p:sp>
      <p:sp>
        <p:nvSpPr>
          <p:cNvPr id="4" name="Slide Number Placeholder 3"/>
          <p:cNvSpPr>
            <a:spLocks noGrp="1"/>
          </p:cNvSpPr>
          <p:nvPr>
            <p:ph type="sldNum" sz="quarter" idx="12"/>
          </p:nvPr>
        </p:nvSpPr>
        <p:spPr/>
        <p:txBody>
          <a:bodyPr/>
          <a:lstStyle/>
          <a:p>
            <a:fld id="{B7630E13-3433-451C-8850-400BAD79FCD8}" type="slidenum">
              <a:rPr lang="en-US" smtClean="0"/>
              <a:pPr/>
              <a:t>12</a:t>
            </a:fld>
            <a:endParaRPr lang="en-US" dirty="0"/>
          </a:p>
        </p:txBody>
      </p:sp>
      <p:pic>
        <p:nvPicPr>
          <p:cNvPr id="9" name="Picture 8" descr="Untitled-1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3775730"/>
            <a:ext cx="3505200" cy="3082269"/>
          </a:xfrm>
          <a:prstGeom prst="rect">
            <a:avLst/>
          </a:prstGeom>
        </p:spPr>
      </p:pic>
    </p:spTree>
    <p:extLst>
      <p:ext uri="{BB962C8B-B14F-4D97-AF65-F5344CB8AC3E}">
        <p14:creationId xmlns:p14="http://schemas.microsoft.com/office/powerpoint/2010/main" val="3170791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000" b="1" dirty="0" smtClean="0">
                <a:latin typeface="Helvetica"/>
                <a:cs typeface="Helvetica"/>
              </a:rPr>
              <a:t>The Best Opportunities</a:t>
            </a:r>
            <a:endParaRPr lang="en-US" sz="4000" b="1" dirty="0">
              <a:latin typeface="Helvetica"/>
              <a:cs typeface="Helvetica"/>
            </a:endParaRPr>
          </a:p>
        </p:txBody>
      </p:sp>
      <p:sp>
        <p:nvSpPr>
          <p:cNvPr id="3" name="Content Placeholder 2"/>
          <p:cNvSpPr>
            <a:spLocks noGrp="1"/>
          </p:cNvSpPr>
          <p:nvPr>
            <p:ph idx="1"/>
          </p:nvPr>
        </p:nvSpPr>
        <p:spPr/>
        <p:txBody>
          <a:bodyPr/>
          <a:lstStyle/>
          <a:p>
            <a:pPr>
              <a:buSzPct val="85000"/>
              <a:buFont typeface="Wingdings" charset="2"/>
              <a:buChar char="ü"/>
            </a:pPr>
            <a:r>
              <a:rPr lang="en-US" dirty="0" smtClean="0">
                <a:solidFill>
                  <a:srgbClr val="595959"/>
                </a:solidFill>
                <a:latin typeface="Helvetica"/>
                <a:cs typeface="Helvetica"/>
              </a:rPr>
              <a:t> Cap &amp; Trade</a:t>
            </a:r>
          </a:p>
          <a:p>
            <a:pPr>
              <a:buSzPct val="85000"/>
              <a:buFont typeface="Wingdings" charset="2"/>
              <a:buChar char="ü"/>
            </a:pPr>
            <a:r>
              <a:rPr lang="en-US" dirty="0">
                <a:solidFill>
                  <a:srgbClr val="595959"/>
                </a:solidFill>
                <a:latin typeface="Helvetica"/>
                <a:cs typeface="Helvetica"/>
              </a:rPr>
              <a:t> </a:t>
            </a:r>
            <a:r>
              <a:rPr lang="en-US" dirty="0" smtClean="0">
                <a:solidFill>
                  <a:srgbClr val="595959"/>
                </a:solidFill>
                <a:latin typeface="Helvetica"/>
                <a:cs typeface="Helvetica"/>
              </a:rPr>
              <a:t>Self-Help Voter Threshold (55%)</a:t>
            </a:r>
          </a:p>
          <a:p>
            <a:pPr>
              <a:buSzPct val="85000"/>
              <a:buFont typeface="Wingdings" charset="2"/>
              <a:buChar char="ü"/>
            </a:pPr>
            <a:r>
              <a:rPr lang="en-US" dirty="0">
                <a:solidFill>
                  <a:srgbClr val="595959"/>
                </a:solidFill>
                <a:latin typeface="Helvetica"/>
                <a:cs typeface="Helvetica"/>
              </a:rPr>
              <a:t> </a:t>
            </a:r>
            <a:r>
              <a:rPr lang="en-US" dirty="0" smtClean="0">
                <a:solidFill>
                  <a:srgbClr val="595959"/>
                </a:solidFill>
                <a:latin typeface="Helvetica"/>
                <a:cs typeface="Helvetica"/>
              </a:rPr>
              <a:t>Vehicle </a:t>
            </a:r>
            <a:r>
              <a:rPr lang="en-US" smtClean="0">
                <a:solidFill>
                  <a:srgbClr val="595959"/>
                </a:solidFill>
                <a:latin typeface="Helvetica"/>
                <a:cs typeface="Helvetica"/>
              </a:rPr>
              <a:t>User Fee (VF)</a:t>
            </a:r>
            <a:endParaRPr lang="en-US" dirty="0" smtClean="0">
              <a:solidFill>
                <a:srgbClr val="595959"/>
              </a:solidFill>
              <a:latin typeface="Helvetica"/>
              <a:cs typeface="Helvetica"/>
            </a:endParaRPr>
          </a:p>
          <a:p>
            <a:pPr>
              <a:buSzPct val="85000"/>
              <a:buFont typeface="Wingdings" charset="2"/>
              <a:buChar char="ü"/>
            </a:pPr>
            <a:r>
              <a:rPr lang="en-US" dirty="0">
                <a:solidFill>
                  <a:srgbClr val="595959"/>
                </a:solidFill>
                <a:latin typeface="Helvetica"/>
                <a:cs typeface="Helvetica"/>
              </a:rPr>
              <a:t> </a:t>
            </a:r>
            <a:r>
              <a:rPr lang="en-US" dirty="0" smtClean="0">
                <a:solidFill>
                  <a:srgbClr val="595959"/>
                </a:solidFill>
                <a:latin typeface="Helvetica"/>
                <a:cs typeface="Helvetica"/>
              </a:rPr>
              <a:t>Diesel User Fee</a:t>
            </a:r>
          </a:p>
        </p:txBody>
      </p:sp>
      <p:sp>
        <p:nvSpPr>
          <p:cNvPr id="4" name="Slide Number Placeholder 3"/>
          <p:cNvSpPr>
            <a:spLocks noGrp="1"/>
          </p:cNvSpPr>
          <p:nvPr>
            <p:ph type="sldNum" sz="quarter" idx="12"/>
          </p:nvPr>
        </p:nvSpPr>
        <p:spPr/>
        <p:txBody>
          <a:bodyPr/>
          <a:lstStyle/>
          <a:p>
            <a:fld id="{B7630E13-3433-451C-8850-400BAD79FCD8}" type="slidenum">
              <a:rPr lang="en-US" smtClean="0"/>
              <a:pPr/>
              <a:t>13</a:t>
            </a:fld>
            <a:endParaRPr lang="en-US" dirty="0"/>
          </a:p>
        </p:txBody>
      </p:sp>
      <p:pic>
        <p:nvPicPr>
          <p:cNvPr id="5" name="Picture 4" descr="Untitled-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3808" y="4166198"/>
            <a:ext cx="5050191" cy="1853602"/>
          </a:xfrm>
          <a:prstGeom prst="rect">
            <a:avLst/>
          </a:prstGeom>
        </p:spPr>
      </p:pic>
    </p:spTree>
    <p:extLst>
      <p:ext uri="{BB962C8B-B14F-4D97-AF65-F5344CB8AC3E}">
        <p14:creationId xmlns:p14="http://schemas.microsoft.com/office/powerpoint/2010/main" val="3214884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Early Polling Data, January 2013</a:t>
            </a:r>
            <a:endParaRPr lang="en-US" sz="2800" dirty="0"/>
          </a:p>
        </p:txBody>
      </p:sp>
      <p:sp>
        <p:nvSpPr>
          <p:cNvPr id="3" name="Content Placeholder 2"/>
          <p:cNvSpPr>
            <a:spLocks noGrp="1"/>
          </p:cNvSpPr>
          <p:nvPr>
            <p:ph idx="1"/>
          </p:nvPr>
        </p:nvSpPr>
        <p:spPr/>
        <p:txBody>
          <a:bodyPr/>
          <a:lstStyle/>
          <a:p>
            <a:pPr>
              <a:buNone/>
            </a:pPr>
            <a:r>
              <a:rPr lang="en-US" dirty="0" smtClean="0">
                <a:latin typeface="Helvetica" pitchFamily="34" charset="0"/>
                <a:cs typeface="Helvetica" pitchFamily="34" charset="0"/>
              </a:rPr>
              <a:t>Funding for Roads and Safety:</a:t>
            </a:r>
          </a:p>
          <a:p>
            <a:pPr>
              <a:buNone/>
            </a:pPr>
            <a:r>
              <a:rPr lang="en-US" dirty="0" smtClean="0">
                <a:latin typeface="Helvetica" pitchFamily="34" charset="0"/>
                <a:cs typeface="Helvetica" pitchFamily="34" charset="0"/>
              </a:rPr>
              <a:t>				VF (1%) 			52% Y		45%N</a:t>
            </a:r>
          </a:p>
          <a:p>
            <a:pPr>
              <a:buNone/>
            </a:pPr>
            <a:r>
              <a:rPr lang="en-US" dirty="0" smtClean="0">
                <a:latin typeface="Helvetica" pitchFamily="34" charset="0"/>
                <a:cs typeface="Helvetica" pitchFamily="34" charset="0"/>
              </a:rPr>
              <a:t>				VF(1 ½%)		42%Y		54%N</a:t>
            </a:r>
          </a:p>
          <a:p>
            <a:pPr>
              <a:buNone/>
            </a:pPr>
            <a:r>
              <a:rPr lang="en-US" dirty="0" smtClean="0">
                <a:latin typeface="Helvetica" pitchFamily="34" charset="0"/>
                <a:cs typeface="Helvetica" pitchFamily="34" charset="0"/>
              </a:rPr>
              <a:t>		GO Bond ($10B)		35%Y		54%N</a:t>
            </a:r>
          </a:p>
          <a:p>
            <a:pPr>
              <a:buNone/>
            </a:pPr>
            <a:r>
              <a:rPr lang="en-US" dirty="0" smtClean="0">
                <a:latin typeface="Helvetica" pitchFamily="34" charset="0"/>
                <a:cs typeface="Helvetica" pitchFamily="34" charset="0"/>
              </a:rPr>
              <a:t>		GO Bond ($20B)		24%Y		66%N</a:t>
            </a:r>
          </a:p>
          <a:p>
            <a:pPr>
              <a:buNone/>
            </a:pPr>
            <a:endParaRPr lang="en-US"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B7630E13-3433-451C-8850-400BAD79FCD8}"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Early Polling Data, January 2013</a:t>
            </a:r>
            <a:endParaRPr lang="en-US" sz="2800" dirty="0"/>
          </a:p>
        </p:txBody>
      </p:sp>
      <p:sp>
        <p:nvSpPr>
          <p:cNvPr id="3" name="Content Placeholder 2"/>
          <p:cNvSpPr>
            <a:spLocks noGrp="1"/>
          </p:cNvSpPr>
          <p:nvPr>
            <p:ph idx="1"/>
          </p:nvPr>
        </p:nvSpPr>
        <p:spPr/>
        <p:txBody>
          <a:bodyPr/>
          <a:lstStyle/>
          <a:p>
            <a:pPr>
              <a:buNone/>
            </a:pPr>
            <a:r>
              <a:rPr lang="en-US" dirty="0" smtClean="0">
                <a:latin typeface="Helvetica" pitchFamily="34" charset="0"/>
                <a:cs typeface="Helvetica" pitchFamily="34" charset="0"/>
              </a:rPr>
              <a:t>Head-to-head, GO bond and VF (1%)</a:t>
            </a:r>
          </a:p>
          <a:p>
            <a:pPr>
              <a:buNone/>
            </a:pPr>
            <a:r>
              <a:rPr lang="en-US" dirty="0" smtClean="0">
                <a:latin typeface="Helvetica" pitchFamily="34" charset="0"/>
                <a:cs typeface="Helvetica" pitchFamily="34" charset="0"/>
              </a:rPr>
              <a:t> </a:t>
            </a:r>
          </a:p>
          <a:p>
            <a:pPr>
              <a:buNone/>
            </a:pPr>
            <a:r>
              <a:rPr lang="en-US" dirty="0" smtClean="0">
                <a:latin typeface="Helvetica" pitchFamily="34" charset="0"/>
                <a:cs typeface="Helvetica" pitchFamily="34" charset="0"/>
              </a:rPr>
              <a:t>	Bond			16%</a:t>
            </a:r>
          </a:p>
          <a:p>
            <a:pPr>
              <a:buNone/>
            </a:pPr>
            <a:r>
              <a:rPr lang="en-US" dirty="0" smtClean="0">
                <a:latin typeface="Helvetica" pitchFamily="34" charset="0"/>
                <a:cs typeface="Helvetica" pitchFamily="34" charset="0"/>
              </a:rPr>
              <a:t>	VF				62%</a:t>
            </a:r>
          </a:p>
          <a:p>
            <a:pPr>
              <a:buNone/>
            </a:pPr>
            <a:r>
              <a:rPr lang="en-US" dirty="0" smtClean="0">
                <a:latin typeface="Helvetica" pitchFamily="34" charset="0"/>
                <a:cs typeface="Helvetica" pitchFamily="34" charset="0"/>
              </a:rPr>
              <a:t>	Neither		16%</a:t>
            </a:r>
          </a:p>
          <a:p>
            <a:pPr>
              <a:buNone/>
            </a:pPr>
            <a:endParaRPr lang="en-US" dirty="0"/>
          </a:p>
        </p:txBody>
      </p:sp>
      <p:sp>
        <p:nvSpPr>
          <p:cNvPr id="4" name="Slide Number Placeholder 3"/>
          <p:cNvSpPr>
            <a:spLocks noGrp="1"/>
          </p:cNvSpPr>
          <p:nvPr>
            <p:ph type="sldNum" sz="quarter" idx="12"/>
          </p:nvPr>
        </p:nvSpPr>
        <p:spPr/>
        <p:txBody>
          <a:bodyPr/>
          <a:lstStyle/>
          <a:p>
            <a:fld id="{B7630E13-3433-451C-8850-400BAD79FCD8}"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Early Polling Data, January 2013</a:t>
            </a:r>
            <a:endParaRPr lang="en-US" sz="2800"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latin typeface="Helvetica" pitchFamily="34" charset="0"/>
                <a:cs typeface="Helvetica" pitchFamily="34" charset="0"/>
              </a:rPr>
              <a:t>VF (1%), after “push” questions, moved from:</a:t>
            </a:r>
          </a:p>
          <a:p>
            <a:pPr>
              <a:buNone/>
            </a:pPr>
            <a:r>
              <a:rPr lang="en-US" smtClean="0">
                <a:latin typeface="Helvetica" pitchFamily="34" charset="0"/>
                <a:cs typeface="Helvetica" pitchFamily="34" charset="0"/>
              </a:rPr>
              <a:t> 					52</a:t>
            </a:r>
            <a:r>
              <a:rPr lang="en-US" dirty="0" smtClean="0">
                <a:latin typeface="Helvetica" pitchFamily="34" charset="0"/>
                <a:cs typeface="Helvetica" pitchFamily="34" charset="0"/>
              </a:rPr>
              <a:t>% to 55%</a:t>
            </a:r>
          </a:p>
          <a:p>
            <a:pPr>
              <a:buNone/>
            </a:pPr>
            <a:endParaRPr lang="en-US" dirty="0"/>
          </a:p>
        </p:txBody>
      </p:sp>
      <p:sp>
        <p:nvSpPr>
          <p:cNvPr id="4" name="Slide Number Placeholder 3"/>
          <p:cNvSpPr>
            <a:spLocks noGrp="1"/>
          </p:cNvSpPr>
          <p:nvPr>
            <p:ph type="sldNum" sz="quarter" idx="12"/>
          </p:nvPr>
        </p:nvSpPr>
        <p:spPr/>
        <p:txBody>
          <a:bodyPr/>
          <a:lstStyle/>
          <a:p>
            <a:fld id="{B7630E13-3433-451C-8850-400BAD79FCD8}" type="slidenum">
              <a:rPr lang="en-US" smtClean="0"/>
              <a:pPr/>
              <a:t>16</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latin typeface="Helvetica" pitchFamily="-84" charset="0"/>
                <a:ea typeface="ＭＳ Ｐゴシック" pitchFamily="-84" charset="-128"/>
              </a:rPr>
              <a:t>Statewide Transportation System </a:t>
            </a:r>
            <a:br>
              <a:rPr lang="en-US" sz="3200" b="1" dirty="0" smtClean="0">
                <a:latin typeface="Helvetica" pitchFamily="-84" charset="0"/>
                <a:ea typeface="ＭＳ Ｐゴシック" pitchFamily="-84" charset="-128"/>
              </a:rPr>
            </a:br>
            <a:r>
              <a:rPr lang="en-US" sz="3200" b="1" dirty="0" smtClean="0">
                <a:latin typeface="Helvetica" pitchFamily="-84" charset="0"/>
                <a:ea typeface="ＭＳ Ｐゴシック" pitchFamily="-84" charset="-128"/>
              </a:rPr>
              <a:t>Needs Assessment 2011</a:t>
            </a:r>
          </a:p>
        </p:txBody>
      </p:sp>
      <p:sp>
        <p:nvSpPr>
          <p:cNvPr id="8194" name="Slide Number Placeholder 3"/>
          <p:cNvSpPr>
            <a:spLocks noGrp="1"/>
          </p:cNvSpPr>
          <p:nvPr>
            <p:ph type="sldNum" sz="quarter" idx="12"/>
          </p:nvPr>
        </p:nvSpPr>
        <p:spPr bwMode="auto">
          <a:noFill/>
          <a:ln>
            <a:miter lim="800000"/>
            <a:headEnd/>
            <a:tailEnd/>
          </a:ln>
        </p:spPr>
        <p:txBody>
          <a:bodyPr/>
          <a:lstStyle/>
          <a:p>
            <a:fld id="{D04B170B-083F-4A83-A140-A621661215FE}" type="slidenum">
              <a:rPr lang="en-US"/>
              <a:pPr/>
              <a:t>2</a:t>
            </a:fld>
            <a:endParaRPr lang="en-US" dirty="0"/>
          </a:p>
        </p:txBody>
      </p:sp>
      <p:sp>
        <p:nvSpPr>
          <p:cNvPr id="8195" name="Rectangle 5"/>
          <p:cNvSpPr>
            <a:spLocks noChangeArrowheads="1"/>
          </p:cNvSpPr>
          <p:nvPr/>
        </p:nvSpPr>
        <p:spPr bwMode="auto">
          <a:xfrm>
            <a:off x="609600" y="1981200"/>
            <a:ext cx="7543800" cy="2062163"/>
          </a:xfrm>
          <a:prstGeom prst="rect">
            <a:avLst/>
          </a:prstGeom>
          <a:noFill/>
          <a:ln w="9525">
            <a:noFill/>
            <a:miter lim="800000"/>
            <a:headEnd/>
            <a:tailEnd/>
          </a:ln>
        </p:spPr>
        <p:txBody>
          <a:bodyPr>
            <a:spAutoFit/>
          </a:bodyPr>
          <a:lstStyle/>
          <a:p>
            <a:pPr algn="ctr"/>
            <a:r>
              <a:rPr lang="en-US" altLang="en-US" sz="3200" dirty="0">
                <a:solidFill>
                  <a:srgbClr val="595959"/>
                </a:solidFill>
                <a:latin typeface="Helvetica" pitchFamily="-84" charset="0"/>
              </a:rPr>
              <a:t>“</a:t>
            </a:r>
            <a:r>
              <a:rPr lang="en-US" sz="3200" dirty="0">
                <a:solidFill>
                  <a:srgbClr val="595959"/>
                </a:solidFill>
                <a:latin typeface="Helvetica" pitchFamily="-84" charset="0"/>
              </a:rPr>
              <a:t>California</a:t>
            </a:r>
            <a:r>
              <a:rPr lang="en-US" altLang="en-US" sz="3200" dirty="0">
                <a:solidFill>
                  <a:srgbClr val="595959"/>
                </a:solidFill>
                <a:latin typeface="Helvetica" pitchFamily="-84" charset="0"/>
              </a:rPr>
              <a:t>’</a:t>
            </a:r>
            <a:r>
              <a:rPr lang="en-US" sz="3200" dirty="0">
                <a:solidFill>
                  <a:srgbClr val="595959"/>
                </a:solidFill>
                <a:latin typeface="Helvetica" pitchFamily="-84" charset="0"/>
              </a:rPr>
              <a:t>s transportation system is in jeopardy.  Underfunding – decade after decade – has led to the decay of one of the State</a:t>
            </a:r>
            <a:r>
              <a:rPr lang="en-US" altLang="en-US" sz="3200" dirty="0">
                <a:solidFill>
                  <a:srgbClr val="595959"/>
                </a:solidFill>
                <a:latin typeface="Helvetica" pitchFamily="-84" charset="0"/>
              </a:rPr>
              <a:t>’</a:t>
            </a:r>
            <a:r>
              <a:rPr lang="en-US" sz="3200" dirty="0">
                <a:solidFill>
                  <a:srgbClr val="595959"/>
                </a:solidFill>
                <a:latin typeface="Helvetica" pitchFamily="-84" charset="0"/>
              </a:rPr>
              <a:t>s greatest assets.</a:t>
            </a:r>
            <a:r>
              <a:rPr lang="en-US" altLang="en-US" sz="3200" dirty="0">
                <a:solidFill>
                  <a:srgbClr val="595959"/>
                </a:solidFill>
                <a:latin typeface="Helvetica" pitchFamily="-84" charset="0"/>
              </a:rPr>
              <a:t>”</a:t>
            </a:r>
            <a:endParaRPr lang="en-US" sz="3200" dirty="0">
              <a:solidFill>
                <a:srgbClr val="595959"/>
              </a:solidFill>
              <a:latin typeface="Helvetica" pitchFamily="-84" charset="0"/>
            </a:endParaRPr>
          </a:p>
        </p:txBody>
      </p:sp>
      <p:sp>
        <p:nvSpPr>
          <p:cNvPr id="8196" name="Rectangle 12"/>
          <p:cNvSpPr>
            <a:spLocks noChangeArrowheads="1"/>
          </p:cNvSpPr>
          <p:nvPr/>
        </p:nvSpPr>
        <p:spPr bwMode="auto">
          <a:xfrm>
            <a:off x="3581400" y="4191000"/>
            <a:ext cx="5562600" cy="369888"/>
          </a:xfrm>
          <a:prstGeom prst="rect">
            <a:avLst/>
          </a:prstGeom>
          <a:noFill/>
          <a:ln w="9525">
            <a:noFill/>
            <a:miter lim="800000"/>
            <a:headEnd/>
            <a:tailEnd/>
          </a:ln>
        </p:spPr>
        <p:txBody>
          <a:bodyPr>
            <a:spAutoFit/>
          </a:bodyPr>
          <a:lstStyle/>
          <a:p>
            <a:pPr algn="r"/>
            <a:r>
              <a:rPr lang="en-US" sz="1800" dirty="0">
                <a:solidFill>
                  <a:srgbClr val="595959"/>
                </a:solidFill>
              </a:rPr>
              <a:t>- California Transportation Commission                </a:t>
            </a:r>
            <a:r>
              <a:rPr lang="en-US" sz="800" dirty="0">
                <a:solidFill>
                  <a:schemeClr val="bg1"/>
                </a:solidFill>
              </a:rPr>
              <a:t>. </a:t>
            </a:r>
            <a:endParaRPr lang="en-US" sz="1800" i="1" dirty="0">
              <a:solidFill>
                <a:srgbClr val="595959"/>
              </a:solidFill>
            </a:endParaRPr>
          </a:p>
        </p:txBody>
      </p:sp>
      <p:pic>
        <p:nvPicPr>
          <p:cNvPr id="8197" name="Picture 13" descr="Problems-Solutions.png"/>
          <p:cNvPicPr>
            <a:picLocks noChangeAspect="1"/>
          </p:cNvPicPr>
          <p:nvPr/>
        </p:nvPicPr>
        <p:blipFill>
          <a:blip r:embed="rId3"/>
          <a:srcRect/>
          <a:stretch>
            <a:fillRect/>
          </a:stretch>
        </p:blipFill>
        <p:spPr bwMode="auto">
          <a:xfrm>
            <a:off x="203200" y="4267200"/>
            <a:ext cx="3454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bwMode="auto">
          <a:xfrm>
            <a:off x="228600" y="76200"/>
            <a:ext cx="8458200" cy="838200"/>
          </a:xfrm>
          <a:noFill/>
          <a:ln>
            <a:miter lim="800000"/>
            <a:headEnd/>
            <a:tailEnd/>
          </a:ln>
        </p:spPr>
        <p:txBody>
          <a:bodyPr vert="horz" wrap="square" lIns="91440" tIns="45720" rIns="91440" bIns="45720" numCol="1" anchor="ctr" anchorCtr="0" compatLnSpc="1">
            <a:prstTxWarp prst="textNoShape">
              <a:avLst/>
            </a:prstTxWarp>
          </a:bodyPr>
          <a:lstStyle/>
          <a:p>
            <a:r>
              <a:rPr lang="en-US" sz="3200" b="1" dirty="0" smtClean="0">
                <a:latin typeface="Helvetica" pitchFamily="-84" charset="0"/>
                <a:ea typeface="ＭＳ Ｐゴシック" pitchFamily="-84" charset="-128"/>
              </a:rPr>
              <a:t>Neglected Improvements Are Staggering</a:t>
            </a:r>
          </a:p>
        </p:txBody>
      </p:sp>
      <p:sp>
        <p:nvSpPr>
          <p:cNvPr id="9218" name="Slide Number Placeholder 3"/>
          <p:cNvSpPr>
            <a:spLocks noGrp="1"/>
          </p:cNvSpPr>
          <p:nvPr>
            <p:ph type="sldNum" sz="quarter" idx="12"/>
          </p:nvPr>
        </p:nvSpPr>
        <p:spPr bwMode="auto">
          <a:noFill/>
          <a:ln>
            <a:miter lim="800000"/>
            <a:headEnd/>
            <a:tailEnd/>
          </a:ln>
        </p:spPr>
        <p:txBody>
          <a:bodyPr/>
          <a:lstStyle/>
          <a:p>
            <a:fld id="{4046A3C6-0A1F-4003-AEC2-3678ED084BE8}" type="slidenum">
              <a:rPr lang="en-US"/>
              <a:pPr/>
              <a:t>3</a:t>
            </a:fld>
            <a:endParaRPr lang="en-US" dirty="0"/>
          </a:p>
        </p:txBody>
      </p:sp>
      <p:sp>
        <p:nvSpPr>
          <p:cNvPr id="9219" name="Rectangle 5"/>
          <p:cNvSpPr>
            <a:spLocks noChangeArrowheads="1"/>
          </p:cNvSpPr>
          <p:nvPr/>
        </p:nvSpPr>
        <p:spPr bwMode="auto">
          <a:xfrm>
            <a:off x="838200" y="1911350"/>
            <a:ext cx="7543800" cy="2554288"/>
          </a:xfrm>
          <a:prstGeom prst="rect">
            <a:avLst/>
          </a:prstGeom>
          <a:noFill/>
          <a:ln w="9525">
            <a:noFill/>
            <a:miter lim="800000"/>
            <a:headEnd/>
            <a:tailEnd/>
          </a:ln>
        </p:spPr>
        <p:txBody>
          <a:bodyPr>
            <a:spAutoFit/>
          </a:bodyPr>
          <a:lstStyle/>
          <a:p>
            <a:pPr algn="ctr"/>
            <a:r>
              <a:rPr lang="en-US" sz="3200" dirty="0">
                <a:solidFill>
                  <a:srgbClr val="595959"/>
                </a:solidFill>
              </a:rPr>
              <a:t>California</a:t>
            </a:r>
            <a:r>
              <a:rPr lang="en-US" altLang="en-US" sz="3200" dirty="0">
                <a:solidFill>
                  <a:srgbClr val="595959"/>
                </a:solidFill>
              </a:rPr>
              <a:t>’</a:t>
            </a:r>
            <a:r>
              <a:rPr lang="en-US" sz="3200" dirty="0">
                <a:solidFill>
                  <a:srgbClr val="595959"/>
                </a:solidFill>
              </a:rPr>
              <a:t>s unfunded needs are</a:t>
            </a:r>
          </a:p>
          <a:p>
            <a:pPr algn="ctr"/>
            <a:endParaRPr lang="en-US" sz="3200" dirty="0">
              <a:solidFill>
                <a:srgbClr val="595959"/>
              </a:solidFill>
            </a:endParaRPr>
          </a:p>
          <a:p>
            <a:pPr algn="ctr"/>
            <a:endParaRPr lang="en-US" sz="3200" dirty="0">
              <a:solidFill>
                <a:srgbClr val="595959"/>
              </a:solidFill>
            </a:endParaRPr>
          </a:p>
          <a:p>
            <a:pPr algn="ctr"/>
            <a:endParaRPr lang="en-US" sz="3200" dirty="0">
              <a:solidFill>
                <a:srgbClr val="595959"/>
              </a:solidFill>
            </a:endParaRPr>
          </a:p>
          <a:p>
            <a:pPr algn="ctr"/>
            <a:r>
              <a:rPr lang="en-US" sz="3200" dirty="0">
                <a:solidFill>
                  <a:srgbClr val="595959"/>
                </a:solidFill>
              </a:rPr>
              <a:t>through </a:t>
            </a:r>
            <a:r>
              <a:rPr lang="en-US" sz="3200" dirty="0" smtClean="0">
                <a:solidFill>
                  <a:srgbClr val="595959"/>
                </a:solidFill>
              </a:rPr>
              <a:t>2021.</a:t>
            </a:r>
            <a:endParaRPr lang="en-US" sz="3200" dirty="0">
              <a:solidFill>
                <a:srgbClr val="595959"/>
              </a:solidFill>
            </a:endParaRPr>
          </a:p>
        </p:txBody>
      </p:sp>
      <p:sp>
        <p:nvSpPr>
          <p:cNvPr id="3" name="Rectangle 2"/>
          <p:cNvSpPr/>
          <p:nvPr/>
        </p:nvSpPr>
        <p:spPr>
          <a:xfrm>
            <a:off x="2640678" y="2362200"/>
            <a:ext cx="3774672" cy="155427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9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rPr>
              <a:t>$295B</a:t>
            </a:r>
          </a:p>
        </p:txBody>
      </p:sp>
      <p:sp>
        <p:nvSpPr>
          <p:cNvPr id="9221" name="Rectangle 11"/>
          <p:cNvSpPr>
            <a:spLocks noChangeArrowheads="1"/>
          </p:cNvSpPr>
          <p:nvPr/>
        </p:nvSpPr>
        <p:spPr bwMode="auto">
          <a:xfrm>
            <a:off x="1524000" y="5983288"/>
            <a:ext cx="6400800" cy="646112"/>
          </a:xfrm>
          <a:prstGeom prst="rect">
            <a:avLst/>
          </a:prstGeom>
          <a:noFill/>
          <a:ln w="9525">
            <a:noFill/>
            <a:miter lim="800000"/>
            <a:headEnd/>
            <a:tailEnd/>
          </a:ln>
        </p:spPr>
        <p:txBody>
          <a:bodyPr>
            <a:spAutoFit/>
          </a:bodyPr>
          <a:lstStyle/>
          <a:p>
            <a:pPr algn="r"/>
            <a:r>
              <a:rPr lang="en-US" sz="1800" dirty="0">
                <a:solidFill>
                  <a:srgbClr val="595959"/>
                </a:solidFill>
              </a:rPr>
              <a:t>- California Transportation Commission                    </a:t>
            </a:r>
            <a:r>
              <a:rPr lang="en-US" sz="800" dirty="0">
                <a:solidFill>
                  <a:schemeClr val="bg1"/>
                </a:solidFill>
              </a:rPr>
              <a:t>. </a:t>
            </a:r>
            <a:r>
              <a:rPr lang="en-US" sz="1800" dirty="0">
                <a:solidFill>
                  <a:srgbClr val="595959"/>
                </a:solidFill>
              </a:rPr>
              <a:t/>
            </a:r>
            <a:br>
              <a:rPr lang="en-US" sz="1800" dirty="0">
                <a:solidFill>
                  <a:srgbClr val="595959"/>
                </a:solidFill>
              </a:rPr>
            </a:br>
            <a:r>
              <a:rPr lang="en-US" sz="1800" i="1" dirty="0">
                <a:solidFill>
                  <a:srgbClr val="595959"/>
                </a:solidFill>
              </a:rPr>
              <a:t>Statewide Transportation Needs Assessment 2011</a:t>
            </a:r>
          </a:p>
        </p:txBody>
      </p:sp>
      <p:pic>
        <p:nvPicPr>
          <p:cNvPr id="9222" name="Picture 12" descr="Uncertainty-Ahead.png"/>
          <p:cNvPicPr>
            <a:picLocks noChangeAspect="1"/>
          </p:cNvPicPr>
          <p:nvPr/>
        </p:nvPicPr>
        <p:blipFill>
          <a:blip r:embed="rId3"/>
          <a:srcRect/>
          <a:stretch>
            <a:fillRect/>
          </a:stretch>
        </p:blipFill>
        <p:spPr bwMode="auto">
          <a:xfrm>
            <a:off x="225425" y="4465638"/>
            <a:ext cx="1912938" cy="239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bwMode="auto">
          <a:xfrm>
            <a:off x="228600" y="76200"/>
            <a:ext cx="8458200" cy="838200"/>
          </a:xfrm>
          <a:noFill/>
          <a:ln>
            <a:miter lim="800000"/>
            <a:headEnd/>
            <a:tailEnd/>
          </a:ln>
        </p:spPr>
        <p:txBody>
          <a:bodyPr vert="horz" wrap="square" lIns="91440" tIns="45720" rIns="91440" bIns="45720" numCol="1" anchor="ctr" anchorCtr="0" compatLnSpc="1">
            <a:prstTxWarp prst="textNoShape">
              <a:avLst/>
            </a:prstTxWarp>
          </a:bodyPr>
          <a:lstStyle/>
          <a:p>
            <a:r>
              <a:rPr lang="en-US" sz="3200" b="1" dirty="0" smtClean="0">
                <a:latin typeface="Helvetica" pitchFamily="-84" charset="0"/>
                <a:ea typeface="ＭＳ Ｐゴシック" pitchFamily="-84" charset="-128"/>
              </a:rPr>
              <a:t>California Infrastructure Report Card</a:t>
            </a:r>
          </a:p>
        </p:txBody>
      </p:sp>
      <p:sp>
        <p:nvSpPr>
          <p:cNvPr id="11266" name="Slide Number Placeholder 3"/>
          <p:cNvSpPr>
            <a:spLocks noGrp="1"/>
          </p:cNvSpPr>
          <p:nvPr>
            <p:ph type="sldNum" sz="quarter" idx="12"/>
          </p:nvPr>
        </p:nvSpPr>
        <p:spPr bwMode="auto">
          <a:xfrm>
            <a:off x="6858000" y="5941218"/>
            <a:ext cx="2133600" cy="365125"/>
          </a:xfrm>
          <a:noFill/>
          <a:ln>
            <a:miter lim="800000"/>
            <a:headEnd/>
            <a:tailEnd/>
          </a:ln>
        </p:spPr>
        <p:txBody>
          <a:bodyPr/>
          <a:lstStyle/>
          <a:p>
            <a:fld id="{0D7E9BAC-4650-4EE6-88FA-13B37EAD002A}" type="slidenum">
              <a:rPr lang="en-US">
                <a:latin typeface="Helvetica" pitchFamily="-84" charset="0"/>
              </a:rPr>
              <a:pPr/>
              <a:t>4</a:t>
            </a:fld>
            <a:endParaRPr lang="en-US" dirty="0">
              <a:latin typeface="Helvetica" pitchFamily="-84" charset="0"/>
            </a:endParaRPr>
          </a:p>
        </p:txBody>
      </p:sp>
      <p:sp>
        <p:nvSpPr>
          <p:cNvPr id="11267" name="TextBox 1"/>
          <p:cNvSpPr txBox="1">
            <a:spLocks noChangeArrowheads="1"/>
          </p:cNvSpPr>
          <p:nvPr/>
        </p:nvSpPr>
        <p:spPr bwMode="auto">
          <a:xfrm>
            <a:off x="425450" y="1279393"/>
            <a:ext cx="8305800" cy="523875"/>
          </a:xfrm>
          <a:prstGeom prst="rect">
            <a:avLst/>
          </a:prstGeom>
          <a:noFill/>
          <a:ln w="9525">
            <a:noFill/>
            <a:miter lim="800000"/>
            <a:headEnd/>
            <a:tailEnd/>
          </a:ln>
        </p:spPr>
        <p:txBody>
          <a:bodyPr>
            <a:spAutoFit/>
          </a:bodyPr>
          <a:lstStyle/>
          <a:p>
            <a:r>
              <a:rPr lang="en-US" sz="2800" b="1" dirty="0">
                <a:solidFill>
                  <a:srgbClr val="595959"/>
                </a:solidFill>
                <a:latin typeface="Helvetica" pitchFamily="-84" charset="0"/>
              </a:rPr>
              <a:t>Pavement</a:t>
            </a:r>
          </a:p>
        </p:txBody>
      </p:sp>
      <p:sp>
        <p:nvSpPr>
          <p:cNvPr id="11268" name="Rectangle 4"/>
          <p:cNvSpPr>
            <a:spLocks noChangeArrowheads="1"/>
          </p:cNvSpPr>
          <p:nvPr/>
        </p:nvSpPr>
        <p:spPr bwMode="auto">
          <a:xfrm>
            <a:off x="2392600" y="1786335"/>
            <a:ext cx="6400800" cy="830263"/>
          </a:xfrm>
          <a:prstGeom prst="rect">
            <a:avLst/>
          </a:prstGeom>
          <a:noFill/>
          <a:ln w="9525">
            <a:noFill/>
            <a:miter lim="800000"/>
            <a:headEnd/>
            <a:tailEnd/>
          </a:ln>
        </p:spPr>
        <p:txBody>
          <a:bodyPr>
            <a:spAutoFit/>
          </a:bodyPr>
          <a:lstStyle/>
          <a:p>
            <a:r>
              <a:rPr lang="en-US" dirty="0">
                <a:solidFill>
                  <a:srgbClr val="595959"/>
                </a:solidFill>
                <a:latin typeface="Helvetica" pitchFamily="-84" charset="0"/>
              </a:rPr>
              <a:t>of California Roadways Require </a:t>
            </a:r>
            <a:br>
              <a:rPr lang="en-US" dirty="0">
                <a:solidFill>
                  <a:srgbClr val="595959"/>
                </a:solidFill>
                <a:latin typeface="Helvetica" pitchFamily="-84" charset="0"/>
              </a:rPr>
            </a:br>
            <a:r>
              <a:rPr lang="en-US" dirty="0">
                <a:solidFill>
                  <a:srgbClr val="595959"/>
                </a:solidFill>
                <a:latin typeface="Helvetica" pitchFamily="-84" charset="0"/>
              </a:rPr>
              <a:t>Rehabilitation or Pavement Maintenance</a:t>
            </a:r>
          </a:p>
        </p:txBody>
      </p:sp>
      <p:sp>
        <p:nvSpPr>
          <p:cNvPr id="9" name="Rectangle 8"/>
          <p:cNvSpPr/>
          <p:nvPr/>
        </p:nvSpPr>
        <p:spPr>
          <a:xfrm>
            <a:off x="760370" y="1700610"/>
            <a:ext cx="158349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rPr>
              <a:t>58%</a:t>
            </a:r>
          </a:p>
        </p:txBody>
      </p:sp>
      <p:sp>
        <p:nvSpPr>
          <p:cNvPr id="11275" name="Rectangle 19"/>
          <p:cNvSpPr>
            <a:spLocks noChangeArrowheads="1"/>
          </p:cNvSpPr>
          <p:nvPr/>
        </p:nvSpPr>
        <p:spPr bwMode="auto">
          <a:xfrm>
            <a:off x="1703387" y="6306343"/>
            <a:ext cx="6400800" cy="523220"/>
          </a:xfrm>
          <a:prstGeom prst="rect">
            <a:avLst/>
          </a:prstGeom>
          <a:noFill/>
          <a:ln w="9525">
            <a:noFill/>
            <a:miter lim="800000"/>
            <a:headEnd/>
            <a:tailEnd/>
          </a:ln>
        </p:spPr>
        <p:txBody>
          <a:bodyPr>
            <a:spAutoFit/>
          </a:bodyPr>
          <a:lstStyle/>
          <a:p>
            <a:pPr algn="r"/>
            <a:r>
              <a:rPr lang="en-US" sz="1400" dirty="0">
                <a:solidFill>
                  <a:srgbClr val="595959"/>
                </a:solidFill>
              </a:rPr>
              <a:t>- California Transportation Commission                    </a:t>
            </a:r>
            <a:r>
              <a:rPr lang="en-US" sz="1400" dirty="0">
                <a:solidFill>
                  <a:schemeClr val="bg1"/>
                </a:solidFill>
              </a:rPr>
              <a:t>. </a:t>
            </a:r>
            <a:r>
              <a:rPr lang="en-US" sz="1400" dirty="0" smtClean="0">
                <a:solidFill>
                  <a:srgbClr val="595959"/>
                </a:solidFill>
              </a:rPr>
              <a:t/>
            </a:r>
            <a:br>
              <a:rPr lang="en-US" sz="1400" dirty="0" smtClean="0">
                <a:solidFill>
                  <a:srgbClr val="595959"/>
                </a:solidFill>
              </a:rPr>
            </a:br>
            <a:r>
              <a:rPr lang="en-US" sz="1400" i="1" dirty="0" smtClean="0">
                <a:solidFill>
                  <a:srgbClr val="595959"/>
                </a:solidFill>
              </a:rPr>
              <a:t>Statewide </a:t>
            </a:r>
            <a:r>
              <a:rPr lang="en-US" sz="1400" i="1" dirty="0">
                <a:solidFill>
                  <a:srgbClr val="595959"/>
                </a:solidFill>
              </a:rPr>
              <a:t>Transportation Needs Assessment 2011</a:t>
            </a:r>
          </a:p>
        </p:txBody>
      </p:sp>
      <p:pic>
        <p:nvPicPr>
          <p:cNvPr id="11276" name="Picture 17" descr="Rough-Road-Ahead.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6425" y="2557633"/>
            <a:ext cx="2187575" cy="3732563"/>
          </a:xfrm>
          <a:prstGeom prst="rect">
            <a:avLst/>
          </a:prstGeom>
          <a:noFill/>
          <a:ln w="9525">
            <a:noFill/>
            <a:miter lim="800000"/>
            <a:headEnd/>
            <a:tailEnd/>
          </a:ln>
        </p:spPr>
      </p:pic>
      <p:sp>
        <p:nvSpPr>
          <p:cNvPr id="14" name="Rectangle 4"/>
          <p:cNvSpPr>
            <a:spLocks noChangeArrowheads="1"/>
          </p:cNvSpPr>
          <p:nvPr/>
        </p:nvSpPr>
        <p:spPr bwMode="auto">
          <a:xfrm>
            <a:off x="2418000" y="2780056"/>
            <a:ext cx="5026509" cy="1200329"/>
          </a:xfrm>
          <a:prstGeom prst="rect">
            <a:avLst/>
          </a:prstGeom>
          <a:noFill/>
          <a:ln w="9525">
            <a:noFill/>
            <a:miter lim="800000"/>
            <a:headEnd/>
            <a:tailEnd/>
          </a:ln>
        </p:spPr>
        <p:txBody>
          <a:bodyPr wrap="square">
            <a:spAutoFit/>
          </a:bodyPr>
          <a:lstStyle/>
          <a:p>
            <a:r>
              <a:rPr lang="en-US" dirty="0">
                <a:solidFill>
                  <a:srgbClr val="595959"/>
                </a:solidFill>
                <a:latin typeface="Helvetica" pitchFamily="-84" charset="0"/>
              </a:rPr>
              <a:t>o</a:t>
            </a:r>
            <a:r>
              <a:rPr lang="en-US" dirty="0" smtClean="0">
                <a:solidFill>
                  <a:srgbClr val="595959"/>
                </a:solidFill>
                <a:latin typeface="Helvetica" pitchFamily="-84" charset="0"/>
              </a:rPr>
              <a:t>f California’s Counties have an Average Pavement Rating of “At Risk” or “Poor”</a:t>
            </a:r>
            <a:endParaRPr lang="en-US" dirty="0">
              <a:solidFill>
                <a:srgbClr val="595959"/>
              </a:solidFill>
              <a:latin typeface="Helvetica" pitchFamily="-84" charset="0"/>
            </a:endParaRPr>
          </a:p>
        </p:txBody>
      </p:sp>
      <p:sp>
        <p:nvSpPr>
          <p:cNvPr id="17" name="Rectangle 16"/>
          <p:cNvSpPr/>
          <p:nvPr/>
        </p:nvSpPr>
        <p:spPr>
          <a:xfrm>
            <a:off x="778685" y="2734316"/>
            <a:ext cx="158889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rPr>
              <a:t>87%</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endParaRPr>
          </a:p>
        </p:txBody>
      </p:sp>
      <p:sp>
        <p:nvSpPr>
          <p:cNvPr id="18" name="Rectangle 4"/>
          <p:cNvSpPr>
            <a:spLocks noChangeArrowheads="1"/>
          </p:cNvSpPr>
          <p:nvPr/>
        </p:nvSpPr>
        <p:spPr bwMode="auto">
          <a:xfrm>
            <a:off x="2443019" y="4034326"/>
            <a:ext cx="4872182" cy="1200329"/>
          </a:xfrm>
          <a:prstGeom prst="rect">
            <a:avLst/>
          </a:prstGeom>
          <a:noFill/>
          <a:ln w="9525">
            <a:noFill/>
            <a:miter lim="800000"/>
            <a:headEnd/>
            <a:tailEnd/>
          </a:ln>
        </p:spPr>
        <p:txBody>
          <a:bodyPr wrap="square">
            <a:spAutoFit/>
          </a:bodyPr>
          <a:lstStyle/>
          <a:p>
            <a:r>
              <a:rPr lang="en-US" dirty="0">
                <a:solidFill>
                  <a:srgbClr val="595959"/>
                </a:solidFill>
                <a:latin typeface="Helvetica" pitchFamily="-84" charset="0"/>
              </a:rPr>
              <a:t>o</a:t>
            </a:r>
            <a:r>
              <a:rPr lang="en-US" dirty="0" smtClean="0">
                <a:solidFill>
                  <a:srgbClr val="595959"/>
                </a:solidFill>
                <a:latin typeface="Helvetica" pitchFamily="-84" charset="0"/>
              </a:rPr>
              <a:t>f Local Streets and Roads will be in “Failed” Condition by 2022 under our Current Funding Levels</a:t>
            </a:r>
            <a:endParaRPr lang="en-US" dirty="0">
              <a:solidFill>
                <a:srgbClr val="595959"/>
              </a:solidFill>
              <a:latin typeface="Helvetica" pitchFamily="-84" charset="0"/>
            </a:endParaRPr>
          </a:p>
        </p:txBody>
      </p:sp>
      <p:sp>
        <p:nvSpPr>
          <p:cNvPr id="19" name="Rectangle 18"/>
          <p:cNvSpPr/>
          <p:nvPr/>
        </p:nvSpPr>
        <p:spPr>
          <a:xfrm>
            <a:off x="803703" y="3988586"/>
            <a:ext cx="158889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rPr>
              <a:t>25%</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endParaRPr>
          </a:p>
        </p:txBody>
      </p:sp>
      <p:sp>
        <p:nvSpPr>
          <p:cNvPr id="16" name="Rectangle 4"/>
          <p:cNvSpPr>
            <a:spLocks noChangeArrowheads="1"/>
          </p:cNvSpPr>
          <p:nvPr/>
        </p:nvSpPr>
        <p:spPr bwMode="auto">
          <a:xfrm>
            <a:off x="2443018" y="5357197"/>
            <a:ext cx="6400800" cy="831850"/>
          </a:xfrm>
          <a:prstGeom prst="rect">
            <a:avLst/>
          </a:prstGeom>
          <a:noFill/>
          <a:ln w="9525">
            <a:noFill/>
            <a:miter lim="800000"/>
            <a:headEnd/>
            <a:tailEnd/>
          </a:ln>
        </p:spPr>
        <p:txBody>
          <a:bodyPr>
            <a:spAutoFit/>
          </a:bodyPr>
          <a:lstStyle/>
          <a:p>
            <a:r>
              <a:rPr lang="en-US" dirty="0">
                <a:solidFill>
                  <a:srgbClr val="595959"/>
                </a:solidFill>
                <a:latin typeface="Helvetica" pitchFamily="-84" charset="0"/>
              </a:rPr>
              <a:t>of the Nation</a:t>
            </a:r>
            <a:r>
              <a:rPr lang="en-US" altLang="en-US" dirty="0">
                <a:solidFill>
                  <a:srgbClr val="595959"/>
                </a:solidFill>
                <a:latin typeface="Helvetica" pitchFamily="-84" charset="0"/>
              </a:rPr>
              <a:t>’</a:t>
            </a:r>
            <a:r>
              <a:rPr lang="en-US" dirty="0">
                <a:solidFill>
                  <a:srgbClr val="595959"/>
                </a:solidFill>
                <a:latin typeface="Helvetica" pitchFamily="-84" charset="0"/>
              </a:rPr>
              <a:t>s 10 Worst Urban Area Pavement Conditions</a:t>
            </a:r>
          </a:p>
        </p:txBody>
      </p:sp>
      <p:sp>
        <p:nvSpPr>
          <p:cNvPr id="20" name="Rectangle 19"/>
          <p:cNvSpPr/>
          <p:nvPr/>
        </p:nvSpPr>
        <p:spPr>
          <a:xfrm>
            <a:off x="1814715" y="5287901"/>
            <a:ext cx="56980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rPr>
              <a:t>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xfrm>
            <a:off x="228600" y="76200"/>
            <a:ext cx="8458200" cy="838200"/>
          </a:xfrm>
          <a:noFill/>
          <a:ln>
            <a:miter lim="800000"/>
            <a:headEnd/>
            <a:tailEnd/>
          </a:ln>
        </p:spPr>
        <p:txBody>
          <a:bodyPr vert="horz" wrap="square" lIns="91440" tIns="45720" rIns="91440" bIns="45720" numCol="1" anchor="ctr" anchorCtr="0" compatLnSpc="1">
            <a:prstTxWarp prst="textNoShape">
              <a:avLst/>
            </a:prstTxWarp>
          </a:bodyPr>
          <a:lstStyle/>
          <a:p>
            <a:r>
              <a:rPr lang="en-US" sz="3200" b="1" dirty="0" smtClean="0">
                <a:latin typeface="Helvetica" pitchFamily="-84" charset="0"/>
                <a:ea typeface="ＭＳ Ｐゴシック" pitchFamily="-84" charset="-128"/>
              </a:rPr>
              <a:t>California Infrastructure Report Card</a:t>
            </a:r>
          </a:p>
        </p:txBody>
      </p:sp>
      <p:sp>
        <p:nvSpPr>
          <p:cNvPr id="12290" name="Slide Number Placeholder 3"/>
          <p:cNvSpPr>
            <a:spLocks noGrp="1"/>
          </p:cNvSpPr>
          <p:nvPr>
            <p:ph type="sldNum" sz="quarter" idx="12"/>
          </p:nvPr>
        </p:nvSpPr>
        <p:spPr bwMode="auto">
          <a:noFill/>
          <a:ln>
            <a:miter lim="800000"/>
            <a:headEnd/>
            <a:tailEnd/>
          </a:ln>
        </p:spPr>
        <p:txBody>
          <a:bodyPr/>
          <a:lstStyle/>
          <a:p>
            <a:fld id="{4BD7E590-3F24-4406-ABD6-D714440283F8}" type="slidenum">
              <a:rPr lang="en-US">
                <a:latin typeface="Helvetica" pitchFamily="-84" charset="0"/>
              </a:rPr>
              <a:pPr/>
              <a:t>5</a:t>
            </a:fld>
            <a:endParaRPr lang="en-US" dirty="0">
              <a:latin typeface="Helvetica" pitchFamily="-84" charset="0"/>
            </a:endParaRPr>
          </a:p>
        </p:txBody>
      </p:sp>
      <p:sp>
        <p:nvSpPr>
          <p:cNvPr id="12291" name="Rectangle 4"/>
          <p:cNvSpPr>
            <a:spLocks noChangeArrowheads="1"/>
          </p:cNvSpPr>
          <p:nvPr/>
        </p:nvSpPr>
        <p:spPr bwMode="auto">
          <a:xfrm>
            <a:off x="2870200" y="2133600"/>
            <a:ext cx="5867400" cy="1446550"/>
          </a:xfrm>
          <a:prstGeom prst="rect">
            <a:avLst/>
          </a:prstGeom>
          <a:noFill/>
          <a:ln w="9525">
            <a:noFill/>
            <a:miter lim="800000"/>
            <a:headEnd/>
            <a:tailEnd/>
          </a:ln>
        </p:spPr>
        <p:txBody>
          <a:bodyPr wrap="square">
            <a:spAutoFit/>
          </a:bodyPr>
          <a:lstStyle/>
          <a:p>
            <a:r>
              <a:rPr lang="en-US" sz="2200" dirty="0" smtClean="0">
                <a:solidFill>
                  <a:srgbClr val="595959"/>
                </a:solidFill>
                <a:latin typeface="Helvetica" pitchFamily="-84" charset="0"/>
              </a:rPr>
              <a:t>of Vehicles in California’s Bus Fleet are at or beyond the 12-year Replacement Age Recommended by the Federal Transit Administration</a:t>
            </a:r>
            <a:endParaRPr lang="en-US" sz="2200" dirty="0">
              <a:solidFill>
                <a:srgbClr val="595959"/>
              </a:solidFill>
              <a:latin typeface="Helvetica" pitchFamily="-84" charset="0"/>
            </a:endParaRPr>
          </a:p>
        </p:txBody>
      </p:sp>
      <p:sp>
        <p:nvSpPr>
          <p:cNvPr id="9" name="Rectangle 8"/>
          <p:cNvSpPr/>
          <p:nvPr/>
        </p:nvSpPr>
        <p:spPr>
          <a:xfrm>
            <a:off x="1133289" y="2116314"/>
            <a:ext cx="158889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rPr>
              <a:t>46%</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endParaRPr>
          </a:p>
        </p:txBody>
      </p:sp>
      <p:sp>
        <p:nvSpPr>
          <p:cNvPr id="13" name="Rectangle 13"/>
          <p:cNvSpPr>
            <a:spLocks noChangeArrowheads="1"/>
          </p:cNvSpPr>
          <p:nvPr/>
        </p:nvSpPr>
        <p:spPr bwMode="auto">
          <a:xfrm>
            <a:off x="2870200" y="4057661"/>
            <a:ext cx="5791200" cy="1446550"/>
          </a:xfrm>
          <a:prstGeom prst="rect">
            <a:avLst/>
          </a:prstGeom>
          <a:noFill/>
          <a:ln w="9525">
            <a:noFill/>
            <a:miter lim="800000"/>
            <a:headEnd/>
            <a:tailEnd/>
          </a:ln>
        </p:spPr>
        <p:txBody>
          <a:bodyPr wrap="square">
            <a:spAutoFit/>
          </a:bodyPr>
          <a:lstStyle/>
          <a:p>
            <a:r>
              <a:rPr lang="en-US" sz="2200" dirty="0" smtClean="0">
                <a:solidFill>
                  <a:srgbClr val="595959"/>
                </a:solidFill>
                <a:latin typeface="Helvetica" pitchFamily="-84" charset="0"/>
              </a:rPr>
              <a:t>- Projected Level of Investment Needed to Bring all Existing Transit Capital Assets to a “State of Good Repair” over the Next 10 Years. </a:t>
            </a:r>
            <a:endParaRPr lang="en-US" sz="2200" dirty="0">
              <a:solidFill>
                <a:srgbClr val="595959"/>
              </a:solidFill>
              <a:latin typeface="Helvetica" pitchFamily="-84" charset="0"/>
            </a:endParaRPr>
          </a:p>
        </p:txBody>
      </p:sp>
      <p:sp>
        <p:nvSpPr>
          <p:cNvPr id="14" name="Rectangle 13"/>
          <p:cNvSpPr/>
          <p:nvPr/>
        </p:nvSpPr>
        <p:spPr bwMode="auto">
          <a:xfrm>
            <a:off x="617000" y="3857606"/>
            <a:ext cx="210518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rPr>
              <a:t>$37.2B</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endParaRPr>
          </a:p>
        </p:txBody>
      </p:sp>
      <p:pic>
        <p:nvPicPr>
          <p:cNvPr id="1026" name="Picture 2" descr="C:\Users\SKoepplin\AppData\Local\Microsoft\Windows\Temporary Internet Files\Content.IE5\55HGXP6D\MC90038873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92" y="5486400"/>
            <a:ext cx="2057400" cy="11424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
          <p:cNvSpPr txBox="1">
            <a:spLocks noChangeArrowheads="1"/>
          </p:cNvSpPr>
          <p:nvPr/>
        </p:nvSpPr>
        <p:spPr bwMode="auto">
          <a:xfrm>
            <a:off x="355600" y="1258312"/>
            <a:ext cx="8305800" cy="523875"/>
          </a:xfrm>
          <a:prstGeom prst="rect">
            <a:avLst/>
          </a:prstGeom>
          <a:noFill/>
          <a:ln w="9525">
            <a:noFill/>
            <a:miter lim="800000"/>
            <a:headEnd/>
            <a:tailEnd/>
          </a:ln>
        </p:spPr>
        <p:txBody>
          <a:bodyPr>
            <a:spAutoFit/>
          </a:bodyPr>
          <a:lstStyle/>
          <a:p>
            <a:r>
              <a:rPr lang="en-US" sz="2800" b="1" dirty="0" smtClean="0">
                <a:solidFill>
                  <a:srgbClr val="595959"/>
                </a:solidFill>
                <a:latin typeface="Helvetica" pitchFamily="-84" charset="0"/>
              </a:rPr>
              <a:t>Transit</a:t>
            </a:r>
            <a:endParaRPr lang="en-US" sz="2800" b="1" dirty="0">
              <a:solidFill>
                <a:srgbClr val="595959"/>
              </a:solidFill>
              <a:latin typeface="Helvetica" pitchFamily="-84" charset="0"/>
            </a:endParaRPr>
          </a:p>
        </p:txBody>
      </p:sp>
    </p:spTree>
    <p:extLst>
      <p:ext uri="{BB962C8B-B14F-4D97-AF65-F5344CB8AC3E}">
        <p14:creationId xmlns:p14="http://schemas.microsoft.com/office/powerpoint/2010/main" val="871320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xfrm>
            <a:off x="228600" y="76200"/>
            <a:ext cx="8458200" cy="838200"/>
          </a:xfrm>
          <a:noFill/>
          <a:ln>
            <a:miter lim="800000"/>
            <a:headEnd/>
            <a:tailEnd/>
          </a:ln>
        </p:spPr>
        <p:txBody>
          <a:bodyPr vert="horz" wrap="square" lIns="91440" tIns="45720" rIns="91440" bIns="45720" numCol="1" anchor="ctr" anchorCtr="0" compatLnSpc="1">
            <a:prstTxWarp prst="textNoShape">
              <a:avLst/>
            </a:prstTxWarp>
          </a:bodyPr>
          <a:lstStyle/>
          <a:p>
            <a:r>
              <a:rPr lang="en-US" sz="3200" b="1" dirty="0" smtClean="0">
                <a:latin typeface="Helvetica" pitchFamily="-84" charset="0"/>
                <a:ea typeface="ＭＳ Ｐゴシック" pitchFamily="-84" charset="-128"/>
              </a:rPr>
              <a:t>There Are State Rail Challenges, Too!</a:t>
            </a:r>
          </a:p>
        </p:txBody>
      </p:sp>
      <p:sp>
        <p:nvSpPr>
          <p:cNvPr id="12290" name="Slide Number Placeholder 3"/>
          <p:cNvSpPr>
            <a:spLocks noGrp="1"/>
          </p:cNvSpPr>
          <p:nvPr>
            <p:ph type="sldNum" sz="quarter" idx="12"/>
          </p:nvPr>
        </p:nvSpPr>
        <p:spPr bwMode="auto">
          <a:noFill/>
          <a:ln>
            <a:miter lim="800000"/>
            <a:headEnd/>
            <a:tailEnd/>
          </a:ln>
        </p:spPr>
        <p:txBody>
          <a:bodyPr/>
          <a:lstStyle/>
          <a:p>
            <a:fld id="{4BD7E590-3F24-4406-ABD6-D714440283F8}" type="slidenum">
              <a:rPr lang="en-US">
                <a:latin typeface="Helvetica" pitchFamily="-84" charset="0"/>
              </a:rPr>
              <a:pPr/>
              <a:t>6</a:t>
            </a:fld>
            <a:endParaRPr lang="en-US" dirty="0">
              <a:latin typeface="Helvetica" pitchFamily="-84" charset="0"/>
            </a:endParaRPr>
          </a:p>
        </p:txBody>
      </p:sp>
      <p:sp>
        <p:nvSpPr>
          <p:cNvPr id="12291" name="Rectangle 4"/>
          <p:cNvSpPr>
            <a:spLocks noChangeArrowheads="1"/>
          </p:cNvSpPr>
          <p:nvPr/>
        </p:nvSpPr>
        <p:spPr bwMode="auto">
          <a:xfrm>
            <a:off x="2861195" y="2138427"/>
            <a:ext cx="5867400" cy="461665"/>
          </a:xfrm>
          <a:prstGeom prst="rect">
            <a:avLst/>
          </a:prstGeom>
          <a:noFill/>
          <a:ln w="9525">
            <a:noFill/>
            <a:miter lim="800000"/>
            <a:headEnd/>
            <a:tailEnd/>
          </a:ln>
        </p:spPr>
        <p:txBody>
          <a:bodyPr wrap="square">
            <a:spAutoFit/>
          </a:bodyPr>
          <a:lstStyle/>
          <a:p>
            <a:r>
              <a:rPr lang="en-US" dirty="0">
                <a:solidFill>
                  <a:srgbClr val="595959"/>
                </a:solidFill>
                <a:latin typeface="Helvetica" pitchFamily="-84" charset="0"/>
              </a:rPr>
              <a:t>- 10-year </a:t>
            </a:r>
            <a:r>
              <a:rPr lang="en-US" dirty="0" smtClean="0">
                <a:solidFill>
                  <a:srgbClr val="595959"/>
                </a:solidFill>
                <a:latin typeface="Helvetica" pitchFamily="-84" charset="0"/>
              </a:rPr>
              <a:t>Capital Shortfall</a:t>
            </a:r>
            <a:endParaRPr lang="en-US" dirty="0">
              <a:solidFill>
                <a:srgbClr val="595959"/>
              </a:solidFill>
              <a:latin typeface="Helvetica" pitchFamily="-84" charset="0"/>
            </a:endParaRPr>
          </a:p>
        </p:txBody>
      </p:sp>
      <p:sp>
        <p:nvSpPr>
          <p:cNvPr id="9" name="Rectangle 8"/>
          <p:cNvSpPr/>
          <p:nvPr/>
        </p:nvSpPr>
        <p:spPr>
          <a:xfrm>
            <a:off x="787041" y="1871315"/>
            <a:ext cx="2082621"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rPr>
              <a:t>$3+ B</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endParaRPr>
          </a:p>
        </p:txBody>
      </p:sp>
      <p:sp>
        <p:nvSpPr>
          <p:cNvPr id="13" name="Rectangle 13"/>
          <p:cNvSpPr>
            <a:spLocks noChangeArrowheads="1"/>
          </p:cNvSpPr>
          <p:nvPr/>
        </p:nvSpPr>
        <p:spPr bwMode="auto">
          <a:xfrm>
            <a:off x="2861195" y="3222247"/>
            <a:ext cx="6248400" cy="461666"/>
          </a:xfrm>
          <a:prstGeom prst="rect">
            <a:avLst/>
          </a:prstGeom>
          <a:noFill/>
          <a:ln w="9525">
            <a:noFill/>
            <a:miter lim="800000"/>
            <a:headEnd/>
            <a:tailEnd/>
          </a:ln>
        </p:spPr>
        <p:txBody>
          <a:bodyPr wrap="square">
            <a:spAutoFit/>
          </a:bodyPr>
          <a:lstStyle/>
          <a:p>
            <a:r>
              <a:rPr lang="en-US" dirty="0" smtClean="0">
                <a:solidFill>
                  <a:srgbClr val="595959"/>
                </a:solidFill>
                <a:latin typeface="Helvetica" pitchFamily="-84" charset="0"/>
              </a:rPr>
              <a:t>- 10-year Operation and Maintenance Need</a:t>
            </a:r>
            <a:endParaRPr lang="en-US" dirty="0">
              <a:solidFill>
                <a:srgbClr val="595959"/>
              </a:solidFill>
              <a:latin typeface="Helvetica" pitchFamily="-84" charset="0"/>
            </a:endParaRPr>
          </a:p>
        </p:txBody>
      </p:sp>
      <p:sp>
        <p:nvSpPr>
          <p:cNvPr id="14" name="Rectangle 13"/>
          <p:cNvSpPr/>
          <p:nvPr/>
        </p:nvSpPr>
        <p:spPr bwMode="auto">
          <a:xfrm>
            <a:off x="806276" y="2991415"/>
            <a:ext cx="206338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rPr>
              <a:t>$1.4B</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0"/>
              <a:cs typeface="Helvetica"/>
            </a:endParaRPr>
          </a:p>
        </p:txBody>
      </p:sp>
      <p:sp>
        <p:nvSpPr>
          <p:cNvPr id="10" name="TextBox 1"/>
          <p:cNvSpPr txBox="1">
            <a:spLocks noChangeArrowheads="1"/>
          </p:cNvSpPr>
          <p:nvPr/>
        </p:nvSpPr>
        <p:spPr bwMode="auto">
          <a:xfrm>
            <a:off x="425450" y="1279393"/>
            <a:ext cx="8305800" cy="523875"/>
          </a:xfrm>
          <a:prstGeom prst="rect">
            <a:avLst/>
          </a:prstGeom>
          <a:noFill/>
          <a:ln w="9525">
            <a:noFill/>
            <a:miter lim="800000"/>
            <a:headEnd/>
            <a:tailEnd/>
          </a:ln>
        </p:spPr>
        <p:txBody>
          <a:bodyPr>
            <a:spAutoFit/>
          </a:bodyPr>
          <a:lstStyle/>
          <a:p>
            <a:r>
              <a:rPr lang="en-US" sz="2800" b="1" dirty="0" smtClean="0">
                <a:solidFill>
                  <a:srgbClr val="595959"/>
                </a:solidFill>
                <a:latin typeface="Helvetica" pitchFamily="-84" charset="0"/>
              </a:rPr>
              <a:t>Caltrans Rail</a:t>
            </a:r>
            <a:endParaRPr lang="en-US" sz="2800" b="1" dirty="0">
              <a:solidFill>
                <a:srgbClr val="595959"/>
              </a:solidFill>
              <a:latin typeface="Helvetica" pitchFamily="-8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048" b="28202"/>
          <a:stretch/>
        </p:blipFill>
        <p:spPr>
          <a:xfrm>
            <a:off x="1371600" y="4572334"/>
            <a:ext cx="2741794" cy="1984071"/>
          </a:xfrm>
          <a:prstGeom prst="rect">
            <a:avLst/>
          </a:prstGeom>
        </p:spPr>
      </p:pic>
      <p:sp>
        <p:nvSpPr>
          <p:cNvPr id="15" name="Rectangle 19"/>
          <p:cNvSpPr>
            <a:spLocks noChangeArrowheads="1"/>
          </p:cNvSpPr>
          <p:nvPr/>
        </p:nvSpPr>
        <p:spPr bwMode="auto">
          <a:xfrm>
            <a:off x="1927737" y="6248628"/>
            <a:ext cx="6400800" cy="307777"/>
          </a:xfrm>
          <a:prstGeom prst="rect">
            <a:avLst/>
          </a:prstGeom>
          <a:noFill/>
          <a:ln w="9525">
            <a:noFill/>
            <a:miter lim="800000"/>
            <a:headEnd/>
            <a:tailEnd/>
          </a:ln>
        </p:spPr>
        <p:txBody>
          <a:bodyPr>
            <a:spAutoFit/>
          </a:bodyPr>
          <a:lstStyle/>
          <a:p>
            <a:pPr algn="r"/>
            <a:r>
              <a:rPr lang="en-US" sz="1400" i="1" dirty="0" smtClean="0">
                <a:solidFill>
                  <a:srgbClr val="595959"/>
                </a:solidFill>
              </a:rPr>
              <a:t>- CTA Needs Assessment</a:t>
            </a:r>
            <a:endParaRPr lang="en-US" sz="1400" i="1" dirty="0">
              <a:solidFill>
                <a:srgbClr val="595959"/>
              </a:solidFill>
            </a:endParaRPr>
          </a:p>
        </p:txBody>
      </p:sp>
    </p:spTree>
    <p:extLst>
      <p:ext uri="{BB962C8B-B14F-4D97-AF65-F5344CB8AC3E}">
        <p14:creationId xmlns:p14="http://schemas.microsoft.com/office/powerpoint/2010/main" val="176397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a:xfrm>
            <a:off x="457200" y="76200"/>
            <a:ext cx="8229600" cy="890588"/>
          </a:xfrm>
          <a:noFill/>
          <a:ln>
            <a:miter lim="800000"/>
            <a:headEnd/>
            <a:tailEnd/>
          </a:ln>
        </p:spPr>
        <p:txBody>
          <a:bodyPr vert="horz" wrap="square" lIns="91440" tIns="45720" rIns="91440" bIns="45720" numCol="1" anchor="ctr" anchorCtr="0" compatLnSpc="1">
            <a:prstTxWarp prst="textNoShape">
              <a:avLst/>
            </a:prstTxWarp>
          </a:bodyPr>
          <a:lstStyle/>
          <a:p>
            <a:r>
              <a:rPr lang="en-US" sz="3200" b="1" dirty="0" smtClean="0">
                <a:latin typeface="Helvetica" pitchFamily="-84" charset="0"/>
                <a:ea typeface="ＭＳ Ｐゴシック" pitchFamily="-84" charset="-128"/>
              </a:rPr>
              <a:t>Jobs &amp; Unemployment</a:t>
            </a:r>
          </a:p>
        </p:txBody>
      </p:sp>
      <p:sp>
        <p:nvSpPr>
          <p:cNvPr id="15362" name="Slide Number Placeholder 3"/>
          <p:cNvSpPr>
            <a:spLocks noGrp="1"/>
          </p:cNvSpPr>
          <p:nvPr>
            <p:ph type="sldNum" sz="quarter" idx="12"/>
          </p:nvPr>
        </p:nvSpPr>
        <p:spPr bwMode="auto">
          <a:noFill/>
          <a:ln>
            <a:miter lim="800000"/>
            <a:headEnd/>
            <a:tailEnd/>
          </a:ln>
        </p:spPr>
        <p:txBody>
          <a:bodyPr/>
          <a:lstStyle/>
          <a:p>
            <a:fld id="{877C5024-5407-4930-8EC4-3FD76EF09EA0}" type="slidenum">
              <a:rPr lang="en-US">
                <a:latin typeface="Helvetica" pitchFamily="-84" charset="0"/>
              </a:rPr>
              <a:pPr/>
              <a:t>7</a:t>
            </a:fld>
            <a:endParaRPr lang="en-US" dirty="0">
              <a:latin typeface="Helvetica" pitchFamily="-84" charset="0"/>
            </a:endParaRPr>
          </a:p>
        </p:txBody>
      </p:sp>
      <p:sp>
        <p:nvSpPr>
          <p:cNvPr id="15363" name="Rectangle 19"/>
          <p:cNvSpPr>
            <a:spLocks noChangeArrowheads="1"/>
          </p:cNvSpPr>
          <p:nvPr/>
        </p:nvSpPr>
        <p:spPr bwMode="auto">
          <a:xfrm>
            <a:off x="4038600" y="3276600"/>
            <a:ext cx="4724400" cy="584200"/>
          </a:xfrm>
          <a:prstGeom prst="rect">
            <a:avLst/>
          </a:prstGeom>
          <a:noFill/>
          <a:ln w="9525">
            <a:noFill/>
            <a:miter lim="800000"/>
            <a:headEnd/>
            <a:tailEnd/>
          </a:ln>
        </p:spPr>
        <p:txBody>
          <a:bodyPr>
            <a:spAutoFit/>
          </a:bodyPr>
          <a:lstStyle/>
          <a:p>
            <a:r>
              <a:rPr lang="en-US" sz="1600" i="1" dirty="0">
                <a:solidFill>
                  <a:srgbClr val="595959"/>
                </a:solidFill>
              </a:rPr>
              <a:t>- 15,000 Direct and Indirect Transportation Jobs</a:t>
            </a:r>
          </a:p>
          <a:p>
            <a:r>
              <a:rPr lang="en-US" sz="1600" i="1" dirty="0">
                <a:solidFill>
                  <a:srgbClr val="595959"/>
                </a:solidFill>
              </a:rPr>
              <a:t>- 15,000 Induced Jobs</a:t>
            </a:r>
          </a:p>
        </p:txBody>
      </p:sp>
      <p:graphicFrame>
        <p:nvGraphicFramePr>
          <p:cNvPr id="2" name="Diagram 1"/>
          <p:cNvGraphicFramePr/>
          <p:nvPr/>
        </p:nvGraphicFramePr>
        <p:xfrm>
          <a:off x="-152400" y="1746556"/>
          <a:ext cx="9143999" cy="1587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5" name="Rectangle 12"/>
          <p:cNvSpPr>
            <a:spLocks noChangeArrowheads="1"/>
          </p:cNvSpPr>
          <p:nvPr/>
        </p:nvSpPr>
        <p:spPr bwMode="auto">
          <a:xfrm>
            <a:off x="4038600" y="5740400"/>
            <a:ext cx="4724400" cy="338138"/>
          </a:xfrm>
          <a:prstGeom prst="rect">
            <a:avLst/>
          </a:prstGeom>
          <a:noFill/>
          <a:ln w="9525">
            <a:noFill/>
            <a:miter lim="800000"/>
            <a:headEnd/>
            <a:tailEnd/>
          </a:ln>
        </p:spPr>
        <p:txBody>
          <a:bodyPr>
            <a:spAutoFit/>
          </a:bodyPr>
          <a:lstStyle/>
          <a:p>
            <a:r>
              <a:rPr lang="en-US" sz="1600" i="1" dirty="0">
                <a:solidFill>
                  <a:srgbClr val="595959"/>
                </a:solidFill>
              </a:rPr>
              <a:t>- Federal Highway Administration</a:t>
            </a:r>
          </a:p>
        </p:txBody>
      </p:sp>
      <p:graphicFrame>
        <p:nvGraphicFramePr>
          <p:cNvPr id="14" name="Diagram 13"/>
          <p:cNvGraphicFramePr/>
          <p:nvPr/>
        </p:nvGraphicFramePr>
        <p:xfrm>
          <a:off x="-152400" y="4209780"/>
          <a:ext cx="9143999" cy="15873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457200" y="76200"/>
            <a:ext cx="8229600" cy="890588"/>
          </a:xfrm>
          <a:noFill/>
          <a:ln>
            <a:miter lim="800000"/>
            <a:headEnd/>
            <a:tailEnd/>
          </a:ln>
        </p:spPr>
        <p:txBody>
          <a:bodyPr vert="horz" wrap="square" lIns="91440" tIns="45720" rIns="91440" bIns="45720" numCol="1" anchor="ctr" anchorCtr="0" compatLnSpc="1">
            <a:prstTxWarp prst="textNoShape">
              <a:avLst/>
            </a:prstTxWarp>
          </a:bodyPr>
          <a:lstStyle/>
          <a:p>
            <a:r>
              <a:rPr lang="en-US" sz="3200" b="1" dirty="0" smtClean="0">
                <a:latin typeface="Helvetica" pitchFamily="-84" charset="0"/>
                <a:ea typeface="ＭＳ Ｐゴシック" pitchFamily="-84" charset="-128"/>
              </a:rPr>
              <a:t>Funding Will Collapse in 2013-14</a:t>
            </a:r>
          </a:p>
        </p:txBody>
      </p:sp>
      <p:sp>
        <p:nvSpPr>
          <p:cNvPr id="16386" name="Slide Number Placeholder 3"/>
          <p:cNvSpPr>
            <a:spLocks noGrp="1"/>
          </p:cNvSpPr>
          <p:nvPr>
            <p:ph type="sldNum" sz="quarter" idx="12"/>
          </p:nvPr>
        </p:nvSpPr>
        <p:spPr bwMode="auto">
          <a:noFill/>
          <a:ln>
            <a:miter lim="800000"/>
            <a:headEnd/>
            <a:tailEnd/>
          </a:ln>
        </p:spPr>
        <p:txBody>
          <a:bodyPr/>
          <a:lstStyle/>
          <a:p>
            <a:fld id="{0A745029-7B5F-4346-BF87-D57AFADB5275}" type="slidenum">
              <a:rPr lang="en-US">
                <a:latin typeface="Helvetica" pitchFamily="-84" charset="0"/>
              </a:rPr>
              <a:pPr/>
              <a:t>8</a:t>
            </a:fld>
            <a:endParaRPr lang="en-US" dirty="0">
              <a:latin typeface="Helvetica" pitchFamily="-84" charset="0"/>
            </a:endParaRPr>
          </a:p>
        </p:txBody>
      </p:sp>
      <p:sp>
        <p:nvSpPr>
          <p:cNvPr id="5" name="Rectangle 11"/>
          <p:cNvSpPr>
            <a:spLocks noChangeArrowheads="1"/>
          </p:cNvSpPr>
          <p:nvPr/>
        </p:nvSpPr>
        <p:spPr bwMode="auto">
          <a:xfrm>
            <a:off x="1905000" y="6459379"/>
            <a:ext cx="6400800" cy="246221"/>
          </a:xfrm>
          <a:prstGeom prst="rect">
            <a:avLst/>
          </a:prstGeom>
          <a:noFill/>
          <a:ln w="9525">
            <a:noFill/>
            <a:miter lim="800000"/>
            <a:headEnd/>
            <a:tailEnd/>
          </a:ln>
        </p:spPr>
        <p:txBody>
          <a:bodyPr>
            <a:spAutoFit/>
          </a:bodyPr>
          <a:lstStyle/>
          <a:p>
            <a:pPr algn="r"/>
            <a:r>
              <a:rPr lang="en-US" sz="1000" dirty="0" smtClean="0">
                <a:solidFill>
                  <a:srgbClr val="595959"/>
                </a:solidFill>
              </a:rPr>
              <a:t>Source: </a:t>
            </a:r>
            <a:r>
              <a:rPr lang="en-US" sz="1000" i="1" dirty="0" smtClean="0">
                <a:solidFill>
                  <a:srgbClr val="595959"/>
                </a:solidFill>
              </a:rPr>
              <a:t>Transportation Weekly</a:t>
            </a:r>
            <a:r>
              <a:rPr lang="en-US" sz="1000" dirty="0" smtClean="0">
                <a:solidFill>
                  <a:srgbClr val="595959"/>
                </a:solidFill>
              </a:rPr>
              <a:t>. Vol. 11, Issue 34</a:t>
            </a:r>
            <a:endParaRPr lang="en-US" sz="1000" i="1" dirty="0">
              <a:solidFill>
                <a:srgbClr val="595959"/>
              </a:solidFill>
            </a:endParaRPr>
          </a:p>
        </p:txBody>
      </p:sp>
      <p:pic>
        <p:nvPicPr>
          <p:cNvPr id="2" name="Picture 1" descr="Funding-will-collaps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447800"/>
            <a:ext cx="8229600" cy="503833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419"/>
            <a:ext cx="8229600" cy="891381"/>
          </a:xfrm>
        </p:spPr>
        <p:txBody>
          <a:bodyPr/>
          <a:lstStyle/>
          <a:p>
            <a:r>
              <a:rPr lang="en-US" sz="4000" dirty="0" smtClean="0">
                <a:latin typeface="Helvetica"/>
                <a:cs typeface="Helvetica"/>
              </a:rPr>
              <a:t>Our Current Challenges</a:t>
            </a:r>
            <a:endParaRPr lang="en-US" sz="4000" dirty="0">
              <a:latin typeface="Helvetica"/>
              <a:cs typeface="Helvetica"/>
            </a:endParaRPr>
          </a:p>
        </p:txBody>
      </p:sp>
      <p:sp>
        <p:nvSpPr>
          <p:cNvPr id="3" name="Content Placeholder 2"/>
          <p:cNvSpPr>
            <a:spLocks noGrp="1"/>
          </p:cNvSpPr>
          <p:nvPr>
            <p:ph idx="1"/>
          </p:nvPr>
        </p:nvSpPr>
        <p:spPr>
          <a:xfrm>
            <a:off x="457200" y="1600200"/>
            <a:ext cx="6477000" cy="4525963"/>
          </a:xfrm>
        </p:spPr>
        <p:txBody>
          <a:bodyPr/>
          <a:lstStyle/>
          <a:p>
            <a:pPr>
              <a:spcAft>
                <a:spcPts val="1000"/>
              </a:spcAft>
              <a:buFont typeface="Arial" pitchFamily="34" charset="0"/>
              <a:buChar char="•"/>
            </a:pPr>
            <a:r>
              <a:rPr lang="en-US" dirty="0" smtClean="0">
                <a:solidFill>
                  <a:schemeClr val="tx1">
                    <a:lumMod val="65000"/>
                    <a:lumOff val="35000"/>
                  </a:schemeClr>
                </a:solidFill>
                <a:latin typeface="Helvetica"/>
                <a:cs typeface="Helvetica"/>
              </a:rPr>
              <a:t>Decline of Gas Tax Revenues and Purchasing Power</a:t>
            </a:r>
          </a:p>
          <a:p>
            <a:pPr>
              <a:spcAft>
                <a:spcPts val="1000"/>
              </a:spcAft>
              <a:buFont typeface="Arial" pitchFamily="34" charset="0"/>
              <a:buChar char="•"/>
            </a:pPr>
            <a:r>
              <a:rPr lang="en-US" dirty="0" smtClean="0">
                <a:solidFill>
                  <a:schemeClr val="tx1">
                    <a:lumMod val="65000"/>
                    <a:lumOff val="35000"/>
                  </a:schemeClr>
                </a:solidFill>
                <a:latin typeface="Helvetica"/>
                <a:cs typeface="Helvetica"/>
              </a:rPr>
              <a:t>Diversion of Transportation </a:t>
            </a:r>
            <a:br>
              <a:rPr lang="en-US" dirty="0" smtClean="0">
                <a:solidFill>
                  <a:schemeClr val="tx1">
                    <a:lumMod val="65000"/>
                    <a:lumOff val="35000"/>
                  </a:schemeClr>
                </a:solidFill>
                <a:latin typeface="Helvetica"/>
                <a:cs typeface="Helvetica"/>
              </a:rPr>
            </a:br>
            <a:r>
              <a:rPr lang="en-US" dirty="0" smtClean="0">
                <a:solidFill>
                  <a:schemeClr val="tx1">
                    <a:lumMod val="65000"/>
                    <a:lumOff val="35000"/>
                  </a:schemeClr>
                </a:solidFill>
                <a:latin typeface="Helvetica"/>
                <a:cs typeface="Helvetica"/>
              </a:rPr>
              <a:t>Revenues (GO debt service)</a:t>
            </a:r>
          </a:p>
          <a:p>
            <a:pPr>
              <a:spcAft>
                <a:spcPts val="1000"/>
              </a:spcAft>
              <a:buFont typeface="Arial" pitchFamily="34" charset="0"/>
              <a:buChar char="•"/>
            </a:pPr>
            <a:r>
              <a:rPr lang="en-US" dirty="0" smtClean="0">
                <a:solidFill>
                  <a:schemeClr val="tx1">
                    <a:lumMod val="65000"/>
                    <a:lumOff val="35000"/>
                  </a:schemeClr>
                </a:solidFill>
                <a:latin typeface="Helvetica"/>
                <a:cs typeface="Helvetica"/>
              </a:rPr>
              <a:t>Lack of State and Federal Solutions</a:t>
            </a:r>
            <a:endParaRPr lang="en-US" dirty="0">
              <a:solidFill>
                <a:schemeClr val="tx1">
                  <a:lumMod val="65000"/>
                  <a:lumOff val="35000"/>
                </a:schemeClr>
              </a:solidFill>
              <a:latin typeface="Helvetica"/>
              <a:cs typeface="Helvetica"/>
            </a:endParaRPr>
          </a:p>
        </p:txBody>
      </p:sp>
      <p:pic>
        <p:nvPicPr>
          <p:cNvPr id="5" name="Picture 4" descr="Storm-Weath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2200" y="4191000"/>
            <a:ext cx="2413000" cy="2667000"/>
          </a:xfrm>
          <a:prstGeom prst="rect">
            <a:avLst/>
          </a:prstGeom>
        </p:spPr>
      </p:pic>
      <p:sp>
        <p:nvSpPr>
          <p:cNvPr id="6" name="Slide Number Placeholder 3"/>
          <p:cNvSpPr>
            <a:spLocks noGrp="1"/>
          </p:cNvSpPr>
          <p:nvPr>
            <p:ph type="sldNum" sz="quarter" idx="12"/>
          </p:nvPr>
        </p:nvSpPr>
        <p:spPr bwMode="auto">
          <a:xfrm>
            <a:off x="6858000" y="6356350"/>
            <a:ext cx="2133600" cy="365125"/>
          </a:xfrm>
          <a:noFill/>
          <a:ln>
            <a:miter lim="800000"/>
            <a:headEnd/>
            <a:tailEnd/>
          </a:ln>
        </p:spPr>
        <p:txBody>
          <a:bodyPr/>
          <a:lstStyle/>
          <a:p>
            <a:fld id="{4046A3C6-0A1F-4003-AEC2-3678ED084BE8}" type="slidenum">
              <a:rPr lang="en-US"/>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nal Template -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 Template - A.pps</Template>
  <TotalTime>935</TotalTime>
  <Words>825</Words>
  <Application>Microsoft Office PowerPoint</Application>
  <PresentationFormat>On-screen Show (4:3)</PresentationFormat>
  <Paragraphs>172</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Final Template - A</vt:lpstr>
      <vt:lpstr>California’s Infrastructure Crisis</vt:lpstr>
      <vt:lpstr>Statewide Transportation System  Needs Assessment 2011</vt:lpstr>
      <vt:lpstr>Neglected Improvements Are Staggering</vt:lpstr>
      <vt:lpstr>California Infrastructure Report Card</vt:lpstr>
      <vt:lpstr>California Infrastructure Report Card</vt:lpstr>
      <vt:lpstr>There Are State Rail Challenges, Too!</vt:lpstr>
      <vt:lpstr>Jobs &amp; Unemployment</vt:lpstr>
      <vt:lpstr>Funding Will Collapse in 2013-14</vt:lpstr>
      <vt:lpstr>Our Current Challenges</vt:lpstr>
      <vt:lpstr>2013: Critical Year to Address the State’s Transportation Funding Challenges</vt:lpstr>
      <vt:lpstr>The Plan</vt:lpstr>
      <vt:lpstr>The Plan</vt:lpstr>
      <vt:lpstr>The Best Opportunities</vt:lpstr>
      <vt:lpstr>Early Polling Data, January 2013</vt:lpstr>
      <vt:lpstr>Early Polling Data, January 2013</vt:lpstr>
      <vt:lpstr>Early Polling Data, January 2013</vt:lpstr>
    </vt:vector>
  </TitlesOfParts>
  <Company>OCTA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Renewed M Web Portal Improvements Underway</dc:title>
  <dc:creator>Ryan Armstrong;Shari Koepplin</dc:creator>
  <cp:lastModifiedBy>David Liebler</cp:lastModifiedBy>
  <cp:revision>99</cp:revision>
  <cp:lastPrinted>2013-05-21T18:14:52Z</cp:lastPrinted>
  <dcterms:created xsi:type="dcterms:W3CDTF">2009-07-22T20:28:07Z</dcterms:created>
  <dcterms:modified xsi:type="dcterms:W3CDTF">2013-06-03T15:26:04Z</dcterms:modified>
</cp:coreProperties>
</file>