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20"/>
  </p:notesMasterIdLst>
  <p:handoutMasterIdLst>
    <p:handoutMasterId r:id="rId21"/>
  </p:handoutMasterIdLst>
  <p:sldIdLst>
    <p:sldId id="317" r:id="rId5"/>
    <p:sldId id="515" r:id="rId6"/>
    <p:sldId id="520" r:id="rId7"/>
    <p:sldId id="517" r:id="rId8"/>
    <p:sldId id="306" r:id="rId9"/>
    <p:sldId id="522" r:id="rId10"/>
    <p:sldId id="524" r:id="rId11"/>
    <p:sldId id="526" r:id="rId12"/>
    <p:sldId id="525" r:id="rId13"/>
    <p:sldId id="508" r:id="rId14"/>
    <p:sldId id="518" r:id="rId15"/>
    <p:sldId id="521" r:id="rId16"/>
    <p:sldId id="328" r:id="rId17"/>
    <p:sldId id="329" r:id="rId18"/>
    <p:sldId id="283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DFB7A-AA19-9648-858D-72FE331ABFC0}">
          <p14:sldIdLst/>
        </p14:section>
        <p14:section name="Untitled Section" id="{A6BBD144-1366-4C56-9F44-A607506C3C07}">
          <p14:sldIdLst>
            <p14:sldId id="317"/>
            <p14:sldId id="515"/>
            <p14:sldId id="520"/>
            <p14:sldId id="517"/>
            <p14:sldId id="306"/>
            <p14:sldId id="522"/>
            <p14:sldId id="524"/>
            <p14:sldId id="526"/>
            <p14:sldId id="525"/>
            <p14:sldId id="508"/>
            <p14:sldId id="518"/>
            <p14:sldId id="521"/>
            <p14:sldId id="328"/>
            <p14:sldId id="329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u, Catherine@HCD" initials="K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EB3"/>
    <a:srgbClr val="000000"/>
    <a:srgbClr val="99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2" autoAdjust="0"/>
    <p:restoredTop sz="88356" autoAdjust="0"/>
  </p:normalViewPr>
  <p:slideViewPr>
    <p:cSldViewPr snapToGrid="0">
      <p:cViewPr>
        <p:scale>
          <a:sx n="66" d="100"/>
          <a:sy n="66" d="100"/>
        </p:scale>
        <p:origin x="-222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03-4A99-99C1-05BD3A6300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98-43A9-A78A-FC3D2752FD9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03-4A99-99C1-05BD3A6300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98-43A9-A78A-FC3D2752FD9A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03-4A99-99C1-05BD3A6300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98-43A9-A78A-FC3D2752FD9A}"/>
              </c:ext>
            </c:extLst>
          </c:dPt>
          <c:cat>
            <c:strRef>
              <c:f>Sheet1!$A$2:$A$7</c:f>
              <c:strCache>
                <c:ptCount val="6"/>
                <c:pt idx="0">
                  <c:v>Capital Improvements</c:v>
                </c:pt>
                <c:pt idx="1">
                  <c:v>Services</c:v>
                </c:pt>
                <c:pt idx="2">
                  <c:v>Rental Assistance/Subsidies</c:v>
                </c:pt>
                <c:pt idx="3">
                  <c:v>Homeless Youth</c:v>
                </c:pt>
                <c:pt idx="4">
                  <c:v>Administrative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179082283.91999999</c:v>
                </c:pt>
                <c:pt idx="1">
                  <c:v>193419247.84999999</c:v>
                </c:pt>
                <c:pt idx="2">
                  <c:v>63636959.689999998</c:v>
                </c:pt>
                <c:pt idx="3">
                  <c:v>33196685.120000001</c:v>
                </c:pt>
                <c:pt idx="4">
                  <c:v>20809237.780000001</c:v>
                </c:pt>
                <c:pt idx="5">
                  <c:v>8855585.6400000006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03-4A99-99C1-05BD3A630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01983-EBA8-4EE5-A0A6-C922DABD01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928B0A-B805-44B7-BFE5-F6F1E44D07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Increasing the capacity and effectiveness of homeless housing and service programs</a:t>
          </a:r>
          <a:endParaRPr lang="en-US" dirty="0"/>
        </a:p>
      </dgm:t>
    </dgm:pt>
    <dgm:pt modelId="{08351DB0-E7B3-4EC9-9F84-FF3BDBB84DC3}" type="parTrans" cxnId="{D7DC2A55-EA24-439B-8E51-4B7A21906ECD}">
      <dgm:prSet/>
      <dgm:spPr/>
      <dgm:t>
        <a:bodyPr/>
        <a:lstStyle/>
        <a:p>
          <a:endParaRPr lang="en-US"/>
        </a:p>
      </dgm:t>
    </dgm:pt>
    <dgm:pt modelId="{11EAF961-0CA7-47B9-A2EE-E9DF6790072F}" type="sibTrans" cxnId="{D7DC2A55-EA24-439B-8E51-4B7A21906ECD}">
      <dgm:prSet/>
      <dgm:spPr/>
      <dgm:t>
        <a:bodyPr/>
        <a:lstStyle/>
        <a:p>
          <a:endParaRPr lang="en-US"/>
        </a:p>
      </dgm:t>
    </dgm:pt>
    <dgm:pt modelId="{FEA0B05E-BC77-49AD-BE42-F26C8C344F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Addressing the root causes of homelessness through system and policy change</a:t>
          </a:r>
          <a:endParaRPr lang="en-US" dirty="0"/>
        </a:p>
      </dgm:t>
    </dgm:pt>
    <dgm:pt modelId="{986050F0-7A2C-45DD-89FA-6E1A25937E8A}" type="parTrans" cxnId="{EA43D403-BF77-406C-86FA-C953C8CD1E84}">
      <dgm:prSet/>
      <dgm:spPr/>
      <dgm:t>
        <a:bodyPr/>
        <a:lstStyle/>
        <a:p>
          <a:endParaRPr lang="en-US"/>
        </a:p>
      </dgm:t>
    </dgm:pt>
    <dgm:pt modelId="{D24B2277-94D8-4957-AB9C-A6694055911F}" type="sibTrans" cxnId="{EA43D403-BF77-406C-86FA-C953C8CD1E84}">
      <dgm:prSet/>
      <dgm:spPr/>
      <dgm:t>
        <a:bodyPr/>
        <a:lstStyle/>
        <a:p>
          <a:endParaRPr lang="en-US"/>
        </a:p>
      </dgm:t>
    </dgm:pt>
    <dgm:pt modelId="{E8E8FBD1-821C-4D9B-8167-8AC933A54E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Improving the quality of life for homeless individuals and families creating healthy neighborhoods for all</a:t>
          </a:r>
          <a:endParaRPr lang="en-US" dirty="0"/>
        </a:p>
      </dgm:t>
    </dgm:pt>
    <dgm:pt modelId="{A2863DD8-068A-4AFB-A24A-A305C6100F12}" type="parTrans" cxnId="{E2DBCF42-85DC-4B39-835A-B72878D76E95}">
      <dgm:prSet/>
      <dgm:spPr/>
      <dgm:t>
        <a:bodyPr/>
        <a:lstStyle/>
        <a:p>
          <a:endParaRPr lang="en-US"/>
        </a:p>
      </dgm:t>
    </dgm:pt>
    <dgm:pt modelId="{E1F44F4A-5DFC-431F-A41B-7923EAD7162E}" type="sibTrans" cxnId="{E2DBCF42-85DC-4B39-835A-B72878D76E95}">
      <dgm:prSet/>
      <dgm:spPr/>
      <dgm:t>
        <a:bodyPr/>
        <a:lstStyle/>
        <a:p>
          <a:endParaRPr lang="en-US"/>
        </a:p>
      </dgm:t>
    </dgm:pt>
    <dgm:pt modelId="{CF396F5C-752D-44E5-AE94-714A9E6BF677}" type="pres">
      <dgm:prSet presAssocID="{38701983-EBA8-4EE5-A0A6-C922DABD0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2934E-FBE5-4C15-8641-32E92A33DBBB}" type="pres">
      <dgm:prSet presAssocID="{62928B0A-B805-44B7-BFE5-F6F1E44D07A7}" presName="compNode" presStyleCnt="0"/>
      <dgm:spPr/>
    </dgm:pt>
    <dgm:pt modelId="{1885C580-4A01-4DF0-ABD0-6C8342295FEF}" type="pres">
      <dgm:prSet presAssocID="{62928B0A-B805-44B7-BFE5-F6F1E44D07A7}" presName="bgRect" presStyleLbl="bgShp" presStyleIdx="0" presStyleCnt="3"/>
      <dgm:spPr/>
    </dgm:pt>
    <dgm:pt modelId="{D7EB54BB-A7E3-4BC9-BCF4-E25A84D70641}" type="pres">
      <dgm:prSet presAssocID="{62928B0A-B805-44B7-BFE5-F6F1E44D07A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B161C41-7EC8-4DEB-8C5F-275E34218A3F}" type="pres">
      <dgm:prSet presAssocID="{62928B0A-B805-44B7-BFE5-F6F1E44D07A7}" presName="spaceRect" presStyleCnt="0"/>
      <dgm:spPr/>
    </dgm:pt>
    <dgm:pt modelId="{084B8242-410D-4378-9A8F-3971E6DF6E88}" type="pres">
      <dgm:prSet presAssocID="{62928B0A-B805-44B7-BFE5-F6F1E44D07A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6D37DC-A32F-4DA0-8E67-EFC9C5283EA2}" type="pres">
      <dgm:prSet presAssocID="{11EAF961-0CA7-47B9-A2EE-E9DF6790072F}" presName="sibTrans" presStyleCnt="0"/>
      <dgm:spPr/>
    </dgm:pt>
    <dgm:pt modelId="{27925B5C-500F-472A-9F64-53ECDB42D374}" type="pres">
      <dgm:prSet presAssocID="{FEA0B05E-BC77-49AD-BE42-F26C8C344F2D}" presName="compNode" presStyleCnt="0"/>
      <dgm:spPr/>
    </dgm:pt>
    <dgm:pt modelId="{C999FF6C-9CF9-4094-AD41-1ABBBBE8EE33}" type="pres">
      <dgm:prSet presAssocID="{FEA0B05E-BC77-49AD-BE42-F26C8C344F2D}" presName="bgRect" presStyleLbl="bgShp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63578086-3D7C-4522-9CFF-6119C909B0F6}" type="pres">
      <dgm:prSet presAssocID="{FEA0B05E-BC77-49AD-BE42-F26C8C344F2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8ECC03F-0958-4AF4-8A75-2801DA2D62AA}" type="pres">
      <dgm:prSet presAssocID="{FEA0B05E-BC77-49AD-BE42-F26C8C344F2D}" presName="spaceRect" presStyleCnt="0"/>
      <dgm:spPr/>
    </dgm:pt>
    <dgm:pt modelId="{4CBAB4FF-2DCE-49BC-91C8-A4BAFC2A4DC7}" type="pres">
      <dgm:prSet presAssocID="{FEA0B05E-BC77-49AD-BE42-F26C8C344F2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57C44B-BAE2-495A-8641-24E8CBEEA5E7}" type="pres">
      <dgm:prSet presAssocID="{D24B2277-94D8-4957-AB9C-A6694055911F}" presName="sibTrans" presStyleCnt="0"/>
      <dgm:spPr/>
    </dgm:pt>
    <dgm:pt modelId="{21CFFDE3-971F-4D88-A490-9FC1AEBC9EBD}" type="pres">
      <dgm:prSet presAssocID="{E8E8FBD1-821C-4D9B-8167-8AC933A54E9F}" presName="compNode" presStyleCnt="0"/>
      <dgm:spPr/>
    </dgm:pt>
    <dgm:pt modelId="{63BB1B16-D10D-4D64-96F8-9E977BADCF5C}" type="pres">
      <dgm:prSet presAssocID="{E8E8FBD1-821C-4D9B-8167-8AC933A54E9F}" presName="bgRect" presStyleLbl="bgShp" presStyleIdx="2" presStyleCnt="3"/>
      <dgm:spPr/>
    </dgm:pt>
    <dgm:pt modelId="{81B02594-3CBC-4AC3-9258-5C4CFF38623F}" type="pres">
      <dgm:prSet presAssocID="{E8E8FBD1-821C-4D9B-8167-8AC933A54E9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15D92F5-A7B3-41B8-9EB0-38E20D315BE9}" type="pres">
      <dgm:prSet presAssocID="{E8E8FBD1-821C-4D9B-8167-8AC933A54E9F}" presName="spaceRect" presStyleCnt="0"/>
      <dgm:spPr/>
    </dgm:pt>
    <dgm:pt modelId="{659F33E9-D8E0-4A12-9A2D-FCD9C03C7247}" type="pres">
      <dgm:prSet presAssocID="{E8E8FBD1-821C-4D9B-8167-8AC933A54E9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4AD5B-6569-3945-B35A-FD761548A744}" type="presOf" srcId="{38701983-EBA8-4EE5-A0A6-C922DABD0173}" destId="{CF396F5C-752D-44E5-AE94-714A9E6BF677}" srcOrd="0" destOrd="0" presId="urn:microsoft.com/office/officeart/2018/2/layout/IconVerticalSolidList"/>
    <dgm:cxn modelId="{E2DBCF42-85DC-4B39-835A-B72878D76E95}" srcId="{38701983-EBA8-4EE5-A0A6-C922DABD0173}" destId="{E8E8FBD1-821C-4D9B-8167-8AC933A54E9F}" srcOrd="2" destOrd="0" parTransId="{A2863DD8-068A-4AFB-A24A-A305C6100F12}" sibTransId="{E1F44F4A-5DFC-431F-A41B-7923EAD7162E}"/>
    <dgm:cxn modelId="{B36BFC42-4E99-B341-B410-6E2F0053ADD4}" type="presOf" srcId="{FEA0B05E-BC77-49AD-BE42-F26C8C344F2D}" destId="{4CBAB4FF-2DCE-49BC-91C8-A4BAFC2A4DC7}" srcOrd="0" destOrd="0" presId="urn:microsoft.com/office/officeart/2018/2/layout/IconVerticalSolidList"/>
    <dgm:cxn modelId="{D7DC2A55-EA24-439B-8E51-4B7A21906ECD}" srcId="{38701983-EBA8-4EE5-A0A6-C922DABD0173}" destId="{62928B0A-B805-44B7-BFE5-F6F1E44D07A7}" srcOrd="0" destOrd="0" parTransId="{08351DB0-E7B3-4EC9-9F84-FF3BDBB84DC3}" sibTransId="{11EAF961-0CA7-47B9-A2EE-E9DF6790072F}"/>
    <dgm:cxn modelId="{C61A924D-AAD8-E64D-B591-665E9B65BE7D}" type="presOf" srcId="{E8E8FBD1-821C-4D9B-8167-8AC933A54E9F}" destId="{659F33E9-D8E0-4A12-9A2D-FCD9C03C7247}" srcOrd="0" destOrd="0" presId="urn:microsoft.com/office/officeart/2018/2/layout/IconVerticalSolidList"/>
    <dgm:cxn modelId="{0F1FC015-6221-2341-AAA4-28C2FBC92687}" type="presOf" srcId="{62928B0A-B805-44B7-BFE5-F6F1E44D07A7}" destId="{084B8242-410D-4378-9A8F-3971E6DF6E88}" srcOrd="0" destOrd="0" presId="urn:microsoft.com/office/officeart/2018/2/layout/IconVerticalSolidList"/>
    <dgm:cxn modelId="{EA43D403-BF77-406C-86FA-C953C8CD1E84}" srcId="{38701983-EBA8-4EE5-A0A6-C922DABD0173}" destId="{FEA0B05E-BC77-49AD-BE42-F26C8C344F2D}" srcOrd="1" destOrd="0" parTransId="{986050F0-7A2C-45DD-89FA-6E1A25937E8A}" sibTransId="{D24B2277-94D8-4957-AB9C-A6694055911F}"/>
    <dgm:cxn modelId="{FC627211-712B-1646-8542-EC21D866F698}" type="presParOf" srcId="{CF396F5C-752D-44E5-AE94-714A9E6BF677}" destId="{97E2934E-FBE5-4C15-8641-32E92A33DBBB}" srcOrd="0" destOrd="0" presId="urn:microsoft.com/office/officeart/2018/2/layout/IconVerticalSolidList"/>
    <dgm:cxn modelId="{72A8F0CE-96D0-1942-9B9F-96D8677E58B7}" type="presParOf" srcId="{97E2934E-FBE5-4C15-8641-32E92A33DBBB}" destId="{1885C580-4A01-4DF0-ABD0-6C8342295FEF}" srcOrd="0" destOrd="0" presId="urn:microsoft.com/office/officeart/2018/2/layout/IconVerticalSolidList"/>
    <dgm:cxn modelId="{C9130947-5E2F-3D4E-946A-EB1E316F8A98}" type="presParOf" srcId="{97E2934E-FBE5-4C15-8641-32E92A33DBBB}" destId="{D7EB54BB-A7E3-4BC9-BCF4-E25A84D70641}" srcOrd="1" destOrd="0" presId="urn:microsoft.com/office/officeart/2018/2/layout/IconVerticalSolidList"/>
    <dgm:cxn modelId="{399FA0F8-297D-F44B-96E5-C86195203687}" type="presParOf" srcId="{97E2934E-FBE5-4C15-8641-32E92A33DBBB}" destId="{8B161C41-7EC8-4DEB-8C5F-275E34218A3F}" srcOrd="2" destOrd="0" presId="urn:microsoft.com/office/officeart/2018/2/layout/IconVerticalSolidList"/>
    <dgm:cxn modelId="{FC0F2092-2A3D-F84A-AEF9-248F7730BCEF}" type="presParOf" srcId="{97E2934E-FBE5-4C15-8641-32E92A33DBBB}" destId="{084B8242-410D-4378-9A8F-3971E6DF6E88}" srcOrd="3" destOrd="0" presId="urn:microsoft.com/office/officeart/2018/2/layout/IconVerticalSolidList"/>
    <dgm:cxn modelId="{25F3BE7D-ED06-014C-A2F0-91FE2269E9E4}" type="presParOf" srcId="{CF396F5C-752D-44E5-AE94-714A9E6BF677}" destId="{946D37DC-A32F-4DA0-8E67-EFC9C5283EA2}" srcOrd="1" destOrd="0" presId="urn:microsoft.com/office/officeart/2018/2/layout/IconVerticalSolidList"/>
    <dgm:cxn modelId="{7E28F81B-07BE-694F-898A-7B77763B8B58}" type="presParOf" srcId="{CF396F5C-752D-44E5-AE94-714A9E6BF677}" destId="{27925B5C-500F-472A-9F64-53ECDB42D374}" srcOrd="2" destOrd="0" presId="urn:microsoft.com/office/officeart/2018/2/layout/IconVerticalSolidList"/>
    <dgm:cxn modelId="{D74F44C3-78A2-644D-B749-2B8128DC146A}" type="presParOf" srcId="{27925B5C-500F-472A-9F64-53ECDB42D374}" destId="{C999FF6C-9CF9-4094-AD41-1ABBBBE8EE33}" srcOrd="0" destOrd="0" presId="urn:microsoft.com/office/officeart/2018/2/layout/IconVerticalSolidList"/>
    <dgm:cxn modelId="{4E2A60D5-8D1A-5446-B858-9C0AA44EDBEF}" type="presParOf" srcId="{27925B5C-500F-472A-9F64-53ECDB42D374}" destId="{63578086-3D7C-4522-9CFF-6119C909B0F6}" srcOrd="1" destOrd="0" presId="urn:microsoft.com/office/officeart/2018/2/layout/IconVerticalSolidList"/>
    <dgm:cxn modelId="{D801DB6C-E8E3-9144-BD2F-C605E259C1BB}" type="presParOf" srcId="{27925B5C-500F-472A-9F64-53ECDB42D374}" destId="{28ECC03F-0958-4AF4-8A75-2801DA2D62AA}" srcOrd="2" destOrd="0" presId="urn:microsoft.com/office/officeart/2018/2/layout/IconVerticalSolidList"/>
    <dgm:cxn modelId="{65B725D3-952C-1444-8617-DC3E52F836BD}" type="presParOf" srcId="{27925B5C-500F-472A-9F64-53ECDB42D374}" destId="{4CBAB4FF-2DCE-49BC-91C8-A4BAFC2A4DC7}" srcOrd="3" destOrd="0" presId="urn:microsoft.com/office/officeart/2018/2/layout/IconVerticalSolidList"/>
    <dgm:cxn modelId="{A836451D-9630-544F-94F4-C9D7BC044774}" type="presParOf" srcId="{CF396F5C-752D-44E5-AE94-714A9E6BF677}" destId="{1F57C44B-BAE2-495A-8641-24E8CBEEA5E7}" srcOrd="3" destOrd="0" presId="urn:microsoft.com/office/officeart/2018/2/layout/IconVerticalSolidList"/>
    <dgm:cxn modelId="{C099811D-80D5-F241-955C-4A200C256527}" type="presParOf" srcId="{CF396F5C-752D-44E5-AE94-714A9E6BF677}" destId="{21CFFDE3-971F-4D88-A490-9FC1AEBC9EBD}" srcOrd="4" destOrd="0" presId="urn:microsoft.com/office/officeart/2018/2/layout/IconVerticalSolidList"/>
    <dgm:cxn modelId="{DD0E58DC-EBF4-4F49-A809-A4F0C7856D2D}" type="presParOf" srcId="{21CFFDE3-971F-4D88-A490-9FC1AEBC9EBD}" destId="{63BB1B16-D10D-4D64-96F8-9E977BADCF5C}" srcOrd="0" destOrd="0" presId="urn:microsoft.com/office/officeart/2018/2/layout/IconVerticalSolidList"/>
    <dgm:cxn modelId="{537672C9-54E1-2A4F-8D9C-2F320C144D7D}" type="presParOf" srcId="{21CFFDE3-971F-4D88-A490-9FC1AEBC9EBD}" destId="{81B02594-3CBC-4AC3-9258-5C4CFF38623F}" srcOrd="1" destOrd="0" presId="urn:microsoft.com/office/officeart/2018/2/layout/IconVerticalSolidList"/>
    <dgm:cxn modelId="{CCBAD3A8-6EA2-9A45-8B15-347ED2CCAA54}" type="presParOf" srcId="{21CFFDE3-971F-4D88-A490-9FC1AEBC9EBD}" destId="{415D92F5-A7B3-41B8-9EB0-38E20D315BE9}" srcOrd="2" destOrd="0" presId="urn:microsoft.com/office/officeart/2018/2/layout/IconVerticalSolidList"/>
    <dgm:cxn modelId="{F875B858-ECB0-E141-969E-ACE2ED39143D}" type="presParOf" srcId="{21CFFDE3-971F-4D88-A490-9FC1AEBC9EBD}" destId="{659F33E9-D8E0-4A12-9A2D-FCD9C03C72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1B8C1-2195-4625-8A48-7832F3337247}" type="doc">
      <dgm:prSet loTypeId="urn:microsoft.com/office/officeart/2005/8/layout/defaul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D0225FA-8B52-4EDB-8008-EAF0E3A4DD7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Rental Assistance and 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Rapid Rehousing</a:t>
          </a:r>
        </a:p>
      </dgm:t>
    </dgm:pt>
    <dgm:pt modelId="{1D5EE7BF-B648-4B43-B389-B8A3E2544281}" type="parTrans" cxnId="{3989943B-736D-4866-BD91-5A1DB1C385E4}">
      <dgm:prSet/>
      <dgm:spPr/>
      <dgm:t>
        <a:bodyPr/>
        <a:lstStyle/>
        <a:p>
          <a:endParaRPr lang="en-US"/>
        </a:p>
      </dgm:t>
    </dgm:pt>
    <dgm:pt modelId="{C847DF57-4A48-47CD-97E7-051EDAC5974C}" type="sibTrans" cxnId="{3989943B-736D-4866-BD91-5A1DB1C385E4}">
      <dgm:prSet/>
      <dgm:spPr/>
      <dgm:t>
        <a:bodyPr/>
        <a:lstStyle/>
        <a:p>
          <a:endParaRPr lang="en-US"/>
        </a:p>
      </dgm:t>
    </dgm:pt>
    <dgm:pt modelId="{4F5C8397-1ED6-491E-BB3C-8D1A2F34E3D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Systems Support to create regional partnerships</a:t>
          </a:r>
        </a:p>
      </dgm:t>
    </dgm:pt>
    <dgm:pt modelId="{440E6D81-3B25-4DAE-8E8B-85C34C3F7421}" type="parTrans" cxnId="{75442BC0-55BF-4B0C-B9A6-3D34A06D5E39}">
      <dgm:prSet/>
      <dgm:spPr/>
      <dgm:t>
        <a:bodyPr/>
        <a:lstStyle/>
        <a:p>
          <a:endParaRPr lang="en-US"/>
        </a:p>
      </dgm:t>
    </dgm:pt>
    <dgm:pt modelId="{D38A378F-56B5-4D27-AE55-B9527EB10AA3}" type="sibTrans" cxnId="{75442BC0-55BF-4B0C-B9A6-3D34A06D5E39}">
      <dgm:prSet/>
      <dgm:spPr/>
      <dgm:t>
        <a:bodyPr/>
        <a:lstStyle/>
        <a:p>
          <a:endParaRPr lang="en-US"/>
        </a:p>
      </dgm:t>
    </dgm:pt>
    <dgm:pt modelId="{B77FC506-4DD0-4D19-8BDC-53E8957F943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Delivery of Permanent Housing</a:t>
          </a:r>
        </a:p>
      </dgm:t>
    </dgm:pt>
    <dgm:pt modelId="{9B8AEFCF-A6DC-471B-B6BA-7F9EA4FC13E1}" type="parTrans" cxnId="{0ED47563-5FB3-4DBF-BB8F-81777E585A28}">
      <dgm:prSet/>
      <dgm:spPr/>
      <dgm:t>
        <a:bodyPr/>
        <a:lstStyle/>
        <a:p>
          <a:endParaRPr lang="en-US"/>
        </a:p>
      </dgm:t>
    </dgm:pt>
    <dgm:pt modelId="{FC3A7302-25BA-4071-816D-1E12315FBFA9}" type="sibTrans" cxnId="{0ED47563-5FB3-4DBF-BB8F-81777E585A28}">
      <dgm:prSet/>
      <dgm:spPr/>
      <dgm:t>
        <a:bodyPr/>
        <a:lstStyle/>
        <a:p>
          <a:endParaRPr lang="en-US"/>
        </a:p>
      </dgm:t>
    </dgm:pt>
    <dgm:pt modelId="{667E9873-578A-4C23-A0B2-41F3CA658E3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Innovative solutions like motel/hotel conversion</a:t>
          </a:r>
        </a:p>
      </dgm:t>
    </dgm:pt>
    <dgm:pt modelId="{1D48FE01-4462-4474-A245-AB8F0707AFD3}" type="parTrans" cxnId="{E7A881B8-D9AD-415A-8E45-669FB89D92AB}">
      <dgm:prSet/>
      <dgm:spPr/>
      <dgm:t>
        <a:bodyPr/>
        <a:lstStyle/>
        <a:p>
          <a:endParaRPr lang="en-US"/>
        </a:p>
      </dgm:t>
    </dgm:pt>
    <dgm:pt modelId="{A1D02B86-7682-4411-8FD6-AFAB20D77D88}" type="sibTrans" cxnId="{E7A881B8-D9AD-415A-8E45-669FB89D92AB}">
      <dgm:prSet/>
      <dgm:spPr/>
      <dgm:t>
        <a:bodyPr/>
        <a:lstStyle/>
        <a:p>
          <a:endParaRPr lang="en-US"/>
        </a:p>
      </dgm:t>
    </dgm:pt>
    <dgm:pt modelId="{8A0F8A87-87EF-4C61-A261-B0FF9A20D38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Operating Subsidies and Reserves</a:t>
          </a:r>
        </a:p>
      </dgm:t>
    </dgm:pt>
    <dgm:pt modelId="{0923396F-3122-479F-A08C-FC869338BE10}" type="parTrans" cxnId="{84781F6E-2039-4C0F-ACC5-13FCE876A018}">
      <dgm:prSet/>
      <dgm:spPr/>
      <dgm:t>
        <a:bodyPr/>
        <a:lstStyle/>
        <a:p>
          <a:endParaRPr lang="en-US"/>
        </a:p>
      </dgm:t>
    </dgm:pt>
    <dgm:pt modelId="{1F81B27F-B998-4D61-B416-BFA9B561627F}" type="sibTrans" cxnId="{84781F6E-2039-4C0F-ACC5-13FCE876A018}">
      <dgm:prSet/>
      <dgm:spPr/>
      <dgm:t>
        <a:bodyPr/>
        <a:lstStyle/>
        <a:p>
          <a:endParaRPr lang="en-US"/>
        </a:p>
      </dgm:t>
    </dgm:pt>
    <dgm:pt modelId="{B5AFC5ED-2168-4F13-BB69-B8CB2AEC130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Landlord</a:t>
          </a:r>
          <a:r>
            <a:rPr lang="en-US" b="1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Incentives</a:t>
          </a:r>
          <a:endParaRPr lang="en-US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DAA05EC-5504-476F-B32A-4B10CE6E4900}" type="parTrans" cxnId="{CCA31BD5-9373-48DE-AF9A-5619D0476687}">
      <dgm:prSet/>
      <dgm:spPr/>
      <dgm:t>
        <a:bodyPr/>
        <a:lstStyle/>
        <a:p>
          <a:endParaRPr lang="en-US"/>
        </a:p>
      </dgm:t>
    </dgm:pt>
    <dgm:pt modelId="{1D8E5EAD-B3A9-4DBD-AD57-60799B368239}" type="sibTrans" cxnId="{CCA31BD5-9373-48DE-AF9A-5619D0476687}">
      <dgm:prSet/>
      <dgm:spPr/>
      <dgm:t>
        <a:bodyPr/>
        <a:lstStyle/>
        <a:p>
          <a:endParaRPr lang="en-US"/>
        </a:p>
      </dgm:t>
    </dgm:pt>
    <dgm:pt modelId="{3B65A6C5-7BFF-4FAA-9652-966C9B3C156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Outreach and Coordination</a:t>
          </a:r>
        </a:p>
      </dgm:t>
    </dgm:pt>
    <dgm:pt modelId="{B237E844-E042-4248-8421-02177421F6D3}" type="parTrans" cxnId="{9479F989-D8CE-4C82-BFBC-9D3D67D00B88}">
      <dgm:prSet/>
      <dgm:spPr/>
      <dgm:t>
        <a:bodyPr/>
        <a:lstStyle/>
        <a:p>
          <a:endParaRPr lang="en-US"/>
        </a:p>
      </dgm:t>
    </dgm:pt>
    <dgm:pt modelId="{9EA4E332-6E3F-4115-9AAB-DE4F8AD40F2C}" type="sibTrans" cxnId="{9479F989-D8CE-4C82-BFBC-9D3D67D00B88}">
      <dgm:prSet/>
      <dgm:spPr/>
      <dgm:t>
        <a:bodyPr/>
        <a:lstStyle/>
        <a:p>
          <a:endParaRPr lang="en-US"/>
        </a:p>
      </dgm:t>
    </dgm:pt>
    <dgm:pt modelId="{1C027057-742B-439D-8D90-44606231DC0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Prevention and shelter diversion to permanent supportive housing</a:t>
          </a:r>
        </a:p>
      </dgm:t>
    </dgm:pt>
    <dgm:pt modelId="{A3F03F2B-D08B-4DF5-AC3B-DFBB825E433A}" type="parTrans" cxnId="{459165FE-0A36-44A0-9D5E-8C4BA182786B}">
      <dgm:prSet/>
      <dgm:spPr/>
      <dgm:t>
        <a:bodyPr/>
        <a:lstStyle/>
        <a:p>
          <a:endParaRPr lang="en-US"/>
        </a:p>
      </dgm:t>
    </dgm:pt>
    <dgm:pt modelId="{2674CABC-D63A-4E5E-875A-96D41FA93DE8}" type="sibTrans" cxnId="{459165FE-0A36-44A0-9D5E-8C4BA182786B}">
      <dgm:prSet/>
      <dgm:spPr/>
      <dgm:t>
        <a:bodyPr/>
        <a:lstStyle/>
        <a:p>
          <a:endParaRPr lang="en-US"/>
        </a:p>
      </dgm:t>
    </dgm:pt>
    <dgm:pt modelId="{F9457D5C-262B-417E-8FC3-0798B9DDE9D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New navigation centers and emergency shelters </a:t>
          </a:r>
          <a:r>
            <a:rPr lang="en-US" sz="12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(based on demonstrated need)</a:t>
          </a:r>
          <a:endParaRPr lang="en-US" sz="17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7DD2321-390C-48BA-9424-63EC941BA29E}" type="parTrans" cxnId="{02EC43F3-D9F1-4CB9-BFE9-86E457BECBD3}">
      <dgm:prSet/>
      <dgm:spPr/>
      <dgm:t>
        <a:bodyPr/>
        <a:lstStyle/>
        <a:p>
          <a:endParaRPr lang="en-US"/>
        </a:p>
      </dgm:t>
    </dgm:pt>
    <dgm:pt modelId="{5A7DF720-F74C-4530-A9FB-9BD924653E6B}" type="sibTrans" cxnId="{02EC43F3-D9F1-4CB9-BFE9-86E457BECBD3}">
      <dgm:prSet/>
      <dgm:spPr/>
      <dgm:t>
        <a:bodyPr/>
        <a:lstStyle/>
        <a:p>
          <a:endParaRPr lang="en-US"/>
        </a:p>
      </dgm:t>
    </dgm:pt>
    <dgm:pt modelId="{4F029E4A-AB72-4982-AC94-68D8DE8D272E}" type="pres">
      <dgm:prSet presAssocID="{8541B8C1-2195-4625-8A48-7832F33372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CD060-029B-4CA5-A95C-85A644A49958}" type="pres">
      <dgm:prSet presAssocID="{0D0225FA-8B52-4EDB-8008-EAF0E3A4DD7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C2638-5679-4D21-9045-6EE2BF7F92CE}" type="pres">
      <dgm:prSet presAssocID="{C847DF57-4A48-47CD-97E7-051EDAC5974C}" presName="sibTrans" presStyleCnt="0"/>
      <dgm:spPr/>
    </dgm:pt>
    <dgm:pt modelId="{50C9A967-36AF-4D99-82D0-D38A221D2310}" type="pres">
      <dgm:prSet presAssocID="{8A0F8A87-87EF-4C61-A261-B0FF9A20D38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601B-89E3-488A-ABFE-BAA90F60C2F3}" type="pres">
      <dgm:prSet presAssocID="{1F81B27F-B998-4D61-B416-BFA9B561627F}" presName="sibTrans" presStyleCnt="0"/>
      <dgm:spPr/>
    </dgm:pt>
    <dgm:pt modelId="{D1F1B00A-23A8-4CC0-9FBD-6A8DCA2F2924}" type="pres">
      <dgm:prSet presAssocID="{B5AFC5ED-2168-4F13-BB69-B8CB2AEC130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0F5FC-91F0-421E-AE78-D0F7E3A4211A}" type="pres">
      <dgm:prSet presAssocID="{1D8E5EAD-B3A9-4DBD-AD57-60799B368239}" presName="sibTrans" presStyleCnt="0"/>
      <dgm:spPr/>
    </dgm:pt>
    <dgm:pt modelId="{89454743-A76B-408A-BE1C-A2228393785F}" type="pres">
      <dgm:prSet presAssocID="{3B65A6C5-7BFF-4FAA-9652-966C9B3C156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D01B-BF77-477A-B95B-54B8567975BB}" type="pres">
      <dgm:prSet presAssocID="{9EA4E332-6E3F-4115-9AAB-DE4F8AD40F2C}" presName="sibTrans" presStyleCnt="0"/>
      <dgm:spPr/>
    </dgm:pt>
    <dgm:pt modelId="{78AD35CE-F907-4903-ACB9-A161B479CB9F}" type="pres">
      <dgm:prSet presAssocID="{4F5C8397-1ED6-491E-BB3C-8D1A2F34E3D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6F936-62B9-4A1E-857D-705292EAB920}" type="pres">
      <dgm:prSet presAssocID="{D38A378F-56B5-4D27-AE55-B9527EB10AA3}" presName="sibTrans" presStyleCnt="0"/>
      <dgm:spPr/>
    </dgm:pt>
    <dgm:pt modelId="{08BA1FA1-8DE1-46F2-BD71-6AEE8EF27E6B}" type="pres">
      <dgm:prSet presAssocID="{B77FC506-4DD0-4D19-8BDC-53E8957F94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9E7A1-E5EF-407D-8CE9-D6389B03D27E}" type="pres">
      <dgm:prSet presAssocID="{FC3A7302-25BA-4071-816D-1E12315FBFA9}" presName="sibTrans" presStyleCnt="0"/>
      <dgm:spPr/>
    </dgm:pt>
    <dgm:pt modelId="{F66D7447-53FB-4C81-AE36-4E56A1E89995}" type="pres">
      <dgm:prSet presAssocID="{667E9873-578A-4C23-A0B2-41F3CA658E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48AC8-8840-4DB8-93CA-A4C12A4109B3}" type="pres">
      <dgm:prSet presAssocID="{A1D02B86-7682-4411-8FD6-AFAB20D77D88}" presName="sibTrans" presStyleCnt="0"/>
      <dgm:spPr/>
    </dgm:pt>
    <dgm:pt modelId="{02E1DBF2-F611-4475-8CE3-8FA2EEAD443A}" type="pres">
      <dgm:prSet presAssocID="{1C027057-742B-439D-8D90-44606231DC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B1172-39C2-42E9-AA7C-715901666964}" type="pres">
      <dgm:prSet presAssocID="{2674CABC-D63A-4E5E-875A-96D41FA93DE8}" presName="sibTrans" presStyleCnt="0"/>
      <dgm:spPr/>
    </dgm:pt>
    <dgm:pt modelId="{25988DC4-BEF6-4D42-BBBC-01CE9536E979}" type="pres">
      <dgm:prSet presAssocID="{F9457D5C-262B-417E-8FC3-0798B9DDE9D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650F4-AB90-46B8-8062-58A3FCF7615E}" type="presOf" srcId="{0D0225FA-8B52-4EDB-8008-EAF0E3A4DD75}" destId="{DE0CD060-029B-4CA5-A95C-85A644A49958}" srcOrd="0" destOrd="0" presId="urn:microsoft.com/office/officeart/2005/8/layout/default"/>
    <dgm:cxn modelId="{2C944E03-6318-4ECA-BFE1-E64095CAA446}" type="presOf" srcId="{B77FC506-4DD0-4D19-8BDC-53E8957F943A}" destId="{08BA1FA1-8DE1-46F2-BD71-6AEE8EF27E6B}" srcOrd="0" destOrd="0" presId="urn:microsoft.com/office/officeart/2005/8/layout/default"/>
    <dgm:cxn modelId="{75442BC0-55BF-4B0C-B9A6-3D34A06D5E39}" srcId="{8541B8C1-2195-4625-8A48-7832F3337247}" destId="{4F5C8397-1ED6-491E-BB3C-8D1A2F34E3DB}" srcOrd="4" destOrd="0" parTransId="{440E6D81-3B25-4DAE-8E8B-85C34C3F7421}" sibTransId="{D38A378F-56B5-4D27-AE55-B9527EB10AA3}"/>
    <dgm:cxn modelId="{910A4C1E-2FEF-4F1F-85A2-0B66E793C2CD}" type="presOf" srcId="{667E9873-578A-4C23-A0B2-41F3CA658E32}" destId="{F66D7447-53FB-4C81-AE36-4E56A1E89995}" srcOrd="0" destOrd="0" presId="urn:microsoft.com/office/officeart/2005/8/layout/default"/>
    <dgm:cxn modelId="{02EC43F3-D9F1-4CB9-BFE9-86E457BECBD3}" srcId="{8541B8C1-2195-4625-8A48-7832F3337247}" destId="{F9457D5C-262B-417E-8FC3-0798B9DDE9D8}" srcOrd="8" destOrd="0" parTransId="{47DD2321-390C-48BA-9424-63EC941BA29E}" sibTransId="{5A7DF720-F74C-4530-A9FB-9BD924653E6B}"/>
    <dgm:cxn modelId="{9479F989-D8CE-4C82-BFBC-9D3D67D00B88}" srcId="{8541B8C1-2195-4625-8A48-7832F3337247}" destId="{3B65A6C5-7BFF-4FAA-9652-966C9B3C1560}" srcOrd="3" destOrd="0" parTransId="{B237E844-E042-4248-8421-02177421F6D3}" sibTransId="{9EA4E332-6E3F-4115-9AAB-DE4F8AD40F2C}"/>
    <dgm:cxn modelId="{2CD1815B-873C-49EE-BBB9-C206F132FA4F}" type="presOf" srcId="{F9457D5C-262B-417E-8FC3-0798B9DDE9D8}" destId="{25988DC4-BEF6-4D42-BBBC-01CE9536E979}" srcOrd="0" destOrd="0" presId="urn:microsoft.com/office/officeart/2005/8/layout/default"/>
    <dgm:cxn modelId="{A4915769-DA4C-4B55-9FD6-91A6403A9B2F}" type="presOf" srcId="{4F5C8397-1ED6-491E-BB3C-8D1A2F34E3DB}" destId="{78AD35CE-F907-4903-ACB9-A161B479CB9F}" srcOrd="0" destOrd="0" presId="urn:microsoft.com/office/officeart/2005/8/layout/default"/>
    <dgm:cxn modelId="{FC5BDAA9-02D4-463B-B4D4-57A5CD564509}" type="presOf" srcId="{3B65A6C5-7BFF-4FAA-9652-966C9B3C1560}" destId="{89454743-A76B-408A-BE1C-A2228393785F}" srcOrd="0" destOrd="0" presId="urn:microsoft.com/office/officeart/2005/8/layout/default"/>
    <dgm:cxn modelId="{3989943B-736D-4866-BD91-5A1DB1C385E4}" srcId="{8541B8C1-2195-4625-8A48-7832F3337247}" destId="{0D0225FA-8B52-4EDB-8008-EAF0E3A4DD75}" srcOrd="0" destOrd="0" parTransId="{1D5EE7BF-B648-4B43-B389-B8A3E2544281}" sibTransId="{C847DF57-4A48-47CD-97E7-051EDAC5974C}"/>
    <dgm:cxn modelId="{5323065C-49AA-434B-BD59-670A3ED1642B}" type="presOf" srcId="{8A0F8A87-87EF-4C61-A261-B0FF9A20D381}" destId="{50C9A967-36AF-4D99-82D0-D38A221D2310}" srcOrd="0" destOrd="0" presId="urn:microsoft.com/office/officeart/2005/8/layout/default"/>
    <dgm:cxn modelId="{84781F6E-2039-4C0F-ACC5-13FCE876A018}" srcId="{8541B8C1-2195-4625-8A48-7832F3337247}" destId="{8A0F8A87-87EF-4C61-A261-B0FF9A20D381}" srcOrd="1" destOrd="0" parTransId="{0923396F-3122-479F-A08C-FC869338BE10}" sibTransId="{1F81B27F-B998-4D61-B416-BFA9B561627F}"/>
    <dgm:cxn modelId="{2399FF7D-FEFF-49AB-86CE-D0E1AC34121B}" type="presOf" srcId="{1C027057-742B-439D-8D90-44606231DC04}" destId="{02E1DBF2-F611-4475-8CE3-8FA2EEAD443A}" srcOrd="0" destOrd="0" presId="urn:microsoft.com/office/officeart/2005/8/layout/default"/>
    <dgm:cxn modelId="{459165FE-0A36-44A0-9D5E-8C4BA182786B}" srcId="{8541B8C1-2195-4625-8A48-7832F3337247}" destId="{1C027057-742B-439D-8D90-44606231DC04}" srcOrd="7" destOrd="0" parTransId="{A3F03F2B-D08B-4DF5-AC3B-DFBB825E433A}" sibTransId="{2674CABC-D63A-4E5E-875A-96D41FA93DE8}"/>
    <dgm:cxn modelId="{D1AEE183-E70C-467F-A39E-EDC88C2119E4}" type="presOf" srcId="{B5AFC5ED-2168-4F13-BB69-B8CB2AEC130F}" destId="{D1F1B00A-23A8-4CC0-9FBD-6A8DCA2F2924}" srcOrd="0" destOrd="0" presId="urn:microsoft.com/office/officeart/2005/8/layout/default"/>
    <dgm:cxn modelId="{CCA31BD5-9373-48DE-AF9A-5619D0476687}" srcId="{8541B8C1-2195-4625-8A48-7832F3337247}" destId="{B5AFC5ED-2168-4F13-BB69-B8CB2AEC130F}" srcOrd="2" destOrd="0" parTransId="{FDAA05EC-5504-476F-B32A-4B10CE6E4900}" sibTransId="{1D8E5EAD-B3A9-4DBD-AD57-60799B368239}"/>
    <dgm:cxn modelId="{E7A881B8-D9AD-415A-8E45-669FB89D92AB}" srcId="{8541B8C1-2195-4625-8A48-7832F3337247}" destId="{667E9873-578A-4C23-A0B2-41F3CA658E32}" srcOrd="6" destOrd="0" parTransId="{1D48FE01-4462-4474-A245-AB8F0707AFD3}" sibTransId="{A1D02B86-7682-4411-8FD6-AFAB20D77D88}"/>
    <dgm:cxn modelId="{85084E19-32F7-4B03-A569-11A8115E2EC1}" type="presOf" srcId="{8541B8C1-2195-4625-8A48-7832F3337247}" destId="{4F029E4A-AB72-4982-AC94-68D8DE8D272E}" srcOrd="0" destOrd="0" presId="urn:microsoft.com/office/officeart/2005/8/layout/default"/>
    <dgm:cxn modelId="{0ED47563-5FB3-4DBF-BB8F-81777E585A28}" srcId="{8541B8C1-2195-4625-8A48-7832F3337247}" destId="{B77FC506-4DD0-4D19-8BDC-53E8957F943A}" srcOrd="5" destOrd="0" parTransId="{9B8AEFCF-A6DC-471B-B6BA-7F9EA4FC13E1}" sibTransId="{FC3A7302-25BA-4071-816D-1E12315FBFA9}"/>
    <dgm:cxn modelId="{F6D07A2F-4A37-4F0E-B204-FFE3E7EBF7AE}" type="presParOf" srcId="{4F029E4A-AB72-4982-AC94-68D8DE8D272E}" destId="{DE0CD060-029B-4CA5-A95C-85A644A49958}" srcOrd="0" destOrd="0" presId="urn:microsoft.com/office/officeart/2005/8/layout/default"/>
    <dgm:cxn modelId="{5B3BBCEC-99D9-4755-8306-79933C2CCCC3}" type="presParOf" srcId="{4F029E4A-AB72-4982-AC94-68D8DE8D272E}" destId="{5C4C2638-5679-4D21-9045-6EE2BF7F92CE}" srcOrd="1" destOrd="0" presId="urn:microsoft.com/office/officeart/2005/8/layout/default"/>
    <dgm:cxn modelId="{7C374758-36FC-4C01-ADBC-4F6BC97011BC}" type="presParOf" srcId="{4F029E4A-AB72-4982-AC94-68D8DE8D272E}" destId="{50C9A967-36AF-4D99-82D0-D38A221D2310}" srcOrd="2" destOrd="0" presId="urn:microsoft.com/office/officeart/2005/8/layout/default"/>
    <dgm:cxn modelId="{63FB6EFC-579C-4E9F-B63B-357EC648E65F}" type="presParOf" srcId="{4F029E4A-AB72-4982-AC94-68D8DE8D272E}" destId="{C59B601B-89E3-488A-ABFE-BAA90F60C2F3}" srcOrd="3" destOrd="0" presId="urn:microsoft.com/office/officeart/2005/8/layout/default"/>
    <dgm:cxn modelId="{23E7C9E0-7D74-4355-9A25-B519EA7A915D}" type="presParOf" srcId="{4F029E4A-AB72-4982-AC94-68D8DE8D272E}" destId="{D1F1B00A-23A8-4CC0-9FBD-6A8DCA2F2924}" srcOrd="4" destOrd="0" presId="urn:microsoft.com/office/officeart/2005/8/layout/default"/>
    <dgm:cxn modelId="{281E03D1-4F51-4C6F-A5D5-3A51A9670D94}" type="presParOf" srcId="{4F029E4A-AB72-4982-AC94-68D8DE8D272E}" destId="{1100F5FC-91F0-421E-AE78-D0F7E3A4211A}" srcOrd="5" destOrd="0" presId="urn:microsoft.com/office/officeart/2005/8/layout/default"/>
    <dgm:cxn modelId="{4CCE1D2C-F940-4E95-B555-48D0575EE78F}" type="presParOf" srcId="{4F029E4A-AB72-4982-AC94-68D8DE8D272E}" destId="{89454743-A76B-408A-BE1C-A2228393785F}" srcOrd="6" destOrd="0" presId="urn:microsoft.com/office/officeart/2005/8/layout/default"/>
    <dgm:cxn modelId="{1108DA5E-95E7-4791-995F-AC6D66D56283}" type="presParOf" srcId="{4F029E4A-AB72-4982-AC94-68D8DE8D272E}" destId="{631AD01B-BF77-477A-B95B-54B8567975BB}" srcOrd="7" destOrd="0" presId="urn:microsoft.com/office/officeart/2005/8/layout/default"/>
    <dgm:cxn modelId="{B67B8F05-5B6B-4395-882D-2DFB45A06955}" type="presParOf" srcId="{4F029E4A-AB72-4982-AC94-68D8DE8D272E}" destId="{78AD35CE-F907-4903-ACB9-A161B479CB9F}" srcOrd="8" destOrd="0" presId="urn:microsoft.com/office/officeart/2005/8/layout/default"/>
    <dgm:cxn modelId="{93753CF4-D494-46D7-B7C0-0C8B868A35AC}" type="presParOf" srcId="{4F029E4A-AB72-4982-AC94-68D8DE8D272E}" destId="{0CC6F936-62B9-4A1E-857D-705292EAB920}" srcOrd="9" destOrd="0" presId="urn:microsoft.com/office/officeart/2005/8/layout/default"/>
    <dgm:cxn modelId="{12705F11-6C5C-4382-87BD-5FC44CB1C8C2}" type="presParOf" srcId="{4F029E4A-AB72-4982-AC94-68D8DE8D272E}" destId="{08BA1FA1-8DE1-46F2-BD71-6AEE8EF27E6B}" srcOrd="10" destOrd="0" presId="urn:microsoft.com/office/officeart/2005/8/layout/default"/>
    <dgm:cxn modelId="{A813FA05-AF9D-456E-BA27-F9F4572621BF}" type="presParOf" srcId="{4F029E4A-AB72-4982-AC94-68D8DE8D272E}" destId="{5A59E7A1-E5EF-407D-8CE9-D6389B03D27E}" srcOrd="11" destOrd="0" presId="urn:microsoft.com/office/officeart/2005/8/layout/default"/>
    <dgm:cxn modelId="{6C6354C4-E831-4174-AB62-4D833803687A}" type="presParOf" srcId="{4F029E4A-AB72-4982-AC94-68D8DE8D272E}" destId="{F66D7447-53FB-4C81-AE36-4E56A1E89995}" srcOrd="12" destOrd="0" presId="urn:microsoft.com/office/officeart/2005/8/layout/default"/>
    <dgm:cxn modelId="{9A4717C6-E7B7-4CC5-A886-0B690FB4A30F}" type="presParOf" srcId="{4F029E4A-AB72-4982-AC94-68D8DE8D272E}" destId="{2CF48AC8-8840-4DB8-93CA-A4C12A4109B3}" srcOrd="13" destOrd="0" presId="urn:microsoft.com/office/officeart/2005/8/layout/default"/>
    <dgm:cxn modelId="{513F4ADC-4AFF-472F-8E0F-B1909C87E6CE}" type="presParOf" srcId="{4F029E4A-AB72-4982-AC94-68D8DE8D272E}" destId="{02E1DBF2-F611-4475-8CE3-8FA2EEAD443A}" srcOrd="14" destOrd="0" presId="urn:microsoft.com/office/officeart/2005/8/layout/default"/>
    <dgm:cxn modelId="{83A1613C-E054-4ECE-AE59-C7D6B5DD6648}" type="presParOf" srcId="{4F029E4A-AB72-4982-AC94-68D8DE8D272E}" destId="{AACB1172-39C2-42E9-AA7C-715901666964}" srcOrd="15" destOrd="0" presId="urn:microsoft.com/office/officeart/2005/8/layout/default"/>
    <dgm:cxn modelId="{768C7072-F5E3-4F7F-A987-2FB9F07B44CF}" type="presParOf" srcId="{4F029E4A-AB72-4982-AC94-68D8DE8D272E}" destId="{25988DC4-BEF6-4D42-BBBC-01CE9536E97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0.61641</cdr:x>
      <cdr:y>0.36969</cdr:y>
    </cdr:from>
    <cdr:to>
      <cdr:x>0.74032</cdr:x>
      <cdr:y>0.46605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DC68C64-2C1D-47D3-A1E1-B458EEE919E2}"/>
            </a:ext>
          </a:extLst>
        </cdr:cNvPr>
        <cdr:cNvSpPr txBox="1"/>
      </cdr:nvSpPr>
      <cdr:spPr>
        <a:xfrm xmlns:a="http://schemas.openxmlformats.org/drawingml/2006/main">
          <a:off x="3757609" y="1502407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36%</a:t>
          </a:r>
        </a:p>
      </cdr:txBody>
    </cdr:sp>
  </cdr:relSizeAnchor>
  <cdr:relSizeAnchor xmlns:cdr="http://schemas.openxmlformats.org/drawingml/2006/chartDrawing">
    <cdr:from>
      <cdr:x>0.42517</cdr:x>
      <cdr:y>0.70697</cdr:y>
    </cdr:from>
    <cdr:to>
      <cdr:x>0.54909</cdr:x>
      <cdr:y>0.80333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56E6D5-7BB0-4D5D-93B2-E9EA62A0459D}"/>
            </a:ext>
          </a:extLst>
        </cdr:cNvPr>
        <cdr:cNvSpPr txBox="1"/>
      </cdr:nvSpPr>
      <cdr:spPr>
        <a:xfrm xmlns:a="http://schemas.openxmlformats.org/drawingml/2006/main">
          <a:off x="2591859" y="2873124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39%</a:t>
          </a:r>
        </a:p>
      </cdr:txBody>
    </cdr:sp>
  </cdr:relSizeAnchor>
  <cdr:relSizeAnchor xmlns:cdr="http://schemas.openxmlformats.org/drawingml/2006/chartDrawing">
    <cdr:from>
      <cdr:x>0.23656</cdr:x>
      <cdr:y>0.32699</cdr:y>
    </cdr:from>
    <cdr:to>
      <cdr:x>0.36048</cdr:x>
      <cdr:y>0.42335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56E6D5-7BB0-4D5D-93B2-E9EA62A0459D}"/>
            </a:ext>
          </a:extLst>
        </cdr:cNvPr>
        <cdr:cNvSpPr txBox="1"/>
      </cdr:nvSpPr>
      <cdr:spPr>
        <a:xfrm xmlns:a="http://schemas.openxmlformats.org/drawingml/2006/main">
          <a:off x="1442092" y="1328876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13%</a:t>
          </a:r>
        </a:p>
      </cdr:txBody>
    </cdr:sp>
  </cdr:relSizeAnchor>
  <cdr:relSizeAnchor xmlns:cdr="http://schemas.openxmlformats.org/drawingml/2006/chartDrawing">
    <cdr:from>
      <cdr:x>0.31356</cdr:x>
      <cdr:y>0.11846</cdr:y>
    </cdr:from>
    <cdr:to>
      <cdr:x>0.43747</cdr:x>
      <cdr:y>0.21482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56E6D5-7BB0-4D5D-93B2-E9EA62A0459D}"/>
            </a:ext>
          </a:extLst>
        </cdr:cNvPr>
        <cdr:cNvSpPr txBox="1"/>
      </cdr:nvSpPr>
      <cdr:spPr>
        <a:xfrm xmlns:a="http://schemas.openxmlformats.org/drawingml/2006/main">
          <a:off x="1911473" y="481425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7%</a:t>
          </a:r>
        </a:p>
      </cdr:txBody>
    </cdr:sp>
  </cdr:relSizeAnchor>
  <cdr:relSizeAnchor xmlns:cdr="http://schemas.openxmlformats.org/drawingml/2006/chartDrawing">
    <cdr:from>
      <cdr:x>0.38686</cdr:x>
      <cdr:y>0.04486</cdr:y>
    </cdr:from>
    <cdr:to>
      <cdr:x>0.51077</cdr:x>
      <cdr:y>0.14122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56E6D5-7BB0-4D5D-93B2-E9EA62A0459D}"/>
            </a:ext>
          </a:extLst>
        </cdr:cNvPr>
        <cdr:cNvSpPr txBox="1"/>
      </cdr:nvSpPr>
      <cdr:spPr>
        <a:xfrm xmlns:a="http://schemas.openxmlformats.org/drawingml/2006/main">
          <a:off x="2358305" y="182297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4%</a:t>
          </a:r>
        </a:p>
      </cdr:txBody>
    </cdr:sp>
  </cdr:relSizeAnchor>
  <cdr:relSizeAnchor xmlns:cdr="http://schemas.openxmlformats.org/drawingml/2006/chartDrawing">
    <cdr:from>
      <cdr:x>0.45517</cdr:x>
      <cdr:y>0.03027</cdr:y>
    </cdr:from>
    <cdr:to>
      <cdr:x>0.57909</cdr:x>
      <cdr:y>0.12663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056E6D5-7BB0-4D5D-93B2-E9EA62A0459D}"/>
            </a:ext>
          </a:extLst>
        </cdr:cNvPr>
        <cdr:cNvSpPr txBox="1"/>
      </cdr:nvSpPr>
      <cdr:spPr>
        <a:xfrm xmlns:a="http://schemas.openxmlformats.org/drawingml/2006/main">
          <a:off x="2774739" y="123014"/>
          <a:ext cx="755374" cy="391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0"/>
            <a:ext cx="3027363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99F4CE3B-5447-45F1-AEF7-1A712457E5CE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4"/>
            <a:ext cx="3027363" cy="46513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4"/>
            <a:ext cx="3027363" cy="46513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E13DB53B-4FC4-4955-BB4D-1538353378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9A0254A2-326E-45C7-BF71-82A130994A1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2"/>
            <a:ext cx="5588000" cy="3655457"/>
          </a:xfrm>
          <a:prstGeom prst="rect">
            <a:avLst/>
          </a:prstGeom>
        </p:spPr>
        <p:txBody>
          <a:bodyPr vert="horz" lIns="92956" tIns="46478" rIns="92956" bIns="464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6776AE70-EEAE-491D-A695-32050C775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FCF2-CD7F-49A0-9C39-C0E4C2A393F9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5B27-FFD3-4FB9-BEC0-F4E5839EB4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9141-B6DE-4884-9509-7AEA7F3A1EC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0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1457-3574-4681-BB44-B828BA9E379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F1B7-21B1-47D9-8C9C-A2155C0FDED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61C9-52C9-4F01-B0D1-D1FBB2A1D32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D184-3EBA-4559-BA77-1DC3937EF7C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9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480F-40CE-411E-A72B-DFFDC6EA240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52EB-4EB7-43EC-95D5-1F4F14373AB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2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1B0D50-CF68-4B39-B620-04DF98B6F46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B179-35EA-4E77-89E9-6581649CA47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5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E5D25-7CA4-4E2A-84C7-9CE523905B8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veronderwijs.blogspot.com/2011/11/samenwerken-werk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csh.ca.gov/hcfc/documents/heap_funding_matrix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csh.ca.gov/hcfc/documents/heap_funding_resources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ahela.mattox@bcsh.ca.gov" TargetMode="External"/><Relationship Id="rId13" Type="http://schemas.openxmlformats.org/officeDocument/2006/relationships/image" Target="cid:image002.jpg@01D4356D.073F3FC0" TargetMode="External"/><Relationship Id="rId3" Type="http://schemas.openxmlformats.org/officeDocument/2006/relationships/hyperlink" Target="mailto:HCFC@BCSH.ca.gov" TargetMode="External"/><Relationship Id="rId7" Type="http://schemas.openxmlformats.org/officeDocument/2006/relationships/hyperlink" Target="https://www.facebook.com/CalHCFC/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s://www.bcsh.ca.gov/hcf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CA_HCFC" TargetMode="External"/><Relationship Id="rId11" Type="http://schemas.openxmlformats.org/officeDocument/2006/relationships/image" Target="cid:image001.png@01D4356D.073F3FC0" TargetMode="External"/><Relationship Id="rId5" Type="http://schemas.openxmlformats.org/officeDocument/2006/relationships/hyperlink" Target="http://www.bcsh.ca.gov/hcfc/webapps/subscribe.php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bcsh.ca.gov/hcfc/webapps/request.php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E3D530-86FA-4371-9A7E-6FF78E18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8A2CD7-B445-4519-A9D7-7FD5EE75F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5" y="1765347"/>
            <a:ext cx="7022559" cy="2274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56E6CD-D9A6-407C-AB0F-5AEED00B9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6"/>
            <a:ext cx="3631763" cy="854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E617D6-C315-43CB-9437-C659465CD6B3}"/>
              </a:ext>
            </a:extLst>
          </p:cNvPr>
          <p:cNvSpPr txBox="1"/>
          <p:nvPr/>
        </p:nvSpPr>
        <p:spPr>
          <a:xfrm>
            <a:off x="1296063" y="4277802"/>
            <a:ext cx="650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Lahela Mattox</a:t>
            </a:r>
          </a:p>
          <a:p>
            <a:pPr algn="ctr"/>
            <a:r>
              <a:rPr lang="en-US" sz="2800" dirty="0"/>
              <a:t>Director of Local Partnership Programs</a:t>
            </a:r>
          </a:p>
          <a:p>
            <a:pPr algn="ctr"/>
            <a:r>
              <a:rPr lang="en-US" sz="2800" dirty="0"/>
              <a:t>September 26, 2019</a:t>
            </a:r>
          </a:p>
        </p:txBody>
      </p:sp>
    </p:spTree>
    <p:extLst>
      <p:ext uri="{BB962C8B-B14F-4D97-AF65-F5344CB8AC3E}">
        <p14:creationId xmlns:p14="http://schemas.microsoft.com/office/powerpoint/2010/main" val="33189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indent="0" fontAlgn="auto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800" b="1" i="0" u="none" strike="noStrike" cap="none" spc="-5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" y="178229"/>
            <a:ext cx="2351332" cy="7876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1240A-3F3C-488B-9BE5-7C5700A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345C0DC-3F59-4000-BB23-D8AE43F40EF5}"/>
              </a:ext>
            </a:extLst>
          </p:cNvPr>
          <p:cNvSpPr txBox="1">
            <a:spLocks/>
          </p:cNvSpPr>
          <p:nvPr/>
        </p:nvSpPr>
        <p:spPr>
          <a:xfrm>
            <a:off x="2962659" y="769620"/>
            <a:ext cx="3749040" cy="594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small" dirty="0"/>
              <a:t>HHAP Eligible Uses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8DE20C-AF72-45AC-93A6-74C2EDC62CB4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="" xmlns:a16="http://schemas.microsoft.com/office/drawing/2014/main" id="{041BBE7B-1323-4FE8-ABF9-EEF6C1FCB3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300" y="1363980"/>
          <a:ext cx="7391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79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Regional Coordination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  <p:pic>
        <p:nvPicPr>
          <p:cNvPr id="10" name="Picture 9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BBD638EC-2043-4CBE-8857-B6C76BE9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8130" y="1747053"/>
            <a:ext cx="3597965" cy="38506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108FADC7-A6E3-4295-B500-B0FC9004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558" y="2255869"/>
            <a:ext cx="4285753" cy="3604242"/>
          </a:xfrm>
        </p:spPr>
        <p:txBody>
          <a:bodyPr vert="horz" lIns="0" tIns="45720" rIns="0" bIns="45720" rtlCol="0" anchor="t"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Partnerships</a:t>
            </a:r>
            <a:r>
              <a:rPr lang="en-US" sz="2000" dirty="0"/>
              <a:t>-State, local, federal government and communities.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solutions take all of us working together and </a:t>
            </a:r>
            <a:r>
              <a:rPr lang="en-US" sz="2000" b="1" dirty="0"/>
              <a:t>doing our part</a:t>
            </a:r>
            <a:r>
              <a:rPr lang="en-US" sz="20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Education, communication, and support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Investment by leadership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Effective use of adequate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Collaborative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People Experiencing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11680"/>
            <a:ext cx="7543801" cy="4556098"/>
          </a:xfrm>
        </p:spPr>
        <p:txBody>
          <a:bodyPr vert="horz" lIns="0" tIns="45720" rIns="0" bIns="45720" rtlCol="0" anchor="t">
            <a:normAutofit/>
          </a:bodyPr>
          <a:lstStyle/>
          <a:p>
            <a:pPr marL="201168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6988FC8-D02F-42A5-ACE6-5CE7C5767911}"/>
              </a:ext>
            </a:extLst>
          </p:cNvPr>
          <p:cNvSpPr txBox="1">
            <a:spLocks/>
          </p:cNvSpPr>
          <p:nvPr/>
        </p:nvSpPr>
        <p:spPr>
          <a:xfrm>
            <a:off x="832830" y="2166174"/>
            <a:ext cx="7543801" cy="455609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cap="small" dirty="0"/>
              <a:t>Rare</a:t>
            </a:r>
            <a:r>
              <a:rPr lang="en-US" sz="2800" b="1" dirty="0"/>
              <a:t>: Prevention and diversion.  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It is an approach, a culture in your system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cap="small" dirty="0"/>
              <a:t>Brief</a:t>
            </a:r>
            <a:r>
              <a:rPr lang="en-US" sz="2800" b="1" dirty="0"/>
              <a:t>: Alignment of resources 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to address the upstream of Behavioral health, substance use disorders, chronic homelessness, low-barrier shelters, etc.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cap="small" dirty="0"/>
              <a:t>One-Time: </a:t>
            </a:r>
            <a:r>
              <a:rPr lang="en-US" sz="2800" b="1" dirty="0"/>
              <a:t>Access and exit strategies</a:t>
            </a:r>
            <a:r>
              <a:rPr lang="en-US" dirty="0"/>
              <a:t>	</a:t>
            </a:r>
          </a:p>
          <a:p>
            <a:pPr lvl="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Ensuring people have opportunities to succeed</a:t>
            </a:r>
          </a:p>
        </p:txBody>
      </p:sp>
    </p:spTree>
    <p:extLst>
      <p:ext uri="{BB962C8B-B14F-4D97-AF65-F5344CB8AC3E}">
        <p14:creationId xmlns:p14="http://schemas.microsoft.com/office/powerpoint/2010/main" val="75484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941AAA-000D-4FE6-832F-C2728F86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568AEB-B20D-4940-909B-EE056CFDF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6" y="1011982"/>
            <a:ext cx="8734441" cy="46632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514A5-16B3-4263-B63D-26B6213970A8}"/>
              </a:ext>
            </a:extLst>
          </p:cNvPr>
          <p:cNvSpPr/>
          <p:nvPr/>
        </p:nvSpPr>
        <p:spPr>
          <a:xfrm>
            <a:off x="430250" y="5744349"/>
            <a:ext cx="673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https://www.bcsh.ca.gov/hcfc/documents/heap_funding_matrix.pdf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9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941AAA-000D-4FE6-832F-C2728F86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17F85B-15E3-4FCA-BCD5-39255E14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6" y="1011981"/>
            <a:ext cx="7224712" cy="4717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8F7111-07DF-4817-9929-FBC118153CBE}"/>
              </a:ext>
            </a:extLst>
          </p:cNvPr>
          <p:cNvSpPr/>
          <p:nvPr/>
        </p:nvSpPr>
        <p:spPr>
          <a:xfrm>
            <a:off x="734637" y="5813455"/>
            <a:ext cx="808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https://www.bcsh.ca.gov/hcfc/documents/heap_funding_resources.pdf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140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HCFC website </a:t>
            </a:r>
            <a:r>
              <a:rPr lang="en-US" sz="1700" dirty="0">
                <a:hlinkClick r:id="rId2"/>
              </a:rPr>
              <a:t>https://www.bcsh.ca.gov/hcfc/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Questions:  </a:t>
            </a:r>
            <a:r>
              <a:rPr lang="en-US" sz="1700" u="sng" dirty="0">
                <a:hlinkClick r:id="rId3"/>
              </a:rPr>
              <a:t>HCFC@BCSH.ca.gov</a:t>
            </a:r>
            <a:endParaRPr lang="en-US" sz="17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To request HCFC staff presentations:  </a:t>
            </a:r>
            <a:r>
              <a:rPr lang="en-US" sz="1700" dirty="0">
                <a:solidFill>
                  <a:srgbClr val="1B33AB"/>
                </a:solidFill>
                <a:hlinkClick r:id="rId4"/>
              </a:rPr>
              <a:t>https://www.bcsh.ca.gov/hcfc/webapps/request.php</a:t>
            </a:r>
            <a:endParaRPr lang="en-US" sz="1700" dirty="0">
              <a:solidFill>
                <a:srgbClr val="1B33A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To receive information releases regarding the HEAP program, please register for the program </a:t>
            </a:r>
            <a:r>
              <a:rPr lang="en-US" sz="1700" u="sng" dirty="0">
                <a:hlinkClick r:id="rId5"/>
              </a:rPr>
              <a:t>listserv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hlinkClick r:id="rId6"/>
              </a:rPr>
              <a:t>https://twitter.com/CA_HCFC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u="sng" dirty="0">
                <a:hlinkClick r:id="rId7"/>
              </a:rPr>
              <a:t>https://www.facebook.com/CalHCFC/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/>
              <a:t>Lahela Mattox, Director of Local Partnership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/>
              <a:t>916-201-7333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hlinkClick r:id="rId8"/>
              </a:rPr>
              <a:t>Lahela.mattox@bcsh.ca.gov</a:t>
            </a: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6B5B1BB-2891-440E-AA19-C6D28285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F229E036-8F25-4872-A03F-E4FDCB55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0C9EA33-BCF1-4EF9-A0FB-F3B8806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4" name="Picture 1" descr="cid:image001.png@01D4356D.073F3FC0">
            <a:extLst>
              <a:ext uri="{FF2B5EF4-FFF2-40B4-BE49-F238E27FC236}">
                <a16:creationId xmlns="" xmlns:a16="http://schemas.microsoft.com/office/drawing/2014/main" id="{E9496BF5-4C42-40F3-BD95-AD6D145C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16" y="3718450"/>
            <a:ext cx="358789" cy="3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 descr="cid:image002.jpg@01D4356D.073F3FC0">
            <a:extLst>
              <a:ext uri="{FF2B5EF4-FFF2-40B4-BE49-F238E27FC236}">
                <a16:creationId xmlns="" xmlns:a16="http://schemas.microsoft.com/office/drawing/2014/main" id="{954CB6B2-A4B0-4170-9C8B-06226276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21" y="4005122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5243007A-D6F8-425B-A75E-D9B053FE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DB4D94EA-49D4-406E-8121-5E3F6054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5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248" y="571664"/>
            <a:ext cx="5989320" cy="686378"/>
          </a:xfrm>
        </p:spPr>
        <p:txBody>
          <a:bodyPr>
            <a:normAutofit/>
          </a:bodyPr>
          <a:lstStyle/>
          <a:p>
            <a:pPr algn="ctr"/>
            <a:r>
              <a:rPr lang="en-US" sz="4400" b="1" cap="small" dirty="0"/>
              <a:t>HEAP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1240A-3F3C-488B-9BE5-7C5700A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57682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CAD28AD-5A73-4E1F-BCF6-9B1DB5533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80722"/>
              </p:ext>
            </p:extLst>
          </p:nvPr>
        </p:nvGraphicFramePr>
        <p:xfrm>
          <a:off x="228891" y="1258042"/>
          <a:ext cx="8764034" cy="51977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6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7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56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Program Overview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$500 million one-time block grant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Intended to provide localities with funding to address their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/>
                        <a:t>      immediate homelessness challenges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49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Eligible Applicants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43 Continuums of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11 Largest Cities, with populations of 330,000 or more (as of January 2018)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Avenir LT Std 65 Medium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2185">
                <a:tc>
                  <a:txBody>
                    <a:bodyPr/>
                    <a:lstStyle/>
                    <a:p>
                      <a:r>
                        <a:rPr lang="en-US" sz="1600" b="1" dirty="0"/>
                        <a:t>Key Elements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venir LT Std 65 Medium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Required a crisis shelter declaration to be a direct recipient of HEAP funds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Required a demonstration of collaboration 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Mandated that at least 5% of the allocation MUST be used to establish or expand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      programs to meet the needs of youth experiencing homelessness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Eligible applicants to determine how to expend funds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Eligible uses must align with Housing First Policy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50% obligated by January 1, 2020, 100% fully expended by June 30, 2021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100% of funds were disbursed within 60 days of a completed application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696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Lessons Learned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kern="1200" dirty="0"/>
                        <a:t>Streamlined application and disbursement processes</a:t>
                      </a:r>
                    </a:p>
                    <a:p>
                      <a:pPr marL="4763" lvl="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none" kern="1200" dirty="0"/>
                        <a:t>Technical Assistance was critical (Office Hours, 1:1, workshops, roundtables)</a:t>
                      </a:r>
                    </a:p>
                    <a:p>
                      <a:pPr marL="4763" lvl="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none" kern="1200" dirty="0"/>
                        <a:t>Local government liaison dedicated to supporting collaboration, partnership, and    </a:t>
                      </a:r>
                    </a:p>
                    <a:p>
                      <a:pPr marL="0" lv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u="none" kern="1200" dirty="0"/>
                        <a:t>      alignment of resources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584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92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Statewide HEAP Expenditures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46627F-64C2-4DB2-BBF0-7FC8339C92CF}"/>
              </a:ext>
            </a:extLst>
          </p:cNvPr>
          <p:cNvSpPr txBox="1"/>
          <p:nvPr/>
        </p:nvSpPr>
        <p:spPr>
          <a:xfrm>
            <a:off x="117476" y="1954011"/>
            <a:ext cx="28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Statewide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F55315-C3E4-4D33-AC36-C6152180D98B}"/>
              </a:ext>
            </a:extLst>
          </p:cNvPr>
          <p:cNvSpPr txBox="1"/>
          <p:nvPr/>
        </p:nvSpPr>
        <p:spPr>
          <a:xfrm>
            <a:off x="421419" y="2414734"/>
            <a:ext cx="26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Capital Improvements                            </a:t>
            </a:r>
          </a:p>
          <a:p>
            <a:pPr marL="285750" indent="-28575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Rental Assistance/Subsidies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377414-2325-46A8-B85E-2473190E0D91}"/>
              </a:ext>
            </a:extLst>
          </p:cNvPr>
          <p:cNvSpPr txBox="1"/>
          <p:nvPr/>
        </p:nvSpPr>
        <p:spPr>
          <a:xfrm>
            <a:off x="421419" y="2874133"/>
            <a:ext cx="26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Services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Homeless Youth Set-Aside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A2D5B7-2B32-42A5-84AE-B45004C03666}"/>
              </a:ext>
            </a:extLst>
          </p:cNvPr>
          <p:cNvSpPr txBox="1"/>
          <p:nvPr/>
        </p:nvSpPr>
        <p:spPr>
          <a:xfrm>
            <a:off x="421419" y="3329556"/>
            <a:ext cx="2627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Administrative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Other</a:t>
            </a:r>
          </a:p>
          <a:p>
            <a:pPr>
              <a:buClr>
                <a:schemeClr val="accent4"/>
              </a:buClr>
            </a:pPr>
            <a:endParaRPr lang="en-US" sz="1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0FD9089-A9BD-4127-9F37-F8256EB84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748354"/>
              </p:ext>
            </p:extLst>
          </p:nvPr>
        </p:nvGraphicFramePr>
        <p:xfrm>
          <a:off x="2508019" y="180487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7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37" y="782889"/>
            <a:ext cx="5989320" cy="686378"/>
          </a:xfrm>
        </p:spPr>
        <p:txBody>
          <a:bodyPr>
            <a:normAutofit/>
          </a:bodyPr>
          <a:lstStyle/>
          <a:p>
            <a:pPr algn="ctr"/>
            <a:r>
              <a:rPr lang="en-US" sz="4400" b="1" cap="small" dirty="0"/>
              <a:t>HHAP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1240A-3F3C-488B-9BE5-7C5700A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57682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CAD28AD-5A73-4E1F-BCF6-9B1DB5533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80610"/>
              </p:ext>
            </p:extLst>
          </p:nvPr>
        </p:nvGraphicFramePr>
        <p:xfrm>
          <a:off x="155048" y="1469269"/>
          <a:ext cx="8833899" cy="53362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7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6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339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Program Overview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One-time block grant</a:t>
                      </a:r>
                    </a:p>
                    <a:p>
                      <a:pPr marL="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Provides local jurisdictions with funds to support regional coordination and expand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/>
                        <a:t>      or develop local capacity to address their immediate homelessness challenges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39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Eligible Applicants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44 Continuums of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venir LT Std 65 Medium"/>
                          <a:cs typeface="Times New Roman" panose="02020603050405020304" pitchFamily="18" charset="0"/>
                        </a:rPr>
                        <a:t>13 Largest Cities, with populations of 300,000 or more (as of January 2019)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Avenir LT Std 65 Medium"/>
                          <a:ea typeface="+mn-ea"/>
                          <a:cs typeface="Times New Roman" panose="02020603050405020304" pitchFamily="18" charset="0"/>
                        </a:rPr>
                        <a:t>58 Counties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7523">
                <a:tc>
                  <a:txBody>
                    <a:bodyPr/>
                    <a:lstStyle/>
                    <a:p>
                      <a:r>
                        <a:rPr lang="en-US" sz="1600" b="1" dirty="0"/>
                        <a:t>Funding Allocations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venir LT Std 65 Medium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190 million – Continuums of Care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275 million – Large Cities</a:t>
                      </a:r>
                    </a:p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175 million – Counties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venir LT Std 65 Medium"/>
                        </a:rPr>
                        <a:t>Allocations are based on each CoCs proportionate share of the state’s total homeless population based on the homeless point-in time count (PIT).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effectLst/>
                          <a:latin typeface="Avenir LT Std 65 Medium"/>
                          <a:ea typeface="+mn-ea"/>
                          <a:cs typeface="Times New Roman" panose="02020603050405020304" pitchFamily="18" charset="0"/>
                        </a:rPr>
                        <a:t>Eligible uses to be further defined in the HHAP program guidance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Avenir LT Std 65 Medium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8194">
                <a:tc>
                  <a:txBody>
                    <a:bodyPr/>
                    <a:lstStyle/>
                    <a:p>
                      <a:r>
                        <a:rPr lang="en-US" sz="1600" b="1" dirty="0"/>
                        <a:t>Key Elements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venir LT Std 65 Medium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Requires a demonstration </a:t>
                      </a:r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they have coordinated with other jurisdictions to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identify their share of the regional need to address homelessness, and how the   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requested funds will help meet the jurisdiction’s share of that need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Mandate that at least 8% of the allocation MUST be used to establish or expand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      programs to meet the needs of youth experiencing homelessness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Does not require a crisis shelter declaration to be a direct recipient of HHAP funds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584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2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cap="small" dirty="0"/>
              <a:t>HHAP Important 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1240A-3F3C-488B-9BE5-7C5700A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E68403A-00BD-4179-A986-E02D3797E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1101"/>
              </p:ext>
            </p:extLst>
          </p:nvPr>
        </p:nvGraphicFramePr>
        <p:xfrm>
          <a:off x="822961" y="1914951"/>
          <a:ext cx="7586402" cy="4212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838">
                  <a:extLst>
                    <a:ext uri="{9D8B030D-6E8A-4147-A177-3AD203B41FA5}">
                      <a16:colId xmlns="" xmlns:a16="http://schemas.microsoft.com/office/drawing/2014/main" val="3709295613"/>
                    </a:ext>
                  </a:extLst>
                </a:gridCol>
                <a:gridCol w="4509564">
                  <a:extLst>
                    <a:ext uri="{9D8B030D-6E8A-4147-A177-3AD203B41FA5}">
                      <a16:colId xmlns="" xmlns:a16="http://schemas.microsoft.com/office/drawing/2014/main" val="3307376837"/>
                    </a:ext>
                  </a:extLst>
                </a:gridCol>
              </a:tblGrid>
              <a:tr h="4149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HHAP TIMELINE</a:t>
                      </a:r>
                    </a:p>
                  </a:txBody>
                  <a:tcPr marL="102710" marR="102710" marT="51355" marB="5135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5006385"/>
                  </a:ext>
                </a:extLst>
              </a:tr>
              <a:tr h="55552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October 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Program Guidance published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6910763"/>
                  </a:ext>
                </a:extLst>
              </a:tr>
              <a:tr h="42712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October 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Application Map and Instructions released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30609"/>
                  </a:ext>
                </a:extLst>
              </a:tr>
              <a:tr h="77962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November-December 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Release of NOFA and Application (dependent upon the release of 2019 point-in-time count by US Housing and Urban Development)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469242"/>
                  </a:ext>
                </a:extLst>
              </a:tr>
              <a:tr h="46702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February 15, 2020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HHAP Applications Due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5953692"/>
                  </a:ext>
                </a:extLst>
              </a:tr>
              <a:tr h="46702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April 1, 2020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 HHAP awards to be made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077235"/>
                  </a:ext>
                </a:extLst>
              </a:tr>
              <a:tr h="51413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31, 2023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HHAP program funds must be contractually obligated **varies for counties, CoCs, and large cities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2454003"/>
                  </a:ext>
                </a:extLst>
              </a:tr>
              <a:tr h="4788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June 30, 2025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HHAP program funds must be fully expended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080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22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HHAP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04880"/>
            <a:ext cx="7543801" cy="4762898"/>
          </a:xfrm>
        </p:spPr>
        <p:txBody>
          <a:bodyPr vert="horz" lIns="0" tIns="45720" rIns="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Streamlined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Consists of an on-line portal for eligible applicants to submit their application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Applicants will submit supporting required documents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Technical assistance will be provided to ensure applications are submitted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Applications will be reviewed and approved on a rolling basis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7875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HHAP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04880"/>
            <a:ext cx="7543801" cy="476289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Consists of a narrative that demonstrates: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dirty="0"/>
              <a:t>how </a:t>
            </a:r>
            <a:r>
              <a:rPr lang="en-US" sz="1800" dirty="0"/>
              <a:t>they</a:t>
            </a:r>
            <a:r>
              <a:rPr lang="en-US" sz="1800" b="1" dirty="0"/>
              <a:t> </a:t>
            </a:r>
            <a:r>
              <a:rPr lang="en-US" sz="1800" dirty="0"/>
              <a:t>have coordinated with other jurisdictions to identify their share of the regional need to address homelessness, and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dirty="0"/>
              <a:t>how</a:t>
            </a:r>
            <a:r>
              <a:rPr lang="en-US" sz="1800" dirty="0"/>
              <a:t> the requested funds will help meet the jurisdiction’s share of that need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Additional elements: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Current resources and programs addressing homelessness and the gaps that exist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List of partners working with the applicant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Current available funding and how HHAP funds will compliment the current funding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Identify the solutions, models, partners, specifically identifying what evidence-based practices will be used to close the gaps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38479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Key Goals of Strategic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="" xmlns:a16="http://schemas.microsoft.com/office/drawing/2014/main" id="{AC5A819C-F20B-494C-8EA3-0CD0766DE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908438"/>
              </p:ext>
            </p:extLst>
          </p:nvPr>
        </p:nvGraphicFramePr>
        <p:xfrm>
          <a:off x="1010653" y="1945837"/>
          <a:ext cx="7398710" cy="422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11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84" y="1152939"/>
            <a:ext cx="8141881" cy="651940"/>
          </a:xfrm>
        </p:spPr>
        <p:txBody>
          <a:bodyPr>
            <a:noAutofit/>
          </a:bodyPr>
          <a:lstStyle/>
          <a:p>
            <a:pPr algn="ctr"/>
            <a:r>
              <a:rPr lang="en-US" sz="3600" b="1" cap="small" dirty="0"/>
              <a:t>Evidence-Based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11680"/>
            <a:ext cx="7543801" cy="4556098"/>
          </a:xfrm>
        </p:spPr>
        <p:txBody>
          <a:bodyPr vert="horz" lIns="0" tIns="45720" rIns="0" bIns="45720" rtlCol="0" anchor="t"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HEAP funding allowed for jurisdictions to have flexibility to use funds to meet their emergency needs.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HHAP is an additional investment that focuses on evidence-based best practices, regional coordination, and services specific to the needs of youth.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The list of Eligible uses are aligned with evidence-based practices</a:t>
            </a:r>
          </a:p>
          <a:p>
            <a:pPr marL="201168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B47084-FE64-40CE-8893-707660AA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DF1DD-216E-4466-B717-B7472461ED5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28641409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BB784716C8947AF64301623015652" ma:contentTypeVersion="2" ma:contentTypeDescription="Create a new document." ma:contentTypeScope="" ma:versionID="ea15dfb3a0c7fdd67ebe57b606baa3fd">
  <xsd:schema xmlns:xsd="http://www.w3.org/2001/XMLSchema" xmlns:xs="http://www.w3.org/2001/XMLSchema" xmlns:p="http://schemas.microsoft.com/office/2006/metadata/properties" xmlns:ns3="b3d5aadd-da1b-4015-bb17-695642e1a36f" targetNamespace="http://schemas.microsoft.com/office/2006/metadata/properties" ma:root="true" ma:fieldsID="329b233508fea5fc56a95d097014a151" ns3:_="">
    <xsd:import namespace="b3d5aadd-da1b-4015-bb17-695642e1a3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5aadd-da1b-4015-bb17-695642e1a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8BD04-1DA1-41A7-9781-408762494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97751-0EA4-48A1-AE4B-D54469DAAF3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3d5aadd-da1b-4015-bb17-695642e1a36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7BB02A-3311-4426-A2AC-4933886E5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5aadd-da1b-4015-bb17-695642e1a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13979</TotalTime>
  <Words>990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PowerPoint Presentation</vt:lpstr>
      <vt:lpstr>HEAP</vt:lpstr>
      <vt:lpstr>Statewide HEAP Expenditures</vt:lpstr>
      <vt:lpstr>HHAP</vt:lpstr>
      <vt:lpstr>HHAP Important Dates</vt:lpstr>
      <vt:lpstr>HHAP Application Process</vt:lpstr>
      <vt:lpstr>HHAP Application</vt:lpstr>
      <vt:lpstr>Key Goals of Strategic Plans</vt:lpstr>
      <vt:lpstr>Evidence-Based Best Practices</vt:lpstr>
      <vt:lpstr>PowerPoint Presentation</vt:lpstr>
      <vt:lpstr>Regional Coordination</vt:lpstr>
      <vt:lpstr>People Experiencing Homelessness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Homeless and Health Policy in the State of California</dc:title>
  <dc:creator>Cathy Kungu</dc:creator>
  <cp:lastModifiedBy>Sara Floor</cp:lastModifiedBy>
  <cp:revision>332</cp:revision>
  <cp:lastPrinted>2018-09-06T03:45:17Z</cp:lastPrinted>
  <dcterms:created xsi:type="dcterms:W3CDTF">2016-09-15T15:17:00Z</dcterms:created>
  <dcterms:modified xsi:type="dcterms:W3CDTF">2019-10-08T23:05:50Z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0x010100643BB784716C8947AF64301623015652</vt:lpwstr>
  </property>
</Properties>
</file>