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16" r:id="rId2"/>
    <p:sldId id="317" r:id="rId3"/>
    <p:sldId id="322" r:id="rId4"/>
    <p:sldId id="370" r:id="rId5"/>
    <p:sldId id="362" r:id="rId6"/>
    <p:sldId id="361" r:id="rId7"/>
    <p:sldId id="350" r:id="rId8"/>
    <p:sldId id="373" r:id="rId9"/>
    <p:sldId id="336" r:id="rId10"/>
    <p:sldId id="371" r:id="rId11"/>
    <p:sldId id="372" r:id="rId12"/>
    <p:sldId id="325" r:id="rId13"/>
    <p:sldId id="347" r:id="rId14"/>
    <p:sldId id="327" r:id="rId15"/>
    <p:sldId id="338" r:id="rId16"/>
    <p:sldId id="369" r:id="rId17"/>
    <p:sldId id="348" r:id="rId18"/>
    <p:sldId id="330" r:id="rId19"/>
    <p:sldId id="360" r:id="rId20"/>
    <p:sldId id="332" r:id="rId21"/>
    <p:sldId id="333" r:id="rId22"/>
    <p:sldId id="374" r:id="rId23"/>
  </p:sldIdLst>
  <p:sldSz cx="9144000" cy="6858000" type="screen4x3"/>
  <p:notesSz cx="6858000" cy="9144000"/>
  <p:embeddedFontLst>
    <p:embeddedFont>
      <p:font typeface="Franklin Gothic Heavy" panose="020B0903020102020204" pitchFamily="34" charset="0"/>
      <p:regular r:id="rId26"/>
      <p:italic r:id="rId27"/>
    </p:embeddedFon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Franklin Gothic Medium" panose="020B0603020102020204" pitchFamily="34" charset="0"/>
      <p:regular r:id="rId33"/>
      <p:italic r:id="rId34"/>
    </p:embeddedFont>
  </p:embeddedFontLst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A9C500"/>
    <a:srgbClr val="08080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0200" autoAdjust="0"/>
  </p:normalViewPr>
  <p:slideViewPr>
    <p:cSldViewPr snapToGrid="0" snapToObjects="1">
      <p:cViewPr>
        <p:scale>
          <a:sx n="66" d="100"/>
          <a:sy n="66" d="100"/>
        </p:scale>
        <p:origin x="-2922" y="-9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4" d="100"/>
          <a:sy n="64" d="100"/>
        </p:scale>
        <p:origin x="-3130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gs" Target="tags/tag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SEX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SEX</c:v>
                </c:pt>
              </c:strCache>
            </c:strRef>
          </c:tx>
          <c:cat>
            <c:strRef>
              <c:f>Sheet1!$A$2:$A$3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195</c:v>
                </c:pt>
                <c:pt idx="1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AGE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AGE</c:v>
                </c:pt>
              </c:strCache>
            </c:strRef>
          </c:tx>
          <c:cat>
            <c:strRef>
              <c:f>Sheet1!$A$2:$A$7</c:f>
              <c:strCache>
                <c:ptCount val="6"/>
                <c:pt idx="0">
                  <c:v>18-29</c:v>
                </c:pt>
                <c:pt idx="1">
                  <c:v>30-39</c:v>
                </c:pt>
                <c:pt idx="2">
                  <c:v>40-49</c:v>
                </c:pt>
                <c:pt idx="3">
                  <c:v>50-59</c:v>
                </c:pt>
                <c:pt idx="4">
                  <c:v>60-69</c:v>
                </c:pt>
                <c:pt idx="5">
                  <c:v>70 +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8</c:v>
                </c:pt>
                <c:pt idx="1">
                  <c:v>27</c:v>
                </c:pt>
                <c:pt idx="2">
                  <c:v>56</c:v>
                </c:pt>
                <c:pt idx="3">
                  <c:v>130</c:v>
                </c:pt>
                <c:pt idx="4">
                  <c:v>56</c:v>
                </c:pt>
                <c:pt idx="5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600199-8BB7-422F-8D4C-DABCDB206F3B}" type="doc">
      <dgm:prSet loTypeId="urn:microsoft.com/office/officeart/2005/8/layout/hierarchy4" loCatId="hierarchy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229449F-E7FE-4981-8F0F-401E3F098CC8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PATIENT IDENTIFICATION</a:t>
          </a:r>
        </a:p>
        <a:p>
          <a:r>
            <a:rPr lang="en-US" dirty="0" smtClean="0"/>
            <a:t>by DHS Hospitals and other clinical partners</a:t>
          </a:r>
        </a:p>
      </dgm:t>
    </dgm:pt>
    <dgm:pt modelId="{25F8CDB1-7866-4F29-AFFE-EE7C47660F8B}" type="parTrans" cxnId="{E20E12C0-02B3-410D-BEC4-5E763F00DF7E}">
      <dgm:prSet/>
      <dgm:spPr/>
      <dgm:t>
        <a:bodyPr/>
        <a:lstStyle/>
        <a:p>
          <a:endParaRPr lang="en-US"/>
        </a:p>
      </dgm:t>
    </dgm:pt>
    <dgm:pt modelId="{CFE6E9D4-9244-4B16-A842-4618B79E1A85}" type="sibTrans" cxnId="{E20E12C0-02B3-410D-BEC4-5E763F00DF7E}">
      <dgm:prSet/>
      <dgm:spPr/>
      <dgm:t>
        <a:bodyPr/>
        <a:lstStyle/>
        <a:p>
          <a:endParaRPr lang="en-US"/>
        </a:p>
      </dgm:t>
    </dgm:pt>
    <dgm:pt modelId="{5E797DA4-88C5-4983-8BE1-7CC2F2EAED77}">
      <dgm:prSet phldrT="[Text]"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REVIEW/EVALUATE/ROUTE REFERRALS</a:t>
          </a:r>
        </a:p>
        <a:p>
          <a:r>
            <a:rPr lang="en-US" dirty="0" smtClean="0"/>
            <a:t>by HFH Administrative/Clinical Team</a:t>
          </a:r>
        </a:p>
      </dgm:t>
    </dgm:pt>
    <dgm:pt modelId="{CF3148E9-45C4-4CCA-AABB-D86A840349FD}" type="parTrans" cxnId="{B634D05C-4AD7-4AF2-B6D7-E664162F3ABD}">
      <dgm:prSet/>
      <dgm:spPr>
        <a:ln>
          <a:tailEnd type="triangle"/>
        </a:ln>
      </dgm:spPr>
      <dgm:t>
        <a:bodyPr/>
        <a:lstStyle/>
        <a:p>
          <a:endParaRPr lang="en-US"/>
        </a:p>
      </dgm:t>
    </dgm:pt>
    <dgm:pt modelId="{31508A61-59D7-4561-9243-754EBC019FEB}" type="sibTrans" cxnId="{B634D05C-4AD7-4AF2-B6D7-E664162F3ABD}">
      <dgm:prSet/>
      <dgm:spPr/>
      <dgm:t>
        <a:bodyPr/>
        <a:lstStyle/>
        <a:p>
          <a:endParaRPr lang="en-US"/>
        </a:p>
      </dgm:t>
    </dgm:pt>
    <dgm:pt modelId="{ED8B7C5D-848B-4A1C-AF71-DA8EBD4F3C42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INTERIM HOUSING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E3B9FAC6-4BAA-483A-BE19-6B261D2CEB8A}" type="parTrans" cxnId="{82431C4F-7F96-4E3B-A0EB-2CBD6202DA7C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/>
        </a:p>
      </dgm:t>
    </dgm:pt>
    <dgm:pt modelId="{84DFBB89-3A22-4AAB-BCC0-3E75247B923B}" type="sibTrans" cxnId="{82431C4F-7F96-4E3B-A0EB-2CBD6202DA7C}">
      <dgm:prSet/>
      <dgm:spPr/>
      <dgm:t>
        <a:bodyPr/>
        <a:lstStyle/>
        <a:p>
          <a:endParaRPr lang="en-US"/>
        </a:p>
      </dgm:t>
    </dgm:pt>
    <dgm:pt modelId="{E97516EB-1382-4398-BB19-CCF9D6C2C97C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PERMANENT HOUSING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E5AADDBB-BC5C-4FEB-BD67-5C1A67C7F9B6}" type="parTrans" cxnId="{7D77B1CB-C781-4034-B52A-25289848B6EF}">
      <dgm:prSet/>
      <dgm:spPr>
        <a:ln>
          <a:headEnd type="none" w="med" len="med"/>
          <a:tailEnd type="triangle" w="med" len="med"/>
        </a:ln>
      </dgm:spPr>
      <dgm:t>
        <a:bodyPr/>
        <a:lstStyle/>
        <a:p>
          <a:endParaRPr lang="en-US"/>
        </a:p>
      </dgm:t>
    </dgm:pt>
    <dgm:pt modelId="{5CD66070-0E4F-4EB1-AFC7-B37B144C9617}" type="sibTrans" cxnId="{7D77B1CB-C781-4034-B52A-25289848B6EF}">
      <dgm:prSet/>
      <dgm:spPr/>
      <dgm:t>
        <a:bodyPr/>
        <a:lstStyle/>
        <a:p>
          <a:endParaRPr lang="en-US"/>
        </a:p>
      </dgm:t>
    </dgm:pt>
    <dgm:pt modelId="{6F248838-ED28-488F-AEED-52C247086AA9}">
      <dgm:prSet/>
      <dgm:spPr/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RECUPERATIVE CARE</a:t>
          </a:r>
          <a:endParaRPr lang="en-US" dirty="0" smtClean="0">
            <a:effectLst/>
            <a:latin typeface="+mn-lt"/>
          </a:endParaRPr>
        </a:p>
      </dgm:t>
    </dgm:pt>
    <dgm:pt modelId="{9E3BA2E8-0881-4B6A-8B3E-7100D043D2FC}" type="sibTrans" cxnId="{1993ED0D-4DA6-4472-A9AA-B9DBB57A24B0}">
      <dgm:prSet/>
      <dgm:spPr/>
      <dgm:t>
        <a:bodyPr/>
        <a:lstStyle/>
        <a:p>
          <a:endParaRPr lang="en-US"/>
        </a:p>
      </dgm:t>
    </dgm:pt>
    <dgm:pt modelId="{DCBDA4A0-BD78-40CB-A8B6-705202EABAE3}" type="parTrans" cxnId="{1993ED0D-4DA6-4472-A9AA-B9DBB57A24B0}">
      <dgm:prSet/>
      <dgm:spPr>
        <a:ln>
          <a:tailEnd type="triangle"/>
        </a:ln>
      </dgm:spPr>
      <dgm:t>
        <a:bodyPr/>
        <a:lstStyle/>
        <a:p>
          <a:endParaRPr lang="en-US"/>
        </a:p>
      </dgm:t>
    </dgm:pt>
    <dgm:pt modelId="{5F683053-0191-4F1C-AEE6-7D28AA16FFFE}">
      <dgm:prSet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/>
            </a:gs>
          </a:gsLst>
        </a:gradFill>
      </dgm:spPr>
      <dgm:t>
        <a:bodyPr/>
        <a:lstStyle/>
        <a:p>
          <a:r>
            <a: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PERMANENT HOUSING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5C9F8CD5-4E52-4CCF-874D-532F6196AAAC}" type="parTrans" cxnId="{C256247E-56A7-43D7-A040-D0F04817AADE}">
      <dgm:prSet/>
      <dgm:spPr>
        <a:ln>
          <a:tailEnd type="triangle"/>
        </a:ln>
      </dgm:spPr>
      <dgm:t>
        <a:bodyPr/>
        <a:lstStyle/>
        <a:p>
          <a:endParaRPr lang="en-US"/>
        </a:p>
      </dgm:t>
    </dgm:pt>
    <dgm:pt modelId="{D941C1AC-CB01-4320-AF2B-654B11815A32}" type="sibTrans" cxnId="{C256247E-56A7-43D7-A040-D0F04817AADE}">
      <dgm:prSet/>
      <dgm:spPr/>
      <dgm:t>
        <a:bodyPr/>
        <a:lstStyle/>
        <a:p>
          <a:endParaRPr lang="en-US"/>
        </a:p>
      </dgm:t>
    </dgm:pt>
    <dgm:pt modelId="{F8388891-D012-462A-A33D-A6448D32C449}">
      <dgm:prSet/>
      <dgm:spPr/>
      <dgm:t>
        <a:bodyPr/>
        <a:lstStyle/>
        <a:p>
          <a:r>
            <a:rPr lang="en-US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rPr>
            <a:t>STABILIZATION  HOUSING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j-lt"/>
          </a:endParaRPr>
        </a:p>
      </dgm:t>
    </dgm:pt>
    <dgm:pt modelId="{A53121F9-B067-4FA0-A225-EEBA8AF37A84}" type="parTrans" cxnId="{563A6720-7A93-4DED-9250-4C29302F9A1E}">
      <dgm:prSet/>
      <dgm:spPr>
        <a:ln>
          <a:tailEnd type="triangle"/>
        </a:ln>
      </dgm:spPr>
      <dgm:t>
        <a:bodyPr/>
        <a:lstStyle/>
        <a:p>
          <a:endParaRPr lang="en-US"/>
        </a:p>
      </dgm:t>
    </dgm:pt>
    <dgm:pt modelId="{EF6C44A1-F693-4B7C-ABD7-D902839D8C64}" type="sibTrans" cxnId="{563A6720-7A93-4DED-9250-4C29302F9A1E}">
      <dgm:prSet/>
      <dgm:spPr/>
      <dgm:t>
        <a:bodyPr/>
        <a:lstStyle/>
        <a:p>
          <a:endParaRPr lang="en-US"/>
        </a:p>
      </dgm:t>
    </dgm:pt>
    <dgm:pt modelId="{887C054E-98DF-45DF-B497-19FB8C8AB52F}" type="pres">
      <dgm:prSet presAssocID="{BB600199-8BB7-422F-8D4C-DABCDB206F3B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FA7F23B9-21EC-44F6-B6A0-A0779893E083}" type="pres">
      <dgm:prSet presAssocID="{2229449F-E7FE-4981-8F0F-401E3F098CC8}" presName="vertOne" presStyleCnt="0"/>
      <dgm:spPr/>
    </dgm:pt>
    <dgm:pt modelId="{7552C9EE-00F5-4D9E-9B49-ABF60718E699}" type="pres">
      <dgm:prSet presAssocID="{2229449F-E7FE-4981-8F0F-401E3F098CC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895DFC-571A-4313-9987-9E37597C9621}" type="pres">
      <dgm:prSet presAssocID="{2229449F-E7FE-4981-8F0F-401E3F098CC8}" presName="parTransOne" presStyleCnt="0"/>
      <dgm:spPr/>
    </dgm:pt>
    <dgm:pt modelId="{CC0B0559-6769-42C6-9F69-C6AFFBF9B4AD}" type="pres">
      <dgm:prSet presAssocID="{2229449F-E7FE-4981-8F0F-401E3F098CC8}" presName="horzOne" presStyleCnt="0"/>
      <dgm:spPr/>
    </dgm:pt>
    <dgm:pt modelId="{FEA5D0E2-B1F3-45FF-AC5E-DF50392776F2}" type="pres">
      <dgm:prSet presAssocID="{5E797DA4-88C5-4983-8BE1-7CC2F2EAED77}" presName="vertTwo" presStyleCnt="0"/>
      <dgm:spPr/>
    </dgm:pt>
    <dgm:pt modelId="{217AB2A0-625A-4D95-AAE4-D1792637B72E}" type="pres">
      <dgm:prSet presAssocID="{5E797DA4-88C5-4983-8BE1-7CC2F2EAED77}" presName="txTwo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5873AD-D105-4EBD-9DCC-866E401A7F31}" type="pres">
      <dgm:prSet presAssocID="{5E797DA4-88C5-4983-8BE1-7CC2F2EAED77}" presName="parTransTwo" presStyleCnt="0"/>
      <dgm:spPr/>
    </dgm:pt>
    <dgm:pt modelId="{15D4D399-52E0-4141-B7D7-5BF46CFA8BCE}" type="pres">
      <dgm:prSet presAssocID="{5E797DA4-88C5-4983-8BE1-7CC2F2EAED77}" presName="horzTwo" presStyleCnt="0"/>
      <dgm:spPr/>
    </dgm:pt>
    <dgm:pt modelId="{4F8C3415-EB8C-4786-975E-FBED2B389AC8}" type="pres">
      <dgm:prSet presAssocID="{ED8B7C5D-848B-4A1C-AF71-DA8EBD4F3C42}" presName="vertThree" presStyleCnt="0"/>
      <dgm:spPr/>
    </dgm:pt>
    <dgm:pt modelId="{5DD3AAE3-E337-48AE-B040-846113B16D0F}" type="pres">
      <dgm:prSet presAssocID="{ED8B7C5D-848B-4A1C-AF71-DA8EBD4F3C42}" presName="txThre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DC6223D-838A-4045-9F80-3291DFAB3AD4}" type="pres">
      <dgm:prSet presAssocID="{ED8B7C5D-848B-4A1C-AF71-DA8EBD4F3C42}" presName="parTransThree" presStyleCnt="0"/>
      <dgm:spPr/>
    </dgm:pt>
    <dgm:pt modelId="{F2131766-4A63-49AE-B8EA-8AC8A5CC6BFC}" type="pres">
      <dgm:prSet presAssocID="{ED8B7C5D-848B-4A1C-AF71-DA8EBD4F3C42}" presName="horzThree" presStyleCnt="0"/>
      <dgm:spPr/>
    </dgm:pt>
    <dgm:pt modelId="{B7E3B87D-CF36-4859-82F9-FA44D482984A}" type="pres">
      <dgm:prSet presAssocID="{6F248838-ED28-488F-AEED-52C247086AA9}" presName="vertFour" presStyleCnt="0">
        <dgm:presLayoutVars>
          <dgm:chPref val="3"/>
        </dgm:presLayoutVars>
      </dgm:prSet>
      <dgm:spPr/>
    </dgm:pt>
    <dgm:pt modelId="{441234A4-1742-4118-ADE7-E0196E7BF0B5}" type="pres">
      <dgm:prSet presAssocID="{6F248838-ED28-488F-AEED-52C247086AA9}" presName="txFour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0A3E05B-0150-43F0-8296-645F8DE8D12E}" type="pres">
      <dgm:prSet presAssocID="{6F248838-ED28-488F-AEED-52C247086AA9}" presName="horzFour" presStyleCnt="0"/>
      <dgm:spPr/>
    </dgm:pt>
    <dgm:pt modelId="{0865F9E6-C077-439D-9030-F54D54B0BAD1}" type="pres">
      <dgm:prSet presAssocID="{9E3BA2E8-0881-4B6A-8B3E-7100D043D2FC}" presName="sibSpaceFour" presStyleCnt="0"/>
      <dgm:spPr/>
    </dgm:pt>
    <dgm:pt modelId="{D1A87071-7476-4344-BD77-C887BD538CFE}" type="pres">
      <dgm:prSet presAssocID="{F8388891-D012-462A-A33D-A6448D32C449}" presName="vertFour" presStyleCnt="0">
        <dgm:presLayoutVars>
          <dgm:chPref val="3"/>
        </dgm:presLayoutVars>
      </dgm:prSet>
      <dgm:spPr/>
    </dgm:pt>
    <dgm:pt modelId="{FE460630-2119-409D-A6D2-64CD5FC49A10}" type="pres">
      <dgm:prSet presAssocID="{F8388891-D012-462A-A33D-A6448D32C449}" presName="txFour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FD2A1DB-3A26-468A-9B69-191D782AA698}" type="pres">
      <dgm:prSet presAssocID="{F8388891-D012-462A-A33D-A6448D32C449}" presName="horzFour" presStyleCnt="0"/>
      <dgm:spPr/>
    </dgm:pt>
    <dgm:pt modelId="{83EC59BE-72E3-424D-90BA-EDC822605B02}" type="pres">
      <dgm:prSet presAssocID="{84DFBB89-3A22-4AAB-BCC0-3E75247B923B}" presName="sibSpaceThree" presStyleCnt="0"/>
      <dgm:spPr/>
    </dgm:pt>
    <dgm:pt modelId="{B3669D01-D81B-417B-B4F1-571C736413F4}" type="pres">
      <dgm:prSet presAssocID="{E97516EB-1382-4398-BB19-CCF9D6C2C97C}" presName="vertThree" presStyleCnt="0"/>
      <dgm:spPr/>
    </dgm:pt>
    <dgm:pt modelId="{1BF27E3C-AEF4-4976-8AAD-71D612BFE8A4}" type="pres">
      <dgm:prSet presAssocID="{E97516EB-1382-4398-BB19-CCF9D6C2C97C}" presName="txThre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AABB2D1-875D-43F7-ACAD-C59C20EC3240}" type="pres">
      <dgm:prSet presAssocID="{E97516EB-1382-4398-BB19-CCF9D6C2C97C}" presName="parTransThree" presStyleCnt="0"/>
      <dgm:spPr/>
    </dgm:pt>
    <dgm:pt modelId="{5B3B6FD7-73F6-4F6E-9953-B02410B6868A}" type="pres">
      <dgm:prSet presAssocID="{E97516EB-1382-4398-BB19-CCF9D6C2C97C}" presName="horzThree" presStyleCnt="0"/>
      <dgm:spPr/>
    </dgm:pt>
    <dgm:pt modelId="{4610D135-A95C-4C2D-A59B-BFC727284D7E}" type="pres">
      <dgm:prSet presAssocID="{5F683053-0191-4F1C-AEE6-7D28AA16FFFE}" presName="vertFour" presStyleCnt="0">
        <dgm:presLayoutVars>
          <dgm:chPref val="3"/>
        </dgm:presLayoutVars>
      </dgm:prSet>
      <dgm:spPr/>
    </dgm:pt>
    <dgm:pt modelId="{587B744A-2E24-478F-8AF0-A370BE127EB4}" type="pres">
      <dgm:prSet presAssocID="{5F683053-0191-4F1C-AEE6-7D28AA16FFFE}" presName="txFour" presStyleLbl="node4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A15BE2-8466-478F-9B87-13C36B372B37}" type="pres">
      <dgm:prSet presAssocID="{5F683053-0191-4F1C-AEE6-7D28AA16FFFE}" presName="horzFour" presStyleCnt="0"/>
      <dgm:spPr/>
    </dgm:pt>
  </dgm:ptLst>
  <dgm:cxnLst>
    <dgm:cxn modelId="{82041398-ACD8-4AC2-BDAB-68400BDCECB2}" type="presOf" srcId="{2229449F-E7FE-4981-8F0F-401E3F098CC8}" destId="{7552C9EE-00F5-4D9E-9B49-ABF60718E699}" srcOrd="0" destOrd="0" presId="urn:microsoft.com/office/officeart/2005/8/layout/hierarchy4"/>
    <dgm:cxn modelId="{D95BD118-3CA7-414B-AF1D-3C9F60CB0B87}" type="presOf" srcId="{BB600199-8BB7-422F-8D4C-DABCDB206F3B}" destId="{887C054E-98DF-45DF-B497-19FB8C8AB52F}" srcOrd="0" destOrd="0" presId="urn:microsoft.com/office/officeart/2005/8/layout/hierarchy4"/>
    <dgm:cxn modelId="{82431C4F-7F96-4E3B-A0EB-2CBD6202DA7C}" srcId="{5E797DA4-88C5-4983-8BE1-7CC2F2EAED77}" destId="{ED8B7C5D-848B-4A1C-AF71-DA8EBD4F3C42}" srcOrd="0" destOrd="0" parTransId="{E3B9FAC6-4BAA-483A-BE19-6B261D2CEB8A}" sibTransId="{84DFBB89-3A22-4AAB-BCC0-3E75247B923B}"/>
    <dgm:cxn modelId="{3465EEE6-EE31-4516-8810-911672EBC8DC}" type="presOf" srcId="{6F248838-ED28-488F-AEED-52C247086AA9}" destId="{441234A4-1742-4118-ADE7-E0196E7BF0B5}" srcOrd="0" destOrd="0" presId="urn:microsoft.com/office/officeart/2005/8/layout/hierarchy4"/>
    <dgm:cxn modelId="{B634D05C-4AD7-4AF2-B6D7-E664162F3ABD}" srcId="{2229449F-E7FE-4981-8F0F-401E3F098CC8}" destId="{5E797DA4-88C5-4983-8BE1-7CC2F2EAED77}" srcOrd="0" destOrd="0" parTransId="{CF3148E9-45C4-4CCA-AABB-D86A840349FD}" sibTransId="{31508A61-59D7-4561-9243-754EBC019FEB}"/>
    <dgm:cxn modelId="{7D77B1CB-C781-4034-B52A-25289848B6EF}" srcId="{5E797DA4-88C5-4983-8BE1-7CC2F2EAED77}" destId="{E97516EB-1382-4398-BB19-CCF9D6C2C97C}" srcOrd="1" destOrd="0" parTransId="{E5AADDBB-BC5C-4FEB-BD67-5C1A67C7F9B6}" sibTransId="{5CD66070-0E4F-4EB1-AFC7-B37B144C9617}"/>
    <dgm:cxn modelId="{E4C0C49D-4B7F-48A1-8C3A-5A56963C335C}" type="presOf" srcId="{E97516EB-1382-4398-BB19-CCF9D6C2C97C}" destId="{1BF27E3C-AEF4-4976-8AAD-71D612BFE8A4}" srcOrd="0" destOrd="0" presId="urn:microsoft.com/office/officeart/2005/8/layout/hierarchy4"/>
    <dgm:cxn modelId="{9023C46B-CDFD-44ED-802A-15D31068D60E}" type="presOf" srcId="{5E797DA4-88C5-4983-8BE1-7CC2F2EAED77}" destId="{217AB2A0-625A-4D95-AAE4-D1792637B72E}" srcOrd="0" destOrd="0" presId="urn:microsoft.com/office/officeart/2005/8/layout/hierarchy4"/>
    <dgm:cxn modelId="{1993ED0D-4DA6-4472-A9AA-B9DBB57A24B0}" srcId="{ED8B7C5D-848B-4A1C-AF71-DA8EBD4F3C42}" destId="{6F248838-ED28-488F-AEED-52C247086AA9}" srcOrd="0" destOrd="0" parTransId="{DCBDA4A0-BD78-40CB-A8B6-705202EABAE3}" sibTransId="{9E3BA2E8-0881-4B6A-8B3E-7100D043D2FC}"/>
    <dgm:cxn modelId="{563A6720-7A93-4DED-9250-4C29302F9A1E}" srcId="{ED8B7C5D-848B-4A1C-AF71-DA8EBD4F3C42}" destId="{F8388891-D012-462A-A33D-A6448D32C449}" srcOrd="1" destOrd="0" parTransId="{A53121F9-B067-4FA0-A225-EEBA8AF37A84}" sibTransId="{EF6C44A1-F693-4B7C-ABD7-D902839D8C64}"/>
    <dgm:cxn modelId="{253ED3D1-F629-4034-8304-806D932F9951}" type="presOf" srcId="{F8388891-D012-462A-A33D-A6448D32C449}" destId="{FE460630-2119-409D-A6D2-64CD5FC49A10}" srcOrd="0" destOrd="0" presId="urn:microsoft.com/office/officeart/2005/8/layout/hierarchy4"/>
    <dgm:cxn modelId="{3B677B29-A0C6-4322-A0BD-461B21D068B7}" type="presOf" srcId="{5F683053-0191-4F1C-AEE6-7D28AA16FFFE}" destId="{587B744A-2E24-478F-8AF0-A370BE127EB4}" srcOrd="0" destOrd="0" presId="urn:microsoft.com/office/officeart/2005/8/layout/hierarchy4"/>
    <dgm:cxn modelId="{7938DB3A-1955-4F8B-802D-93ECA4F25601}" type="presOf" srcId="{ED8B7C5D-848B-4A1C-AF71-DA8EBD4F3C42}" destId="{5DD3AAE3-E337-48AE-B040-846113B16D0F}" srcOrd="0" destOrd="0" presId="urn:microsoft.com/office/officeart/2005/8/layout/hierarchy4"/>
    <dgm:cxn modelId="{C256247E-56A7-43D7-A040-D0F04817AADE}" srcId="{E97516EB-1382-4398-BB19-CCF9D6C2C97C}" destId="{5F683053-0191-4F1C-AEE6-7D28AA16FFFE}" srcOrd="0" destOrd="0" parTransId="{5C9F8CD5-4E52-4CCF-874D-532F6196AAAC}" sibTransId="{D941C1AC-CB01-4320-AF2B-654B11815A32}"/>
    <dgm:cxn modelId="{E20E12C0-02B3-410D-BEC4-5E763F00DF7E}" srcId="{BB600199-8BB7-422F-8D4C-DABCDB206F3B}" destId="{2229449F-E7FE-4981-8F0F-401E3F098CC8}" srcOrd="0" destOrd="0" parTransId="{25F8CDB1-7866-4F29-AFFE-EE7C47660F8B}" sibTransId="{CFE6E9D4-9244-4B16-A842-4618B79E1A85}"/>
    <dgm:cxn modelId="{863E19B4-BFD4-4C72-A87B-79D1932DB8F9}" type="presParOf" srcId="{887C054E-98DF-45DF-B497-19FB8C8AB52F}" destId="{FA7F23B9-21EC-44F6-B6A0-A0779893E083}" srcOrd="0" destOrd="0" presId="urn:microsoft.com/office/officeart/2005/8/layout/hierarchy4"/>
    <dgm:cxn modelId="{D45C52D2-B8D7-494E-AB61-51414283FE28}" type="presParOf" srcId="{FA7F23B9-21EC-44F6-B6A0-A0779893E083}" destId="{7552C9EE-00F5-4D9E-9B49-ABF60718E699}" srcOrd="0" destOrd="0" presId="urn:microsoft.com/office/officeart/2005/8/layout/hierarchy4"/>
    <dgm:cxn modelId="{1C9F5A30-4068-4DD0-BB81-1857FE7CB67D}" type="presParOf" srcId="{FA7F23B9-21EC-44F6-B6A0-A0779893E083}" destId="{05895DFC-571A-4313-9987-9E37597C9621}" srcOrd="1" destOrd="0" presId="urn:microsoft.com/office/officeart/2005/8/layout/hierarchy4"/>
    <dgm:cxn modelId="{EC5E9926-2E5B-4008-94CD-EB89846FE872}" type="presParOf" srcId="{FA7F23B9-21EC-44F6-B6A0-A0779893E083}" destId="{CC0B0559-6769-42C6-9F69-C6AFFBF9B4AD}" srcOrd="2" destOrd="0" presId="urn:microsoft.com/office/officeart/2005/8/layout/hierarchy4"/>
    <dgm:cxn modelId="{5588933E-29CC-47F8-AB68-159DCEC44247}" type="presParOf" srcId="{CC0B0559-6769-42C6-9F69-C6AFFBF9B4AD}" destId="{FEA5D0E2-B1F3-45FF-AC5E-DF50392776F2}" srcOrd="0" destOrd="0" presId="urn:microsoft.com/office/officeart/2005/8/layout/hierarchy4"/>
    <dgm:cxn modelId="{5B2FC766-CE93-4381-BF51-35A2AA265B7D}" type="presParOf" srcId="{FEA5D0E2-B1F3-45FF-AC5E-DF50392776F2}" destId="{217AB2A0-625A-4D95-AAE4-D1792637B72E}" srcOrd="0" destOrd="0" presId="urn:microsoft.com/office/officeart/2005/8/layout/hierarchy4"/>
    <dgm:cxn modelId="{D0F07DE3-B707-4575-A526-5E6A00885C1D}" type="presParOf" srcId="{FEA5D0E2-B1F3-45FF-AC5E-DF50392776F2}" destId="{FA5873AD-D105-4EBD-9DCC-866E401A7F31}" srcOrd="1" destOrd="0" presId="urn:microsoft.com/office/officeart/2005/8/layout/hierarchy4"/>
    <dgm:cxn modelId="{EA9E11A5-DEEE-4ECA-B2E1-BCB68767BE27}" type="presParOf" srcId="{FEA5D0E2-B1F3-45FF-AC5E-DF50392776F2}" destId="{15D4D399-52E0-4141-B7D7-5BF46CFA8BCE}" srcOrd="2" destOrd="0" presId="urn:microsoft.com/office/officeart/2005/8/layout/hierarchy4"/>
    <dgm:cxn modelId="{98B0D759-9FF2-4441-9AAE-7F8FE33CBFB5}" type="presParOf" srcId="{15D4D399-52E0-4141-B7D7-5BF46CFA8BCE}" destId="{4F8C3415-EB8C-4786-975E-FBED2B389AC8}" srcOrd="0" destOrd="0" presId="urn:microsoft.com/office/officeart/2005/8/layout/hierarchy4"/>
    <dgm:cxn modelId="{01CD2DDE-91E5-4D96-A586-1920182D19F5}" type="presParOf" srcId="{4F8C3415-EB8C-4786-975E-FBED2B389AC8}" destId="{5DD3AAE3-E337-48AE-B040-846113B16D0F}" srcOrd="0" destOrd="0" presId="urn:microsoft.com/office/officeart/2005/8/layout/hierarchy4"/>
    <dgm:cxn modelId="{3F7DECFC-8EDB-4134-83F4-E2E41500AA7B}" type="presParOf" srcId="{4F8C3415-EB8C-4786-975E-FBED2B389AC8}" destId="{CDC6223D-838A-4045-9F80-3291DFAB3AD4}" srcOrd="1" destOrd="0" presId="urn:microsoft.com/office/officeart/2005/8/layout/hierarchy4"/>
    <dgm:cxn modelId="{317FB0A0-04E7-4030-BB68-28DA532C8DB2}" type="presParOf" srcId="{4F8C3415-EB8C-4786-975E-FBED2B389AC8}" destId="{F2131766-4A63-49AE-B8EA-8AC8A5CC6BFC}" srcOrd="2" destOrd="0" presId="urn:microsoft.com/office/officeart/2005/8/layout/hierarchy4"/>
    <dgm:cxn modelId="{46183AFF-F9BC-4980-9815-536C7B4FE229}" type="presParOf" srcId="{F2131766-4A63-49AE-B8EA-8AC8A5CC6BFC}" destId="{B7E3B87D-CF36-4859-82F9-FA44D482984A}" srcOrd="0" destOrd="0" presId="urn:microsoft.com/office/officeart/2005/8/layout/hierarchy4"/>
    <dgm:cxn modelId="{7DB8F621-CF9F-4D42-B777-454FB5560B4C}" type="presParOf" srcId="{B7E3B87D-CF36-4859-82F9-FA44D482984A}" destId="{441234A4-1742-4118-ADE7-E0196E7BF0B5}" srcOrd="0" destOrd="0" presId="urn:microsoft.com/office/officeart/2005/8/layout/hierarchy4"/>
    <dgm:cxn modelId="{C3975AAC-5C31-439B-85BA-03E53EE41C49}" type="presParOf" srcId="{B7E3B87D-CF36-4859-82F9-FA44D482984A}" destId="{30A3E05B-0150-43F0-8296-645F8DE8D12E}" srcOrd="1" destOrd="0" presId="urn:microsoft.com/office/officeart/2005/8/layout/hierarchy4"/>
    <dgm:cxn modelId="{F5443F92-5066-4ABA-B3DD-C59E6C4CA66A}" type="presParOf" srcId="{F2131766-4A63-49AE-B8EA-8AC8A5CC6BFC}" destId="{0865F9E6-C077-439D-9030-F54D54B0BAD1}" srcOrd="1" destOrd="0" presId="urn:microsoft.com/office/officeart/2005/8/layout/hierarchy4"/>
    <dgm:cxn modelId="{5A7D4415-37C9-41A2-9117-132FB90F8BC8}" type="presParOf" srcId="{F2131766-4A63-49AE-B8EA-8AC8A5CC6BFC}" destId="{D1A87071-7476-4344-BD77-C887BD538CFE}" srcOrd="2" destOrd="0" presId="urn:microsoft.com/office/officeart/2005/8/layout/hierarchy4"/>
    <dgm:cxn modelId="{7B0DBF5B-4AC7-4181-B619-DDA9F82EA0DC}" type="presParOf" srcId="{D1A87071-7476-4344-BD77-C887BD538CFE}" destId="{FE460630-2119-409D-A6D2-64CD5FC49A10}" srcOrd="0" destOrd="0" presId="urn:microsoft.com/office/officeart/2005/8/layout/hierarchy4"/>
    <dgm:cxn modelId="{2BA2633B-6D3A-4C67-B35D-3A743FB7938E}" type="presParOf" srcId="{D1A87071-7476-4344-BD77-C887BD538CFE}" destId="{FFD2A1DB-3A26-468A-9B69-191D782AA698}" srcOrd="1" destOrd="0" presId="urn:microsoft.com/office/officeart/2005/8/layout/hierarchy4"/>
    <dgm:cxn modelId="{6BCC5C1F-0C0C-4309-BAAC-1FD2911F9075}" type="presParOf" srcId="{15D4D399-52E0-4141-B7D7-5BF46CFA8BCE}" destId="{83EC59BE-72E3-424D-90BA-EDC822605B02}" srcOrd="1" destOrd="0" presId="urn:microsoft.com/office/officeart/2005/8/layout/hierarchy4"/>
    <dgm:cxn modelId="{64F0DB0B-E7F2-4E6C-B942-480772A68AD6}" type="presParOf" srcId="{15D4D399-52E0-4141-B7D7-5BF46CFA8BCE}" destId="{B3669D01-D81B-417B-B4F1-571C736413F4}" srcOrd="2" destOrd="0" presId="urn:microsoft.com/office/officeart/2005/8/layout/hierarchy4"/>
    <dgm:cxn modelId="{37B04226-FA87-419C-A693-E5C9FC482171}" type="presParOf" srcId="{B3669D01-D81B-417B-B4F1-571C736413F4}" destId="{1BF27E3C-AEF4-4976-8AAD-71D612BFE8A4}" srcOrd="0" destOrd="0" presId="urn:microsoft.com/office/officeart/2005/8/layout/hierarchy4"/>
    <dgm:cxn modelId="{936B1712-97ED-4D18-A5FA-C7DA8FD1F059}" type="presParOf" srcId="{B3669D01-D81B-417B-B4F1-571C736413F4}" destId="{9AABB2D1-875D-43F7-ACAD-C59C20EC3240}" srcOrd="1" destOrd="0" presId="urn:microsoft.com/office/officeart/2005/8/layout/hierarchy4"/>
    <dgm:cxn modelId="{32F9A7BD-3D0F-4E9D-BA84-25B63919D405}" type="presParOf" srcId="{B3669D01-D81B-417B-B4F1-571C736413F4}" destId="{5B3B6FD7-73F6-4F6E-9953-B02410B6868A}" srcOrd="2" destOrd="0" presId="urn:microsoft.com/office/officeart/2005/8/layout/hierarchy4"/>
    <dgm:cxn modelId="{C0822DA9-FE3A-4C40-96BB-688FE5F03F47}" type="presParOf" srcId="{5B3B6FD7-73F6-4F6E-9953-B02410B6868A}" destId="{4610D135-A95C-4C2D-A59B-BFC727284D7E}" srcOrd="0" destOrd="0" presId="urn:microsoft.com/office/officeart/2005/8/layout/hierarchy4"/>
    <dgm:cxn modelId="{4AC3C85B-CABA-48F0-8B56-264D1F9CDD39}" type="presParOf" srcId="{4610D135-A95C-4C2D-A59B-BFC727284D7E}" destId="{587B744A-2E24-478F-8AF0-A370BE127EB4}" srcOrd="0" destOrd="0" presId="urn:microsoft.com/office/officeart/2005/8/layout/hierarchy4"/>
    <dgm:cxn modelId="{81D2191B-66B4-4706-A68A-C2801492B453}" type="presParOf" srcId="{4610D135-A95C-4C2D-A59B-BFC727284D7E}" destId="{EBA15BE2-8466-478F-9B87-13C36B372B37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E2826-EC10-46E6-85B3-219E52CCC55B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2D4585-20F2-4D70-AA63-C0643D9A2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41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8732BB-2618-4988-B207-249E1E46EBCE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0B7BE-7C62-436C-B48A-3A62E5B61D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8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60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7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472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39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94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90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cap="all" baseline="0"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9967"/>
            <a:ext cx="9144000" cy="6858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West Bay\Links\docs\Logo\HOR-DHS white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326143"/>
            <a:ext cx="1981200" cy="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66650"/>
            <a:ext cx="685800" cy="685800"/>
          </a:xfrm>
        </p:spPr>
        <p:txBody>
          <a:bodyPr/>
          <a:lstStyle>
            <a:lvl1pPr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458200" y="6179967"/>
            <a:ext cx="685800" cy="6858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57200" y="1143000"/>
            <a:ext cx="8229600" cy="0"/>
          </a:xfrm>
          <a:prstGeom prst="line">
            <a:avLst/>
          </a:prstGeom>
          <a:ln w="635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488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West Bay\Links\shutterstock_36490930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4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9967"/>
            <a:ext cx="9144000" cy="6858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West Bay\Links\docs\Logo\HOR-DHS white.emf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326143"/>
            <a:ext cx="1981200" cy="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66650"/>
            <a:ext cx="685800" cy="685800"/>
          </a:xfrm>
        </p:spPr>
        <p:txBody>
          <a:bodyPr/>
          <a:lstStyle>
            <a:lvl1pPr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458200" y="6179967"/>
            <a:ext cx="685800" cy="6858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57200" y="1143000"/>
            <a:ext cx="8229600" cy="0"/>
          </a:xfrm>
          <a:prstGeom prst="line">
            <a:avLst/>
          </a:prstGeom>
          <a:ln w="635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4645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88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179967"/>
            <a:ext cx="9144000" cy="685800"/>
          </a:xfrm>
          <a:prstGeom prst="rect">
            <a:avLst/>
          </a:prstGeom>
          <a:solidFill>
            <a:srgbClr val="0000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D:\West Bay\Links\docs\Logo\HOR-DHS white.emf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326143"/>
            <a:ext cx="1981200" cy="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66650"/>
            <a:ext cx="685800" cy="685800"/>
          </a:xfrm>
        </p:spPr>
        <p:txBody>
          <a:bodyPr/>
          <a:lstStyle>
            <a:lvl1pPr algn="ctr">
              <a:defRPr sz="3200" b="0">
                <a:solidFill>
                  <a:schemeClr val="bg1"/>
                </a:solidFill>
                <a:latin typeface="+mj-lt"/>
              </a:defRPr>
            </a:lvl1pPr>
          </a:lstStyle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8458200" y="6179967"/>
            <a:ext cx="685800" cy="6858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457200" y="1143000"/>
            <a:ext cx="8229600" cy="0"/>
          </a:xfrm>
          <a:prstGeom prst="line">
            <a:avLst/>
          </a:prstGeom>
          <a:ln w="63500">
            <a:gradFill>
              <a:gsLst>
                <a:gs pos="0">
                  <a:schemeClr val="accent1"/>
                </a:gs>
                <a:gs pos="100000">
                  <a:schemeClr val="accent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26398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71800"/>
            <a:ext cx="7772400" cy="1362075"/>
          </a:xfrm>
        </p:spPr>
        <p:txBody>
          <a:bodyPr anchor="b">
            <a:noAutofit/>
          </a:bodyPr>
          <a:lstStyle>
            <a:lvl1pPr algn="l">
              <a:defRPr sz="5400" b="1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43400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2" descr="D:\West Bay\Links\docs\Logo\HOR-DHS white.emf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6326143"/>
            <a:ext cx="1981200" cy="37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2357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28813"/>
            <a:ext cx="7772400" cy="1362075"/>
          </a:xfrm>
        </p:spPr>
        <p:txBody>
          <a:bodyPr anchor="b">
            <a:noAutofit/>
          </a:bodyPr>
          <a:lstStyle>
            <a:lvl1pPr algn="l">
              <a:defRPr sz="5400" b="1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004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9175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11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398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596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5EE3A-5214-4F3E-A1FD-8AF24ADEC164}" type="datetimeFigureOut">
              <a:rPr lang="en-US" smtClean="0"/>
              <a:pPr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558A9-1DBE-4E41-84CE-979D030679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22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2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2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28600"/>
            <a:ext cx="8686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5525" y="993775"/>
            <a:ext cx="709295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191000" y="6054299"/>
            <a:ext cx="4572000" cy="523220"/>
          </a:xfrm>
          <a:prstGeom prst="rect">
            <a:avLst/>
          </a:prstGeom>
        </p:spPr>
        <p:txBody>
          <a:bodyPr anchor="b" anchorCtr="0">
            <a:spAutoFit/>
          </a:bodyPr>
          <a:lstStyle/>
          <a:p>
            <a:pPr algn="r"/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CHERI TODOROFF, DEPUTY DIRECTOR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ctodoroff@dhs.lacounty.gov</a:t>
            </a:r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25526" y="4655101"/>
            <a:ext cx="7092950" cy="400110"/>
          </a:xfrm>
          <a:prstGeom prst="rect">
            <a:avLst/>
          </a:prstGeom>
          <a:effectLst>
            <a:reflection blurRad="6350" stA="52000" endA="300" endPos="53000" dir="5400000" sy="-100000" algn="bl" rotWithShape="0"/>
          </a:effectLst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 ANGELES COUNTY DEPARTMENT OF HEALTH SERVICES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025525" y="4439198"/>
            <a:ext cx="7092950" cy="0"/>
          </a:xfrm>
          <a:prstGeom prst="line">
            <a:avLst/>
          </a:prstGeom>
          <a:ln w="57150">
            <a:solidFill>
              <a:schemeClr val="bg1"/>
            </a:solidFill>
          </a:ln>
          <a:effectLst>
            <a:outerShdw blurRad="292100" dist="139700" dir="2700000" algn="tl" rotWithShape="0">
              <a:prstClr val="black">
                <a:alpha val="65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 descr="D:\West Bay\Links\docs\Logo\VERT-DHS white.e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950430"/>
            <a:ext cx="1038225" cy="64281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4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Rental subsidies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Tenant Based Section 8</a:t>
            </a:r>
          </a:p>
          <a:p>
            <a:endParaRPr lang="en-US" dirty="0" smtClean="0"/>
          </a:p>
          <a:p>
            <a:r>
              <a:rPr lang="en-US" dirty="0" smtClean="0"/>
              <a:t>Project Based Vouchers</a:t>
            </a:r>
          </a:p>
          <a:p>
            <a:endParaRPr lang="en-US" dirty="0"/>
          </a:p>
          <a:p>
            <a:r>
              <a:rPr lang="en-US" dirty="0" smtClean="0"/>
              <a:t>Flexible Housing Subsidy Pool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86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County-wide</a:t>
            </a:r>
          </a:p>
          <a:p>
            <a:endParaRPr lang="en-US" dirty="0"/>
          </a:p>
          <a:p>
            <a:r>
              <a:rPr lang="en-US" dirty="0" smtClean="0"/>
              <a:t>Single family homes to 100+ unit apartment complexes</a:t>
            </a:r>
          </a:p>
          <a:p>
            <a:endParaRPr lang="en-US" dirty="0"/>
          </a:p>
          <a:p>
            <a:r>
              <a:rPr lang="en-US" dirty="0" smtClean="0"/>
              <a:t>Non-profit supportive housing, affordable housing, and private market housing</a:t>
            </a:r>
          </a:p>
          <a:p>
            <a:endParaRPr lang="en-US" dirty="0"/>
          </a:p>
          <a:p>
            <a:r>
              <a:rPr lang="en-US" dirty="0" smtClean="0"/>
              <a:t>Scattered site and project based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54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Intensive case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+mj-lt"/>
              </a:rPr>
              <a:t>Every client </a:t>
            </a:r>
            <a:r>
              <a:rPr lang="en-US" dirty="0" smtClean="0"/>
              <a:t>connected to services.</a:t>
            </a:r>
            <a:endParaRPr lang="en-US" dirty="0"/>
          </a:p>
          <a:p>
            <a:r>
              <a:rPr lang="en-US" dirty="0" smtClean="0">
                <a:latin typeface="+mj-lt"/>
              </a:rPr>
              <a:t>Individualized </a:t>
            </a:r>
            <a:r>
              <a:rPr lang="en-US" dirty="0">
                <a:latin typeface="+mj-lt"/>
              </a:rPr>
              <a:t>service </a:t>
            </a:r>
            <a:r>
              <a:rPr lang="en-US" dirty="0" smtClean="0"/>
              <a:t>planning; linkages to health, mental health, and substance use disorder services; benefits establishment</a:t>
            </a:r>
          </a:p>
          <a:p>
            <a:r>
              <a:rPr lang="en-US" dirty="0">
                <a:latin typeface="+mj-lt"/>
              </a:rPr>
              <a:t>Help clients retain </a:t>
            </a:r>
            <a:r>
              <a:rPr lang="en-US" dirty="0" smtClean="0"/>
              <a:t>housing and reach health and wellbeing goals. </a:t>
            </a:r>
          </a:p>
          <a:p>
            <a:r>
              <a:rPr lang="en-US" dirty="0" smtClean="0">
                <a:latin typeface="+mj-lt"/>
              </a:rPr>
              <a:t>Services provided by</a:t>
            </a:r>
            <a:r>
              <a:rPr lang="en-US" dirty="0" smtClean="0"/>
              <a:t> on-site staff or mobile teams.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3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769" b="45080"/>
          <a:stretch/>
        </p:blipFill>
        <p:spPr bwMode="auto">
          <a:xfrm>
            <a:off x="228600" y="228600"/>
            <a:ext cx="8686801" cy="6400799"/>
          </a:xfrm>
          <a:prstGeom prst="rect">
            <a:avLst/>
          </a:prstGeom>
          <a:noFill/>
          <a:effectLst>
            <a:innerShdw blurRad="635000" dir="135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1101498"/>
            <a:ext cx="7772400" cy="1362075"/>
          </a:xfrm>
        </p:spPr>
        <p:txBody>
          <a:bodyPr/>
          <a:lstStyle/>
          <a:p>
            <a:r>
              <a:rPr lang="en-US" dirty="0"/>
              <a:t>Flexible housing subsidy pool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84265" y="5334000"/>
            <a:ext cx="5775471" cy="910060"/>
            <a:chOff x="1905000" y="5334000"/>
            <a:chExt cx="5775471" cy="910060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70233" y="5765930"/>
              <a:ext cx="2044918" cy="44532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614679" y="5334000"/>
              <a:ext cx="1065792" cy="91006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05000" y="5334392"/>
              <a:ext cx="1466209" cy="9092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  <a:reflection blurRad="6350" stA="52000" endA="300" endPos="3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5756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new rental subsidy program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tabLst>
                <a:tab pos="7997825" algn="r"/>
              </a:tabLst>
            </a:pPr>
            <a:r>
              <a:rPr lang="en-US" dirty="0" smtClean="0">
                <a:latin typeface="+mj-lt"/>
              </a:rPr>
              <a:t>Launched:</a:t>
            </a:r>
            <a:r>
              <a:rPr lang="en-US" dirty="0" smtClean="0"/>
              <a:t>	January 2014 by Housing for Health</a:t>
            </a:r>
          </a:p>
          <a:p>
            <a:pPr>
              <a:tabLst>
                <a:tab pos="7997825" algn="r"/>
              </a:tabLst>
            </a:pPr>
            <a:endParaRPr lang="en-US" dirty="0" smtClean="0">
              <a:latin typeface="+mj-lt"/>
            </a:endParaRPr>
          </a:p>
          <a:p>
            <a:pPr>
              <a:tabLst>
                <a:tab pos="7997825" algn="r"/>
              </a:tabLst>
            </a:pPr>
            <a:r>
              <a:rPr lang="en-US" dirty="0" smtClean="0">
                <a:latin typeface="+mj-lt"/>
              </a:rPr>
              <a:t>Mission</a:t>
            </a:r>
            <a:r>
              <a:rPr lang="en-US" dirty="0">
                <a:latin typeface="+mj-lt"/>
              </a:rPr>
              <a:t>:</a:t>
            </a:r>
            <a:r>
              <a:rPr lang="en-US" dirty="0" smtClean="0"/>
              <a:t>	Quickly and effectively house homeless</a:t>
            </a:r>
          </a:p>
          <a:p>
            <a:pPr>
              <a:tabLst>
                <a:tab pos="7997825" algn="r"/>
              </a:tabLst>
            </a:pPr>
            <a:endParaRPr lang="en-US" dirty="0" smtClean="0">
              <a:latin typeface="+mj-lt"/>
            </a:endParaRPr>
          </a:p>
          <a:p>
            <a:pPr>
              <a:tabLst>
                <a:tab pos="7997825" algn="r"/>
              </a:tabLst>
            </a:pPr>
            <a:r>
              <a:rPr lang="en-US" dirty="0" smtClean="0">
                <a:latin typeface="+mj-lt"/>
              </a:rPr>
              <a:t>Initial Funding: 	</a:t>
            </a:r>
            <a:r>
              <a:rPr lang="en-US" dirty="0" smtClean="0"/>
              <a:t>$18 million (w/ $4 million from </a:t>
            </a:r>
            <a:br>
              <a:rPr lang="en-US" dirty="0" smtClean="0"/>
            </a:br>
            <a:r>
              <a:rPr lang="en-US" dirty="0" smtClean="0"/>
              <a:t>	Conrad N. Hilton Foundation)</a:t>
            </a:r>
          </a:p>
          <a:p>
            <a:pPr>
              <a:buNone/>
              <a:tabLst>
                <a:tab pos="7997825" algn="r"/>
              </a:tabLst>
            </a:pPr>
            <a:endParaRPr lang="en-US" dirty="0" smtClean="0">
              <a:latin typeface="+mj-lt"/>
            </a:endParaRPr>
          </a:p>
          <a:p>
            <a:pPr>
              <a:tabLst>
                <a:tab pos="7997825" algn="r"/>
              </a:tabLst>
            </a:pPr>
            <a:r>
              <a:rPr lang="en-US" dirty="0" smtClean="0">
                <a:latin typeface="+mj-lt"/>
              </a:rPr>
              <a:t>Housing Types: </a:t>
            </a:r>
            <a:r>
              <a:rPr lang="en-US" dirty="0" smtClean="0"/>
              <a:t>Supportive; Affordable; Private market housing</a:t>
            </a:r>
          </a:p>
          <a:p>
            <a:pPr>
              <a:tabLst>
                <a:tab pos="7997825" algn="r"/>
              </a:tabLst>
            </a:pPr>
            <a:endParaRPr lang="en-US" dirty="0" smtClean="0"/>
          </a:p>
          <a:p>
            <a:pPr>
              <a:tabLst>
                <a:tab pos="7997825" algn="r"/>
              </a:tabLst>
            </a:pPr>
            <a:r>
              <a:rPr lang="en-US" dirty="0">
                <a:latin typeface="+mj-lt"/>
              </a:rPr>
              <a:t>Product Types: </a:t>
            </a:r>
            <a:r>
              <a:rPr lang="en-US" dirty="0" smtClean="0"/>
              <a:t>SFHs; single apt. unit; blocks of units; entire building</a:t>
            </a:r>
          </a:p>
          <a:p>
            <a:pPr marL="0" indent="0">
              <a:buNone/>
              <a:tabLst>
                <a:tab pos="7997825" algn="r"/>
              </a:tabLst>
            </a:pPr>
            <a:endParaRPr lang="en-US" dirty="0" smtClean="0"/>
          </a:p>
          <a:p>
            <a:pPr>
              <a:tabLst>
                <a:tab pos="7997825" algn="r"/>
              </a:tabLst>
            </a:pPr>
            <a:endParaRPr lang="en-US" dirty="0" smtClean="0"/>
          </a:p>
          <a:p>
            <a:pPr>
              <a:tabLst>
                <a:tab pos="7997825" algn="r"/>
              </a:tabLst>
            </a:pPr>
            <a:endParaRPr lang="en-US" dirty="0" smtClean="0"/>
          </a:p>
          <a:p>
            <a:pPr>
              <a:tabLst>
                <a:tab pos="7997825" algn="r"/>
              </a:tabLst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66650"/>
            <a:ext cx="685800" cy="685800"/>
          </a:xfrm>
        </p:spPr>
        <p:txBody>
          <a:bodyPr/>
          <a:lstStyle/>
          <a:p>
            <a:fld id="{918558A9-1DBE-4E41-84CE-979D030679D0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95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Rental subsidy operator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BRILLIANT CORNERS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Operates FHSP:</a:t>
            </a:r>
          </a:p>
          <a:p>
            <a:r>
              <a:rPr lang="en-US" dirty="0" smtClean="0">
                <a:latin typeface="+mj-lt"/>
              </a:rPr>
              <a:t>Identifies/secures </a:t>
            </a:r>
            <a:r>
              <a:rPr lang="en-US" dirty="0">
                <a:latin typeface="+mj-lt"/>
              </a:rPr>
              <a:t>inventory </a:t>
            </a:r>
            <a:r>
              <a:rPr lang="en-US" dirty="0"/>
              <a:t>of decent, safe, and affordable housing countywide</a:t>
            </a:r>
          </a:p>
          <a:p>
            <a:r>
              <a:rPr lang="en-US" dirty="0">
                <a:latin typeface="+mj-lt"/>
              </a:rPr>
              <a:t>Agreements to lease</a:t>
            </a:r>
            <a:r>
              <a:rPr lang="en-US" dirty="0"/>
              <a:t>/procure housing</a:t>
            </a:r>
          </a:p>
          <a:p>
            <a:r>
              <a:rPr lang="en-US" dirty="0">
                <a:latin typeface="+mj-lt"/>
              </a:rPr>
              <a:t>24/7 response </a:t>
            </a:r>
            <a:r>
              <a:rPr lang="en-US" dirty="0"/>
              <a:t>to property owners and landlords</a:t>
            </a:r>
          </a:p>
          <a:p>
            <a:r>
              <a:rPr lang="en-US" dirty="0">
                <a:latin typeface="+mj-lt"/>
              </a:rPr>
              <a:t>Housing retention </a:t>
            </a:r>
            <a:r>
              <a:rPr lang="en-US" dirty="0"/>
              <a:t>services</a:t>
            </a:r>
          </a:p>
          <a:p>
            <a:r>
              <a:rPr lang="en-US" dirty="0">
                <a:latin typeface="+mj-lt"/>
              </a:rPr>
              <a:t>Monthly rental subsidy </a:t>
            </a:r>
            <a:r>
              <a:rPr lang="en-US" dirty="0"/>
              <a:t>payments to owners/operators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315200" y="4407877"/>
            <a:ext cx="1676400" cy="143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rental subsidies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59346" y="3898231"/>
            <a:ext cx="1460581" cy="1460581"/>
          </a:xfrm>
          <a:prstGeom prst="ellipse">
            <a:avLst/>
          </a:prstGeom>
          <a:solidFill>
            <a:srgbClr val="A9C500">
              <a:alpha val="74902"/>
            </a:srgbClr>
          </a:solidFill>
          <a:ln>
            <a:solidFill>
              <a:schemeClr val="accent3"/>
            </a:solidFill>
          </a:ln>
          <a:effectLst>
            <a:outerShdw blurRad="419100" dist="152400" dir="5400000" algn="t" rotWithShape="0">
              <a:prstClr val="black">
                <a:alpha val="56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anchor="ctr"/>
          <a:lstStyle/>
          <a:p>
            <a:pPr lvl="0" algn="ctr"/>
            <a:r>
              <a:rPr lang="en-US" sz="24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/>
              </a:rPr>
              <a:t>2014:</a:t>
            </a:r>
            <a:endParaRPr lang="en-US" sz="2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/>
            </a:endParaRPr>
          </a:p>
          <a:p>
            <a:pPr lvl="0" algn="ctr"/>
            <a:r>
              <a:rPr lang="en-US" sz="12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300 rental subsidies</a:t>
            </a:r>
            <a:endParaRPr lang="en-US" sz="105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Oval 5"/>
          <p:cNvSpPr/>
          <p:nvPr/>
        </p:nvSpPr>
        <p:spPr>
          <a:xfrm>
            <a:off x="1609934" y="3320527"/>
            <a:ext cx="2038285" cy="2038285"/>
          </a:xfrm>
          <a:prstGeom prst="ellipse">
            <a:avLst/>
          </a:prstGeom>
          <a:solidFill>
            <a:schemeClr val="tx2">
              <a:alpha val="74902"/>
            </a:schemeClr>
          </a:solidFill>
          <a:ln>
            <a:solidFill>
              <a:schemeClr val="tx2"/>
            </a:solidFill>
          </a:ln>
          <a:effectLst>
            <a:outerShdw blurRad="419100" dist="152400" dir="5400000" algn="t" rotWithShape="0">
              <a:prstClr val="black">
                <a:alpha val="56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alpha val="50000"/>
              <a:hueOff val="4663083"/>
              <a:satOff val="-14055"/>
              <a:lumOff val="-784"/>
              <a:alphaOff val="0"/>
            </a:schemeClr>
          </a:effectRef>
          <a:fontRef idx="minor">
            <a:schemeClr val="tx1"/>
          </a:fontRef>
        </p:style>
        <p:txBody>
          <a:bodyPr anchor="ctr"/>
          <a:lstStyle/>
          <a:p>
            <a:pPr lvl="0" algn="ctr"/>
            <a:r>
              <a:rPr lang="en-US" sz="36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/>
              </a:rPr>
              <a:t>2015:</a:t>
            </a:r>
            <a:endParaRPr lang="en-US" sz="3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/>
            </a:endParaRPr>
          </a:p>
          <a:p>
            <a:pPr lvl="0" algn="ctr"/>
            <a:r>
              <a:rPr lang="en-US" sz="16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600 rental subsidies</a:t>
            </a:r>
            <a:endParaRPr lang="en-US" sz="16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319247" y="2505213"/>
            <a:ext cx="2853599" cy="2853599"/>
          </a:xfrm>
          <a:prstGeom prst="ellipse">
            <a:avLst/>
          </a:prstGeom>
          <a:solidFill>
            <a:schemeClr val="accent6">
              <a:alpha val="74902"/>
            </a:schemeClr>
          </a:solidFill>
          <a:ln>
            <a:solidFill>
              <a:schemeClr val="accent6"/>
            </a:solidFill>
          </a:ln>
          <a:effectLst>
            <a:outerShdw blurRad="419100" dist="152400" dir="5400000" algn="t" rotWithShape="0">
              <a:prstClr val="black">
                <a:alpha val="56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alpha val="50000"/>
              <a:hueOff val="9326167"/>
              <a:satOff val="-28109"/>
              <a:lumOff val="-1568"/>
              <a:alphaOff val="0"/>
            </a:schemeClr>
          </a:effectRef>
          <a:fontRef idx="minor">
            <a:schemeClr val="tx1"/>
          </a:fontRef>
        </p:style>
        <p:txBody>
          <a:bodyPr anchor="ctr"/>
          <a:lstStyle/>
          <a:p>
            <a:pPr lvl="0" algn="ctr"/>
            <a:r>
              <a:rPr lang="en-US" sz="54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anklin Gothic Heavy"/>
              </a:rPr>
              <a:t>2016:</a:t>
            </a:r>
            <a:endParaRPr lang="en-US" sz="54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Franklin Gothic Heavy"/>
            </a:endParaRPr>
          </a:p>
          <a:p>
            <a:pPr lvl="0" algn="ctr"/>
            <a:r>
              <a:rPr lang="en-US" sz="2800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1200 rental subsidies</a:t>
            </a:r>
            <a:endParaRPr lang="en-US" sz="2800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Oval 7"/>
          <p:cNvSpPr/>
          <p:nvPr/>
        </p:nvSpPr>
        <p:spPr>
          <a:xfrm>
            <a:off x="5859280" y="1689899"/>
            <a:ext cx="3668913" cy="3668913"/>
          </a:xfrm>
          <a:prstGeom prst="ellipse">
            <a:avLst/>
          </a:prstGeom>
          <a:solidFill>
            <a:schemeClr val="accent4">
              <a:alpha val="74902"/>
            </a:schemeClr>
          </a:solidFill>
          <a:ln>
            <a:solidFill>
              <a:schemeClr val="accent4"/>
            </a:solidFill>
          </a:ln>
          <a:effectLst>
            <a:outerShdw blurRad="419100" dist="152400" dir="5400000" algn="t" rotWithShape="0">
              <a:prstClr val="black">
                <a:alpha val="56000"/>
              </a:prstClr>
            </a:outerShdw>
            <a:reflection blurRad="6350" stA="52000" endA="300" endPos="35000" dir="5400000" sy="-100000" algn="bl" rotWithShape="0"/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3">
              <a:alpha val="50000"/>
              <a:hueOff val="13989250"/>
              <a:satOff val="-42164"/>
              <a:lumOff val="-2352"/>
              <a:alphaOff val="0"/>
            </a:schemeClr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r>
              <a:rPr lang="en-US" sz="6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2017: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2400 rental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36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subsidies</a:t>
            </a:r>
            <a:endParaRPr lang="en-US" sz="36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9346" y="5490002"/>
            <a:ext cx="2269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GOALS (Cumulative)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-185195" y="5859334"/>
            <a:ext cx="8871995" cy="0"/>
          </a:xfrm>
          <a:prstGeom prst="straightConnector1">
            <a:avLst/>
          </a:prstGeom>
          <a:ln w="57150">
            <a:solidFill>
              <a:schemeClr val="bg1"/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52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8600" y="243840"/>
            <a:ext cx="8686800" cy="6400800"/>
          </a:xfrm>
          <a:prstGeom prst="rect">
            <a:avLst/>
          </a:prstGeom>
          <a:noFill/>
          <a:effectLst>
            <a:innerShdw blurRad="635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selected HFH projects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5" descr="D:\West Bay\Links\docs\Logo\VERT-DHS white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5950430"/>
            <a:ext cx="1038225" cy="64281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94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Neighborhood stabilization Project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1"/>
            <a:ext cx="4876801" cy="434339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+mj-lt"/>
                <a:ea typeface="ＭＳ Ｐゴシック" pitchFamily="34" charset="-128"/>
              </a:rPr>
              <a:t>South Los Angeles</a:t>
            </a:r>
          </a:p>
          <a:p>
            <a:r>
              <a:rPr lang="en-US" dirty="0" smtClean="0">
                <a:latin typeface="+mj-lt"/>
                <a:ea typeface="ＭＳ Ｐゴシック" pitchFamily="34" charset="-128"/>
              </a:rPr>
              <a:t>Scattered site</a:t>
            </a:r>
            <a:r>
              <a:rPr lang="en-US" dirty="0" smtClean="0">
                <a:ea typeface="ＭＳ Ｐゴシック" pitchFamily="34" charset="-128"/>
              </a:rPr>
              <a:t> program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15 newly renovated properties 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56 total units</a:t>
            </a:r>
          </a:p>
          <a:p>
            <a:r>
              <a:rPr lang="en-US" dirty="0">
                <a:latin typeface="+mj-lt"/>
                <a:ea typeface="ＭＳ Ｐゴシック" pitchFamily="34" charset="-128"/>
              </a:rPr>
              <a:t>Acquired/renovated </a:t>
            </a:r>
            <a:r>
              <a:rPr lang="en-US" dirty="0" smtClean="0">
                <a:latin typeface="+mj-lt"/>
                <a:ea typeface="ＭＳ Ｐゴシック" pitchFamily="34" charset="-128"/>
              </a:rPr>
              <a:t>w/ NSP </a:t>
            </a:r>
            <a:r>
              <a:rPr lang="en-US" dirty="0">
                <a:latin typeface="+mj-lt"/>
                <a:ea typeface="ＭＳ Ｐゴシック" pitchFamily="34" charset="-128"/>
              </a:rPr>
              <a:t>funding</a:t>
            </a:r>
            <a:r>
              <a:rPr lang="en-US" dirty="0" smtClean="0">
                <a:ea typeface="ＭＳ Ｐゴシック" pitchFamily="34" charset="-128"/>
              </a:rPr>
              <a:t> in partnership with City of LA Housing Agencies</a:t>
            </a:r>
          </a:p>
          <a:p>
            <a:r>
              <a:rPr lang="en-US" dirty="0">
                <a:latin typeface="+mj-lt"/>
                <a:ea typeface="ＭＳ Ｐゴシック" pitchFamily="34" charset="-128"/>
              </a:rPr>
              <a:t>S</a:t>
            </a:r>
            <a:r>
              <a:rPr lang="en-US" dirty="0" smtClean="0">
                <a:latin typeface="+mj-lt"/>
                <a:ea typeface="ＭＳ Ｐゴシック" pitchFamily="34" charset="-128"/>
              </a:rPr>
              <a:t>upport Services </a:t>
            </a:r>
            <a:r>
              <a:rPr lang="en-US" dirty="0" smtClean="0">
                <a:ea typeface="ＭＳ Ｐゴシック" pitchFamily="34" charset="-128"/>
              </a:rPr>
              <a:t>provided by Housing Works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8087" y="1370584"/>
            <a:ext cx="3427313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6400" y="3732784"/>
            <a:ext cx="3429000" cy="2287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211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 apartments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0"/>
            <a:ext cx="49530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sz="3100" dirty="0" smtClean="0">
                <a:latin typeface="+mj-lt"/>
              </a:rPr>
              <a:t>Downtown Los Angeles</a:t>
            </a:r>
          </a:p>
          <a:p>
            <a:pPr>
              <a:defRPr/>
            </a:pPr>
            <a:r>
              <a:rPr lang="en-US" sz="3100" dirty="0" smtClean="0">
                <a:latin typeface="+mj-lt"/>
              </a:rPr>
              <a:t>100-unit</a:t>
            </a:r>
            <a:r>
              <a:rPr lang="en-US" dirty="0" smtClean="0"/>
              <a:t> </a:t>
            </a:r>
            <a:r>
              <a:rPr lang="en-US" sz="3100" dirty="0">
                <a:latin typeface="+mj-lt"/>
              </a:rPr>
              <a:t>innovative housing </a:t>
            </a:r>
            <a:r>
              <a:rPr lang="en-US" dirty="0" smtClean="0"/>
              <a:t>complex w/ </a:t>
            </a:r>
            <a:r>
              <a:rPr lang="en-US" dirty="0"/>
              <a:t>modular pre-fabricated units </a:t>
            </a:r>
          </a:p>
          <a:p>
            <a:pPr>
              <a:defRPr/>
            </a:pPr>
            <a:r>
              <a:rPr lang="en-US" sz="3100" dirty="0">
                <a:latin typeface="+mj-lt"/>
              </a:rPr>
              <a:t>Owned by Skid Row Housing Trust </a:t>
            </a:r>
            <a:r>
              <a:rPr lang="en-US" dirty="0"/>
              <a:t>with </a:t>
            </a:r>
            <a:r>
              <a:rPr lang="en-US" dirty="0" smtClean="0"/>
              <a:t>onsite support </a:t>
            </a:r>
            <a:r>
              <a:rPr lang="en-US" dirty="0"/>
              <a:t>services </a:t>
            </a:r>
            <a:endParaRPr lang="en-US" dirty="0" smtClean="0"/>
          </a:p>
          <a:p>
            <a:pPr>
              <a:defRPr/>
            </a:pPr>
            <a:r>
              <a:rPr lang="en-US" sz="3100" dirty="0" smtClean="0">
                <a:latin typeface="+mj-lt"/>
              </a:rPr>
              <a:t>15,000 sq. ft. of outdoor </a:t>
            </a:r>
            <a:br>
              <a:rPr lang="en-US" sz="3100" dirty="0" smtClean="0">
                <a:latin typeface="+mj-lt"/>
              </a:rPr>
            </a:br>
            <a:r>
              <a:rPr lang="en-US" sz="3100" dirty="0" smtClean="0">
                <a:latin typeface="+mj-lt"/>
              </a:rPr>
              <a:t>community </a:t>
            </a:r>
            <a:r>
              <a:rPr lang="en-US" sz="3100" dirty="0">
                <a:latin typeface="+mj-lt"/>
              </a:rPr>
              <a:t>space </a:t>
            </a:r>
            <a:r>
              <a:rPr lang="en-US" dirty="0" smtClean="0"/>
              <a:t>(track</a:t>
            </a:r>
            <a:r>
              <a:rPr lang="en-US" dirty="0"/>
              <a:t>, </a:t>
            </a:r>
            <a:r>
              <a:rPr lang="en-US" dirty="0" smtClean="0"/>
              <a:t>basketball, garden</a:t>
            </a:r>
            <a:r>
              <a:rPr lang="en-US" dirty="0"/>
              <a:t>, </a:t>
            </a:r>
            <a:r>
              <a:rPr lang="en-US" dirty="0" smtClean="0"/>
              <a:t>kitchen, wellness center)</a:t>
            </a:r>
            <a:endParaRPr lang="en-US" dirty="0"/>
          </a:p>
          <a:p>
            <a:pPr>
              <a:defRPr/>
            </a:pPr>
            <a:r>
              <a:rPr lang="en-US" sz="3100" dirty="0" smtClean="0">
                <a:latin typeface="+mj-lt"/>
              </a:rPr>
              <a:t>Home </a:t>
            </a:r>
            <a:r>
              <a:rPr lang="en-US" sz="3100" dirty="0">
                <a:latin typeface="+mj-lt"/>
              </a:rPr>
              <a:t>of </a:t>
            </a:r>
            <a:r>
              <a:rPr lang="en-US" sz="3100" dirty="0" smtClean="0">
                <a:latin typeface="+mj-lt"/>
              </a:rPr>
              <a:t>Star Clinic </a:t>
            </a:r>
            <a:r>
              <a:rPr lang="en-US" dirty="0" smtClean="0"/>
              <a:t>specializing </a:t>
            </a:r>
            <a:r>
              <a:rPr lang="en-US" dirty="0"/>
              <a:t>in integrated </a:t>
            </a:r>
            <a:r>
              <a:rPr lang="en-US" dirty="0" smtClean="0"/>
              <a:t>primary care </a:t>
            </a:r>
            <a:r>
              <a:rPr lang="en-US" dirty="0"/>
              <a:t>for homeless </a:t>
            </a:r>
            <a:r>
              <a:rPr lang="en-US" dirty="0" smtClean="0"/>
              <a:t>DHS </a:t>
            </a:r>
            <a:r>
              <a:rPr lang="en-US" dirty="0"/>
              <a:t>patients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5224" y="1369568"/>
            <a:ext cx="3420176" cy="4650232"/>
          </a:xfrm>
          <a:prstGeom prst="rect">
            <a:avLst/>
          </a:prstGeom>
          <a:effectLst>
            <a:outerShdw blurRad="292100" dist="139700" dir="2700000" algn="ctr" rotWithShape="0">
              <a:srgbClr val="000000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215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Create </a:t>
            </a:r>
            <a:r>
              <a:rPr lang="en-US" b="1" dirty="0" smtClean="0">
                <a:latin typeface="+mj-lt"/>
              </a:rPr>
              <a:t>10,000</a:t>
            </a:r>
            <a:r>
              <a:rPr lang="en-US" dirty="0" smtClean="0">
                <a:latin typeface="+mj-lt"/>
              </a:rPr>
              <a:t> units of housing </a:t>
            </a:r>
            <a:r>
              <a:rPr lang="en-US" b="1" dirty="0" smtClean="0">
                <a:latin typeface="+mj-lt"/>
              </a:rPr>
              <a:t>quickly</a:t>
            </a:r>
            <a:r>
              <a:rPr lang="en-US" dirty="0" smtClean="0">
                <a:latin typeface="+mj-lt"/>
              </a:rPr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latin typeface="+mj-lt"/>
              </a:rPr>
              <a:t>End homelessness </a:t>
            </a:r>
            <a:r>
              <a:rPr lang="en-US" dirty="0" smtClean="0"/>
              <a:t>in LA County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+mj-lt"/>
              </a:rPr>
              <a:t>R</a:t>
            </a:r>
            <a:r>
              <a:rPr lang="en-US" dirty="0" smtClean="0">
                <a:latin typeface="+mj-lt"/>
              </a:rPr>
              <a:t>educe inappropriate use </a:t>
            </a:r>
            <a:r>
              <a:rPr lang="en-US" dirty="0" smtClean="0"/>
              <a:t>of expensive health care resources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Franklin Gothic Heavy" panose="020B0903020102020204" pitchFamily="34" charset="0"/>
              </a:rPr>
              <a:t>I</a:t>
            </a:r>
            <a:r>
              <a:rPr lang="en-US" dirty="0" smtClean="0">
                <a:latin typeface="Franklin Gothic Heavy" panose="020B0903020102020204" pitchFamily="34" charset="0"/>
              </a:rPr>
              <a:t>mprove health </a:t>
            </a:r>
            <a:r>
              <a:rPr lang="en-US" dirty="0" smtClean="0"/>
              <a:t>outcomes for vulnerable populations.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3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Parkview place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+mj-lt"/>
              </a:rPr>
              <a:t>City of San Fernando</a:t>
            </a:r>
          </a:p>
          <a:p>
            <a:r>
              <a:rPr lang="en-US" dirty="0" smtClean="0">
                <a:latin typeface="+mj-lt"/>
              </a:rPr>
              <a:t>Senior </a:t>
            </a:r>
            <a:r>
              <a:rPr lang="en-US" dirty="0">
                <a:latin typeface="+mj-lt"/>
              </a:rPr>
              <a:t>complex (62+)</a:t>
            </a:r>
            <a:r>
              <a:rPr lang="en-US" dirty="0" smtClean="0"/>
              <a:t> with 20 units set aside for DHS homeless high utilizers</a:t>
            </a:r>
          </a:p>
          <a:p>
            <a:r>
              <a:rPr lang="en-US" sz="3500" dirty="0">
                <a:latin typeface="+mj-lt"/>
              </a:rPr>
              <a:t>Across from park </a:t>
            </a:r>
            <a:r>
              <a:rPr lang="en-US" dirty="0" smtClean="0"/>
              <a:t>with senior center and aquatic park</a:t>
            </a:r>
          </a:p>
          <a:p>
            <a:r>
              <a:rPr lang="en-US" sz="3500" dirty="0">
                <a:latin typeface="+mj-lt"/>
              </a:rPr>
              <a:t>Support services </a:t>
            </a:r>
            <a:r>
              <a:rPr lang="en-US" dirty="0" smtClean="0"/>
              <a:t>provided by LA Family Housing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9" name="Content Placeholder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902"/>
          <a:stretch/>
        </p:blipFill>
        <p:spPr bwMode="auto">
          <a:xfrm>
            <a:off x="5488087" y="3732784"/>
            <a:ext cx="3408261" cy="22904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8086" y="1370583"/>
            <a:ext cx="3427313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738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Alexandria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8768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Downtown Los Angeles</a:t>
            </a:r>
          </a:p>
          <a:p>
            <a:r>
              <a:rPr lang="en-US" dirty="0" smtClean="0">
                <a:latin typeface="+mj-lt"/>
              </a:rPr>
              <a:t>Studio </a:t>
            </a:r>
            <a:r>
              <a:rPr lang="en-US" dirty="0">
                <a:latin typeface="+mj-lt"/>
              </a:rPr>
              <a:t>/ Micro‐Loft </a:t>
            </a:r>
            <a:r>
              <a:rPr lang="en-US" dirty="0" smtClean="0"/>
              <a:t>Apartments</a:t>
            </a:r>
          </a:p>
          <a:p>
            <a:r>
              <a:rPr lang="en-US" dirty="0" smtClean="0">
                <a:latin typeface="+mj-lt"/>
              </a:rPr>
              <a:t>110 </a:t>
            </a:r>
            <a:r>
              <a:rPr lang="en-US" dirty="0">
                <a:latin typeface="+mj-lt"/>
              </a:rPr>
              <a:t>units for DHS </a:t>
            </a:r>
            <a:r>
              <a:rPr lang="en-US" dirty="0" smtClean="0">
                <a:latin typeface="+mj-lt"/>
              </a:rPr>
              <a:t>patient</a:t>
            </a:r>
            <a:r>
              <a:rPr lang="en-US" sz="3000" dirty="0" smtClean="0">
                <a:latin typeface="+mj-lt"/>
              </a:rPr>
              <a:t>s</a:t>
            </a:r>
            <a:r>
              <a:rPr lang="en-US" dirty="0" smtClean="0">
                <a:latin typeface="+mj-lt"/>
              </a:rPr>
              <a:t> </a:t>
            </a:r>
            <a:r>
              <a:rPr lang="en-US" dirty="0" smtClean="0"/>
              <a:t>through FHSP</a:t>
            </a:r>
          </a:p>
          <a:p>
            <a:r>
              <a:rPr lang="en-US" dirty="0" smtClean="0">
                <a:latin typeface="+mj-lt"/>
              </a:rPr>
              <a:t>Support </a:t>
            </a:r>
            <a:r>
              <a:rPr lang="en-US" dirty="0">
                <a:latin typeface="+mj-lt"/>
              </a:rPr>
              <a:t>services </a:t>
            </a:r>
            <a:r>
              <a:rPr lang="en-US" dirty="0" smtClean="0"/>
              <a:t>provided onsite by LAMP Community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486400" y="1369568"/>
            <a:ext cx="3420176" cy="465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036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latin typeface="+mj-lt"/>
              </a:rPr>
              <a:t>90%</a:t>
            </a:r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retention rate in housing after 12 months</a:t>
            </a:r>
            <a:endParaRPr lang="en-US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latin typeface="+mj-lt"/>
              </a:rPr>
              <a:t>$</a:t>
            </a:r>
            <a:r>
              <a:rPr lang="en-US" dirty="0">
                <a:latin typeface="+mj-lt"/>
              </a:rPr>
              <a:t>32,000 year-over-year </a:t>
            </a:r>
            <a:r>
              <a:rPr lang="en-US" dirty="0" smtClean="0">
                <a:latin typeface="+mj-lt"/>
              </a:rPr>
              <a:t>health care savings </a:t>
            </a:r>
            <a:r>
              <a:rPr lang="en-US" dirty="0"/>
              <a:t>following housing a DHS client</a:t>
            </a:r>
          </a:p>
          <a:p>
            <a:r>
              <a:rPr lang="en-US" dirty="0">
                <a:latin typeface="+mj-lt"/>
              </a:rPr>
              <a:t>Reduction in hospital utilization </a:t>
            </a:r>
            <a:r>
              <a:rPr lang="en-US" dirty="0"/>
              <a:t>by homeless before and after housing:</a:t>
            </a:r>
          </a:p>
          <a:p>
            <a:pPr lvl="1"/>
            <a:r>
              <a:rPr lang="en-US" dirty="0"/>
              <a:t>77% reduction in emergency room visits</a:t>
            </a:r>
          </a:p>
          <a:p>
            <a:pPr lvl="1"/>
            <a:r>
              <a:rPr lang="en-US" sz="2900" dirty="0"/>
              <a:t>77% reduction </a:t>
            </a:r>
            <a:r>
              <a:rPr lang="en-US" dirty="0"/>
              <a:t>in inpatient admissions</a:t>
            </a:r>
          </a:p>
          <a:p>
            <a:pPr lvl="1"/>
            <a:r>
              <a:rPr lang="en-US" sz="2900" dirty="0"/>
              <a:t>85% reduction </a:t>
            </a:r>
            <a:r>
              <a:rPr lang="en-US" dirty="0"/>
              <a:t>in inpatient days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Why housing matters to DHS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Chronically homeless individuals are our most vulnerable residents – studies have shown that living on the streets can take up to </a:t>
            </a:r>
            <a:r>
              <a:rPr lang="en-US" dirty="0" smtClean="0">
                <a:latin typeface="+mj-lt"/>
              </a:rPr>
              <a:t>25 years off an individual’s life</a:t>
            </a:r>
            <a:endParaRPr lang="en-US" dirty="0">
              <a:latin typeface="+mj-lt"/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chronically homeless person can use over </a:t>
            </a:r>
            <a:r>
              <a:rPr lang="en-US" dirty="0" smtClean="0">
                <a:latin typeface="+mj-lt"/>
              </a:rPr>
              <a:t>$8,000 in public services each month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Homeless patients stay in the hospital an average of </a:t>
            </a:r>
            <a:r>
              <a:rPr lang="en-US" dirty="0" smtClean="0">
                <a:latin typeface="+mj-lt"/>
              </a:rPr>
              <a:t>4 days longer (10.6 vs. 6.4 days)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Permanent supportive Housing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 smtClean="0"/>
              <a:t>Decent, safe, and affordable community based housing linked to a flexible array of support services that provides homeless people with housing stability, improved health status, and greater levels of independence and economic security.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latin typeface="+mj-lt"/>
              </a:rPr>
              <a:t>Housing for Health has provided 500 people with housing since November 2012</a:t>
            </a:r>
            <a:endParaRPr lang="en-US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91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+mj-lt"/>
              </a:rPr>
              <a:t>Homeless DHS patients </a:t>
            </a:r>
            <a:r>
              <a:rPr lang="en-US" dirty="0"/>
              <a:t>with </a:t>
            </a:r>
            <a:endParaRPr lang="en-US" dirty="0" smtClean="0"/>
          </a:p>
          <a:p>
            <a:r>
              <a:rPr lang="en-US" dirty="0" smtClean="0"/>
              <a:t>Complex physical and</a:t>
            </a:r>
          </a:p>
          <a:p>
            <a:r>
              <a:rPr lang="en-US" dirty="0" smtClean="0"/>
              <a:t>Behavioral </a:t>
            </a:r>
            <a:r>
              <a:rPr lang="en-US" dirty="0"/>
              <a:t>health conditions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8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Clients housed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7212095"/>
              </p:ext>
            </p:extLst>
          </p:nvPr>
        </p:nvGraphicFramePr>
        <p:xfrm>
          <a:off x="-7620" y="1447800"/>
          <a:ext cx="472440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5334000"/>
            <a:ext cx="914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 smtClean="0"/>
              <a:t>Majority of clients housed are </a:t>
            </a:r>
            <a:r>
              <a:rPr lang="en-US" sz="2400" dirty="0" smtClean="0">
                <a:latin typeface="+mj-lt"/>
              </a:rPr>
              <a:t>MALE AND OVER AGE 50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graphicFrame>
        <p:nvGraphicFramePr>
          <p:cNvPr id="6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100999"/>
              </p:ext>
            </p:extLst>
          </p:nvPr>
        </p:nvGraphicFramePr>
        <p:xfrm>
          <a:off x="4800600" y="1447800"/>
          <a:ext cx="4080510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8305800" y="5015060"/>
            <a:ext cx="643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i="1" dirty="0"/>
              <a:t>N=282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66650"/>
            <a:ext cx="685800" cy="685800"/>
          </a:xfrm>
        </p:spPr>
        <p:txBody>
          <a:bodyPr/>
          <a:lstStyle/>
          <a:p>
            <a:fld id="{918558A9-1DBE-4E41-84CE-979D030679D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37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Health of clients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59204"/>
            <a:ext cx="8229600" cy="2781300"/>
          </a:xfrm>
        </p:spPr>
        <p:txBody>
          <a:bodyPr numCol="2">
            <a:noAutofit/>
          </a:bodyPr>
          <a:lstStyle/>
          <a:p>
            <a:r>
              <a:rPr lang="en-US" sz="2400" dirty="0" smtClean="0"/>
              <a:t>Hypertension</a:t>
            </a:r>
          </a:p>
          <a:p>
            <a:r>
              <a:rPr lang="en-US" sz="2400" dirty="0" smtClean="0"/>
              <a:t>Diabetes</a:t>
            </a:r>
          </a:p>
          <a:p>
            <a:r>
              <a:rPr lang="en-US" sz="2400" dirty="0" smtClean="0"/>
              <a:t>Asthma</a:t>
            </a:r>
          </a:p>
          <a:p>
            <a:r>
              <a:rPr lang="en-US" sz="2400" dirty="0" smtClean="0"/>
              <a:t>Heart disease</a:t>
            </a:r>
          </a:p>
          <a:p>
            <a:r>
              <a:rPr lang="en-US" sz="2400" dirty="0" smtClean="0"/>
              <a:t>Congestive heart failure</a:t>
            </a:r>
          </a:p>
          <a:p>
            <a:r>
              <a:rPr lang="en-US" sz="2400" dirty="0" smtClean="0"/>
              <a:t>Cancer</a:t>
            </a:r>
          </a:p>
          <a:p>
            <a:r>
              <a:rPr lang="en-US" sz="2400" dirty="0" smtClean="0"/>
              <a:t>HIV/AIDS</a:t>
            </a:r>
          </a:p>
          <a:p>
            <a:r>
              <a:rPr lang="en-US" sz="2400" dirty="0" smtClean="0"/>
              <a:t>Hepatitis </a:t>
            </a:r>
          </a:p>
          <a:p>
            <a:r>
              <a:rPr lang="en-US" sz="2400" dirty="0" smtClean="0"/>
              <a:t>Depression</a:t>
            </a:r>
          </a:p>
          <a:p>
            <a:r>
              <a:rPr lang="en-US" sz="2400" dirty="0" smtClean="0"/>
              <a:t>Bipolar disorder</a:t>
            </a:r>
          </a:p>
          <a:p>
            <a:r>
              <a:rPr lang="en-US" sz="2400" dirty="0" smtClean="0"/>
              <a:t>PTSD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334000"/>
            <a:ext cx="9144000" cy="6096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en-US" sz="2400" dirty="0"/>
              <a:t>Most HFH clients have </a:t>
            </a:r>
            <a:r>
              <a:rPr lang="en-US" sz="2400" dirty="0" smtClean="0">
                <a:latin typeface="+mj-lt"/>
              </a:rPr>
              <a:t>MULTIPLE CHRONIC HEALTH CONDITIONS</a:t>
            </a:r>
            <a:endParaRPr lang="en-US" sz="2400" dirty="0">
              <a:latin typeface="+mj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1295400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MOST COMMON CONDITIONS:</a:t>
            </a:r>
            <a:endParaRPr 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354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Homeless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average length of time that patients experienced homelessness was </a:t>
            </a:r>
            <a:r>
              <a:rPr lang="en-US" dirty="0" smtClean="0">
                <a:latin typeface="+mj-lt"/>
              </a:rPr>
              <a:t>3 years and 7 months</a:t>
            </a:r>
            <a:r>
              <a:rPr lang="en-US" dirty="0" smtClean="0"/>
              <a:t> and the median length of time was 2 years</a:t>
            </a:r>
          </a:p>
          <a:p>
            <a:r>
              <a:rPr lang="en-US" dirty="0" smtClean="0"/>
              <a:t>The majority of clients were </a:t>
            </a:r>
            <a:r>
              <a:rPr lang="en-US" dirty="0" smtClean="0">
                <a:latin typeface="+mj-lt"/>
              </a:rPr>
              <a:t>chronically homeless (83%)</a:t>
            </a:r>
            <a:r>
              <a:rPr lang="en-US" dirty="0" smtClean="0"/>
              <a:t>, which means they were homeless for more than one year or experienced four or more episodes of homelessness in the last three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0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Hfh</a:t>
            </a:r>
            <a:r>
              <a:rPr lang="en-US" dirty="0" smtClean="0"/>
              <a:t> client process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352570"/>
              </p:ext>
            </p:extLst>
          </p:nvPr>
        </p:nvGraphicFramePr>
        <p:xfrm>
          <a:off x="457200" y="1430177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558A9-1DBE-4E41-84CE-979D030679D0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7391400" y="3520440"/>
            <a:ext cx="0" cy="36576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048000" y="3520440"/>
            <a:ext cx="0" cy="36576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391400" y="4663440"/>
            <a:ext cx="0" cy="36576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495800" y="4663440"/>
            <a:ext cx="0" cy="36576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752600" y="4663440"/>
            <a:ext cx="0" cy="36576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572000" y="2362200"/>
            <a:ext cx="0" cy="36576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16200000" flipH="1">
            <a:off x="3246119" y="5303520"/>
            <a:ext cx="0" cy="36576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16200000" flipH="1">
            <a:off x="5974080" y="5303520"/>
            <a:ext cx="0" cy="365760"/>
          </a:xfrm>
          <a:prstGeom prst="line">
            <a:avLst/>
          </a:prstGeom>
          <a:ln w="127000">
            <a:solidFill>
              <a:schemeClr val="bg1"/>
            </a:solidFill>
            <a:tailEnd type="triangle" w="med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3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4218e1c77cc5d643cb41bc9369b6fdb8021"/>
</p:tagLst>
</file>

<file path=ppt/theme/theme1.xml><?xml version="1.0" encoding="utf-8"?>
<a:theme xmlns:a="http://schemas.openxmlformats.org/drawingml/2006/main" name="Office Theme">
  <a:themeElements>
    <a:clrScheme name="Brilliant Corners">
      <a:dk1>
        <a:sysClr val="windowText" lastClr="000000"/>
      </a:dk1>
      <a:lt1>
        <a:sysClr val="window" lastClr="FFFFFF"/>
      </a:lt1>
      <a:dk2>
        <a:srgbClr val="1C1F4C"/>
      </a:dk2>
      <a:lt2>
        <a:srgbClr val="EEECE1"/>
      </a:lt2>
      <a:accent1>
        <a:srgbClr val="487F90"/>
      </a:accent1>
      <a:accent2>
        <a:srgbClr val="C0504D"/>
      </a:accent2>
      <a:accent3>
        <a:srgbClr val="A9C500"/>
      </a:accent3>
      <a:accent4>
        <a:srgbClr val="92278F"/>
      </a:accent4>
      <a:accent5>
        <a:srgbClr val="4BACC6"/>
      </a:accent5>
      <a:accent6>
        <a:srgbClr val="F7941E"/>
      </a:accent6>
      <a:hlink>
        <a:srgbClr val="0000FF"/>
      </a:hlink>
      <a:folHlink>
        <a:srgbClr val="800080"/>
      </a:folHlink>
    </a:clrScheme>
    <a:fontScheme name="DHS">
      <a:majorFont>
        <a:latin typeface="Franklin Gothic Heavy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7506</TotalTime>
  <Words>665</Words>
  <Application>Microsoft Office PowerPoint</Application>
  <PresentationFormat>On-screen Show (4:3)</PresentationFormat>
  <Paragraphs>151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Arial</vt:lpstr>
      <vt:lpstr>Wingdings</vt:lpstr>
      <vt:lpstr>Franklin Gothic Heavy</vt:lpstr>
      <vt:lpstr>ＭＳ Ｐゴシック</vt:lpstr>
      <vt:lpstr>Calibri</vt:lpstr>
      <vt:lpstr>Franklin Gothic Medium</vt:lpstr>
      <vt:lpstr>Office Theme</vt:lpstr>
      <vt:lpstr>PowerPoint Presentation</vt:lpstr>
      <vt:lpstr>goals</vt:lpstr>
      <vt:lpstr>Why housing matters to DHS</vt:lpstr>
      <vt:lpstr>Permanent supportive Housing</vt:lpstr>
      <vt:lpstr>population</vt:lpstr>
      <vt:lpstr>Clients housed</vt:lpstr>
      <vt:lpstr>Health of clients</vt:lpstr>
      <vt:lpstr>Homeless status</vt:lpstr>
      <vt:lpstr>Hfh client process</vt:lpstr>
      <vt:lpstr>Rental subsidies</vt:lpstr>
      <vt:lpstr>Housing types</vt:lpstr>
      <vt:lpstr>Intensive case management</vt:lpstr>
      <vt:lpstr>Flexible housing subsidy pool</vt:lpstr>
      <vt:lpstr>new rental subsidy program</vt:lpstr>
      <vt:lpstr>Rental subsidy operator</vt:lpstr>
      <vt:lpstr>rental subsidies goals</vt:lpstr>
      <vt:lpstr>selected HFH projects</vt:lpstr>
      <vt:lpstr>Neighborhood stabilization Project</vt:lpstr>
      <vt:lpstr>The star apartments</vt:lpstr>
      <vt:lpstr>Parkview place</vt:lpstr>
      <vt:lpstr>The Alexandria</vt:lpstr>
      <vt:lpstr>outcomes</vt:lpstr>
    </vt:vector>
  </TitlesOfParts>
  <Company>Los Angeles County Department Health Services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Chrono Capital, Inc.</dc:creator>
  <cp:lastModifiedBy>Michelle Gibbons</cp:lastModifiedBy>
  <cp:revision>160</cp:revision>
  <cp:lastPrinted>2014-11-11T18:22:03Z</cp:lastPrinted>
  <dcterms:created xsi:type="dcterms:W3CDTF">2014-07-24T04:54:49Z</dcterms:created>
  <dcterms:modified xsi:type="dcterms:W3CDTF">2014-11-12T23:11:28Z</dcterms:modified>
</cp:coreProperties>
</file>