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4"/>
  </p:sldMasterIdLst>
  <p:notesMasterIdLst>
    <p:notesMasterId r:id="rId24"/>
  </p:notesMasterIdLst>
  <p:handoutMasterIdLst>
    <p:handoutMasterId r:id="rId25"/>
  </p:handoutMasterIdLst>
  <p:sldIdLst>
    <p:sldId id="317" r:id="rId5"/>
    <p:sldId id="325" r:id="rId6"/>
    <p:sldId id="326" r:id="rId7"/>
    <p:sldId id="323" r:id="rId8"/>
    <p:sldId id="305" r:id="rId9"/>
    <p:sldId id="316" r:id="rId10"/>
    <p:sldId id="272" r:id="rId11"/>
    <p:sldId id="308" r:id="rId12"/>
    <p:sldId id="327" r:id="rId13"/>
    <p:sldId id="328" r:id="rId14"/>
    <p:sldId id="329" r:id="rId15"/>
    <p:sldId id="313" r:id="rId16"/>
    <p:sldId id="301" r:id="rId17"/>
    <p:sldId id="312" r:id="rId18"/>
    <p:sldId id="306" r:id="rId19"/>
    <p:sldId id="303" r:id="rId20"/>
    <p:sldId id="330" r:id="rId21"/>
    <p:sldId id="331" r:id="rId22"/>
    <p:sldId id="283" r:id="rId23"/>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ddefoot, Ginny@BCSH" initials="PG" lastIdx="8" clrIdx="0">
    <p:extLst>
      <p:ext uri="{19B8F6BF-5375-455C-9EA6-DF929625EA0E}">
        <p15:presenceInfo xmlns:p15="http://schemas.microsoft.com/office/powerpoint/2012/main" userId="S-1-5-21-1787871299-1839642009-2755954248-10122" providerId="AD"/>
      </p:ext>
    </p:extLst>
  </p:cmAuthor>
  <p:cmAuthor id="2" name="Mattox, Lahela@BCSH" initials="ML" lastIdx="29" clrIdx="1">
    <p:extLst>
      <p:ext uri="{19B8F6BF-5375-455C-9EA6-DF929625EA0E}">
        <p15:presenceInfo xmlns:p15="http://schemas.microsoft.com/office/powerpoint/2012/main" userId="S-1-5-21-1787871299-1839642009-2755954248-10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3AB"/>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8" d="100"/>
          <a:sy n="68" d="100"/>
        </p:scale>
        <p:origin x="556" y="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ox, Lahela@BCSH" userId="4a9f4531-f22d-4c9c-9a2a-8b5ef6b84106" providerId="ADAL" clId="{B18B4474-A763-4F9A-99C7-2C1EF53C0670}"/>
    <pc:docChg chg="undo custSel addSld delSld modSld sldOrd">
      <pc:chgData name="Mattox, Lahela@BCSH" userId="4a9f4531-f22d-4c9c-9a2a-8b5ef6b84106" providerId="ADAL" clId="{B18B4474-A763-4F9A-99C7-2C1EF53C0670}" dt="2018-11-16T19:31:42.458" v="1151" actId="14100"/>
      <pc:docMkLst>
        <pc:docMk/>
      </pc:docMkLst>
      <pc:sldChg chg="addSp delSp modSp">
        <pc:chgData name="Mattox, Lahela@BCSH" userId="4a9f4531-f22d-4c9c-9a2a-8b5ef6b84106" providerId="ADAL" clId="{B18B4474-A763-4F9A-99C7-2C1EF53C0670}" dt="2018-11-16T19:08:04.117" v="1042" actId="478"/>
        <pc:sldMkLst>
          <pc:docMk/>
          <pc:sldMk cId="3277935216" sldId="272"/>
        </pc:sldMkLst>
        <pc:spChg chg="del">
          <ac:chgData name="Mattox, Lahela@BCSH" userId="4a9f4531-f22d-4c9c-9a2a-8b5ef6b84106" providerId="ADAL" clId="{B18B4474-A763-4F9A-99C7-2C1EF53C0670}" dt="2018-11-16T16:43:43.545" v="0" actId="478"/>
          <ac:spMkLst>
            <pc:docMk/>
            <pc:sldMk cId="3277935216" sldId="272"/>
            <ac:spMk id="8" creationId="{B566372F-206A-4C06-8469-CE6C422E5121}"/>
          </ac:spMkLst>
        </pc:spChg>
        <pc:spChg chg="add del mod">
          <ac:chgData name="Mattox, Lahela@BCSH" userId="4a9f4531-f22d-4c9c-9a2a-8b5ef6b84106" providerId="ADAL" clId="{B18B4474-A763-4F9A-99C7-2C1EF53C0670}" dt="2018-11-16T19:08:04.117" v="1042" actId="478"/>
          <ac:spMkLst>
            <pc:docMk/>
            <pc:sldMk cId="3277935216" sldId="272"/>
            <ac:spMk id="9" creationId="{74A227C2-4CFF-4D75-976A-28A927A76DAE}"/>
          </ac:spMkLst>
        </pc:spChg>
      </pc:sldChg>
      <pc:sldChg chg="del">
        <pc:chgData name="Mattox, Lahela@BCSH" userId="4a9f4531-f22d-4c9c-9a2a-8b5ef6b84106" providerId="ADAL" clId="{B18B4474-A763-4F9A-99C7-2C1EF53C0670}" dt="2018-11-16T16:44:21.690" v="5" actId="2696"/>
        <pc:sldMkLst>
          <pc:docMk/>
          <pc:sldMk cId="119150666" sldId="273"/>
        </pc:sldMkLst>
      </pc:sldChg>
      <pc:sldChg chg="del">
        <pc:chgData name="Mattox, Lahela@BCSH" userId="4a9f4531-f22d-4c9c-9a2a-8b5ef6b84106" providerId="ADAL" clId="{B18B4474-A763-4F9A-99C7-2C1EF53C0670}" dt="2018-11-16T16:44:25.333" v="6" actId="2696"/>
        <pc:sldMkLst>
          <pc:docMk/>
          <pc:sldMk cId="1363267632" sldId="274"/>
        </pc:sldMkLst>
      </pc:sldChg>
      <pc:sldChg chg="del">
        <pc:chgData name="Mattox, Lahela@BCSH" userId="4a9f4531-f22d-4c9c-9a2a-8b5ef6b84106" providerId="ADAL" clId="{B18B4474-A763-4F9A-99C7-2C1EF53C0670}" dt="2018-11-16T16:44:28.861" v="7" actId="2696"/>
        <pc:sldMkLst>
          <pc:docMk/>
          <pc:sldMk cId="502075287" sldId="275"/>
        </pc:sldMkLst>
      </pc:sldChg>
      <pc:sldChg chg="modSp">
        <pc:chgData name="Mattox, Lahela@BCSH" userId="4a9f4531-f22d-4c9c-9a2a-8b5ef6b84106" providerId="ADAL" clId="{B18B4474-A763-4F9A-99C7-2C1EF53C0670}" dt="2018-11-16T19:08:58.484" v="1047" actId="20577"/>
        <pc:sldMkLst>
          <pc:docMk/>
          <pc:sldMk cId="959210307" sldId="303"/>
        </pc:sldMkLst>
        <pc:spChg chg="mod">
          <ac:chgData name="Mattox, Lahela@BCSH" userId="4a9f4531-f22d-4c9c-9a2a-8b5ef6b84106" providerId="ADAL" clId="{B18B4474-A763-4F9A-99C7-2C1EF53C0670}" dt="2018-11-16T19:08:58.484" v="1047" actId="20577"/>
          <ac:spMkLst>
            <pc:docMk/>
            <pc:sldMk cId="959210307" sldId="303"/>
            <ac:spMk id="3" creationId="{469A1A81-E626-4936-BB38-3D1FCE2AB010}"/>
          </ac:spMkLst>
        </pc:spChg>
      </pc:sldChg>
      <pc:sldChg chg="modSp">
        <pc:chgData name="Mattox, Lahela@BCSH" userId="4a9f4531-f22d-4c9c-9a2a-8b5ef6b84106" providerId="ADAL" clId="{B18B4474-A763-4F9A-99C7-2C1EF53C0670}" dt="2018-11-16T19:07:24.256" v="1034" actId="255"/>
        <pc:sldMkLst>
          <pc:docMk/>
          <pc:sldMk cId="2343106568" sldId="305"/>
        </pc:sldMkLst>
        <pc:spChg chg="mod">
          <ac:chgData name="Mattox, Lahela@BCSH" userId="4a9f4531-f22d-4c9c-9a2a-8b5ef6b84106" providerId="ADAL" clId="{B18B4474-A763-4F9A-99C7-2C1EF53C0670}" dt="2018-11-16T19:07:24.256" v="1034" actId="255"/>
          <ac:spMkLst>
            <pc:docMk/>
            <pc:sldMk cId="2343106568" sldId="305"/>
            <ac:spMk id="3" creationId="{469A1A81-E626-4936-BB38-3D1FCE2AB010}"/>
          </ac:spMkLst>
        </pc:spChg>
      </pc:sldChg>
      <pc:sldChg chg="addSp delSp modSp">
        <pc:chgData name="Mattox, Lahela@BCSH" userId="4a9f4531-f22d-4c9c-9a2a-8b5ef6b84106" providerId="ADAL" clId="{B18B4474-A763-4F9A-99C7-2C1EF53C0670}" dt="2018-11-16T19:03:05.776" v="982" actId="1076"/>
        <pc:sldMkLst>
          <pc:docMk/>
          <pc:sldMk cId="2437281642" sldId="308"/>
        </pc:sldMkLst>
        <pc:spChg chg="del mod">
          <ac:chgData name="Mattox, Lahela@BCSH" userId="4a9f4531-f22d-4c9c-9a2a-8b5ef6b84106" providerId="ADAL" clId="{B18B4474-A763-4F9A-99C7-2C1EF53C0670}" dt="2018-11-16T19:02:03.643" v="976" actId="478"/>
          <ac:spMkLst>
            <pc:docMk/>
            <pc:sldMk cId="2437281642" sldId="308"/>
            <ac:spMk id="6" creationId="{391BBE85-55B6-49FF-B297-8AAB7433C9F7}"/>
          </ac:spMkLst>
        </pc:spChg>
        <pc:spChg chg="add mod">
          <ac:chgData name="Mattox, Lahela@BCSH" userId="4a9f4531-f22d-4c9c-9a2a-8b5ef6b84106" providerId="ADAL" clId="{B18B4474-A763-4F9A-99C7-2C1EF53C0670}" dt="2018-11-16T16:44:05.180" v="2" actId="1076"/>
          <ac:spMkLst>
            <pc:docMk/>
            <pc:sldMk cId="2437281642" sldId="308"/>
            <ac:spMk id="7" creationId="{B30E7A11-6513-4FFE-BF96-7891F2B9246A}"/>
          </ac:spMkLst>
        </pc:spChg>
        <pc:spChg chg="add del mod">
          <ac:chgData name="Mattox, Lahela@BCSH" userId="4a9f4531-f22d-4c9c-9a2a-8b5ef6b84106" providerId="ADAL" clId="{B18B4474-A763-4F9A-99C7-2C1EF53C0670}" dt="2018-11-16T19:02:09.386" v="978" actId="478"/>
          <ac:spMkLst>
            <pc:docMk/>
            <pc:sldMk cId="2437281642" sldId="308"/>
            <ac:spMk id="9" creationId="{F8EB95E0-0392-4B72-B0F8-A9A6999C3E72}"/>
          </ac:spMkLst>
        </pc:spChg>
        <pc:spChg chg="add mod">
          <ac:chgData name="Mattox, Lahela@BCSH" userId="4a9f4531-f22d-4c9c-9a2a-8b5ef6b84106" providerId="ADAL" clId="{B18B4474-A763-4F9A-99C7-2C1EF53C0670}" dt="2018-11-16T19:03:05.776" v="982" actId="1076"/>
          <ac:spMkLst>
            <pc:docMk/>
            <pc:sldMk cId="2437281642" sldId="308"/>
            <ac:spMk id="11" creationId="{11633503-1C77-407C-A5A4-B78F1C8E4656}"/>
          </ac:spMkLst>
        </pc:spChg>
        <pc:picChg chg="add">
          <ac:chgData name="Mattox, Lahela@BCSH" userId="4a9f4531-f22d-4c9c-9a2a-8b5ef6b84106" providerId="ADAL" clId="{B18B4474-A763-4F9A-99C7-2C1EF53C0670}" dt="2018-11-16T19:02:05.288" v="977" actId="1076"/>
          <ac:picMkLst>
            <pc:docMk/>
            <pc:sldMk cId="2437281642" sldId="308"/>
            <ac:picMk id="10" creationId="{777091A9-B19D-444F-B535-2E24A9030A99}"/>
          </ac:picMkLst>
        </pc:picChg>
      </pc:sldChg>
      <pc:sldChg chg="modSp">
        <pc:chgData name="Mattox, Lahela@BCSH" userId="4a9f4531-f22d-4c9c-9a2a-8b5ef6b84106" providerId="ADAL" clId="{B18B4474-A763-4F9A-99C7-2C1EF53C0670}" dt="2018-11-16T19:06:00.476" v="990" actId="20577"/>
        <pc:sldMkLst>
          <pc:docMk/>
          <pc:sldMk cId="651784877" sldId="312"/>
        </pc:sldMkLst>
        <pc:spChg chg="mod">
          <ac:chgData name="Mattox, Lahela@BCSH" userId="4a9f4531-f22d-4c9c-9a2a-8b5ef6b84106" providerId="ADAL" clId="{B18B4474-A763-4F9A-99C7-2C1EF53C0670}" dt="2018-11-16T19:06:00.476" v="990" actId="20577"/>
          <ac:spMkLst>
            <pc:docMk/>
            <pc:sldMk cId="651784877" sldId="312"/>
            <ac:spMk id="8" creationId="{EA04ACAA-59DD-4712-9DB6-D64652CD66C4}"/>
          </ac:spMkLst>
        </pc:spChg>
      </pc:sldChg>
      <pc:sldChg chg="modSp">
        <pc:chgData name="Mattox, Lahela@BCSH" userId="4a9f4531-f22d-4c9c-9a2a-8b5ef6b84106" providerId="ADAL" clId="{B18B4474-A763-4F9A-99C7-2C1EF53C0670}" dt="2018-11-16T16:50:41.675" v="273" actId="255"/>
        <pc:sldMkLst>
          <pc:docMk/>
          <pc:sldMk cId="3645325630" sldId="313"/>
        </pc:sldMkLst>
        <pc:spChg chg="mod">
          <ac:chgData name="Mattox, Lahela@BCSH" userId="4a9f4531-f22d-4c9c-9a2a-8b5ef6b84106" providerId="ADAL" clId="{B18B4474-A763-4F9A-99C7-2C1EF53C0670}" dt="2018-11-16T16:50:41.675" v="273" actId="255"/>
          <ac:spMkLst>
            <pc:docMk/>
            <pc:sldMk cId="3645325630" sldId="313"/>
            <ac:spMk id="3" creationId="{469A1A81-E626-4936-BB38-3D1FCE2AB010}"/>
          </ac:spMkLst>
        </pc:spChg>
      </pc:sldChg>
      <pc:sldChg chg="modSp ord">
        <pc:chgData name="Mattox, Lahela@BCSH" userId="4a9f4531-f22d-4c9c-9a2a-8b5ef6b84106" providerId="ADAL" clId="{B18B4474-A763-4F9A-99C7-2C1EF53C0670}" dt="2018-11-16T19:17:10.890" v="1048" actId="20577"/>
        <pc:sldMkLst>
          <pc:docMk/>
          <pc:sldMk cId="1496467399" sldId="316"/>
        </pc:sldMkLst>
        <pc:spChg chg="mod">
          <ac:chgData name="Mattox, Lahela@BCSH" userId="4a9f4531-f22d-4c9c-9a2a-8b5ef6b84106" providerId="ADAL" clId="{B18B4474-A763-4F9A-99C7-2C1EF53C0670}" dt="2018-11-16T19:17:10.890" v="1048" actId="20577"/>
          <ac:spMkLst>
            <pc:docMk/>
            <pc:sldMk cId="1496467399" sldId="316"/>
            <ac:spMk id="3" creationId="{469A1A81-E626-4936-BB38-3D1FCE2AB010}"/>
          </ac:spMkLst>
        </pc:spChg>
      </pc:sldChg>
      <pc:sldChg chg="modSp">
        <pc:chgData name="Mattox, Lahela@BCSH" userId="4a9f4531-f22d-4c9c-9a2a-8b5ef6b84106" providerId="ADAL" clId="{B18B4474-A763-4F9A-99C7-2C1EF53C0670}" dt="2018-11-16T18:50:14.684" v="853" actId="20577"/>
        <pc:sldMkLst>
          <pc:docMk/>
          <pc:sldMk cId="3353104483" sldId="325"/>
        </pc:sldMkLst>
        <pc:spChg chg="mod">
          <ac:chgData name="Mattox, Lahela@BCSH" userId="4a9f4531-f22d-4c9c-9a2a-8b5ef6b84106" providerId="ADAL" clId="{B18B4474-A763-4F9A-99C7-2C1EF53C0670}" dt="2018-11-16T18:42:57.982" v="663" actId="20577"/>
          <ac:spMkLst>
            <pc:docMk/>
            <pc:sldMk cId="3353104483" sldId="325"/>
            <ac:spMk id="2" creationId="{F240FA3B-58A6-4EAD-8C08-4D786EE873AE}"/>
          </ac:spMkLst>
        </pc:spChg>
        <pc:spChg chg="mod">
          <ac:chgData name="Mattox, Lahela@BCSH" userId="4a9f4531-f22d-4c9c-9a2a-8b5ef6b84106" providerId="ADAL" clId="{B18B4474-A763-4F9A-99C7-2C1EF53C0670}" dt="2018-11-16T18:50:14.684" v="853" actId="20577"/>
          <ac:spMkLst>
            <pc:docMk/>
            <pc:sldMk cId="3353104483" sldId="325"/>
            <ac:spMk id="3" creationId="{469A1A81-E626-4936-BB38-3D1FCE2AB010}"/>
          </ac:spMkLst>
        </pc:spChg>
      </pc:sldChg>
      <pc:sldChg chg="modSp add">
        <pc:chgData name="Mattox, Lahela@BCSH" userId="4a9f4531-f22d-4c9c-9a2a-8b5ef6b84106" providerId="ADAL" clId="{B18B4474-A763-4F9A-99C7-2C1EF53C0670}" dt="2018-11-16T19:07:09.753" v="1033" actId="20577"/>
        <pc:sldMkLst>
          <pc:docMk/>
          <pc:sldMk cId="2032001675" sldId="326"/>
        </pc:sldMkLst>
        <pc:spChg chg="mod">
          <ac:chgData name="Mattox, Lahela@BCSH" userId="4a9f4531-f22d-4c9c-9a2a-8b5ef6b84106" providerId="ADAL" clId="{B18B4474-A763-4F9A-99C7-2C1EF53C0670}" dt="2018-11-16T19:07:09.753" v="1033" actId="20577"/>
          <ac:spMkLst>
            <pc:docMk/>
            <pc:sldMk cId="2032001675" sldId="326"/>
            <ac:spMk id="2" creationId="{F240FA3B-58A6-4EAD-8C08-4D786EE873AE}"/>
          </ac:spMkLst>
        </pc:spChg>
        <pc:spChg chg="mod">
          <ac:chgData name="Mattox, Lahela@BCSH" userId="4a9f4531-f22d-4c9c-9a2a-8b5ef6b84106" providerId="ADAL" clId="{B18B4474-A763-4F9A-99C7-2C1EF53C0670}" dt="2018-11-16T18:49:27.252" v="850" actId="1076"/>
          <ac:spMkLst>
            <pc:docMk/>
            <pc:sldMk cId="2032001675" sldId="326"/>
            <ac:spMk id="3" creationId="{469A1A81-E626-4936-BB38-3D1FCE2AB010}"/>
          </ac:spMkLst>
        </pc:spChg>
      </pc:sldChg>
      <pc:sldChg chg="modSp add del">
        <pc:chgData name="Mattox, Lahela@BCSH" userId="4a9f4531-f22d-4c9c-9a2a-8b5ef6b84106" providerId="ADAL" clId="{B18B4474-A763-4F9A-99C7-2C1EF53C0670}" dt="2018-11-16T18:59:58.019" v="972" actId="2696"/>
        <pc:sldMkLst>
          <pc:docMk/>
          <pc:sldMk cId="898781661" sldId="327"/>
        </pc:sldMkLst>
        <pc:spChg chg="mod">
          <ac:chgData name="Mattox, Lahela@BCSH" userId="4a9f4531-f22d-4c9c-9a2a-8b5ef6b84106" providerId="ADAL" clId="{B18B4474-A763-4F9A-99C7-2C1EF53C0670}" dt="2018-11-16T18:50:46.034" v="923" actId="20577"/>
          <ac:spMkLst>
            <pc:docMk/>
            <pc:sldMk cId="898781661" sldId="327"/>
            <ac:spMk id="2" creationId="{F240FA3B-58A6-4EAD-8C08-4D786EE873AE}"/>
          </ac:spMkLst>
        </pc:spChg>
        <pc:spChg chg="mod">
          <ac:chgData name="Mattox, Lahela@BCSH" userId="4a9f4531-f22d-4c9c-9a2a-8b5ef6b84106" providerId="ADAL" clId="{B18B4474-A763-4F9A-99C7-2C1EF53C0670}" dt="2018-11-16T18:59:44.580" v="971" actId="20577"/>
          <ac:spMkLst>
            <pc:docMk/>
            <pc:sldMk cId="898781661" sldId="327"/>
            <ac:spMk id="3" creationId="{469A1A81-E626-4936-BB38-3D1FCE2AB010}"/>
          </ac:spMkLst>
        </pc:spChg>
      </pc:sldChg>
      <pc:sldChg chg="addSp delSp modSp add">
        <pc:chgData name="Mattox, Lahela@BCSH" userId="4a9f4531-f22d-4c9c-9a2a-8b5ef6b84106" providerId="ADAL" clId="{B18B4474-A763-4F9A-99C7-2C1EF53C0670}" dt="2018-11-16T19:02:33.436" v="980" actId="20577"/>
        <pc:sldMkLst>
          <pc:docMk/>
          <pc:sldMk cId="3257924276" sldId="327"/>
        </pc:sldMkLst>
        <pc:spChg chg="del">
          <ac:chgData name="Mattox, Lahela@BCSH" userId="4a9f4531-f22d-4c9c-9a2a-8b5ef6b84106" providerId="ADAL" clId="{B18B4474-A763-4F9A-99C7-2C1EF53C0670}" dt="2018-11-16T19:02:32.900" v="979" actId="478"/>
          <ac:spMkLst>
            <pc:docMk/>
            <pc:sldMk cId="3257924276" sldId="327"/>
            <ac:spMk id="6" creationId="{391BBE85-55B6-49FF-B297-8AAB7433C9F7}"/>
          </ac:spMkLst>
        </pc:spChg>
        <pc:spChg chg="add mod">
          <ac:chgData name="Mattox, Lahela@BCSH" userId="4a9f4531-f22d-4c9c-9a2a-8b5ef6b84106" providerId="ADAL" clId="{B18B4474-A763-4F9A-99C7-2C1EF53C0670}" dt="2018-11-16T19:02:32.900" v="979" actId="478"/>
          <ac:spMkLst>
            <pc:docMk/>
            <pc:sldMk cId="3257924276" sldId="327"/>
            <ac:spMk id="9" creationId="{F656E317-BCF8-42AB-A38C-70A9E7A43445}"/>
          </ac:spMkLst>
        </pc:spChg>
        <pc:picChg chg="add">
          <ac:chgData name="Mattox, Lahela@BCSH" userId="4a9f4531-f22d-4c9c-9a2a-8b5ef6b84106" providerId="ADAL" clId="{B18B4474-A763-4F9A-99C7-2C1EF53C0670}" dt="2018-11-16T19:02:33.436" v="980" actId="20577"/>
          <ac:picMkLst>
            <pc:docMk/>
            <pc:sldMk cId="3257924276" sldId="327"/>
            <ac:picMk id="10" creationId="{E7F6365E-AAED-4772-89B2-B56377DC940C}"/>
          </ac:picMkLst>
        </pc:picChg>
      </pc:sldChg>
      <pc:sldChg chg="addSp delSp modSp add">
        <pc:chgData name="Mattox, Lahela@BCSH" userId="4a9f4531-f22d-4c9c-9a2a-8b5ef6b84106" providerId="ADAL" clId="{B18B4474-A763-4F9A-99C7-2C1EF53C0670}" dt="2018-11-16T19:03:46.688" v="987" actId="20577"/>
        <pc:sldMkLst>
          <pc:docMk/>
          <pc:sldMk cId="3280237793" sldId="328"/>
        </pc:sldMkLst>
        <pc:spChg chg="del">
          <ac:chgData name="Mattox, Lahela@BCSH" userId="4a9f4531-f22d-4c9c-9a2a-8b5ef6b84106" providerId="ADAL" clId="{B18B4474-A763-4F9A-99C7-2C1EF53C0670}" dt="2018-11-16T19:03:15.681" v="984" actId="478"/>
          <ac:spMkLst>
            <pc:docMk/>
            <pc:sldMk cId="3280237793" sldId="328"/>
            <ac:spMk id="6" creationId="{391BBE85-55B6-49FF-B297-8AAB7433C9F7}"/>
          </ac:spMkLst>
        </pc:spChg>
        <pc:spChg chg="add del mod">
          <ac:chgData name="Mattox, Lahela@BCSH" userId="4a9f4531-f22d-4c9c-9a2a-8b5ef6b84106" providerId="ADAL" clId="{B18B4474-A763-4F9A-99C7-2C1EF53C0670}" dt="2018-11-16T19:03:32.375" v="985" actId="478"/>
          <ac:spMkLst>
            <pc:docMk/>
            <pc:sldMk cId="3280237793" sldId="328"/>
            <ac:spMk id="9" creationId="{2843F1DB-8F1C-48B0-A9F1-43CCC4CD853C}"/>
          </ac:spMkLst>
        </pc:spChg>
        <pc:spChg chg="add">
          <ac:chgData name="Mattox, Lahela@BCSH" userId="4a9f4531-f22d-4c9c-9a2a-8b5ef6b84106" providerId="ADAL" clId="{B18B4474-A763-4F9A-99C7-2C1EF53C0670}" dt="2018-11-16T19:03:46.688" v="987" actId="20577"/>
          <ac:spMkLst>
            <pc:docMk/>
            <pc:sldMk cId="3280237793" sldId="328"/>
            <ac:spMk id="11" creationId="{8E5A5C94-1BDA-4FFA-A64F-9939B36975A2}"/>
          </ac:spMkLst>
        </pc:spChg>
        <pc:graphicFrameChg chg="add">
          <ac:chgData name="Mattox, Lahela@BCSH" userId="4a9f4531-f22d-4c9c-9a2a-8b5ef6b84106" providerId="ADAL" clId="{B18B4474-A763-4F9A-99C7-2C1EF53C0670}" dt="2018-11-16T19:03:33.157" v="986" actId="20577"/>
          <ac:graphicFrameMkLst>
            <pc:docMk/>
            <pc:sldMk cId="3280237793" sldId="328"/>
            <ac:graphicFrameMk id="10" creationId="{75702F9D-8733-4CB8-AC1E-E42781A0D448}"/>
          </ac:graphicFrameMkLst>
        </pc:graphicFrameChg>
      </pc:sldChg>
      <pc:sldChg chg="modSp add">
        <pc:chgData name="Mattox, Lahela@BCSH" userId="4a9f4531-f22d-4c9c-9a2a-8b5ef6b84106" providerId="ADAL" clId="{B18B4474-A763-4F9A-99C7-2C1EF53C0670}" dt="2018-11-16T19:05:23.717" v="988" actId="255"/>
        <pc:sldMkLst>
          <pc:docMk/>
          <pc:sldMk cId="121388117" sldId="329"/>
        </pc:sldMkLst>
        <pc:spChg chg="mod">
          <ac:chgData name="Mattox, Lahela@BCSH" userId="4a9f4531-f22d-4c9c-9a2a-8b5ef6b84106" providerId="ADAL" clId="{B18B4474-A763-4F9A-99C7-2C1EF53C0670}" dt="2018-11-16T19:05:23.717" v="988" actId="255"/>
          <ac:spMkLst>
            <pc:docMk/>
            <pc:sldMk cId="121388117" sldId="329"/>
            <ac:spMk id="6" creationId="{391BBE85-55B6-49FF-B297-8AAB7433C9F7}"/>
          </ac:spMkLst>
        </pc:spChg>
      </pc:sldChg>
      <pc:sldChg chg="add del">
        <pc:chgData name="Mattox, Lahela@BCSH" userId="4a9f4531-f22d-4c9c-9a2a-8b5ef6b84106" providerId="ADAL" clId="{B18B4474-A763-4F9A-99C7-2C1EF53C0670}" dt="2018-11-16T19:22:02.717" v="1050" actId="14100"/>
        <pc:sldMkLst>
          <pc:docMk/>
          <pc:sldMk cId="1690023592" sldId="330"/>
        </pc:sldMkLst>
      </pc:sldChg>
      <pc:sldChg chg="addSp delSp modSp add">
        <pc:chgData name="Mattox, Lahela@BCSH" userId="4a9f4531-f22d-4c9c-9a2a-8b5ef6b84106" providerId="ADAL" clId="{B18B4474-A763-4F9A-99C7-2C1EF53C0670}" dt="2018-11-16T19:31:42.458" v="1151" actId="14100"/>
        <pc:sldMkLst>
          <pc:docMk/>
          <pc:sldMk cId="3256716353" sldId="330"/>
        </pc:sldMkLst>
        <pc:spChg chg="del mod">
          <ac:chgData name="Mattox, Lahela@BCSH" userId="4a9f4531-f22d-4c9c-9a2a-8b5ef6b84106" providerId="ADAL" clId="{B18B4474-A763-4F9A-99C7-2C1EF53C0670}" dt="2018-11-16T19:29:49.593" v="1142" actId="478"/>
          <ac:spMkLst>
            <pc:docMk/>
            <pc:sldMk cId="3256716353" sldId="330"/>
            <ac:spMk id="2" creationId="{F240FA3B-58A6-4EAD-8C08-4D786EE873AE}"/>
          </ac:spMkLst>
        </pc:spChg>
        <pc:spChg chg="del">
          <ac:chgData name="Mattox, Lahela@BCSH" userId="4a9f4531-f22d-4c9c-9a2a-8b5ef6b84106" providerId="ADAL" clId="{B18B4474-A763-4F9A-99C7-2C1EF53C0670}" dt="2018-11-16T19:23:48.957" v="1052" actId="478"/>
          <ac:spMkLst>
            <pc:docMk/>
            <pc:sldMk cId="3256716353" sldId="330"/>
            <ac:spMk id="3" creationId="{469A1A81-E626-4936-BB38-3D1FCE2AB010}"/>
          </ac:spMkLst>
        </pc:spChg>
        <pc:spChg chg="add del mod">
          <ac:chgData name="Mattox, Lahela@BCSH" userId="4a9f4531-f22d-4c9c-9a2a-8b5ef6b84106" providerId="ADAL" clId="{B18B4474-A763-4F9A-99C7-2C1EF53C0670}" dt="2018-11-16T19:23:51.507" v="1053" actId="14100"/>
          <ac:spMkLst>
            <pc:docMk/>
            <pc:sldMk cId="3256716353" sldId="330"/>
            <ac:spMk id="8" creationId="{A4AC13EB-D3AE-46C3-9858-10A1D8DDA455}"/>
          </ac:spMkLst>
        </pc:spChg>
        <pc:spChg chg="add del mod">
          <ac:chgData name="Mattox, Lahela@BCSH" userId="4a9f4531-f22d-4c9c-9a2a-8b5ef6b84106" providerId="ADAL" clId="{B18B4474-A763-4F9A-99C7-2C1EF53C0670}" dt="2018-11-16T19:29:45.238" v="1141" actId="478"/>
          <ac:spMkLst>
            <pc:docMk/>
            <pc:sldMk cId="3256716353" sldId="330"/>
            <ac:spMk id="11" creationId="{6233CEB4-27AE-467E-B928-2BE1EBE9B715}"/>
          </ac:spMkLst>
        </pc:spChg>
        <pc:spChg chg="add del mod">
          <ac:chgData name="Mattox, Lahela@BCSH" userId="4a9f4531-f22d-4c9c-9a2a-8b5ef6b84106" providerId="ADAL" clId="{B18B4474-A763-4F9A-99C7-2C1EF53C0670}" dt="2018-11-16T19:29:54.731" v="1143" actId="478"/>
          <ac:spMkLst>
            <pc:docMk/>
            <pc:sldMk cId="3256716353" sldId="330"/>
            <ac:spMk id="13" creationId="{CC2EE493-4B54-4A9C-A5D7-065078DB57F0}"/>
          </ac:spMkLst>
        </pc:spChg>
        <pc:spChg chg="add mod">
          <ac:chgData name="Mattox, Lahela@BCSH" userId="4a9f4531-f22d-4c9c-9a2a-8b5ef6b84106" providerId="ADAL" clId="{B18B4474-A763-4F9A-99C7-2C1EF53C0670}" dt="2018-11-16T19:30:34.820" v="1147" actId="1076"/>
          <ac:spMkLst>
            <pc:docMk/>
            <pc:sldMk cId="3256716353" sldId="330"/>
            <ac:spMk id="14" creationId="{36F90650-6F2D-4115-B0B3-493F450D7CC9}"/>
          </ac:spMkLst>
        </pc:spChg>
        <pc:picChg chg="add del mod">
          <ac:chgData name="Mattox, Lahela@BCSH" userId="4a9f4531-f22d-4c9c-9a2a-8b5ef6b84106" providerId="ADAL" clId="{B18B4474-A763-4F9A-99C7-2C1EF53C0670}" dt="2018-11-16T19:29:42.266" v="1140" actId="478"/>
          <ac:picMkLst>
            <pc:docMk/>
            <pc:sldMk cId="3256716353" sldId="330"/>
            <ac:picMk id="9" creationId="{7E8EF0DA-A4F8-4CC5-BD12-E4A4EDDE2D2B}"/>
          </ac:picMkLst>
        </pc:picChg>
        <pc:picChg chg="add mod">
          <ac:chgData name="Mattox, Lahela@BCSH" userId="4a9f4531-f22d-4c9c-9a2a-8b5ef6b84106" providerId="ADAL" clId="{B18B4474-A763-4F9A-99C7-2C1EF53C0670}" dt="2018-11-16T19:31:42.458" v="1151" actId="14100"/>
          <ac:picMkLst>
            <pc:docMk/>
            <pc:sldMk cId="3256716353" sldId="330"/>
            <ac:picMk id="15" creationId="{CF964022-17BB-422A-8657-36EF545AE74C}"/>
          </ac:picMkLst>
        </pc:picChg>
      </pc:sldChg>
      <pc:sldChg chg="addSp delSp modSp add">
        <pc:chgData name="Mattox, Lahela@BCSH" userId="4a9f4531-f22d-4c9c-9a2a-8b5ef6b84106" providerId="ADAL" clId="{B18B4474-A763-4F9A-99C7-2C1EF53C0670}" dt="2018-11-16T19:29:29.025" v="1139" actId="14100"/>
        <pc:sldMkLst>
          <pc:docMk/>
          <pc:sldMk cId="774808515" sldId="331"/>
        </pc:sldMkLst>
        <pc:spChg chg="del mod">
          <ac:chgData name="Mattox, Lahela@BCSH" userId="4a9f4531-f22d-4c9c-9a2a-8b5ef6b84106" providerId="ADAL" clId="{B18B4474-A763-4F9A-99C7-2C1EF53C0670}" dt="2018-11-16T19:27:31.521" v="1110" actId="478"/>
          <ac:spMkLst>
            <pc:docMk/>
            <pc:sldMk cId="774808515" sldId="331"/>
            <ac:spMk id="2" creationId="{F240FA3B-58A6-4EAD-8C08-4D786EE873AE}"/>
          </ac:spMkLst>
        </pc:spChg>
        <pc:spChg chg="add del mod">
          <ac:chgData name="Mattox, Lahela@BCSH" userId="4a9f4531-f22d-4c9c-9a2a-8b5ef6b84106" providerId="ADAL" clId="{B18B4474-A763-4F9A-99C7-2C1EF53C0670}" dt="2018-11-16T19:25:36.195" v="1088" actId="478"/>
          <ac:spMkLst>
            <pc:docMk/>
            <pc:sldMk cId="774808515" sldId="331"/>
            <ac:spMk id="7" creationId="{49B9A821-8772-4F21-8FA2-AF5B6E91C3FB}"/>
          </ac:spMkLst>
        </pc:spChg>
        <pc:spChg chg="add del mod">
          <ac:chgData name="Mattox, Lahela@BCSH" userId="4a9f4531-f22d-4c9c-9a2a-8b5ef6b84106" providerId="ADAL" clId="{B18B4474-A763-4F9A-99C7-2C1EF53C0670}" dt="2018-11-16T19:27:11.044" v="1103" actId="478"/>
          <ac:spMkLst>
            <pc:docMk/>
            <pc:sldMk cId="774808515" sldId="331"/>
            <ac:spMk id="13" creationId="{776374C2-9012-484E-BD2C-1755222A0867}"/>
          </ac:spMkLst>
        </pc:spChg>
        <pc:spChg chg="add del mod">
          <ac:chgData name="Mattox, Lahela@BCSH" userId="4a9f4531-f22d-4c9c-9a2a-8b5ef6b84106" providerId="ADAL" clId="{B18B4474-A763-4F9A-99C7-2C1EF53C0670}" dt="2018-11-16T19:27:34.819" v="1111" actId="478"/>
          <ac:spMkLst>
            <pc:docMk/>
            <pc:sldMk cId="774808515" sldId="331"/>
            <ac:spMk id="15" creationId="{5DC83DCA-1B66-4625-AAAC-721D67D3E60C}"/>
          </ac:spMkLst>
        </pc:spChg>
        <pc:spChg chg="add mod">
          <ac:chgData name="Mattox, Lahela@BCSH" userId="4a9f4531-f22d-4c9c-9a2a-8b5ef6b84106" providerId="ADAL" clId="{B18B4474-A763-4F9A-99C7-2C1EF53C0670}" dt="2018-11-16T19:28:53.131" v="1133" actId="20577"/>
          <ac:spMkLst>
            <pc:docMk/>
            <pc:sldMk cId="774808515" sldId="331"/>
            <ac:spMk id="16" creationId="{9DBB4CDB-54E6-47A7-BE29-5678CC921D96}"/>
          </ac:spMkLst>
        </pc:spChg>
        <pc:picChg chg="add del mod">
          <ac:chgData name="Mattox, Lahela@BCSH" userId="4a9f4531-f22d-4c9c-9a2a-8b5ef6b84106" providerId="ADAL" clId="{B18B4474-A763-4F9A-99C7-2C1EF53C0670}" dt="2018-11-16T19:26:13.524" v="1091" actId="478"/>
          <ac:picMkLst>
            <pc:docMk/>
            <pc:sldMk cId="774808515" sldId="331"/>
            <ac:picMk id="8" creationId="{106193E8-437E-442D-8714-F191ABC9771C}"/>
          </ac:picMkLst>
        </pc:picChg>
        <pc:picChg chg="del">
          <ac:chgData name="Mattox, Lahela@BCSH" userId="4a9f4531-f22d-4c9c-9a2a-8b5ef6b84106" providerId="ADAL" clId="{B18B4474-A763-4F9A-99C7-2C1EF53C0670}" dt="2018-11-16T19:25:17.700" v="1084" actId="478"/>
          <ac:picMkLst>
            <pc:docMk/>
            <pc:sldMk cId="774808515" sldId="331"/>
            <ac:picMk id="9" creationId="{7E8EF0DA-A4F8-4CC5-BD12-E4A4EDDE2D2B}"/>
          </ac:picMkLst>
        </pc:picChg>
        <pc:picChg chg="add mod">
          <ac:chgData name="Mattox, Lahela@BCSH" userId="4a9f4531-f22d-4c9c-9a2a-8b5ef6b84106" providerId="ADAL" clId="{B18B4474-A763-4F9A-99C7-2C1EF53C0670}" dt="2018-11-16T19:29:29.025" v="1139" actId="14100"/>
          <ac:picMkLst>
            <pc:docMk/>
            <pc:sldMk cId="774808515" sldId="331"/>
            <ac:picMk id="10" creationId="{C298F5B2-EB49-4FC1-8965-5F1237D2D29F}"/>
          </ac:picMkLst>
        </pc:picChg>
        <pc:picChg chg="add del mod">
          <ac:chgData name="Mattox, Lahela@BCSH" userId="4a9f4531-f22d-4c9c-9a2a-8b5ef6b84106" providerId="ADAL" clId="{B18B4474-A763-4F9A-99C7-2C1EF53C0670}" dt="2018-11-16T19:27:04.509" v="1102" actId="478"/>
          <ac:picMkLst>
            <pc:docMk/>
            <pc:sldMk cId="774808515" sldId="331"/>
            <ac:picMk id="11" creationId="{0BE00E9C-E70E-416F-A19F-6CDC2C1768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C79D0-C01A-4BFA-B3C2-18A9FFD0DEE0}"/>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46D2F1-00AB-44A1-8DC0-FC6E91EAFCB9}"/>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795AD305-C390-4BCA-ADCA-F9D1BF1D49B2}" type="datetime1">
              <a:rPr lang="en-US" smtClean="0"/>
              <a:t>11/16/2018</a:t>
            </a:fld>
            <a:endParaRPr lang="en-US" dirty="0"/>
          </a:p>
        </p:txBody>
      </p:sp>
      <p:sp>
        <p:nvSpPr>
          <p:cNvPr id="4" name="Footer Placeholder 3">
            <a:extLst>
              <a:ext uri="{FF2B5EF4-FFF2-40B4-BE49-F238E27FC236}">
                <a16:creationId xmlns:a16="http://schemas.microsoft.com/office/drawing/2014/main" id="{1BF0C1C8-DF94-4C59-B601-BC9933A5E11A}"/>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26E82D5-610C-49A5-B365-6A0F4C16D4DA}"/>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CD27790B-9FF9-427B-A51E-CE1F93A6834B}" type="slidenum">
              <a:rPr lang="en-US" smtClean="0"/>
              <a:t>‹#›</a:t>
            </a:fld>
            <a:endParaRPr lang="en-US" dirty="0"/>
          </a:p>
        </p:txBody>
      </p:sp>
    </p:spTree>
    <p:extLst>
      <p:ext uri="{BB962C8B-B14F-4D97-AF65-F5344CB8AC3E}">
        <p14:creationId xmlns:p14="http://schemas.microsoft.com/office/powerpoint/2010/main" val="3134399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D381FADF-0F48-49DF-96F1-7E88FF011799}" type="datetime1">
              <a:rPr lang="en-US" smtClean="0"/>
              <a:t>11/16/2018</a:t>
            </a:fld>
            <a:endParaRPr lang="en-US" dirty="0"/>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313D89CB-E674-4264-81EA-501B810671D9}" type="slidenum">
              <a:rPr lang="en-US" smtClean="0"/>
              <a:t>‹#›</a:t>
            </a:fld>
            <a:endParaRPr lang="en-US" dirty="0"/>
          </a:p>
        </p:txBody>
      </p:sp>
    </p:spTree>
    <p:extLst>
      <p:ext uri="{BB962C8B-B14F-4D97-AF65-F5344CB8AC3E}">
        <p14:creationId xmlns:p14="http://schemas.microsoft.com/office/powerpoint/2010/main" val="39633846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18FCF2-CD7F-49A0-9C39-C0E4C2A393F9}"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48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25B27-FFD3-4FB9-BEC0-F4E5839EB4E2}"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46714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09141-B6DE-4884-9509-7AEA7F3A1ECF}"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162720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71457-3574-4681-BB44-B828BA9E3792}"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349210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DF1B7-21B1-47D9-8C9C-A2155C0FDEDC}"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31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761C9-52C9-4F01-B0D1-D1FBB2A1D326}"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118849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CD184-3EBA-4559-BA77-1DC3937EF7C2}" type="datetime1">
              <a:rPr lang="en-US" smtClean="0"/>
              <a:t>11/16/2018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15153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5480F-40CE-411E-A72B-DFFDC6EA240E}" type="datetime1">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9834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1E52EB-4EB7-43EC-95D5-1F4F14373AB2}" type="datetime1">
              <a:rPr lang="en-US" smtClean="0"/>
              <a:t>11/16/2018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2665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71B0D50-CF68-4B39-B620-04DF98B6F467}" type="datetime1">
              <a:rPr lang="en-US" smtClean="0"/>
              <a:t>11/16/2018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7DF1DD-216E-4466-B717-B7472461ED5C}" type="slidenum">
              <a:rPr lang="en-US" smtClean="0"/>
              <a:t>‹#›</a:t>
            </a:fld>
            <a:endParaRPr lang="en-US" dirty="0"/>
          </a:p>
        </p:txBody>
      </p:sp>
    </p:spTree>
    <p:extLst>
      <p:ext uri="{BB962C8B-B14F-4D97-AF65-F5344CB8AC3E}">
        <p14:creationId xmlns:p14="http://schemas.microsoft.com/office/powerpoint/2010/main" val="97216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C1B179-35EA-4E77-89E9-6581649CA47A}"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404374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1E5D25-7CA4-4E2A-84C7-9CE523905B8D}" type="datetime1">
              <a:rPr lang="en-US" smtClean="0"/>
              <a:t>11/16/2018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87DF1DD-216E-4466-B717-B7472461ED5C}"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44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csh.ca.gov/hcfc/webapps/request.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csh.ca.gov/hcfc/documents/heap_funding_matrix.pd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bcsh.ca.gov/hcfc/documents/heap_funding_resources.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Lahela.mattox@bcsh.ca.gov" TargetMode="External"/><Relationship Id="rId13" Type="http://schemas.openxmlformats.org/officeDocument/2006/relationships/image" Target="cid:image002.jpg@01D4356D.073F3FC0" TargetMode="External"/><Relationship Id="rId3" Type="http://schemas.openxmlformats.org/officeDocument/2006/relationships/hyperlink" Target="mailto:HCFC@BCSH.ca.gov" TargetMode="External"/><Relationship Id="rId7" Type="http://schemas.openxmlformats.org/officeDocument/2006/relationships/hyperlink" Target="mailto:Daniel.Castillo@bcsh.ca.gov" TargetMode="External"/><Relationship Id="rId12" Type="http://schemas.openxmlformats.org/officeDocument/2006/relationships/image" Target="../media/image9.jpeg"/><Relationship Id="rId2" Type="http://schemas.openxmlformats.org/officeDocument/2006/relationships/hyperlink" Target="https://www.bcsh.ca.gov/hcfc/" TargetMode="External"/><Relationship Id="rId1" Type="http://schemas.openxmlformats.org/officeDocument/2006/relationships/slideLayout" Target="../slideLayouts/slideLayout2.xml"/><Relationship Id="rId6" Type="http://schemas.openxmlformats.org/officeDocument/2006/relationships/hyperlink" Target="https://www.facebook.com/CalHCFC/" TargetMode="External"/><Relationship Id="rId11" Type="http://schemas.openxmlformats.org/officeDocument/2006/relationships/image" Target="cid:image001.png@01D4356D.073F3FC0" TargetMode="External"/><Relationship Id="rId5" Type="http://schemas.openxmlformats.org/officeDocument/2006/relationships/hyperlink" Target="https://twitter.com/CA_HCFC" TargetMode="External"/><Relationship Id="rId10" Type="http://schemas.openxmlformats.org/officeDocument/2006/relationships/image" Target="../media/image8.png"/><Relationship Id="rId4" Type="http://schemas.openxmlformats.org/officeDocument/2006/relationships/hyperlink" Target="http://www.bcsh.ca.gov/hcfc/webapps/subscribe.php"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udexchange.info/programs/co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E3D530-86FA-4371-9A7E-6FF78E1842ED}"/>
              </a:ext>
            </a:extLst>
          </p:cNvPr>
          <p:cNvSpPr>
            <a:spLocks noGrp="1"/>
          </p:cNvSpPr>
          <p:nvPr>
            <p:ph type="sldNum" sz="quarter" idx="12"/>
          </p:nvPr>
        </p:nvSpPr>
        <p:spPr/>
        <p:txBody>
          <a:bodyPr/>
          <a:lstStyle/>
          <a:p>
            <a:fld id="{A87DF1DD-216E-4466-B717-B7472461ED5C}" type="slidenum">
              <a:rPr lang="en-US" smtClean="0"/>
              <a:t>1</a:t>
            </a:fld>
            <a:endParaRPr lang="en-US" dirty="0"/>
          </a:p>
        </p:txBody>
      </p:sp>
      <p:pic>
        <p:nvPicPr>
          <p:cNvPr id="5" name="Picture 4">
            <a:extLst>
              <a:ext uri="{FF2B5EF4-FFF2-40B4-BE49-F238E27FC236}">
                <a16:creationId xmlns:a16="http://schemas.microsoft.com/office/drawing/2014/main" id="{9F8A2CD7-B445-4519-A9D7-7FD5EE75F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6" y="2108491"/>
            <a:ext cx="7907307" cy="2641017"/>
          </a:xfrm>
          <a:prstGeom prst="rect">
            <a:avLst/>
          </a:prstGeom>
        </p:spPr>
      </p:pic>
      <p:pic>
        <p:nvPicPr>
          <p:cNvPr id="6" name="Picture 5">
            <a:extLst>
              <a:ext uri="{FF2B5EF4-FFF2-40B4-BE49-F238E27FC236}">
                <a16:creationId xmlns:a16="http://schemas.microsoft.com/office/drawing/2014/main" id="{8B56E6CD-D9A6-407C-AB0F-5AEED00B9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76"/>
            <a:ext cx="5132217" cy="1207580"/>
          </a:xfrm>
          <a:prstGeom prst="rect">
            <a:avLst/>
          </a:prstGeom>
        </p:spPr>
      </p:pic>
    </p:spTree>
    <p:extLst>
      <p:ext uri="{BB962C8B-B14F-4D97-AF65-F5344CB8AC3E}">
        <p14:creationId xmlns:p14="http://schemas.microsoft.com/office/powerpoint/2010/main" val="33189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3" name="Slide Number Placeholder 2">
            <a:extLst>
              <a:ext uri="{FF2B5EF4-FFF2-40B4-BE49-F238E27FC236}">
                <a16:creationId xmlns:a16="http://schemas.microsoft.com/office/drawing/2014/main" id="{AE01F36D-F382-46C2-A03E-E95EB13D1010}"/>
              </a:ext>
            </a:extLst>
          </p:cNvPr>
          <p:cNvSpPr>
            <a:spLocks noGrp="1"/>
          </p:cNvSpPr>
          <p:nvPr>
            <p:ph type="sldNum" sz="quarter" idx="12"/>
          </p:nvPr>
        </p:nvSpPr>
        <p:spPr/>
        <p:txBody>
          <a:bodyPr/>
          <a:lstStyle/>
          <a:p>
            <a:fld id="{A87DF1DD-216E-4466-B717-B7472461ED5C}" type="slidenum">
              <a:rPr lang="en-US" smtClean="0"/>
              <a:t>10</a:t>
            </a:fld>
            <a:endParaRPr lang="en-US" dirty="0"/>
          </a:p>
        </p:txBody>
      </p:sp>
      <p:sp>
        <p:nvSpPr>
          <p:cNvPr id="7" name="Content Placeholder 2">
            <a:extLst>
              <a:ext uri="{FF2B5EF4-FFF2-40B4-BE49-F238E27FC236}">
                <a16:creationId xmlns:a16="http://schemas.microsoft.com/office/drawing/2014/main" id="{B30E7A11-6513-4FFE-BF96-7891F2B9246A}"/>
              </a:ext>
            </a:extLst>
          </p:cNvPr>
          <p:cNvSpPr txBox="1">
            <a:spLocks/>
          </p:cNvSpPr>
          <p:nvPr/>
        </p:nvSpPr>
        <p:spPr>
          <a:xfrm>
            <a:off x="822959" y="5092118"/>
            <a:ext cx="7543801" cy="12080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p>
        </p:txBody>
      </p:sp>
      <p:graphicFrame>
        <p:nvGraphicFramePr>
          <p:cNvPr id="10" name="Table 9">
            <a:extLst>
              <a:ext uri="{FF2B5EF4-FFF2-40B4-BE49-F238E27FC236}">
                <a16:creationId xmlns:a16="http://schemas.microsoft.com/office/drawing/2014/main" id="{75702F9D-8733-4CB8-AC1E-E42781A0D448}"/>
              </a:ext>
            </a:extLst>
          </p:cNvPr>
          <p:cNvGraphicFramePr>
            <a:graphicFrameLocks noGrp="1"/>
          </p:cNvGraphicFramePr>
          <p:nvPr>
            <p:extLst>
              <p:ext uri="{D42A27DB-BD31-4B8C-83A1-F6EECF244321}">
                <p14:modId xmlns:p14="http://schemas.microsoft.com/office/powerpoint/2010/main" val="2832017714"/>
              </p:ext>
            </p:extLst>
          </p:nvPr>
        </p:nvGraphicFramePr>
        <p:xfrm>
          <a:off x="896470" y="2283710"/>
          <a:ext cx="7470289" cy="3892971"/>
        </p:xfrm>
        <a:graphic>
          <a:graphicData uri="http://schemas.openxmlformats.org/drawingml/2006/table">
            <a:tbl>
              <a:tblPr firstRow="1" firstCol="1" bandRow="1">
                <a:tableStyleId>{5C22544A-7EE6-4342-B048-85BDC9FD1C3A}</a:tableStyleId>
              </a:tblPr>
              <a:tblGrid>
                <a:gridCol w="776367">
                  <a:extLst>
                    <a:ext uri="{9D8B030D-6E8A-4147-A177-3AD203B41FA5}">
                      <a16:colId xmlns:a16="http://schemas.microsoft.com/office/drawing/2014/main" val="857497974"/>
                    </a:ext>
                  </a:extLst>
                </a:gridCol>
                <a:gridCol w="2958778">
                  <a:extLst>
                    <a:ext uri="{9D8B030D-6E8A-4147-A177-3AD203B41FA5}">
                      <a16:colId xmlns:a16="http://schemas.microsoft.com/office/drawing/2014/main" val="2845967958"/>
                    </a:ext>
                  </a:extLst>
                </a:gridCol>
                <a:gridCol w="1996370">
                  <a:extLst>
                    <a:ext uri="{9D8B030D-6E8A-4147-A177-3AD203B41FA5}">
                      <a16:colId xmlns:a16="http://schemas.microsoft.com/office/drawing/2014/main" val="4067649805"/>
                    </a:ext>
                  </a:extLst>
                </a:gridCol>
                <a:gridCol w="1738774">
                  <a:extLst>
                    <a:ext uri="{9D8B030D-6E8A-4147-A177-3AD203B41FA5}">
                      <a16:colId xmlns:a16="http://schemas.microsoft.com/office/drawing/2014/main" val="1715252568"/>
                    </a:ext>
                  </a:extLst>
                </a:gridCol>
              </a:tblGrid>
              <a:tr h="885989">
                <a:tc>
                  <a:txBody>
                    <a:bodyPr/>
                    <a:lstStyle/>
                    <a:p>
                      <a:pPr marL="0" marR="54610" algn="ctr">
                        <a:lnSpc>
                          <a:spcPct val="150000"/>
                        </a:lnSpc>
                        <a:spcBef>
                          <a:spcPts val="0"/>
                        </a:spcBef>
                        <a:spcAft>
                          <a:spcPts val="0"/>
                        </a:spcAft>
                      </a:pPr>
                      <a:r>
                        <a:rPr lang="en-US" sz="1100" dirty="0">
                          <a:effectLst/>
                        </a:rPr>
                        <a:t>CoC Number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gn="ctr">
                        <a:lnSpc>
                          <a:spcPct val="150000"/>
                        </a:lnSpc>
                        <a:spcBef>
                          <a:spcPts val="0"/>
                        </a:spcBef>
                        <a:spcAft>
                          <a:spcPts val="0"/>
                        </a:spcAft>
                      </a:pPr>
                      <a:r>
                        <a:rPr lang="en-US" sz="1100" dirty="0">
                          <a:effectLst/>
                        </a:rPr>
                        <a:t>Jurisdiction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735" algn="ctr">
                        <a:lnSpc>
                          <a:spcPct val="150000"/>
                        </a:lnSpc>
                        <a:spcBef>
                          <a:spcPts val="0"/>
                        </a:spcBef>
                        <a:spcAft>
                          <a:spcPts val="0"/>
                        </a:spcAft>
                      </a:pPr>
                      <a:r>
                        <a:rPr lang="en-US" sz="1100" dirty="0">
                          <a:effectLst/>
                        </a:rPr>
                        <a:t>50213(c) Large Cities</a:t>
                      </a:r>
                      <a:endParaRPr lang="en-US" sz="1200" dirty="0">
                        <a:effectLst/>
                      </a:endParaRPr>
                    </a:p>
                    <a:p>
                      <a:pPr marL="0" marR="38735" algn="ctr">
                        <a:lnSpc>
                          <a:spcPct val="150000"/>
                        </a:lnSpc>
                        <a:spcBef>
                          <a:spcPts val="0"/>
                        </a:spcBef>
                        <a:spcAft>
                          <a:spcPts val="0"/>
                        </a:spcAft>
                      </a:pPr>
                      <a:r>
                        <a:rPr lang="en-US" sz="1100" dirty="0">
                          <a:effectLst/>
                        </a:rPr>
                        <a:t>$150,000,000 Allocation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735" algn="ctr">
                        <a:lnSpc>
                          <a:spcPct val="150000"/>
                        </a:lnSpc>
                        <a:spcBef>
                          <a:spcPts val="0"/>
                        </a:spcBef>
                        <a:spcAft>
                          <a:spcPts val="0"/>
                        </a:spcAft>
                      </a:pPr>
                      <a:r>
                        <a:rPr lang="en-US" sz="1100" dirty="0">
                          <a:effectLst/>
                        </a:rPr>
                        <a:t>50214(c) Minimum Youth Set Aside Per Large City Allocation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551280"/>
                  </a:ext>
                </a:extLst>
              </a:tr>
              <a:tr h="273362">
                <a:tc>
                  <a:txBody>
                    <a:bodyPr/>
                    <a:lstStyle/>
                    <a:p>
                      <a:pPr marL="0" marR="54610">
                        <a:lnSpc>
                          <a:spcPct val="150000"/>
                        </a:lnSpc>
                        <a:spcBef>
                          <a:spcPts val="0"/>
                        </a:spcBef>
                        <a:spcAft>
                          <a:spcPts val="0"/>
                        </a:spcAft>
                      </a:pPr>
                      <a:r>
                        <a:rPr lang="en-US" sz="1100" dirty="0">
                          <a:effectLst/>
                        </a:rPr>
                        <a:t>CA-600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Los Angeles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85,013,607.00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4,250,680.35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936127"/>
                  </a:ext>
                </a:extLst>
              </a:tr>
              <a:tr h="273362">
                <a:tc>
                  <a:txBody>
                    <a:bodyPr/>
                    <a:lstStyle/>
                    <a:p>
                      <a:pPr marL="0" marR="54610">
                        <a:lnSpc>
                          <a:spcPct val="150000"/>
                        </a:lnSpc>
                        <a:spcBef>
                          <a:spcPts val="0"/>
                        </a:spcBef>
                        <a:spcAft>
                          <a:spcPts val="0"/>
                        </a:spcAft>
                      </a:pPr>
                      <a:r>
                        <a:rPr lang="en-US" sz="1100" dirty="0">
                          <a:effectLst/>
                        </a:rPr>
                        <a:t>CA-601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 Diego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14,110,397.95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705,519.90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9506021"/>
                  </a:ext>
                </a:extLst>
              </a:tr>
              <a:tr h="273362">
                <a:tc>
                  <a:txBody>
                    <a:bodyPr/>
                    <a:lstStyle/>
                    <a:p>
                      <a:pPr marL="0" marR="54610">
                        <a:lnSpc>
                          <a:spcPct val="150000"/>
                        </a:lnSpc>
                        <a:spcBef>
                          <a:spcPts val="0"/>
                        </a:spcBef>
                        <a:spcAft>
                          <a:spcPts val="0"/>
                        </a:spcAft>
                      </a:pPr>
                      <a:r>
                        <a:rPr lang="en-US" sz="1100" dirty="0">
                          <a:effectLst/>
                        </a:rPr>
                        <a:t>CA-500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 Jose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11,389,987.16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569,499.36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4644603"/>
                  </a:ext>
                </a:extLst>
              </a:tr>
              <a:tr h="273362">
                <a:tc>
                  <a:txBody>
                    <a:bodyPr/>
                    <a:lstStyle/>
                    <a:p>
                      <a:pPr marL="0" marR="54610">
                        <a:lnSpc>
                          <a:spcPct val="150000"/>
                        </a:lnSpc>
                        <a:spcBef>
                          <a:spcPts val="0"/>
                        </a:spcBef>
                        <a:spcAft>
                          <a:spcPts val="0"/>
                        </a:spcAft>
                      </a:pPr>
                      <a:r>
                        <a:rPr lang="en-US" sz="1100" dirty="0">
                          <a:effectLst/>
                        </a:rPr>
                        <a:t>CA-501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 Francisco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10,564,313.22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528,215.66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478413"/>
                  </a:ext>
                </a:extLst>
              </a:tr>
              <a:tr h="273362">
                <a:tc>
                  <a:txBody>
                    <a:bodyPr/>
                    <a:lstStyle/>
                    <a:p>
                      <a:pPr marL="0" marR="54610">
                        <a:lnSpc>
                          <a:spcPct val="150000"/>
                        </a:lnSpc>
                        <a:spcBef>
                          <a:spcPts val="0"/>
                        </a:spcBef>
                        <a:spcAft>
                          <a:spcPts val="0"/>
                        </a:spcAft>
                      </a:pPr>
                      <a:r>
                        <a:rPr lang="en-US" sz="1100" dirty="0">
                          <a:effectLst/>
                        </a:rPr>
                        <a:t>CA-502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Oakland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8,671,116.82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433,555.84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146566"/>
                  </a:ext>
                </a:extLst>
              </a:tr>
              <a:tr h="273362">
                <a:tc>
                  <a:txBody>
                    <a:bodyPr/>
                    <a:lstStyle/>
                    <a:p>
                      <a:pPr marL="0" marR="54610">
                        <a:lnSpc>
                          <a:spcPct val="150000"/>
                        </a:lnSpc>
                        <a:spcBef>
                          <a:spcPts val="0"/>
                        </a:spcBef>
                        <a:spcAft>
                          <a:spcPts val="0"/>
                        </a:spcAft>
                      </a:pPr>
                      <a:r>
                        <a:rPr lang="en-US" sz="1100" dirty="0">
                          <a:effectLst/>
                        </a:rPr>
                        <a:t>CA-602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Santa Ana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3,690,885.84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184,544.29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751511"/>
                  </a:ext>
                </a:extLst>
              </a:tr>
              <a:tr h="273362">
                <a:tc>
                  <a:txBody>
                    <a:bodyPr/>
                    <a:lstStyle/>
                    <a:p>
                      <a:pPr marL="0" marR="54610">
                        <a:lnSpc>
                          <a:spcPct val="150000"/>
                        </a:lnSpc>
                        <a:spcBef>
                          <a:spcPts val="0"/>
                        </a:spcBef>
                        <a:spcAft>
                          <a:spcPts val="0"/>
                        </a:spcAft>
                      </a:pPr>
                      <a:r>
                        <a:rPr lang="en-US" sz="1100" dirty="0">
                          <a:effectLst/>
                        </a:rPr>
                        <a:t>CA-602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Anaheim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3,690,885.84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184,544.29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6091707"/>
                  </a:ext>
                </a:extLst>
              </a:tr>
              <a:tr h="273362">
                <a:tc>
                  <a:txBody>
                    <a:bodyPr/>
                    <a:lstStyle/>
                    <a:p>
                      <a:pPr marL="0" marR="54610">
                        <a:lnSpc>
                          <a:spcPct val="150000"/>
                        </a:lnSpc>
                        <a:spcBef>
                          <a:spcPts val="0"/>
                        </a:spcBef>
                        <a:spcAft>
                          <a:spcPts val="0"/>
                        </a:spcAft>
                      </a:pPr>
                      <a:r>
                        <a:rPr lang="en-US" sz="1100" dirty="0">
                          <a:effectLst/>
                        </a:rPr>
                        <a:t>CA-503</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Sacramento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5,645,699.61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282,284.98</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5415199"/>
                  </a:ext>
                </a:extLst>
              </a:tr>
              <a:tr h="273362">
                <a:tc>
                  <a:txBody>
                    <a:bodyPr/>
                    <a:lstStyle/>
                    <a:p>
                      <a:pPr marL="0" marR="54610">
                        <a:lnSpc>
                          <a:spcPct val="150000"/>
                        </a:lnSpc>
                        <a:spcBef>
                          <a:spcPts val="0"/>
                        </a:spcBef>
                        <a:spcAft>
                          <a:spcPts val="0"/>
                        </a:spcAft>
                      </a:pPr>
                      <a:r>
                        <a:rPr lang="en-US" sz="1100" dirty="0">
                          <a:effectLst/>
                        </a:rPr>
                        <a:t>CA-514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Fresno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3,105,519.90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155,276.00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7524403"/>
                  </a:ext>
                </a:extLst>
              </a:tr>
              <a:tr h="273362">
                <a:tc>
                  <a:txBody>
                    <a:bodyPr/>
                    <a:lstStyle/>
                    <a:p>
                      <a:pPr marL="0" marR="54610">
                        <a:lnSpc>
                          <a:spcPct val="150000"/>
                        </a:lnSpc>
                        <a:spcBef>
                          <a:spcPts val="0"/>
                        </a:spcBef>
                        <a:spcAft>
                          <a:spcPts val="0"/>
                        </a:spcAft>
                      </a:pPr>
                      <a:r>
                        <a:rPr lang="en-US" sz="1100" dirty="0">
                          <a:effectLst/>
                        </a:rPr>
                        <a:t>CA-606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Long Beach</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2,869,833.12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143,491.66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5973500"/>
                  </a:ext>
                </a:extLst>
              </a:tr>
              <a:tr h="273362">
                <a:tc>
                  <a:txBody>
                    <a:bodyPr/>
                    <a:lstStyle/>
                    <a:p>
                      <a:pPr marL="0" marR="54610">
                        <a:lnSpc>
                          <a:spcPct val="150000"/>
                        </a:lnSpc>
                        <a:spcBef>
                          <a:spcPts val="0"/>
                        </a:spcBef>
                        <a:spcAft>
                          <a:spcPts val="0"/>
                        </a:spcAft>
                      </a:pPr>
                      <a:r>
                        <a:rPr lang="en-US" sz="1100" dirty="0">
                          <a:effectLst/>
                        </a:rPr>
                        <a:t>CA-604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Bakersfield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1,247,753.53</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62,387.68</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0592671"/>
                  </a:ext>
                </a:extLst>
              </a:tr>
            </a:tbl>
          </a:graphicData>
        </a:graphic>
      </p:graphicFrame>
      <p:sp>
        <p:nvSpPr>
          <p:cNvPr id="11" name="TextBox 10">
            <a:extLst>
              <a:ext uri="{FF2B5EF4-FFF2-40B4-BE49-F238E27FC236}">
                <a16:creationId xmlns:a16="http://schemas.microsoft.com/office/drawing/2014/main" id="{8E5A5C94-1BDA-4FFA-A64F-9939B36975A2}"/>
              </a:ext>
            </a:extLst>
          </p:cNvPr>
          <p:cNvSpPr txBox="1"/>
          <p:nvPr/>
        </p:nvSpPr>
        <p:spPr>
          <a:xfrm>
            <a:off x="822960" y="1795448"/>
            <a:ext cx="2806794" cy="369332"/>
          </a:xfrm>
          <a:prstGeom prst="rect">
            <a:avLst/>
          </a:prstGeom>
          <a:noFill/>
        </p:spPr>
        <p:txBody>
          <a:bodyPr wrap="none" rtlCol="0">
            <a:spAutoFit/>
          </a:bodyPr>
          <a:lstStyle/>
          <a:p>
            <a:r>
              <a:rPr lang="en-US" dirty="0"/>
              <a:t>HEAP Large Cities Allocation</a:t>
            </a:r>
          </a:p>
        </p:txBody>
      </p:sp>
    </p:spTree>
    <p:extLst>
      <p:ext uri="{BB962C8B-B14F-4D97-AF65-F5344CB8AC3E}">
        <p14:creationId xmlns:p14="http://schemas.microsoft.com/office/powerpoint/2010/main" val="328023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Content Placeholder 2">
            <a:extLst>
              <a:ext uri="{FF2B5EF4-FFF2-40B4-BE49-F238E27FC236}">
                <a16:creationId xmlns:a16="http://schemas.microsoft.com/office/drawing/2014/main" id="{391BBE85-55B6-49FF-B297-8AAB7433C9F7}"/>
              </a:ext>
            </a:extLst>
          </p:cNvPr>
          <p:cNvSpPr>
            <a:spLocks noGrp="1"/>
          </p:cNvSpPr>
          <p:nvPr>
            <p:ph idx="1"/>
          </p:nvPr>
        </p:nvSpPr>
        <p:spPr>
          <a:xfrm>
            <a:off x="822959" y="1845733"/>
            <a:ext cx="7543801" cy="4725663"/>
          </a:xfrm>
        </p:spPr>
        <p:txBody>
          <a:bodyPr vert="horz" lIns="0" tIns="45720" rIns="0" bIns="45720" rtlCol="0" anchor="t">
            <a:normAutofit/>
          </a:bodyPr>
          <a:lstStyle/>
          <a:p>
            <a:pPr lvl="1">
              <a:buFont typeface="Wingdings" panose="05000000000000000000" pitchFamily="2" charset="2"/>
              <a:buChar char="§"/>
            </a:pPr>
            <a:r>
              <a:rPr lang="en-US" sz="2000" dirty="0"/>
              <a:t>Although there are two categories of funds for the CoCs, only one application will be submitted for the total amount of the CoCs allocation.</a:t>
            </a:r>
          </a:p>
          <a:p>
            <a:pPr lvl="1">
              <a:buFont typeface="Wingdings" panose="05000000000000000000" pitchFamily="2" charset="2"/>
              <a:buChar char="§"/>
            </a:pPr>
            <a:r>
              <a:rPr lang="en-US" sz="2000" dirty="0"/>
              <a:t>Only one application will be submitted by each large city for the total amount allocated.</a:t>
            </a:r>
            <a:endParaRPr lang="en-US" sz="2400" dirty="0"/>
          </a:p>
          <a:p>
            <a:pPr lvl="1">
              <a:spcBef>
                <a:spcPts val="600"/>
              </a:spcBef>
              <a:spcAft>
                <a:spcPts val="600"/>
              </a:spcAft>
              <a:buFont typeface="Wingdings" panose="05000000000000000000" pitchFamily="2" charset="2"/>
              <a:buChar char="§"/>
            </a:pPr>
            <a:r>
              <a:rPr lang="en-US" sz="2000" dirty="0"/>
              <a:t>All CoCs and large cities are encouraged to submit applications during Round 1.</a:t>
            </a:r>
          </a:p>
          <a:p>
            <a:pPr lvl="2">
              <a:spcBef>
                <a:spcPts val="600"/>
              </a:spcBef>
              <a:spcAft>
                <a:spcPts val="600"/>
              </a:spcAft>
              <a:buFont typeface="Wingdings" panose="05000000000000000000" pitchFamily="2" charset="2"/>
              <a:buChar char="§"/>
            </a:pPr>
            <a:r>
              <a:rPr lang="en-US" sz="1800" dirty="0"/>
              <a:t>Round 1 application period is September 5, 2018-December 31, 2018</a:t>
            </a:r>
            <a:endParaRPr lang="en-US" sz="1800" dirty="0">
              <a:cs typeface="Calibri"/>
            </a:endParaRPr>
          </a:p>
          <a:p>
            <a:pPr lvl="1">
              <a:spcBef>
                <a:spcPts val="600"/>
              </a:spcBef>
              <a:spcAft>
                <a:spcPts val="600"/>
              </a:spcAft>
              <a:buFont typeface="Wingdings" panose="05000000000000000000" pitchFamily="2" charset="2"/>
              <a:buChar char="§"/>
            </a:pPr>
            <a:r>
              <a:rPr lang="en-US" sz="2000" dirty="0"/>
              <a:t>Funds not applied for in Round 1 will be redistributed among the CoCs and large cities in Round 2.</a:t>
            </a:r>
          </a:p>
          <a:p>
            <a:pPr marL="384048" lvl="2" indent="0">
              <a:buNone/>
            </a:pPr>
            <a:endParaRPr lang="en-US" sz="16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marL="384048" lvl="2" indent="0">
              <a:buNone/>
            </a:pPr>
            <a:endParaRPr lang="en-US" dirty="0"/>
          </a:p>
          <a:p>
            <a:pPr marL="201168" lvl="1" indent="0">
              <a:buNone/>
            </a:pPr>
            <a:endParaRPr lang="en-US" dirty="0"/>
          </a:p>
        </p:txBody>
      </p:sp>
      <p:sp>
        <p:nvSpPr>
          <p:cNvPr id="3" name="Slide Number Placeholder 2">
            <a:extLst>
              <a:ext uri="{FF2B5EF4-FFF2-40B4-BE49-F238E27FC236}">
                <a16:creationId xmlns:a16="http://schemas.microsoft.com/office/drawing/2014/main" id="{AE01F36D-F382-46C2-A03E-E95EB13D1010}"/>
              </a:ext>
            </a:extLst>
          </p:cNvPr>
          <p:cNvSpPr>
            <a:spLocks noGrp="1"/>
          </p:cNvSpPr>
          <p:nvPr>
            <p:ph type="sldNum" sz="quarter" idx="12"/>
          </p:nvPr>
        </p:nvSpPr>
        <p:spPr/>
        <p:txBody>
          <a:bodyPr/>
          <a:lstStyle/>
          <a:p>
            <a:fld id="{A87DF1DD-216E-4466-B717-B7472461ED5C}" type="slidenum">
              <a:rPr lang="en-US" smtClean="0"/>
              <a:t>11</a:t>
            </a:fld>
            <a:endParaRPr lang="en-US" dirty="0"/>
          </a:p>
        </p:txBody>
      </p:sp>
      <p:sp>
        <p:nvSpPr>
          <p:cNvPr id="7" name="Content Placeholder 2">
            <a:extLst>
              <a:ext uri="{FF2B5EF4-FFF2-40B4-BE49-F238E27FC236}">
                <a16:creationId xmlns:a16="http://schemas.microsoft.com/office/drawing/2014/main" id="{B30E7A11-6513-4FFE-BF96-7891F2B9246A}"/>
              </a:ext>
            </a:extLst>
          </p:cNvPr>
          <p:cNvSpPr txBox="1">
            <a:spLocks/>
          </p:cNvSpPr>
          <p:nvPr/>
        </p:nvSpPr>
        <p:spPr>
          <a:xfrm>
            <a:off x="822959" y="5092118"/>
            <a:ext cx="7543801" cy="12080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p>
        </p:txBody>
      </p:sp>
    </p:spTree>
    <p:extLst>
      <p:ext uri="{BB962C8B-B14F-4D97-AF65-F5344CB8AC3E}">
        <p14:creationId xmlns:p14="http://schemas.microsoft.com/office/powerpoint/2010/main" val="12138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Eligibility Criteria</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2"/>
            <a:ext cx="7543801" cy="4876607"/>
          </a:xfrm>
        </p:spPr>
        <p:txBody>
          <a:bodyPr vert="horz" lIns="0" tIns="45720" rIns="0" bIns="45720" rtlCol="0" anchor="t">
            <a:normAutofit/>
          </a:bodyPr>
          <a:lstStyle/>
          <a:p>
            <a:pPr lvl="1">
              <a:spcAft>
                <a:spcPts val="800"/>
              </a:spcAft>
              <a:buFont typeface="Wingdings" panose="05000000000000000000" pitchFamily="2" charset="2"/>
              <a:buChar char="§"/>
            </a:pPr>
            <a:r>
              <a:rPr lang="en-US" sz="2400" dirty="0"/>
              <a:t>CoCs and large cities must demonstrate that a local collaborative process has been conducted prior to application submission.</a:t>
            </a:r>
          </a:p>
          <a:p>
            <a:pPr lvl="1">
              <a:spcAft>
                <a:spcPts val="800"/>
              </a:spcAft>
              <a:buFont typeface="Wingdings" panose="05000000000000000000" pitchFamily="2" charset="2"/>
              <a:buChar char="§"/>
            </a:pPr>
            <a:r>
              <a:rPr lang="en-US" sz="2400" dirty="0"/>
              <a:t>A shelter declaration for each jurisdiction (city, county, or city that is also a county) wanting to be a recipient of HEAP funds </a:t>
            </a:r>
            <a:r>
              <a:rPr lang="en-US" sz="2400" b="1" dirty="0"/>
              <a:t>must </a:t>
            </a:r>
            <a:r>
              <a:rPr lang="en-US" sz="2400" dirty="0"/>
              <a:t>be in place at the time of award. </a:t>
            </a:r>
            <a:endParaRPr lang="en-US" sz="2400" dirty="0">
              <a:cs typeface="Calibri"/>
            </a:endParaRPr>
          </a:p>
          <a:p>
            <a:pPr lvl="2">
              <a:spcAft>
                <a:spcPts val="800"/>
              </a:spcAft>
              <a:buFont typeface="Wingdings" panose="05000000000000000000" pitchFamily="2" charset="2"/>
              <a:buChar char="§"/>
            </a:pPr>
            <a:r>
              <a:rPr lang="en-US" sz="1800" dirty="0"/>
              <a:t>CoCs with fewer than 1,000 homeless people, based on the 2017 HUD Point in Time count are exempt and can file a waiver with their application.</a:t>
            </a:r>
          </a:p>
          <a:p>
            <a:pPr lvl="1">
              <a:spcAft>
                <a:spcPts val="800"/>
              </a:spcAft>
              <a:buFont typeface="Wingdings" panose="05000000000000000000" pitchFamily="2" charset="2"/>
              <a:buChar char="§"/>
            </a:pPr>
            <a:r>
              <a:rPr lang="en-US" sz="2400" dirty="0"/>
              <a:t>Jurisdictions are </a:t>
            </a:r>
            <a:r>
              <a:rPr lang="en-US" sz="2400" b="1" dirty="0"/>
              <a:t>not</a:t>
            </a:r>
            <a:r>
              <a:rPr lang="en-US" sz="2400" dirty="0"/>
              <a:t> required to declare a shelter crisis.  However, any jurisdiction that does not declare a shelter crisis is ineligible to be a direct recipient of HEAP funds.</a:t>
            </a:r>
          </a:p>
          <a:p>
            <a:pPr marL="201168" lvl="1" indent="0">
              <a:buNone/>
            </a:pPr>
            <a:endParaRPr lang="en-US" sz="2400" dirty="0"/>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9E0B80A0-EE51-4B1D-A259-2F95E35C1AFA}"/>
              </a:ext>
            </a:extLst>
          </p:cNvPr>
          <p:cNvSpPr>
            <a:spLocks noGrp="1"/>
          </p:cNvSpPr>
          <p:nvPr>
            <p:ph type="sldNum" sz="quarter" idx="12"/>
          </p:nvPr>
        </p:nvSpPr>
        <p:spPr/>
        <p:txBody>
          <a:bodyPr/>
          <a:lstStyle/>
          <a:p>
            <a:fld id="{A87DF1DD-216E-4466-B717-B7472461ED5C}" type="slidenum">
              <a:rPr lang="en-US" smtClean="0"/>
              <a:t>12</a:t>
            </a:fld>
            <a:endParaRPr lang="en-US" dirty="0"/>
          </a:p>
        </p:txBody>
      </p:sp>
    </p:spTree>
    <p:extLst>
      <p:ext uri="{BB962C8B-B14F-4D97-AF65-F5344CB8AC3E}">
        <p14:creationId xmlns:p14="http://schemas.microsoft.com/office/powerpoint/2010/main" val="364532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a:xfrm>
            <a:off x="800099" y="1039551"/>
            <a:ext cx="7543801" cy="806183"/>
          </a:xfrm>
        </p:spPr>
        <p:txBody>
          <a:bodyPr>
            <a:noAutofit/>
          </a:bodyPr>
          <a:lstStyle/>
          <a:p>
            <a:r>
              <a:rPr lang="en-US" dirty="0"/>
              <a:t>Eligible Uses of HEAP Funds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00099" y="1837501"/>
            <a:ext cx="7543801" cy="4471176"/>
          </a:xfrm>
        </p:spPr>
        <p:txBody>
          <a:bodyPr>
            <a:normAutofit/>
          </a:bodyPr>
          <a:lstStyle/>
          <a:p>
            <a:pPr lvl="1">
              <a:spcBef>
                <a:spcPts val="600"/>
              </a:spcBef>
              <a:spcAft>
                <a:spcPts val="600"/>
              </a:spcAft>
              <a:buFont typeface="Wingdings" panose="05000000000000000000" pitchFamily="2" charset="2"/>
              <a:buChar char="§"/>
            </a:pPr>
            <a:r>
              <a:rPr lang="en-US" sz="2000" dirty="0"/>
              <a:t>HEAP funds are intended to provide immediate emergency assistance to people experiencing homelessness or at imminent risk of homelessness.  </a:t>
            </a:r>
          </a:p>
          <a:p>
            <a:pPr lvl="1">
              <a:spcBef>
                <a:spcPts val="600"/>
              </a:spcBef>
              <a:spcAft>
                <a:spcPts val="600"/>
              </a:spcAft>
              <a:buFont typeface="Wingdings" panose="05000000000000000000" pitchFamily="2" charset="2"/>
              <a:buChar char="§"/>
            </a:pPr>
            <a:r>
              <a:rPr lang="en-US" sz="2000" dirty="0"/>
              <a:t>The parameters of the program are intentionally broad to allow local communities to be creative and craft programs that meet the specific needs that have been identified.</a:t>
            </a:r>
          </a:p>
          <a:p>
            <a:pPr lvl="1">
              <a:spcBef>
                <a:spcPts val="600"/>
              </a:spcBef>
              <a:spcAft>
                <a:spcPts val="600"/>
              </a:spcAft>
              <a:buFont typeface="Wingdings" panose="05000000000000000000" pitchFamily="2" charset="2"/>
              <a:buChar char="§"/>
            </a:pPr>
            <a:r>
              <a:rPr lang="en-US" sz="2000" dirty="0"/>
              <a:t>Applicants will include in their proposals how the proposed activity is directly related to providing immediate emergency assistance to people experiencing homelessness or at imminent risk of homelessness. </a:t>
            </a:r>
          </a:p>
          <a:p>
            <a:pPr lvl="1">
              <a:spcBef>
                <a:spcPts val="600"/>
              </a:spcBef>
              <a:spcAft>
                <a:spcPts val="600"/>
              </a:spcAft>
              <a:buFont typeface="Wingdings" panose="05000000000000000000" pitchFamily="2" charset="2"/>
              <a:buChar char="§"/>
            </a:pPr>
            <a:r>
              <a:rPr lang="en-US" sz="2000" dirty="0"/>
              <a:t>The uses must align with California’s Housing First policy. </a:t>
            </a:r>
            <a:endParaRPr lang="en-US" sz="1700"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B0F6518C-A02E-4858-8FB4-92F147243ABA}"/>
              </a:ext>
            </a:extLst>
          </p:cNvPr>
          <p:cNvSpPr>
            <a:spLocks noGrp="1"/>
          </p:cNvSpPr>
          <p:nvPr>
            <p:ph type="sldNum" sz="quarter" idx="12"/>
          </p:nvPr>
        </p:nvSpPr>
        <p:spPr/>
        <p:txBody>
          <a:bodyPr/>
          <a:lstStyle/>
          <a:p>
            <a:fld id="{A87DF1DD-216E-4466-B717-B7472461ED5C}" type="slidenum">
              <a:rPr lang="en-US" smtClean="0"/>
              <a:t>13</a:t>
            </a:fld>
            <a:endParaRPr lang="en-US" dirty="0"/>
          </a:p>
        </p:txBody>
      </p:sp>
    </p:spTree>
    <p:extLst>
      <p:ext uri="{BB962C8B-B14F-4D97-AF65-F5344CB8AC3E}">
        <p14:creationId xmlns:p14="http://schemas.microsoft.com/office/powerpoint/2010/main" val="77588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a:xfrm>
            <a:off x="800099" y="1039551"/>
            <a:ext cx="7543801" cy="806183"/>
          </a:xfrm>
        </p:spPr>
        <p:txBody>
          <a:bodyPr>
            <a:noAutofit/>
          </a:bodyPr>
          <a:lstStyle/>
          <a:p>
            <a:r>
              <a:rPr lang="en-US" sz="3600" dirty="0"/>
              <a:t>Eligible Uses of HEAP Funds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495A8C7A-FE63-4967-BBA3-83482CB6AA23}"/>
              </a:ext>
            </a:extLst>
          </p:cNvPr>
          <p:cNvSpPr>
            <a:spLocks noGrp="1"/>
          </p:cNvSpPr>
          <p:nvPr>
            <p:ph type="sldNum" sz="quarter" idx="12"/>
          </p:nvPr>
        </p:nvSpPr>
        <p:spPr/>
        <p:txBody>
          <a:bodyPr/>
          <a:lstStyle/>
          <a:p>
            <a:fld id="{A87DF1DD-216E-4466-B717-B7472461ED5C}" type="slidenum">
              <a:rPr lang="en-US" smtClean="0"/>
              <a:t>14</a:t>
            </a:fld>
            <a:endParaRPr lang="en-US" dirty="0"/>
          </a:p>
        </p:txBody>
      </p:sp>
      <p:sp>
        <p:nvSpPr>
          <p:cNvPr id="7" name="TextBox 6">
            <a:extLst>
              <a:ext uri="{FF2B5EF4-FFF2-40B4-BE49-F238E27FC236}">
                <a16:creationId xmlns:a16="http://schemas.microsoft.com/office/drawing/2014/main" id="{7FD3F464-1CB2-44B8-ADEA-1840A2CAFA42}"/>
              </a:ext>
            </a:extLst>
          </p:cNvPr>
          <p:cNvSpPr txBox="1"/>
          <p:nvPr/>
        </p:nvSpPr>
        <p:spPr>
          <a:xfrm>
            <a:off x="693373" y="1847727"/>
            <a:ext cx="7757252" cy="646331"/>
          </a:xfrm>
          <a:prstGeom prst="rect">
            <a:avLst/>
          </a:prstGeom>
          <a:solidFill>
            <a:schemeClr val="accent4"/>
          </a:solidFill>
        </p:spPr>
        <p:txBody>
          <a:bodyPr wrap="square" rtlCol="0">
            <a:spAutoFit/>
          </a:bodyPr>
          <a:lstStyle/>
          <a:p>
            <a:r>
              <a:rPr lang="en-US" b="1" dirty="0"/>
              <a:t>Services:  </a:t>
            </a:r>
            <a:r>
              <a:rPr lang="en-US" dirty="0"/>
              <a:t>Street outreach, health and safety education, criminal justice diversion programs, homelessness prevention activities, and other service activities.</a:t>
            </a:r>
          </a:p>
        </p:txBody>
      </p:sp>
      <p:sp>
        <p:nvSpPr>
          <p:cNvPr id="8" name="TextBox 7">
            <a:extLst>
              <a:ext uri="{FF2B5EF4-FFF2-40B4-BE49-F238E27FC236}">
                <a16:creationId xmlns:a16="http://schemas.microsoft.com/office/drawing/2014/main" id="{EA04ACAA-59DD-4712-9DB6-D64652CD66C4}"/>
              </a:ext>
            </a:extLst>
          </p:cNvPr>
          <p:cNvSpPr txBox="1"/>
          <p:nvPr/>
        </p:nvSpPr>
        <p:spPr>
          <a:xfrm>
            <a:off x="693373" y="2553225"/>
            <a:ext cx="7757252" cy="646331"/>
          </a:xfrm>
          <a:prstGeom prst="rect">
            <a:avLst/>
          </a:prstGeom>
          <a:solidFill>
            <a:schemeClr val="accent4">
              <a:lumMod val="60000"/>
              <a:lumOff val="40000"/>
            </a:schemeClr>
          </a:solidFill>
        </p:spPr>
        <p:txBody>
          <a:bodyPr wrap="square" rtlCol="0">
            <a:spAutoFit/>
          </a:bodyPr>
          <a:lstStyle/>
          <a:p>
            <a:r>
              <a:rPr lang="en-US" b="1" dirty="0"/>
              <a:t>Rental assistance or subsidies:  </a:t>
            </a:r>
            <a:r>
              <a:rPr lang="en-US" dirty="0"/>
              <a:t>Housing voucher, rapid re-housing programs, flexible housing subsidy funds, and eviction prevention strategies.</a:t>
            </a:r>
          </a:p>
        </p:txBody>
      </p:sp>
      <p:sp>
        <p:nvSpPr>
          <p:cNvPr id="9" name="TextBox 8">
            <a:extLst>
              <a:ext uri="{FF2B5EF4-FFF2-40B4-BE49-F238E27FC236}">
                <a16:creationId xmlns:a16="http://schemas.microsoft.com/office/drawing/2014/main" id="{76912E44-D235-4A39-8EEE-15093BFCE7F6}"/>
              </a:ext>
            </a:extLst>
          </p:cNvPr>
          <p:cNvSpPr txBox="1"/>
          <p:nvPr/>
        </p:nvSpPr>
        <p:spPr>
          <a:xfrm>
            <a:off x="693373" y="3281135"/>
            <a:ext cx="7757252" cy="923330"/>
          </a:xfrm>
          <a:prstGeom prst="rect">
            <a:avLst/>
          </a:prstGeom>
          <a:solidFill>
            <a:schemeClr val="accent4">
              <a:lumMod val="40000"/>
              <a:lumOff val="60000"/>
            </a:schemeClr>
          </a:solidFill>
        </p:spPr>
        <p:txBody>
          <a:bodyPr wrap="square" rtlCol="0">
            <a:spAutoFit/>
          </a:bodyPr>
          <a:lstStyle/>
          <a:p>
            <a:r>
              <a:rPr lang="en-US" b="1" dirty="0"/>
              <a:t>Capital improvements: </a:t>
            </a:r>
            <a:r>
              <a:rPr lang="en-US" dirty="0"/>
              <a:t>Emergency shelter, navigation centers, transitional housing, permanent supportive housing, small/tiny houses, and improvements to current structures that serve homeless individuals and families. </a:t>
            </a:r>
          </a:p>
        </p:txBody>
      </p:sp>
      <p:sp>
        <p:nvSpPr>
          <p:cNvPr id="10" name="TextBox 9">
            <a:extLst>
              <a:ext uri="{FF2B5EF4-FFF2-40B4-BE49-F238E27FC236}">
                <a16:creationId xmlns:a16="http://schemas.microsoft.com/office/drawing/2014/main" id="{B0E02B80-D81A-4C5A-B559-B38B140E0304}"/>
              </a:ext>
            </a:extLst>
          </p:cNvPr>
          <p:cNvSpPr txBox="1"/>
          <p:nvPr/>
        </p:nvSpPr>
        <p:spPr>
          <a:xfrm>
            <a:off x="693373" y="4286044"/>
            <a:ext cx="7757252" cy="923330"/>
          </a:xfrm>
          <a:prstGeom prst="rect">
            <a:avLst/>
          </a:prstGeom>
          <a:solidFill>
            <a:schemeClr val="accent4">
              <a:lumMod val="20000"/>
              <a:lumOff val="80000"/>
            </a:schemeClr>
          </a:solidFill>
        </p:spPr>
        <p:txBody>
          <a:bodyPr wrap="square" rtlCol="0">
            <a:spAutoFit/>
          </a:bodyPr>
          <a:lstStyle/>
          <a:p>
            <a:r>
              <a:rPr lang="en-US" b="1" dirty="0"/>
              <a:t>Administrative costs:  </a:t>
            </a:r>
            <a:r>
              <a:rPr lang="en-US" dirty="0">
                <a:cs typeface="Arial" panose="020B0604020202020204" pitchFamily="34" charset="0"/>
              </a:rPr>
              <a:t>are allowed for both the AE and sub-recipients, but capped at five percent of program funds.   This does not include staff costs directly related to carrying out program activities.</a:t>
            </a:r>
          </a:p>
        </p:txBody>
      </p:sp>
      <p:sp>
        <p:nvSpPr>
          <p:cNvPr id="11" name="TextBox 10">
            <a:extLst>
              <a:ext uri="{FF2B5EF4-FFF2-40B4-BE49-F238E27FC236}">
                <a16:creationId xmlns:a16="http://schemas.microsoft.com/office/drawing/2014/main" id="{25813B59-3FEE-49F3-A76D-46E27B64D463}"/>
              </a:ext>
            </a:extLst>
          </p:cNvPr>
          <p:cNvSpPr txBox="1"/>
          <p:nvPr/>
        </p:nvSpPr>
        <p:spPr>
          <a:xfrm>
            <a:off x="693373" y="5290953"/>
            <a:ext cx="7757252" cy="923330"/>
          </a:xfrm>
          <a:prstGeom prst="rect">
            <a:avLst/>
          </a:prstGeom>
          <a:solidFill>
            <a:srgbClr val="FFF9E7"/>
          </a:solidFill>
        </p:spPr>
        <p:txBody>
          <a:bodyPr wrap="square" rtlCol="0">
            <a:spAutoFit/>
          </a:bodyPr>
          <a:lstStyle/>
          <a:p>
            <a:r>
              <a:rPr lang="en-US" b="1" dirty="0"/>
              <a:t>Other:  </a:t>
            </a:r>
            <a:r>
              <a:rPr lang="en-US" dirty="0"/>
              <a:t>Some communities are discussing solutions to address homelessness and the public health crisis by using funds for handwashing stations or public toilet and shower facilities.</a:t>
            </a:r>
            <a:r>
              <a:rPr lang="en-US" b="1" dirty="0"/>
              <a:t>  </a:t>
            </a:r>
            <a:endParaRPr lang="en-US" dirty="0">
              <a:cs typeface="Arial" panose="020B0604020202020204" pitchFamily="34" charset="0"/>
            </a:endParaRPr>
          </a:p>
        </p:txBody>
      </p:sp>
    </p:spTree>
    <p:extLst>
      <p:ext uri="{BB962C8B-B14F-4D97-AF65-F5344CB8AC3E}">
        <p14:creationId xmlns:p14="http://schemas.microsoft.com/office/powerpoint/2010/main" val="65178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Homeless Youth Set Aside</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vert="horz" lIns="0" tIns="45720" rIns="0" bIns="45720" rtlCol="0" anchor="t">
            <a:normAutofit/>
          </a:bodyPr>
          <a:lstStyle/>
          <a:p>
            <a:pPr marL="384048" lvl="2">
              <a:spcBef>
                <a:spcPts val="600"/>
              </a:spcBef>
              <a:spcAft>
                <a:spcPts val="600"/>
              </a:spcAft>
              <a:buFont typeface="Wingdings" panose="05000000000000000000" pitchFamily="2" charset="2"/>
              <a:buChar char="§"/>
            </a:pPr>
            <a:r>
              <a:rPr lang="en-US" sz="2000" dirty="0">
                <a:cs typeface="Arial" panose="020B0604020202020204" pitchFamily="34" charset="0"/>
              </a:rPr>
              <a:t>At least five percent of HEAP funds must be used to establish or expand services meeting the needs of homeless youth or youth at risk of homelessness.</a:t>
            </a:r>
            <a:endParaRPr lang="en-US" sz="2000" dirty="0">
              <a:cs typeface="Calibri"/>
            </a:endParaRPr>
          </a:p>
          <a:p>
            <a:pPr marL="384048" lvl="2">
              <a:spcBef>
                <a:spcPts val="600"/>
              </a:spcBef>
              <a:spcAft>
                <a:spcPts val="600"/>
              </a:spcAft>
              <a:buFont typeface="Wingdings" panose="05000000000000000000" pitchFamily="2" charset="2"/>
              <a:buChar char="§"/>
            </a:pPr>
            <a:r>
              <a:rPr lang="en-US" sz="2000" dirty="0">
                <a:cs typeface="Arial" panose="020B0604020202020204" pitchFamily="34" charset="0"/>
              </a:rPr>
              <a:t>5 percent is the MINIMUM, there is no maximum.</a:t>
            </a:r>
            <a:endParaRPr lang="en-US" sz="2000" dirty="0">
              <a:cs typeface="Calibri"/>
            </a:endParaRPr>
          </a:p>
          <a:p>
            <a:pPr lvl="1">
              <a:spcBef>
                <a:spcPts val="600"/>
              </a:spcBef>
              <a:spcAft>
                <a:spcPts val="600"/>
              </a:spcAft>
              <a:buFont typeface="Wingdings" panose="05000000000000000000" pitchFamily="2" charset="2"/>
              <a:buChar char="§"/>
            </a:pPr>
            <a:r>
              <a:rPr lang="en-US" sz="2000" dirty="0">
                <a:cs typeface="Arial" panose="020B0604020202020204" pitchFamily="34" charset="0"/>
              </a:rPr>
              <a:t>The HEAP team encourages and expects local CoCs and large cities to work with youth advocates and youth service providers to determine the most appropriate services for this target population.</a:t>
            </a:r>
            <a:endParaRPr lang="en-US" sz="2000" dirty="0">
              <a:cs typeface="Calibri"/>
            </a:endParaRPr>
          </a:p>
          <a:p>
            <a:pPr lvl="1">
              <a:spcBef>
                <a:spcPts val="600"/>
              </a:spcBef>
              <a:spcAft>
                <a:spcPts val="600"/>
              </a:spcAft>
              <a:buFont typeface="Wingdings" panose="05000000000000000000" pitchFamily="2" charset="2"/>
              <a:buChar char="§"/>
            </a:pPr>
            <a:r>
              <a:rPr lang="en-US" sz="2000" dirty="0"/>
              <a:t>Consistent with other state and federal definitions, HCFC considers “homeless youth” to mean an unaccompanied homeless individual who is not older than 24, for purposes of HEAP. Homeless individuals not older than 24 who are parents are included in this definition.</a:t>
            </a:r>
          </a:p>
          <a:p>
            <a:pPr lvl="1">
              <a:buFont typeface="Wingdings" panose="05000000000000000000" pitchFamily="2" charset="2"/>
              <a:buChar char="§"/>
            </a:pPr>
            <a:endParaRPr lang="en-US" sz="2000" dirty="0"/>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291240A-3F3C-488B-9BE5-7C5700AD3E18}"/>
              </a:ext>
            </a:extLst>
          </p:cNvPr>
          <p:cNvSpPr>
            <a:spLocks noGrp="1"/>
          </p:cNvSpPr>
          <p:nvPr>
            <p:ph type="sldNum" sz="quarter" idx="12"/>
          </p:nvPr>
        </p:nvSpPr>
        <p:spPr/>
        <p:txBody>
          <a:bodyPr/>
          <a:lstStyle/>
          <a:p>
            <a:fld id="{A87DF1DD-216E-4466-B717-B7472461ED5C}" type="slidenum">
              <a:rPr lang="en-US" smtClean="0"/>
              <a:t>15</a:t>
            </a:fld>
            <a:endParaRPr lang="en-US" dirty="0"/>
          </a:p>
        </p:txBody>
      </p:sp>
    </p:spTree>
    <p:extLst>
      <p:ext uri="{BB962C8B-B14F-4D97-AF65-F5344CB8AC3E}">
        <p14:creationId xmlns:p14="http://schemas.microsoft.com/office/powerpoint/2010/main" val="2735434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Technical Assistance</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3"/>
            <a:ext cx="7543801" cy="4376163"/>
          </a:xfrm>
        </p:spPr>
        <p:txBody>
          <a:bodyPr vert="horz" lIns="0" tIns="45720" rIns="0" bIns="45720" rtlCol="0" anchor="t">
            <a:normAutofit/>
          </a:bodyPr>
          <a:lstStyle/>
          <a:p>
            <a:pPr lvl="1">
              <a:buFont typeface="Wingdings" panose="05000000000000000000" pitchFamily="2" charset="2"/>
              <a:buChar char="§"/>
            </a:pPr>
            <a:r>
              <a:rPr lang="en-US" sz="2000" dirty="0"/>
              <a:t>HCFC will provide ongoing technical assistance and training to support CoCs and large cities</a:t>
            </a:r>
          </a:p>
          <a:p>
            <a:pPr lvl="2">
              <a:buFont typeface="Wingdings" panose="05000000000000000000" pitchFamily="2" charset="2"/>
              <a:buChar char="§"/>
            </a:pPr>
            <a:r>
              <a:rPr lang="en-US" sz="1800" dirty="0"/>
              <a:t>Webinars</a:t>
            </a:r>
          </a:p>
          <a:p>
            <a:pPr lvl="2">
              <a:buFont typeface="Wingdings" panose="05000000000000000000" pitchFamily="2" charset="2"/>
              <a:buChar char="§"/>
            </a:pPr>
            <a:r>
              <a:rPr lang="en-US" sz="1800" dirty="0"/>
              <a:t>Office Hours</a:t>
            </a:r>
          </a:p>
          <a:p>
            <a:pPr lvl="2">
              <a:buFont typeface="Wingdings" panose="05000000000000000000" pitchFamily="2" charset="2"/>
              <a:buChar char="§"/>
            </a:pPr>
            <a:r>
              <a:rPr lang="en-US" sz="1800" dirty="0"/>
              <a:t>Outreach</a:t>
            </a:r>
            <a:endParaRPr lang="en-US" sz="2000" dirty="0"/>
          </a:p>
          <a:p>
            <a:pPr marL="383540" lvl="1">
              <a:spcBef>
                <a:spcPts val="600"/>
              </a:spcBef>
              <a:spcAft>
                <a:spcPts val="600"/>
              </a:spcAft>
              <a:buFont typeface="Wingdings" panose="05000000000000000000" pitchFamily="2" charset="2"/>
              <a:buChar char="§"/>
            </a:pPr>
            <a:r>
              <a:rPr lang="en-US" sz="2000" dirty="0"/>
              <a:t>HCFC is partnering with other state agencies, such as Housing and Community Development (HCD) and California Department of Social Services (CDSS) to conduct workshops and roundtable discussions throughout California</a:t>
            </a:r>
            <a:r>
              <a:rPr lang="en-US" sz="2000" dirty="0">
                <a:cs typeface="Calibri"/>
              </a:rPr>
              <a:t>.</a:t>
            </a:r>
          </a:p>
          <a:p>
            <a:pPr marL="383540" lvl="1">
              <a:spcBef>
                <a:spcPts val="600"/>
              </a:spcBef>
              <a:spcAft>
                <a:spcPts val="600"/>
              </a:spcAft>
              <a:buFont typeface="Wingdings" panose="05000000000000000000" pitchFamily="2" charset="2"/>
              <a:buChar char="§"/>
            </a:pPr>
            <a:r>
              <a:rPr lang="en-US" sz="2000" dirty="0"/>
              <a:t>HCFC staff regularly present at conferences, roundtables, trainings and webinars and other events throughout California.</a:t>
            </a:r>
            <a:endParaRPr lang="en-US" sz="2000" dirty="0">
              <a:cs typeface="Calibri"/>
            </a:endParaRPr>
          </a:p>
          <a:p>
            <a:pPr marL="566420" lvl="2">
              <a:spcBef>
                <a:spcPts val="600"/>
              </a:spcBef>
              <a:spcAft>
                <a:spcPts val="600"/>
              </a:spcAft>
              <a:buFont typeface="Wingdings" panose="05000000000000000000" pitchFamily="2" charset="2"/>
              <a:buChar char="§"/>
            </a:pPr>
            <a:r>
              <a:rPr lang="en-US" sz="1800" dirty="0">
                <a:solidFill>
                  <a:srgbClr val="1B33AB"/>
                </a:solidFill>
                <a:hlinkClick r:id="rId2"/>
              </a:rPr>
              <a:t>https://www.bcsh.ca.gov/hcfc/webapps/request.php</a:t>
            </a:r>
            <a:endParaRPr lang="en-US" sz="1800" dirty="0">
              <a:solidFill>
                <a:srgbClr val="1B33AB"/>
              </a:solidFill>
            </a:endParaRPr>
          </a:p>
          <a:p>
            <a:pPr marL="383540" lvl="1">
              <a:buFont typeface="Wingdings" panose="05000000000000000000" pitchFamily="2" charset="2"/>
              <a:buChar char="§"/>
            </a:pPr>
            <a:endParaRPr lang="en-US" sz="2000" dirty="0"/>
          </a:p>
          <a:p>
            <a:pPr marL="201168" lvl="1" indent="0">
              <a:buNone/>
            </a:pPr>
            <a:endParaRPr lang="en-US" sz="2000" dirty="0"/>
          </a:p>
          <a:p>
            <a:pPr marL="201168" lvl="1" indent="0">
              <a:buNone/>
            </a:pPr>
            <a:endParaRPr lang="en-US" sz="2000" dirty="0">
              <a:cs typeface="Calibri"/>
            </a:endParaRP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58941AAA-000D-4FE6-832F-C2728F865C4C}"/>
              </a:ext>
            </a:extLst>
          </p:cNvPr>
          <p:cNvSpPr>
            <a:spLocks noGrp="1"/>
          </p:cNvSpPr>
          <p:nvPr>
            <p:ph type="sldNum" sz="quarter" idx="12"/>
          </p:nvPr>
        </p:nvSpPr>
        <p:spPr/>
        <p:txBody>
          <a:bodyPr/>
          <a:lstStyle/>
          <a:p>
            <a:fld id="{A87DF1DD-216E-4466-B717-B7472461ED5C}" type="slidenum">
              <a:rPr lang="en-US" smtClean="0"/>
              <a:t>16</a:t>
            </a:fld>
            <a:endParaRPr lang="en-US" dirty="0"/>
          </a:p>
        </p:txBody>
      </p:sp>
    </p:spTree>
    <p:extLst>
      <p:ext uri="{BB962C8B-B14F-4D97-AF65-F5344CB8AC3E}">
        <p14:creationId xmlns:p14="http://schemas.microsoft.com/office/powerpoint/2010/main" val="95921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58941AAA-000D-4FE6-832F-C2728F865C4C}"/>
              </a:ext>
            </a:extLst>
          </p:cNvPr>
          <p:cNvSpPr>
            <a:spLocks noGrp="1"/>
          </p:cNvSpPr>
          <p:nvPr>
            <p:ph type="sldNum" sz="quarter" idx="12"/>
          </p:nvPr>
        </p:nvSpPr>
        <p:spPr/>
        <p:txBody>
          <a:bodyPr/>
          <a:lstStyle/>
          <a:p>
            <a:fld id="{A87DF1DD-216E-4466-B717-B7472461ED5C}" type="slidenum">
              <a:rPr lang="en-US" smtClean="0"/>
              <a:t>17</a:t>
            </a:fld>
            <a:endParaRPr lang="en-US" dirty="0"/>
          </a:p>
        </p:txBody>
      </p:sp>
      <p:sp>
        <p:nvSpPr>
          <p:cNvPr id="14" name="Rectangle 13">
            <a:extLst>
              <a:ext uri="{FF2B5EF4-FFF2-40B4-BE49-F238E27FC236}">
                <a16:creationId xmlns:a16="http://schemas.microsoft.com/office/drawing/2014/main" id="{36F90650-6F2D-4115-B0B3-493F450D7CC9}"/>
              </a:ext>
            </a:extLst>
          </p:cNvPr>
          <p:cNvSpPr/>
          <p:nvPr/>
        </p:nvSpPr>
        <p:spPr>
          <a:xfrm>
            <a:off x="686614" y="5813455"/>
            <a:ext cx="6738730" cy="646331"/>
          </a:xfrm>
          <a:prstGeom prst="rect">
            <a:avLst/>
          </a:prstGeom>
        </p:spPr>
        <p:txBody>
          <a:bodyPr wrap="square">
            <a:spAutoFit/>
          </a:bodyPr>
          <a:lstStyle/>
          <a:p>
            <a:r>
              <a:rPr lang="en-US" dirty="0">
                <a:hlinkClick r:id="rId3"/>
              </a:rPr>
              <a:t>https://www.bcsh.ca.gov/hcfc/documents/heap_funding_matrix.pdf</a:t>
            </a:r>
            <a:endParaRPr lang="en-US" dirty="0"/>
          </a:p>
          <a:p>
            <a:endParaRPr lang="en-US" dirty="0"/>
          </a:p>
        </p:txBody>
      </p:sp>
      <p:pic>
        <p:nvPicPr>
          <p:cNvPr id="2" name="Picture 1">
            <a:extLst>
              <a:ext uri="{FF2B5EF4-FFF2-40B4-BE49-F238E27FC236}">
                <a16:creationId xmlns:a16="http://schemas.microsoft.com/office/drawing/2014/main" id="{60AEF030-2D07-4CE6-B94C-3FE0929E712D}"/>
              </a:ext>
            </a:extLst>
          </p:cNvPr>
          <p:cNvPicPr>
            <a:picLocks noChangeAspect="1"/>
          </p:cNvPicPr>
          <p:nvPr/>
        </p:nvPicPr>
        <p:blipFill>
          <a:blip r:embed="rId4"/>
          <a:stretch>
            <a:fillRect/>
          </a:stretch>
        </p:blipFill>
        <p:spPr>
          <a:xfrm>
            <a:off x="491725" y="1131216"/>
            <a:ext cx="8263170" cy="4653357"/>
          </a:xfrm>
          <a:prstGeom prst="rect">
            <a:avLst/>
          </a:prstGeom>
        </p:spPr>
      </p:pic>
    </p:spTree>
    <p:extLst>
      <p:ext uri="{BB962C8B-B14F-4D97-AF65-F5344CB8AC3E}">
        <p14:creationId xmlns:p14="http://schemas.microsoft.com/office/powerpoint/2010/main" val="325671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58941AAA-000D-4FE6-832F-C2728F865C4C}"/>
              </a:ext>
            </a:extLst>
          </p:cNvPr>
          <p:cNvSpPr>
            <a:spLocks noGrp="1"/>
          </p:cNvSpPr>
          <p:nvPr>
            <p:ph type="sldNum" sz="quarter" idx="12"/>
          </p:nvPr>
        </p:nvSpPr>
        <p:spPr/>
        <p:txBody>
          <a:bodyPr/>
          <a:lstStyle/>
          <a:p>
            <a:fld id="{A87DF1DD-216E-4466-B717-B7472461ED5C}" type="slidenum">
              <a:rPr lang="en-US" smtClean="0"/>
              <a:t>18</a:t>
            </a:fld>
            <a:endParaRPr lang="en-US" dirty="0"/>
          </a:p>
        </p:txBody>
      </p:sp>
      <p:pic>
        <p:nvPicPr>
          <p:cNvPr id="10" name="Picture 9">
            <a:extLst>
              <a:ext uri="{FF2B5EF4-FFF2-40B4-BE49-F238E27FC236}">
                <a16:creationId xmlns:a16="http://schemas.microsoft.com/office/drawing/2014/main" id="{C298F5B2-EB49-4FC1-8965-5F1237D2D29F}"/>
              </a:ext>
            </a:extLst>
          </p:cNvPr>
          <p:cNvPicPr>
            <a:picLocks noChangeAspect="1"/>
          </p:cNvPicPr>
          <p:nvPr/>
        </p:nvPicPr>
        <p:blipFill>
          <a:blip r:embed="rId3"/>
          <a:stretch>
            <a:fillRect/>
          </a:stretch>
        </p:blipFill>
        <p:spPr>
          <a:xfrm>
            <a:off x="852176" y="1011981"/>
            <a:ext cx="7224712" cy="4717313"/>
          </a:xfrm>
          <a:prstGeom prst="rect">
            <a:avLst/>
          </a:prstGeom>
        </p:spPr>
      </p:pic>
      <p:sp>
        <p:nvSpPr>
          <p:cNvPr id="16" name="Rectangle 15">
            <a:extLst>
              <a:ext uri="{FF2B5EF4-FFF2-40B4-BE49-F238E27FC236}">
                <a16:creationId xmlns:a16="http://schemas.microsoft.com/office/drawing/2014/main" id="{9DBB4CDB-54E6-47A7-BE29-5678CC921D96}"/>
              </a:ext>
            </a:extLst>
          </p:cNvPr>
          <p:cNvSpPr/>
          <p:nvPr/>
        </p:nvSpPr>
        <p:spPr>
          <a:xfrm>
            <a:off x="734637" y="5813455"/>
            <a:ext cx="8081372" cy="646331"/>
          </a:xfrm>
          <a:prstGeom prst="rect">
            <a:avLst/>
          </a:prstGeom>
        </p:spPr>
        <p:txBody>
          <a:bodyPr wrap="square">
            <a:spAutoFit/>
          </a:bodyPr>
          <a:lstStyle/>
          <a:p>
            <a:r>
              <a:rPr lang="en-US" dirty="0">
                <a:hlinkClick r:id="rId4"/>
              </a:rPr>
              <a:t>https://www.bcsh.ca.gov/hcfc/documents/heap_funding_resources.pdf</a:t>
            </a:r>
            <a:endParaRPr lang="en-US" dirty="0"/>
          </a:p>
          <a:p>
            <a:endParaRPr lang="en-US" dirty="0"/>
          </a:p>
        </p:txBody>
      </p:sp>
    </p:spTree>
    <p:extLst>
      <p:ext uri="{BB962C8B-B14F-4D97-AF65-F5344CB8AC3E}">
        <p14:creationId xmlns:p14="http://schemas.microsoft.com/office/powerpoint/2010/main" val="77480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614052"/>
          </a:xfrm>
        </p:spPr>
        <p:txBody>
          <a:bodyPr>
            <a:normAutofit fontScale="92500" lnSpcReduction="10000"/>
          </a:bodyPr>
          <a:lstStyle/>
          <a:p>
            <a:pPr>
              <a:buFont typeface="Wingdings" panose="05000000000000000000" pitchFamily="2" charset="2"/>
              <a:buChar char="§"/>
            </a:pPr>
            <a:r>
              <a:rPr lang="en-US" dirty="0"/>
              <a:t>HCFC website </a:t>
            </a:r>
            <a:r>
              <a:rPr lang="en-US" dirty="0">
                <a:hlinkClick r:id="rId2"/>
              </a:rPr>
              <a:t>https://www.bcsh.ca.gov/hcfc/</a:t>
            </a:r>
            <a:endParaRPr lang="en-US" dirty="0"/>
          </a:p>
          <a:p>
            <a:pPr>
              <a:buFont typeface="Wingdings" panose="05000000000000000000" pitchFamily="2" charset="2"/>
              <a:buChar char="§"/>
            </a:pPr>
            <a:r>
              <a:rPr lang="en-US" dirty="0"/>
              <a:t>Questions:  </a:t>
            </a:r>
            <a:r>
              <a:rPr lang="en-US" u="sng" dirty="0">
                <a:hlinkClick r:id="rId3"/>
              </a:rPr>
              <a:t>HCFC@BCSH.ca.gov</a:t>
            </a:r>
            <a:endParaRPr lang="en-US" u="sng" dirty="0"/>
          </a:p>
          <a:p>
            <a:pPr>
              <a:buFont typeface="Wingdings" panose="05000000000000000000" pitchFamily="2" charset="2"/>
              <a:buChar char="§"/>
            </a:pPr>
            <a:r>
              <a:rPr lang="en-US" dirty="0"/>
              <a:t>To receive information releases regarding the HEAP program, please register for the program </a:t>
            </a:r>
            <a:r>
              <a:rPr lang="en-US" u="sng" dirty="0">
                <a:hlinkClick r:id="rId4"/>
              </a:rPr>
              <a:t>listserv</a:t>
            </a:r>
            <a:endParaRPr lang="en-US" dirty="0"/>
          </a:p>
          <a:p>
            <a:pPr>
              <a:buFont typeface="Wingdings" panose="05000000000000000000" pitchFamily="2" charset="2"/>
              <a:buChar char="§"/>
            </a:pPr>
            <a:r>
              <a:rPr lang="en-US" dirty="0"/>
              <a:t>Social media</a:t>
            </a:r>
          </a:p>
          <a:p>
            <a:pPr lvl="1">
              <a:buFont typeface="Wingdings" panose="05000000000000000000" pitchFamily="2" charset="2"/>
              <a:buChar char="§"/>
            </a:pPr>
            <a:r>
              <a:rPr lang="en-US" dirty="0">
                <a:hlinkClick r:id="rId5"/>
              </a:rPr>
              <a:t>https://twitter.com/CA_HCFC</a:t>
            </a:r>
            <a:endParaRPr lang="en-US" dirty="0"/>
          </a:p>
          <a:p>
            <a:pPr lvl="1">
              <a:buFont typeface="Wingdings" panose="05000000000000000000" pitchFamily="2" charset="2"/>
              <a:buChar char="§"/>
            </a:pPr>
            <a:r>
              <a:rPr lang="en-US" u="sng" dirty="0">
                <a:hlinkClick r:id="rId6"/>
              </a:rPr>
              <a:t>https://www.facebook.com/CalHCFC/</a:t>
            </a:r>
            <a:endParaRPr lang="en-US" dirty="0"/>
          </a:p>
          <a:p>
            <a:pPr>
              <a:buFont typeface="Wingdings" panose="05000000000000000000" pitchFamily="2" charset="2"/>
              <a:buChar char="§"/>
            </a:pPr>
            <a:r>
              <a:rPr lang="en-US" dirty="0"/>
              <a:t>Danny Castillo, HEAP Grant Manager</a:t>
            </a:r>
          </a:p>
          <a:p>
            <a:pPr lvl="1">
              <a:buFont typeface="Wingdings" panose="05000000000000000000" pitchFamily="2" charset="2"/>
              <a:buChar char="§"/>
            </a:pPr>
            <a:r>
              <a:rPr lang="en-US" dirty="0"/>
              <a:t>916-651-2788</a:t>
            </a:r>
          </a:p>
          <a:p>
            <a:pPr lvl="1">
              <a:buFont typeface="Wingdings" panose="05000000000000000000" pitchFamily="2" charset="2"/>
              <a:buChar char="§"/>
            </a:pPr>
            <a:r>
              <a:rPr lang="en-US" dirty="0">
                <a:hlinkClick r:id="rId7"/>
              </a:rPr>
              <a:t>Daniel.Castillo@bcsh.ca.gov</a:t>
            </a:r>
            <a:endParaRPr lang="en-US" dirty="0"/>
          </a:p>
          <a:p>
            <a:pPr>
              <a:buFont typeface="Wingdings" panose="05000000000000000000" pitchFamily="2" charset="2"/>
              <a:buChar char="§"/>
            </a:pPr>
            <a:r>
              <a:rPr lang="en-US" dirty="0"/>
              <a:t>Lahela Mattox, Local Government Liaison</a:t>
            </a:r>
          </a:p>
          <a:p>
            <a:pPr lvl="1">
              <a:buFont typeface="Wingdings" panose="05000000000000000000" pitchFamily="2" charset="2"/>
              <a:buChar char="§"/>
            </a:pPr>
            <a:r>
              <a:rPr lang="en-US" dirty="0"/>
              <a:t>916-651-2770</a:t>
            </a:r>
          </a:p>
          <a:p>
            <a:pPr lvl="1">
              <a:buFont typeface="Wingdings" panose="05000000000000000000" pitchFamily="2" charset="2"/>
              <a:buChar char="§"/>
            </a:pPr>
            <a:r>
              <a:rPr lang="en-US" dirty="0">
                <a:hlinkClick r:id="rId8"/>
              </a:rPr>
              <a:t>Lahela.mattox@bcsh.ca.gov</a:t>
            </a:r>
            <a:endParaRPr lang="en-US" dirty="0"/>
          </a:p>
          <a:p>
            <a:pPr>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Rectangle 3">
            <a:extLst>
              <a:ext uri="{FF2B5EF4-FFF2-40B4-BE49-F238E27FC236}">
                <a16:creationId xmlns:a16="http://schemas.microsoft.com/office/drawing/2014/main" id="{F229E036-8F25-4872-A03F-E4FDCB5543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E0C9EA33-BCF1-4EF9-A0FB-F3B8806431DE}"/>
              </a:ext>
            </a:extLst>
          </p:cNvPr>
          <p:cNvSpPr>
            <a:spLocks noChangeArrowheads="1"/>
          </p:cNvSpPr>
          <p:nvPr/>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34" name="Picture 1" descr="cid:image001.png@01D4356D.073F3FC0">
            <a:extLst>
              <a:ext uri="{FF2B5EF4-FFF2-40B4-BE49-F238E27FC236}">
                <a16:creationId xmlns:a16="http://schemas.microsoft.com/office/drawing/2014/main" id="{E9496BF5-4C42-40F3-BD95-AD6D145CB624}"/>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917376" y="3370728"/>
            <a:ext cx="358789" cy="32406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cid:image002.jpg@01D4356D.073F3FC0">
            <a:extLst>
              <a:ext uri="{FF2B5EF4-FFF2-40B4-BE49-F238E27FC236}">
                <a16:creationId xmlns:a16="http://schemas.microsoft.com/office/drawing/2014/main" id="{954CB6B2-A4B0-4170-9C8B-06226276A7F9}"/>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603823" y="3637428"/>
            <a:ext cx="295275" cy="2952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1">
            <a:extLst>
              <a:ext uri="{FF2B5EF4-FFF2-40B4-BE49-F238E27FC236}">
                <a16:creationId xmlns:a16="http://schemas.microsoft.com/office/drawing/2014/main" id="{5243007A-D6F8-425B-A75E-D9B053FEBC0D}"/>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2">
            <a:extLst>
              <a:ext uri="{FF2B5EF4-FFF2-40B4-BE49-F238E27FC236}">
                <a16:creationId xmlns:a16="http://schemas.microsoft.com/office/drawing/2014/main" id="{DB4D94EA-49D4-406E-8121-5E3F60546C0B}"/>
              </a:ext>
            </a:extLst>
          </p:cNvPr>
          <p:cNvSpPr>
            <a:spLocks noChangeArrowheads="1"/>
          </p:cNvSpPr>
          <p:nvPr/>
        </p:nvSpPr>
        <p:spPr bwMode="auto">
          <a:xfrm>
            <a:off x="15240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Slide Number Placeholder 7">
            <a:extLst>
              <a:ext uri="{FF2B5EF4-FFF2-40B4-BE49-F238E27FC236}">
                <a16:creationId xmlns:a16="http://schemas.microsoft.com/office/drawing/2014/main" id="{36B5B1BB-2891-440E-AA19-C6D28285C7CA}"/>
              </a:ext>
            </a:extLst>
          </p:cNvPr>
          <p:cNvSpPr>
            <a:spLocks noGrp="1"/>
          </p:cNvSpPr>
          <p:nvPr>
            <p:ph type="sldNum" sz="quarter" idx="12"/>
          </p:nvPr>
        </p:nvSpPr>
        <p:spPr/>
        <p:txBody>
          <a:bodyPr/>
          <a:lstStyle/>
          <a:p>
            <a:fld id="{A87DF1DD-216E-4466-B717-B7472461ED5C}" type="slidenum">
              <a:rPr lang="en-US" smtClean="0"/>
              <a:t>19</a:t>
            </a:fld>
            <a:endParaRPr lang="en-US" dirty="0"/>
          </a:p>
        </p:txBody>
      </p:sp>
    </p:spTree>
    <p:extLst>
      <p:ext uri="{BB962C8B-B14F-4D97-AF65-F5344CB8AC3E}">
        <p14:creationId xmlns:p14="http://schemas.microsoft.com/office/powerpoint/2010/main" val="150555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Establishing the Council</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979177"/>
          </a:xfrm>
        </p:spPr>
        <p:txBody>
          <a:bodyPr vert="horz" lIns="0" tIns="45720" rIns="0" bIns="45720" rtlCol="0" anchor="t">
            <a:normAutofit/>
          </a:bodyPr>
          <a:lstStyle/>
          <a:p>
            <a:pPr marL="383540" lvl="1">
              <a:spcBef>
                <a:spcPts val="600"/>
              </a:spcBef>
              <a:spcAft>
                <a:spcPts val="600"/>
              </a:spcAft>
              <a:buFont typeface="Wingdings" panose="05000000000000000000" pitchFamily="2" charset="2"/>
              <a:buChar char="§"/>
            </a:pPr>
            <a:r>
              <a:rPr lang="en-US" sz="2000" dirty="0"/>
              <a:t>SB 1380 was signed on September 29, 2016.</a:t>
            </a:r>
          </a:p>
          <a:p>
            <a:pPr marL="383540" lvl="1">
              <a:spcBef>
                <a:spcPts val="600"/>
              </a:spcBef>
              <a:spcAft>
                <a:spcPts val="600"/>
              </a:spcAft>
              <a:buFont typeface="Wingdings" panose="05000000000000000000" pitchFamily="2" charset="2"/>
              <a:buChar char="§"/>
            </a:pPr>
            <a:r>
              <a:rPr lang="en-US" sz="2000" dirty="0"/>
              <a:t>SB 1380 tasked the State to identify all programs that provide housing or housing-related services to people experiencing homelessness, or at-risk of homelessness, and implement them using a “Housing First” policy. </a:t>
            </a:r>
          </a:p>
          <a:p>
            <a:pPr marL="383540" lvl="1">
              <a:spcBef>
                <a:spcPts val="600"/>
              </a:spcBef>
              <a:spcAft>
                <a:spcPts val="600"/>
              </a:spcAft>
              <a:buFont typeface="Wingdings" panose="05000000000000000000" pitchFamily="2" charset="2"/>
              <a:buChar char="§"/>
            </a:pPr>
            <a:r>
              <a:rPr lang="en-US" sz="2000" dirty="0"/>
              <a:t>SB 1380 also established the creation of a Homeless Coordinating and Financing Council (HCFC) to oversee the implementation of the Housing First guidelines and regulations and to identify resources, benefits, and services to prevent, and end, homelessness in California. </a:t>
            </a:r>
          </a:p>
          <a:p>
            <a:pPr marL="383540" lvl="1">
              <a:spcBef>
                <a:spcPts val="600"/>
              </a:spcBef>
              <a:spcAft>
                <a:spcPts val="600"/>
              </a:spcAft>
              <a:buFont typeface="Wingdings" panose="05000000000000000000" pitchFamily="2" charset="2"/>
              <a:buChar char="§"/>
            </a:pPr>
            <a:r>
              <a:rPr lang="en-US" sz="2000" dirty="0"/>
              <a:t>The Council was established in 2017.</a:t>
            </a:r>
            <a:r>
              <a:rPr lang="en-US" dirty="0"/>
              <a:t>	</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8B47084-FE64-40CE-8893-707660AAB407}"/>
              </a:ext>
            </a:extLst>
          </p:cNvPr>
          <p:cNvSpPr>
            <a:spLocks noGrp="1"/>
          </p:cNvSpPr>
          <p:nvPr>
            <p:ph type="sldNum" sz="quarter" idx="12"/>
          </p:nvPr>
        </p:nvSpPr>
        <p:spPr/>
        <p:txBody>
          <a:bodyPr/>
          <a:lstStyle/>
          <a:p>
            <a:fld id="{A87DF1DD-216E-4466-B717-B7472461ED5C}" type="slidenum">
              <a:rPr lang="en-US" smtClean="0"/>
              <a:t>2</a:t>
            </a:fld>
            <a:endParaRPr lang="en-US" dirty="0"/>
          </a:p>
        </p:txBody>
      </p:sp>
    </p:spTree>
    <p:extLst>
      <p:ext uri="{BB962C8B-B14F-4D97-AF65-F5344CB8AC3E}">
        <p14:creationId xmlns:p14="http://schemas.microsoft.com/office/powerpoint/2010/main" val="335310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Overview of SB850 and SB918</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00099" y="1737361"/>
            <a:ext cx="7543801" cy="4979177"/>
          </a:xfrm>
        </p:spPr>
        <p:txBody>
          <a:bodyPr vert="horz" lIns="0" tIns="45720" rIns="0" bIns="45720" rtlCol="0" anchor="t">
            <a:normAutofit/>
          </a:bodyPr>
          <a:lstStyle/>
          <a:p>
            <a:pPr marL="383540" lvl="1">
              <a:spcBef>
                <a:spcPts val="600"/>
              </a:spcBef>
              <a:spcAft>
                <a:spcPts val="600"/>
              </a:spcAft>
              <a:buFont typeface="Wingdings" panose="05000000000000000000" pitchFamily="2" charset="2"/>
              <a:buChar char="§"/>
            </a:pPr>
            <a:r>
              <a:rPr lang="en-US" sz="2000" b="1" dirty="0"/>
              <a:t>SB 850</a:t>
            </a:r>
          </a:p>
          <a:p>
            <a:pPr marL="566420" lvl="2">
              <a:spcBef>
                <a:spcPts val="0"/>
              </a:spcBef>
              <a:spcAft>
                <a:spcPts val="0"/>
              </a:spcAft>
              <a:buFont typeface="Wingdings" panose="05000000000000000000" pitchFamily="2" charset="2"/>
              <a:buChar char="§"/>
            </a:pPr>
            <a:r>
              <a:rPr lang="en-US" sz="1800" dirty="0"/>
              <a:t>Signed on June 27, 2018 and augments SB1380. </a:t>
            </a:r>
          </a:p>
          <a:p>
            <a:pPr lvl="2">
              <a:spcBef>
                <a:spcPts val="0"/>
              </a:spcBef>
              <a:spcAft>
                <a:spcPts val="0"/>
              </a:spcAft>
              <a:buFont typeface="Wingdings" panose="05000000000000000000" pitchFamily="2" charset="2"/>
              <a:buChar char="§"/>
            </a:pPr>
            <a:r>
              <a:rPr lang="en-US" sz="1800" dirty="0"/>
              <a:t>Elevates the Homeless Coordinating and Financing Council (HCFC) from Department of Housing and Community Development (HCD) to the Business, Consumer Services and Housing Agency (BCSH).</a:t>
            </a:r>
            <a:endParaRPr lang="en-US" sz="1800" dirty="0">
              <a:cs typeface="Calibri"/>
            </a:endParaRPr>
          </a:p>
          <a:p>
            <a:pPr lvl="2">
              <a:spcBef>
                <a:spcPts val="0"/>
              </a:spcBef>
              <a:spcAft>
                <a:spcPts val="0"/>
              </a:spcAft>
              <a:buFont typeface="Wingdings" panose="05000000000000000000" pitchFamily="2" charset="2"/>
              <a:buChar char="§"/>
            </a:pPr>
            <a:r>
              <a:rPr lang="en-US" sz="1800" dirty="0"/>
              <a:t>Designates the Secretary of BCSH as Chair of the HCFC.</a:t>
            </a:r>
            <a:endParaRPr lang="en-US" sz="1800" dirty="0">
              <a:cs typeface="Calibri"/>
            </a:endParaRPr>
          </a:p>
          <a:p>
            <a:pPr lvl="2">
              <a:spcBef>
                <a:spcPts val="0"/>
              </a:spcBef>
              <a:spcAft>
                <a:spcPts val="0"/>
              </a:spcAft>
              <a:buFont typeface="Wingdings" panose="05000000000000000000" pitchFamily="2" charset="2"/>
              <a:buChar char="§"/>
            </a:pPr>
            <a:r>
              <a:rPr lang="en-US" sz="1800" dirty="0"/>
              <a:t>Adds two representatives to HCFC (Department of Transportation and a young adult with lived experience who resides in California</a:t>
            </a:r>
            <a:endParaRPr lang="en-US" sz="1800" dirty="0">
              <a:cs typeface="Calibri"/>
            </a:endParaRPr>
          </a:p>
          <a:p>
            <a:pPr lvl="2">
              <a:spcBef>
                <a:spcPts val="0"/>
              </a:spcBef>
              <a:spcAft>
                <a:spcPts val="0"/>
              </a:spcAft>
              <a:buFont typeface="Wingdings" panose="05000000000000000000" pitchFamily="2" charset="2"/>
              <a:buChar char="§"/>
            </a:pPr>
            <a:r>
              <a:rPr lang="en-US" sz="1800" dirty="0"/>
              <a:t>Provides permanent staff under BCSH to support HCFC mandates. </a:t>
            </a:r>
            <a:endParaRPr lang="en-US" sz="1800" dirty="0">
              <a:cs typeface="Calibri"/>
            </a:endParaRPr>
          </a:p>
          <a:p>
            <a:pPr lvl="2">
              <a:spcBef>
                <a:spcPts val="0"/>
              </a:spcBef>
              <a:spcAft>
                <a:spcPts val="0"/>
              </a:spcAft>
              <a:buFont typeface="Wingdings" panose="05000000000000000000" pitchFamily="2" charset="2"/>
              <a:buChar char="§"/>
            </a:pPr>
            <a:r>
              <a:rPr lang="en-US" sz="1800" dirty="0"/>
              <a:t>Establishes the Homeless Emergency Aid Program (HEAP) for purposes of providing localities with one-time flexible block grant funds to address their immediate homelessness challenges. </a:t>
            </a:r>
          </a:p>
          <a:p>
            <a:pPr marL="383540" lvl="1">
              <a:spcBef>
                <a:spcPts val="600"/>
              </a:spcBef>
              <a:spcAft>
                <a:spcPts val="600"/>
              </a:spcAft>
              <a:buFont typeface="Wingdings" panose="05000000000000000000" pitchFamily="2" charset="2"/>
              <a:buChar char="§"/>
            </a:pPr>
            <a:r>
              <a:rPr lang="en-US" sz="2000" b="1" dirty="0"/>
              <a:t>SB 918 (Homeless Youth Act of 2018)</a:t>
            </a:r>
          </a:p>
          <a:p>
            <a:pPr lvl="2">
              <a:spcBef>
                <a:spcPts val="0"/>
              </a:spcBef>
              <a:spcAft>
                <a:spcPts val="0"/>
              </a:spcAft>
              <a:buFont typeface="Wingdings" panose="05000000000000000000" pitchFamily="2" charset="2"/>
              <a:buChar char="§"/>
            </a:pPr>
            <a:r>
              <a:rPr lang="en-US" sz="1800" dirty="0"/>
              <a:t>Signed on September 27, 2018 </a:t>
            </a:r>
          </a:p>
          <a:p>
            <a:pPr lvl="2">
              <a:spcBef>
                <a:spcPts val="0"/>
              </a:spcBef>
              <a:spcAft>
                <a:spcPts val="0"/>
              </a:spcAft>
              <a:buFont typeface="Wingdings" panose="05000000000000000000" pitchFamily="2" charset="2"/>
              <a:buChar char="§"/>
            </a:pPr>
            <a:r>
              <a:rPr lang="en-US" sz="1800" dirty="0"/>
              <a:t>It requires the council to assume additional responsibilities, including setting specific, measurable goals aimed at preventing and ending homelessness among youth in the state.</a:t>
            </a:r>
          </a:p>
          <a:p>
            <a:pPr marL="383540" lvl="1">
              <a:spcBef>
                <a:spcPts val="600"/>
              </a:spcBef>
              <a:spcAft>
                <a:spcPts val="600"/>
              </a:spcAft>
              <a:buFont typeface="Wingdings" panose="05000000000000000000" pitchFamily="2" charset="2"/>
              <a:buChar char="§"/>
            </a:pPr>
            <a:endParaRPr lang="en-US" sz="2000" dirty="0"/>
          </a:p>
          <a:p>
            <a:pPr marL="384048" lvl="2" indent="0">
              <a:spcBef>
                <a:spcPts val="600"/>
              </a:spcBef>
              <a:spcAft>
                <a:spcPts val="600"/>
              </a:spcAft>
              <a:buNone/>
            </a:pPr>
            <a:endParaRPr lang="en-US" sz="1600" dirty="0"/>
          </a:p>
          <a:p>
            <a:pPr marL="566420" lvl="2">
              <a:spcBef>
                <a:spcPts val="600"/>
              </a:spcBef>
              <a:spcAft>
                <a:spcPts val="600"/>
              </a:spcAft>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8B47084-FE64-40CE-8893-707660AAB407}"/>
              </a:ext>
            </a:extLst>
          </p:cNvPr>
          <p:cNvSpPr>
            <a:spLocks noGrp="1"/>
          </p:cNvSpPr>
          <p:nvPr>
            <p:ph type="sldNum" sz="quarter" idx="12"/>
          </p:nvPr>
        </p:nvSpPr>
        <p:spPr/>
        <p:txBody>
          <a:bodyPr/>
          <a:lstStyle/>
          <a:p>
            <a:fld id="{A87DF1DD-216E-4466-B717-B7472461ED5C}" type="slidenum">
              <a:rPr lang="en-US" smtClean="0"/>
              <a:t>3</a:t>
            </a:fld>
            <a:endParaRPr lang="en-US" dirty="0"/>
          </a:p>
        </p:txBody>
      </p:sp>
    </p:spTree>
    <p:extLst>
      <p:ext uri="{BB962C8B-B14F-4D97-AF65-F5344CB8AC3E}">
        <p14:creationId xmlns:p14="http://schemas.microsoft.com/office/powerpoint/2010/main" val="203200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HEAP Grant Overview</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vert="horz" lIns="0" tIns="45720" rIns="0" bIns="45720" rtlCol="0" anchor="t">
            <a:normAutofit/>
          </a:bodyPr>
          <a:lstStyle/>
          <a:p>
            <a:pPr lvl="1">
              <a:spcBef>
                <a:spcPts val="600"/>
              </a:spcBef>
              <a:spcAft>
                <a:spcPts val="600"/>
              </a:spcAft>
              <a:buFont typeface="Wingdings" panose="05000000000000000000" pitchFamily="2" charset="2"/>
              <a:buChar char="§"/>
            </a:pPr>
            <a:r>
              <a:rPr lang="en-US" sz="2000" dirty="0"/>
              <a:t>The Homeless Emergency Aid Program (HEAP) was established by SB 850, and signed on June 27, 2018. </a:t>
            </a:r>
          </a:p>
          <a:p>
            <a:pPr lvl="1">
              <a:spcBef>
                <a:spcPts val="600"/>
              </a:spcBef>
              <a:spcAft>
                <a:spcPts val="600"/>
              </a:spcAft>
              <a:buFont typeface="Wingdings" panose="05000000000000000000" pitchFamily="2" charset="2"/>
              <a:buChar char="§"/>
            </a:pPr>
            <a:r>
              <a:rPr lang="en-US" sz="2000" dirty="0"/>
              <a:t>HEAP is a $500 million block grant program designed to provide direct assistance to cities, counties and CoCs to address the homelessness crisis throughout California.</a:t>
            </a:r>
            <a:endParaRPr lang="en-US" sz="2000" dirty="0">
              <a:cs typeface="Calibri"/>
            </a:endParaRPr>
          </a:p>
          <a:p>
            <a:pPr lvl="1">
              <a:spcBef>
                <a:spcPts val="600"/>
              </a:spcBef>
              <a:spcAft>
                <a:spcPts val="600"/>
              </a:spcAft>
              <a:buFont typeface="Wingdings" panose="05000000000000000000" pitchFamily="2" charset="2"/>
              <a:buChar char="§"/>
            </a:pPr>
            <a:r>
              <a:rPr lang="en-US" sz="2000" dirty="0"/>
              <a:t>Designed to provide immediate, one-time, flexible funding.</a:t>
            </a:r>
            <a:endParaRPr lang="en-US" sz="2000" dirty="0">
              <a:cs typeface="Calibri"/>
            </a:endParaRPr>
          </a:p>
          <a:p>
            <a:pPr lvl="1">
              <a:spcBef>
                <a:spcPts val="600"/>
              </a:spcBef>
              <a:spcAft>
                <a:spcPts val="600"/>
              </a:spcAft>
              <a:buFont typeface="Wingdings" panose="05000000000000000000" pitchFamily="2" charset="2"/>
              <a:buChar char="§"/>
            </a:pPr>
            <a:r>
              <a:rPr lang="en-US" sz="2000" dirty="0"/>
              <a:t>Provides support until additional resources are available (i.e. SB 2, No Place Like Home, SB 3).</a:t>
            </a:r>
          </a:p>
          <a:p>
            <a:pPr marL="384048" lvl="2" indent="0">
              <a:buNone/>
            </a:pPr>
            <a:endParaRPr lang="en-US" dirty="0"/>
          </a:p>
          <a:p>
            <a:pPr marL="201168" lvl="1" indent="0">
              <a:buNone/>
            </a:pPr>
            <a:r>
              <a:rPr lang="en-US" dirty="0"/>
              <a:t>	</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8B47084-FE64-40CE-8893-707660AAB407}"/>
              </a:ext>
            </a:extLst>
          </p:cNvPr>
          <p:cNvSpPr>
            <a:spLocks noGrp="1"/>
          </p:cNvSpPr>
          <p:nvPr>
            <p:ph type="sldNum" sz="quarter" idx="12"/>
          </p:nvPr>
        </p:nvSpPr>
        <p:spPr/>
        <p:txBody>
          <a:bodyPr/>
          <a:lstStyle/>
          <a:p>
            <a:fld id="{A87DF1DD-216E-4466-B717-B7472461ED5C}" type="slidenum">
              <a:rPr lang="en-US" smtClean="0"/>
              <a:t>4</a:t>
            </a:fld>
            <a:endParaRPr lang="en-US" dirty="0"/>
          </a:p>
        </p:txBody>
      </p:sp>
    </p:spTree>
    <p:extLst>
      <p:ext uri="{BB962C8B-B14F-4D97-AF65-F5344CB8AC3E}">
        <p14:creationId xmlns:p14="http://schemas.microsoft.com/office/powerpoint/2010/main" val="213973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Eligible Applicants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642934"/>
          </a:xfrm>
        </p:spPr>
        <p:txBody>
          <a:bodyPr vert="horz" lIns="0" tIns="45720" rIns="0" bIns="45720" rtlCol="0" anchor="t">
            <a:normAutofit/>
          </a:bodyPr>
          <a:lstStyle/>
          <a:p>
            <a:pPr lvl="1">
              <a:spcBef>
                <a:spcPts val="600"/>
              </a:spcBef>
              <a:spcAft>
                <a:spcPts val="600"/>
              </a:spcAft>
              <a:buFont typeface="Wingdings" panose="05000000000000000000" pitchFamily="2" charset="2"/>
              <a:buChar char="§"/>
            </a:pPr>
            <a:r>
              <a:rPr lang="en-US" sz="2000" dirty="0"/>
              <a:t>Applications to the HEAP program will only be submitted by the 11 large cities and the 43 CoCs identified in the HEAP Program Guidance-Attachment B.</a:t>
            </a:r>
          </a:p>
          <a:p>
            <a:pPr lvl="2">
              <a:spcBef>
                <a:spcPts val="400"/>
              </a:spcBef>
              <a:buFont typeface="Wingdings" panose="05000000000000000000" pitchFamily="2" charset="2"/>
              <a:buChar char="§"/>
            </a:pPr>
            <a:r>
              <a:rPr lang="en-US" sz="1800" dirty="0"/>
              <a:t>A large city is defined as having a population of 330,000 people or more, as of January 1, 2018.</a:t>
            </a:r>
          </a:p>
          <a:p>
            <a:pPr lvl="2">
              <a:spcBef>
                <a:spcPts val="400"/>
              </a:spcBef>
              <a:buFont typeface="Wingdings" panose="05000000000000000000" pitchFamily="2" charset="2"/>
              <a:buChar char="§"/>
            </a:pPr>
            <a:r>
              <a:rPr lang="en-US" sz="1800" dirty="0"/>
              <a:t>A large city is also eligible to receive funds through the CoC, if and when the CoC submits their application.</a:t>
            </a:r>
            <a:endParaRPr lang="en-US" sz="1800" dirty="0">
              <a:cs typeface="Calibri"/>
            </a:endParaRPr>
          </a:p>
          <a:p>
            <a:pPr lvl="1">
              <a:spcBef>
                <a:spcPts val="600"/>
              </a:spcBef>
              <a:spcAft>
                <a:spcPts val="600"/>
              </a:spcAft>
              <a:buFont typeface="Wingdings" panose="05000000000000000000" pitchFamily="2" charset="2"/>
              <a:buChar char="§"/>
            </a:pPr>
            <a:r>
              <a:rPr lang="en-US" sz="2000" dirty="0"/>
              <a:t>Individual persons, cities (not identified as one of the 11 large cities), counties, and/or nonprofit organizations are not eligible to apply directly to HCFC for HEAP funds.  Those interested in receiving HEAP funds will apply directly to their local CoC.</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56037B71-7951-46AB-B927-BCEA27E5B367}"/>
              </a:ext>
            </a:extLst>
          </p:cNvPr>
          <p:cNvSpPr>
            <a:spLocks noGrp="1"/>
          </p:cNvSpPr>
          <p:nvPr>
            <p:ph type="sldNum" sz="quarter" idx="12"/>
          </p:nvPr>
        </p:nvSpPr>
        <p:spPr/>
        <p:txBody>
          <a:bodyPr/>
          <a:lstStyle/>
          <a:p>
            <a:fld id="{A87DF1DD-216E-4466-B717-B7472461ED5C}" type="slidenum">
              <a:rPr lang="en-US" smtClean="0"/>
              <a:t>5</a:t>
            </a:fld>
            <a:endParaRPr lang="en-US" dirty="0"/>
          </a:p>
        </p:txBody>
      </p:sp>
    </p:spTree>
    <p:extLst>
      <p:ext uri="{BB962C8B-B14F-4D97-AF65-F5344CB8AC3E}">
        <p14:creationId xmlns:p14="http://schemas.microsoft.com/office/powerpoint/2010/main" val="234310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sz="4000" dirty="0"/>
              <a:t>What is a Continuum of Care (CoC</a:t>
            </a:r>
            <a:r>
              <a:rPr lang="en-US" sz="4000" dirty="0">
                <a:cs typeface="Calibri Light"/>
              </a:rPr>
              <a:t>)?</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684371"/>
          </a:xfrm>
        </p:spPr>
        <p:txBody>
          <a:bodyPr vert="horz" lIns="0" tIns="45720" rIns="0" bIns="45720" rtlCol="0" anchor="t">
            <a:normAutofit fontScale="25000" lnSpcReduction="20000"/>
          </a:bodyPr>
          <a:lstStyle/>
          <a:p>
            <a:pPr marL="383540" lvl="1">
              <a:lnSpc>
                <a:spcPct val="110000"/>
              </a:lnSpc>
              <a:spcBef>
                <a:spcPts val="600"/>
              </a:spcBef>
              <a:spcAft>
                <a:spcPts val="600"/>
              </a:spcAft>
              <a:buFont typeface="Wingdings" panose="05000000000000000000" pitchFamily="2" charset="2"/>
              <a:buChar char="§"/>
            </a:pPr>
            <a:r>
              <a:rPr lang="en-US" sz="8000" dirty="0">
                <a:cs typeface="Calibri"/>
              </a:rPr>
              <a:t>A CoC is a geographically based entity that carries out the planning and local funding priority responsibilities.</a:t>
            </a:r>
          </a:p>
          <a:p>
            <a:pPr marL="383540" lvl="1">
              <a:lnSpc>
                <a:spcPct val="110000"/>
              </a:lnSpc>
              <a:spcBef>
                <a:spcPts val="600"/>
              </a:spcBef>
              <a:spcAft>
                <a:spcPts val="600"/>
              </a:spcAft>
              <a:buFont typeface="Wingdings" panose="05000000000000000000" pitchFamily="2" charset="2"/>
              <a:buChar char="§"/>
            </a:pPr>
            <a:r>
              <a:rPr lang="en-US" sz="8000" dirty="0">
                <a:cs typeface="Calibri"/>
              </a:rPr>
              <a:t>A CoC is made up of local stakeholders committed to ending homelessness, such as local non-profits, those who are or have experienced homelessness, law enforcement, local business leaders, local government leaders, etc.</a:t>
            </a:r>
          </a:p>
          <a:p>
            <a:pPr marL="383540" lvl="1">
              <a:lnSpc>
                <a:spcPct val="110000"/>
              </a:lnSpc>
              <a:spcBef>
                <a:spcPts val="600"/>
              </a:spcBef>
              <a:spcAft>
                <a:spcPts val="600"/>
              </a:spcAft>
              <a:buFont typeface="Wingdings" panose="05000000000000000000" pitchFamily="2" charset="2"/>
              <a:buChar char="§"/>
            </a:pPr>
            <a:r>
              <a:rPr lang="en-US" sz="8000" dirty="0">
                <a:cs typeface="Calibri"/>
              </a:rPr>
              <a:t>For additional information and resources:</a:t>
            </a:r>
          </a:p>
          <a:p>
            <a:pPr marL="383540" lvl="2" indent="0">
              <a:lnSpc>
                <a:spcPct val="110000"/>
              </a:lnSpc>
              <a:spcBef>
                <a:spcPts val="600"/>
              </a:spcBef>
              <a:spcAft>
                <a:spcPts val="600"/>
              </a:spcAft>
              <a:buNone/>
            </a:pPr>
            <a:r>
              <a:rPr lang="en-US" sz="6400" dirty="0">
                <a:cs typeface="Calibri"/>
                <a:hlinkClick r:id="rId2"/>
              </a:rPr>
              <a:t>https://www.hudexchange.info/programs/coc/</a:t>
            </a:r>
            <a:endParaRPr lang="en-US" sz="6400" dirty="0">
              <a:cs typeface="Calibri"/>
            </a:endParaRPr>
          </a:p>
          <a:p>
            <a:pPr marL="383540" lvl="1">
              <a:lnSpc>
                <a:spcPct val="110000"/>
              </a:lnSpc>
              <a:spcBef>
                <a:spcPts val="600"/>
              </a:spcBef>
              <a:spcAft>
                <a:spcPts val="600"/>
              </a:spcAft>
              <a:buFont typeface="Wingdings" panose="05000000000000000000" pitchFamily="2" charset="2"/>
              <a:buChar char="§"/>
            </a:pPr>
            <a:endParaRPr lang="en-US" sz="2500" dirty="0">
              <a:cs typeface="Calibri"/>
            </a:endParaRPr>
          </a:p>
          <a:p>
            <a:pPr marL="383540" lvl="1"/>
            <a:endParaRPr lang="en-US" dirty="0">
              <a:cs typeface="Calibri"/>
            </a:endParaRPr>
          </a:p>
          <a:p>
            <a:pPr marL="384048" lvl="2" indent="0">
              <a:buNone/>
            </a:pPr>
            <a:endParaRPr lang="en-US" dirty="0"/>
          </a:p>
          <a:p>
            <a:pPr marL="201168" lvl="1" indent="0">
              <a:buNone/>
            </a:pPr>
            <a:r>
              <a:rPr lang="en-US" dirty="0"/>
              <a:t>	</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8B47084-FE64-40CE-8893-707660AAB407}"/>
              </a:ext>
            </a:extLst>
          </p:cNvPr>
          <p:cNvSpPr>
            <a:spLocks noGrp="1"/>
          </p:cNvSpPr>
          <p:nvPr>
            <p:ph type="sldNum" sz="quarter" idx="12"/>
          </p:nvPr>
        </p:nvSpPr>
        <p:spPr/>
        <p:txBody>
          <a:bodyPr/>
          <a:lstStyle/>
          <a:p>
            <a:fld id="{A87DF1DD-216E-4466-B717-B7472461ED5C}" type="slidenum">
              <a:rPr lang="en-US" smtClean="0"/>
              <a:t>6</a:t>
            </a:fld>
            <a:endParaRPr lang="en-US" dirty="0"/>
          </a:p>
        </p:txBody>
      </p:sp>
    </p:spTree>
    <p:extLst>
      <p:ext uri="{BB962C8B-B14F-4D97-AF65-F5344CB8AC3E}">
        <p14:creationId xmlns:p14="http://schemas.microsoft.com/office/powerpoint/2010/main" val="149646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Content Placeholder 2">
            <a:extLst>
              <a:ext uri="{FF2B5EF4-FFF2-40B4-BE49-F238E27FC236}">
                <a16:creationId xmlns:a16="http://schemas.microsoft.com/office/drawing/2014/main" id="{391BBE85-55B6-49FF-B297-8AAB7433C9F7}"/>
              </a:ext>
            </a:extLst>
          </p:cNvPr>
          <p:cNvSpPr>
            <a:spLocks noGrp="1"/>
          </p:cNvSpPr>
          <p:nvPr>
            <p:ph idx="1"/>
          </p:nvPr>
        </p:nvSpPr>
        <p:spPr>
          <a:xfrm>
            <a:off x="822959" y="1845734"/>
            <a:ext cx="7543801" cy="478016"/>
          </a:xfrm>
        </p:spPr>
        <p:txBody>
          <a:bodyPr>
            <a:normAutofit/>
          </a:bodyPr>
          <a:lstStyle/>
          <a:p>
            <a:pPr lvl="1">
              <a:buFont typeface="Wingdings" panose="05000000000000000000" pitchFamily="2" charset="2"/>
              <a:buChar char="§"/>
            </a:pPr>
            <a:r>
              <a:rPr lang="en-US" sz="2000" dirty="0"/>
              <a:t>HEAP funding is divided into 3 categories of distribution.</a:t>
            </a:r>
          </a:p>
          <a:p>
            <a:pPr marL="384048" lvl="2" indent="0">
              <a:buNone/>
            </a:pPr>
            <a:endParaRPr lang="en-US" dirty="0"/>
          </a:p>
          <a:p>
            <a:pPr marL="201168" lvl="1" indent="0">
              <a:buNone/>
            </a:pPr>
            <a:endParaRPr lang="en-US" dirty="0"/>
          </a:p>
        </p:txBody>
      </p:sp>
      <p:graphicFrame>
        <p:nvGraphicFramePr>
          <p:cNvPr id="7" name="Table 6">
            <a:extLst>
              <a:ext uri="{FF2B5EF4-FFF2-40B4-BE49-F238E27FC236}">
                <a16:creationId xmlns:a16="http://schemas.microsoft.com/office/drawing/2014/main" id="{BE645445-BF3C-43F9-9697-C0F7B904E1C7}"/>
              </a:ext>
            </a:extLst>
          </p:cNvPr>
          <p:cNvGraphicFramePr>
            <a:graphicFrameLocks noGrp="1"/>
          </p:cNvGraphicFramePr>
          <p:nvPr>
            <p:extLst>
              <p:ext uri="{D42A27DB-BD31-4B8C-83A1-F6EECF244321}">
                <p14:modId xmlns:p14="http://schemas.microsoft.com/office/powerpoint/2010/main" val="3264976266"/>
              </p:ext>
            </p:extLst>
          </p:nvPr>
        </p:nvGraphicFramePr>
        <p:xfrm>
          <a:off x="1202891" y="2218124"/>
          <a:ext cx="6766650" cy="2779726"/>
        </p:xfrm>
        <a:graphic>
          <a:graphicData uri="http://schemas.openxmlformats.org/drawingml/2006/table">
            <a:tbl>
              <a:tblPr firstRow="1" bandRow="1">
                <a:tableStyleId>{5C22544A-7EE6-4342-B048-85BDC9FD1C3A}</a:tableStyleId>
              </a:tblPr>
              <a:tblGrid>
                <a:gridCol w="2640490">
                  <a:extLst>
                    <a:ext uri="{9D8B030D-6E8A-4147-A177-3AD203B41FA5}">
                      <a16:colId xmlns:a16="http://schemas.microsoft.com/office/drawing/2014/main" val="3356042240"/>
                    </a:ext>
                  </a:extLst>
                </a:gridCol>
                <a:gridCol w="1870610">
                  <a:extLst>
                    <a:ext uri="{9D8B030D-6E8A-4147-A177-3AD203B41FA5}">
                      <a16:colId xmlns:a16="http://schemas.microsoft.com/office/drawing/2014/main" val="784181927"/>
                    </a:ext>
                  </a:extLst>
                </a:gridCol>
                <a:gridCol w="2255550">
                  <a:extLst>
                    <a:ext uri="{9D8B030D-6E8A-4147-A177-3AD203B41FA5}">
                      <a16:colId xmlns:a16="http://schemas.microsoft.com/office/drawing/2014/main" val="3376223635"/>
                    </a:ext>
                  </a:extLst>
                </a:gridCol>
              </a:tblGrid>
              <a:tr h="172686">
                <a:tc>
                  <a:txBody>
                    <a:bodyPr/>
                    <a:lstStyle/>
                    <a:p>
                      <a:r>
                        <a:rPr lang="en-US" sz="1100" dirty="0"/>
                        <a:t>Category for Distribution</a:t>
                      </a:r>
                    </a:p>
                  </a:txBody>
                  <a:tcPr marL="62667" marR="62667" marT="31334" marB="31334"/>
                </a:tc>
                <a:tc>
                  <a:txBody>
                    <a:bodyPr/>
                    <a:lstStyle/>
                    <a:p>
                      <a:r>
                        <a:rPr lang="en-US" sz="1100" dirty="0"/>
                        <a:t>Funded Amount</a:t>
                      </a:r>
                    </a:p>
                  </a:txBody>
                  <a:tcPr marL="62667" marR="62667" marT="31334" marB="31334"/>
                </a:tc>
                <a:tc>
                  <a:txBody>
                    <a:bodyPr/>
                    <a:lstStyle/>
                    <a:p>
                      <a:r>
                        <a:rPr lang="en-US" sz="1100" dirty="0"/>
                        <a:t>Eligible Applicants</a:t>
                      </a:r>
                    </a:p>
                  </a:txBody>
                  <a:tcPr marL="62667" marR="62667" marT="31334" marB="31334"/>
                </a:tc>
                <a:extLst>
                  <a:ext uri="{0D108BD9-81ED-4DB2-BD59-A6C34878D82A}">
                    <a16:rowId xmlns:a16="http://schemas.microsoft.com/office/drawing/2014/main" val="782894337"/>
                  </a:ext>
                </a:extLst>
              </a:tr>
              <a:tr h="731119">
                <a:tc>
                  <a:txBody>
                    <a:bodyPr/>
                    <a:lstStyle/>
                    <a:p>
                      <a:pPr marL="0" indent="0">
                        <a:buFont typeface="Arial" panose="020B0604020202020204" pitchFamily="34" charset="0"/>
                        <a:buNone/>
                      </a:pPr>
                      <a:r>
                        <a:rPr lang="en-US" sz="1400" dirty="0"/>
                        <a:t>(a)  CoC</a:t>
                      </a:r>
                    </a:p>
                    <a:p>
                      <a:pPr marL="0" indent="0">
                        <a:buFont typeface="Arial" panose="020B0604020202020204" pitchFamily="34" charset="0"/>
                        <a:buNone/>
                      </a:pPr>
                      <a:r>
                        <a:rPr lang="en-US" sz="1400" dirty="0"/>
                        <a:t>-Based on Point in Time Count Ranges</a:t>
                      </a:r>
                    </a:p>
                  </a:txBody>
                  <a:tcPr marL="62667" marR="62667" marT="31334" marB="31334">
                    <a:solidFill>
                      <a:schemeClr val="accent1">
                        <a:lumMod val="60000"/>
                        <a:lumOff val="40000"/>
                      </a:schemeClr>
                    </a:solidFill>
                  </a:tcPr>
                </a:tc>
                <a:tc>
                  <a:txBody>
                    <a:bodyPr/>
                    <a:lstStyle/>
                    <a:p>
                      <a:pPr algn="ctr"/>
                      <a:r>
                        <a:rPr lang="en-US" sz="1400" dirty="0"/>
                        <a:t>$250M</a:t>
                      </a:r>
                    </a:p>
                  </a:txBody>
                  <a:tcPr marL="62667" marR="62667" marT="31334" marB="31334">
                    <a:solidFill>
                      <a:schemeClr val="accent1">
                        <a:lumMod val="60000"/>
                        <a:lumOff val="40000"/>
                      </a:schemeClr>
                    </a:solidFill>
                  </a:tcPr>
                </a:tc>
                <a:tc>
                  <a:txBody>
                    <a:bodyPr/>
                    <a:lstStyle/>
                    <a:p>
                      <a:r>
                        <a:rPr lang="en-US" sz="1400" dirty="0"/>
                        <a:t>CoC</a:t>
                      </a:r>
                    </a:p>
                  </a:txBody>
                  <a:tcPr marL="62667" marR="62667" marT="31334" marB="31334">
                    <a:solidFill>
                      <a:schemeClr val="accent1">
                        <a:lumMod val="60000"/>
                        <a:lumOff val="40000"/>
                      </a:schemeClr>
                    </a:solidFill>
                  </a:tcPr>
                </a:tc>
                <a:extLst>
                  <a:ext uri="{0D108BD9-81ED-4DB2-BD59-A6C34878D82A}">
                    <a16:rowId xmlns:a16="http://schemas.microsoft.com/office/drawing/2014/main" val="4199058302"/>
                  </a:ext>
                </a:extLst>
              </a:tr>
              <a:tr h="920067">
                <a:tc>
                  <a:txBody>
                    <a:bodyPr/>
                    <a:lstStyle/>
                    <a:p>
                      <a:pPr marL="0" indent="0">
                        <a:buFont typeface="Arial" panose="020B0604020202020204" pitchFamily="34" charset="0"/>
                        <a:buNone/>
                      </a:pPr>
                      <a:r>
                        <a:rPr lang="en-US" sz="1400" dirty="0"/>
                        <a:t>(b)  CoC</a:t>
                      </a:r>
                    </a:p>
                    <a:p>
                      <a:pPr marL="0" indent="0">
                        <a:buFont typeface="Arial" panose="020B0604020202020204" pitchFamily="34" charset="0"/>
                        <a:buNone/>
                      </a:pPr>
                      <a:r>
                        <a:rPr lang="en-US" sz="1400" dirty="0"/>
                        <a:t>-Based on Percentage of Homeless Population</a:t>
                      </a:r>
                    </a:p>
                  </a:txBody>
                  <a:tcPr marL="62667" marR="62667" marT="31334" marB="31334">
                    <a:solidFill>
                      <a:schemeClr val="accent1">
                        <a:lumMod val="60000"/>
                        <a:lumOff val="40000"/>
                      </a:schemeClr>
                    </a:solidFill>
                  </a:tcPr>
                </a:tc>
                <a:tc>
                  <a:txBody>
                    <a:bodyPr/>
                    <a:lstStyle/>
                    <a:p>
                      <a:pPr algn="ctr"/>
                      <a:r>
                        <a:rPr lang="en-US" sz="1400" dirty="0"/>
                        <a:t>$100M</a:t>
                      </a:r>
                    </a:p>
                  </a:txBody>
                  <a:tcPr marL="62667" marR="62667" marT="31334" marB="31334">
                    <a:solidFill>
                      <a:schemeClr val="accent1">
                        <a:lumMod val="60000"/>
                        <a:lumOff val="40000"/>
                      </a:schemeClr>
                    </a:solidFill>
                  </a:tcPr>
                </a:tc>
                <a:tc>
                  <a:txBody>
                    <a:bodyPr/>
                    <a:lstStyle/>
                    <a:p>
                      <a:r>
                        <a:rPr lang="en-US" sz="1400" dirty="0"/>
                        <a:t>CoC</a:t>
                      </a:r>
                    </a:p>
                  </a:txBody>
                  <a:tcPr marL="62667" marR="62667" marT="31334" marB="31334">
                    <a:solidFill>
                      <a:schemeClr val="accent1">
                        <a:lumMod val="60000"/>
                        <a:lumOff val="40000"/>
                      </a:schemeClr>
                    </a:solidFill>
                  </a:tcPr>
                </a:tc>
                <a:extLst>
                  <a:ext uri="{0D108BD9-81ED-4DB2-BD59-A6C34878D82A}">
                    <a16:rowId xmlns:a16="http://schemas.microsoft.com/office/drawing/2014/main" val="3300072383"/>
                  </a:ext>
                </a:extLst>
              </a:tr>
              <a:tr h="898232">
                <a:tc>
                  <a:txBody>
                    <a:bodyPr/>
                    <a:lstStyle/>
                    <a:p>
                      <a:r>
                        <a:rPr lang="en-US" sz="1400" dirty="0"/>
                        <a:t>(c) City / City that is also a County </a:t>
                      </a:r>
                    </a:p>
                    <a:p>
                      <a:r>
                        <a:rPr lang="en-US" sz="1400" dirty="0"/>
                        <a:t>-Based on general population</a:t>
                      </a:r>
                    </a:p>
                  </a:txBody>
                  <a:tcPr marL="62667" marR="62667" marT="31334" marB="31334"/>
                </a:tc>
                <a:tc>
                  <a:txBody>
                    <a:bodyPr/>
                    <a:lstStyle/>
                    <a:p>
                      <a:pPr algn="ctr"/>
                      <a:r>
                        <a:rPr lang="en-US" sz="1400" dirty="0"/>
                        <a:t>$150M</a:t>
                      </a:r>
                    </a:p>
                  </a:txBody>
                  <a:tcPr marL="62667" marR="62667" marT="31334" marB="31334"/>
                </a:tc>
                <a:tc>
                  <a:txBody>
                    <a:bodyPr/>
                    <a:lstStyle/>
                    <a:p>
                      <a:r>
                        <a:rPr lang="en-US" sz="1400" dirty="0"/>
                        <a:t>Large cities with a population over 330,000</a:t>
                      </a:r>
                    </a:p>
                  </a:txBody>
                  <a:tcPr marL="62667" marR="62667" marT="31334" marB="31334"/>
                </a:tc>
                <a:extLst>
                  <a:ext uri="{0D108BD9-81ED-4DB2-BD59-A6C34878D82A}">
                    <a16:rowId xmlns:a16="http://schemas.microsoft.com/office/drawing/2014/main" val="4241582157"/>
                  </a:ext>
                </a:extLst>
              </a:tr>
            </a:tbl>
          </a:graphicData>
        </a:graphic>
      </p:graphicFrame>
      <p:sp>
        <p:nvSpPr>
          <p:cNvPr id="3" name="Slide Number Placeholder 2">
            <a:extLst>
              <a:ext uri="{FF2B5EF4-FFF2-40B4-BE49-F238E27FC236}">
                <a16:creationId xmlns:a16="http://schemas.microsoft.com/office/drawing/2014/main" id="{CEE34E7E-007B-4B83-85AC-222DDFD7331A}"/>
              </a:ext>
            </a:extLst>
          </p:cNvPr>
          <p:cNvSpPr>
            <a:spLocks noGrp="1"/>
          </p:cNvSpPr>
          <p:nvPr>
            <p:ph type="sldNum" sz="quarter" idx="12"/>
          </p:nvPr>
        </p:nvSpPr>
        <p:spPr/>
        <p:txBody>
          <a:bodyPr/>
          <a:lstStyle/>
          <a:p>
            <a:fld id="{A87DF1DD-216E-4466-B717-B7472461ED5C}" type="slidenum">
              <a:rPr lang="en-US" smtClean="0"/>
              <a:t>7</a:t>
            </a:fld>
            <a:endParaRPr lang="en-US" dirty="0"/>
          </a:p>
        </p:txBody>
      </p:sp>
    </p:spTree>
    <p:extLst>
      <p:ext uri="{BB962C8B-B14F-4D97-AF65-F5344CB8AC3E}">
        <p14:creationId xmlns:p14="http://schemas.microsoft.com/office/powerpoint/2010/main" val="327793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3" name="Slide Number Placeholder 2">
            <a:extLst>
              <a:ext uri="{FF2B5EF4-FFF2-40B4-BE49-F238E27FC236}">
                <a16:creationId xmlns:a16="http://schemas.microsoft.com/office/drawing/2014/main" id="{AE01F36D-F382-46C2-A03E-E95EB13D1010}"/>
              </a:ext>
            </a:extLst>
          </p:cNvPr>
          <p:cNvSpPr>
            <a:spLocks noGrp="1"/>
          </p:cNvSpPr>
          <p:nvPr>
            <p:ph type="sldNum" sz="quarter" idx="12"/>
          </p:nvPr>
        </p:nvSpPr>
        <p:spPr/>
        <p:txBody>
          <a:bodyPr/>
          <a:lstStyle/>
          <a:p>
            <a:fld id="{A87DF1DD-216E-4466-B717-B7472461ED5C}" type="slidenum">
              <a:rPr lang="en-US" smtClean="0"/>
              <a:t>8</a:t>
            </a:fld>
            <a:endParaRPr lang="en-US" dirty="0"/>
          </a:p>
        </p:txBody>
      </p:sp>
      <p:sp>
        <p:nvSpPr>
          <p:cNvPr id="7" name="Content Placeholder 2">
            <a:extLst>
              <a:ext uri="{FF2B5EF4-FFF2-40B4-BE49-F238E27FC236}">
                <a16:creationId xmlns:a16="http://schemas.microsoft.com/office/drawing/2014/main" id="{B30E7A11-6513-4FFE-BF96-7891F2B9246A}"/>
              </a:ext>
            </a:extLst>
          </p:cNvPr>
          <p:cNvSpPr txBox="1">
            <a:spLocks/>
          </p:cNvSpPr>
          <p:nvPr/>
        </p:nvSpPr>
        <p:spPr>
          <a:xfrm>
            <a:off x="822959" y="5092118"/>
            <a:ext cx="7543801" cy="12080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p>
        </p:txBody>
      </p:sp>
      <p:pic>
        <p:nvPicPr>
          <p:cNvPr id="10" name="Picture 9">
            <a:extLst>
              <a:ext uri="{FF2B5EF4-FFF2-40B4-BE49-F238E27FC236}">
                <a16:creationId xmlns:a16="http://schemas.microsoft.com/office/drawing/2014/main" id="{777091A9-B19D-444F-B535-2E24A9030A99}"/>
              </a:ext>
            </a:extLst>
          </p:cNvPr>
          <p:cNvPicPr/>
          <p:nvPr/>
        </p:nvPicPr>
        <p:blipFill rotWithShape="1">
          <a:blip r:embed="rId3"/>
          <a:srcRect l="16151" t="31157" r="15226" b="12631"/>
          <a:stretch/>
        </p:blipFill>
        <p:spPr bwMode="auto">
          <a:xfrm>
            <a:off x="143373" y="2106694"/>
            <a:ext cx="8713547" cy="4026688"/>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11633503-1C77-407C-A5A4-B78F1C8E4656}"/>
              </a:ext>
            </a:extLst>
          </p:cNvPr>
          <p:cNvSpPr txBox="1"/>
          <p:nvPr/>
        </p:nvSpPr>
        <p:spPr>
          <a:xfrm>
            <a:off x="228891" y="1730338"/>
            <a:ext cx="4257576" cy="369332"/>
          </a:xfrm>
          <a:prstGeom prst="rect">
            <a:avLst/>
          </a:prstGeom>
          <a:noFill/>
        </p:spPr>
        <p:txBody>
          <a:bodyPr wrap="none" rtlCol="0">
            <a:spAutoFit/>
          </a:bodyPr>
          <a:lstStyle/>
          <a:p>
            <a:r>
              <a:rPr lang="en-US" dirty="0"/>
              <a:t>Continuum of Care 50213 (a) and 50213 (b)</a:t>
            </a:r>
          </a:p>
        </p:txBody>
      </p:sp>
    </p:spTree>
    <p:extLst>
      <p:ext uri="{BB962C8B-B14F-4D97-AF65-F5344CB8AC3E}">
        <p14:creationId xmlns:p14="http://schemas.microsoft.com/office/powerpoint/2010/main" val="243728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3" name="Slide Number Placeholder 2">
            <a:extLst>
              <a:ext uri="{FF2B5EF4-FFF2-40B4-BE49-F238E27FC236}">
                <a16:creationId xmlns:a16="http://schemas.microsoft.com/office/drawing/2014/main" id="{AE01F36D-F382-46C2-A03E-E95EB13D1010}"/>
              </a:ext>
            </a:extLst>
          </p:cNvPr>
          <p:cNvSpPr>
            <a:spLocks noGrp="1"/>
          </p:cNvSpPr>
          <p:nvPr>
            <p:ph type="sldNum" sz="quarter" idx="12"/>
          </p:nvPr>
        </p:nvSpPr>
        <p:spPr/>
        <p:txBody>
          <a:bodyPr/>
          <a:lstStyle/>
          <a:p>
            <a:fld id="{A87DF1DD-216E-4466-B717-B7472461ED5C}" type="slidenum">
              <a:rPr lang="en-US" smtClean="0"/>
              <a:t>9</a:t>
            </a:fld>
            <a:endParaRPr lang="en-US" dirty="0"/>
          </a:p>
        </p:txBody>
      </p:sp>
      <p:sp>
        <p:nvSpPr>
          <p:cNvPr id="7" name="Content Placeholder 2">
            <a:extLst>
              <a:ext uri="{FF2B5EF4-FFF2-40B4-BE49-F238E27FC236}">
                <a16:creationId xmlns:a16="http://schemas.microsoft.com/office/drawing/2014/main" id="{B30E7A11-6513-4FFE-BF96-7891F2B9246A}"/>
              </a:ext>
            </a:extLst>
          </p:cNvPr>
          <p:cNvSpPr txBox="1">
            <a:spLocks/>
          </p:cNvSpPr>
          <p:nvPr/>
        </p:nvSpPr>
        <p:spPr>
          <a:xfrm>
            <a:off x="822959" y="5092118"/>
            <a:ext cx="7543801" cy="12080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p>
        </p:txBody>
      </p:sp>
      <p:sp>
        <p:nvSpPr>
          <p:cNvPr id="9" name="Content Placeholder 8">
            <a:extLst>
              <a:ext uri="{FF2B5EF4-FFF2-40B4-BE49-F238E27FC236}">
                <a16:creationId xmlns:a16="http://schemas.microsoft.com/office/drawing/2014/main" id="{F656E317-BCF8-42AB-A38C-70A9E7A43445}"/>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E7F6365E-AAED-4772-89B2-B56377DC940C}"/>
              </a:ext>
            </a:extLst>
          </p:cNvPr>
          <p:cNvPicPr/>
          <p:nvPr/>
        </p:nvPicPr>
        <p:blipFill rotWithShape="1">
          <a:blip r:embed="rId3"/>
          <a:srcRect l="16266" t="21993" r="16028" b="10390"/>
          <a:stretch/>
        </p:blipFill>
        <p:spPr bwMode="auto">
          <a:xfrm>
            <a:off x="228892" y="1737361"/>
            <a:ext cx="8553856" cy="4550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7924276"/>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DE0AE23246E438E7A3EA5B338C00C" ma:contentTypeVersion="8" ma:contentTypeDescription="Create a new document." ma:contentTypeScope="" ma:versionID="a66e871c5903cda140f672714de46544">
  <xsd:schema xmlns:xsd="http://www.w3.org/2001/XMLSchema" xmlns:xs="http://www.w3.org/2001/XMLSchema" xmlns:p="http://schemas.microsoft.com/office/2006/metadata/properties" xmlns:ns2="08382b6d-93d1-4bd8-a3b1-76988c701d79" xmlns:ns3="565c69c3-310c-42eb-98c2-6fbca90c6a28" targetNamespace="http://schemas.microsoft.com/office/2006/metadata/properties" ma:root="true" ma:fieldsID="6160f8c8d4f2ed9b0e4b7c2c31812240" ns2:_="" ns3:_="">
    <xsd:import namespace="08382b6d-93d1-4bd8-a3b1-76988c701d79"/>
    <xsd:import namespace="565c69c3-310c-42eb-98c2-6fbca90c6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82b6d-93d1-4bd8-a3b1-76988c701d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5c69c3-310c-42eb-98c2-6fbca90c6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8382b6d-93d1-4bd8-a3b1-76988c701d79">
      <UserInfo>
        <DisplayName>Puddefoot, Ginny@BCSH</DisplayName>
        <AccountId>30</AccountId>
        <AccountType/>
      </UserInfo>
      <UserInfo>
        <DisplayName>Castillo, Daniel@BCSH</DisplayName>
        <AccountId>37</AccountId>
        <AccountType/>
      </UserInfo>
      <UserInfo>
        <DisplayName>Nguyen, Nathalie@BCSH</DisplayName>
        <AccountId>34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4EF4D-625D-4234-83A0-42EFBEBC1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382b6d-93d1-4bd8-a3b1-76988c701d79"/>
    <ds:schemaRef ds:uri="565c69c3-310c-42eb-98c2-6fbca90c6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D7AB75-FF68-4ACA-A097-93FD0D61F313}">
  <ds:schemaRefs>
    <ds:schemaRef ds:uri="http://purl.org/dc/terms/"/>
    <ds:schemaRef ds:uri="http://schemas.microsoft.com/office/2006/documentManagement/types"/>
    <ds:schemaRef ds:uri="http://purl.org/dc/dcmitype/"/>
    <ds:schemaRef ds:uri="08382b6d-93d1-4bd8-a3b1-76988c701d79"/>
    <ds:schemaRef ds:uri="565c69c3-310c-42eb-98c2-6fbca90c6a2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2119BE-7FFF-4CB8-876B-3D252E25BC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2926</TotalTime>
  <Words>1632</Words>
  <Application>Microsoft Office PowerPoint</Application>
  <PresentationFormat>On-screen Show (4:3)</PresentationFormat>
  <Paragraphs>203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Retrospect</vt:lpstr>
      <vt:lpstr>PowerPoint Presentation</vt:lpstr>
      <vt:lpstr>Establishing the Council</vt:lpstr>
      <vt:lpstr>Overview of SB850 and SB918</vt:lpstr>
      <vt:lpstr>HEAP Grant Overview</vt:lpstr>
      <vt:lpstr>Eligible Applicants</vt:lpstr>
      <vt:lpstr>What is a Continuum of Care (CoC)?</vt:lpstr>
      <vt:lpstr>Available Funding</vt:lpstr>
      <vt:lpstr>Available Funding (continued)</vt:lpstr>
      <vt:lpstr>Available Funding (continued)</vt:lpstr>
      <vt:lpstr>Available Funding (continued)</vt:lpstr>
      <vt:lpstr>Available Funding (continued)</vt:lpstr>
      <vt:lpstr>Eligibility Criteria</vt:lpstr>
      <vt:lpstr>Eligible Uses of HEAP Funds</vt:lpstr>
      <vt:lpstr>Eligible Uses of HEAP Funds (continued)</vt:lpstr>
      <vt:lpstr>Homeless Youth Set Aside</vt:lpstr>
      <vt:lpstr>Technical Assistance</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HEAP Draft Timeline</dc:title>
  <dc:creator>Von Koch-Liebert, Lynn@BCSH</dc:creator>
  <cp:lastModifiedBy>Mattox, Lahela@BCSH</cp:lastModifiedBy>
  <cp:revision>188</cp:revision>
  <cp:lastPrinted>2018-10-03T22:40:54Z</cp:lastPrinted>
  <dcterms:created xsi:type="dcterms:W3CDTF">2018-07-06T23:06:36Z</dcterms:created>
  <dcterms:modified xsi:type="dcterms:W3CDTF">2018-11-16T19:48:25Z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0x010100486DE0AE23246E438E7A3EA5B338C00C</vt:lpwstr>
  </property>
  <property fmtid="{D5CDD505-2E9C-101B-9397-08002B2CF9AE}" pid="3" name="Order">
    <vt:r8>17400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