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88" r:id="rId4"/>
    <p:sldId id="289" r:id="rId5"/>
    <p:sldId id="290" r:id="rId6"/>
    <p:sldId id="29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AF6666"/>
    <a:srgbClr val="3D8C41"/>
    <a:srgbClr val="32A1A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315" autoAdjust="0"/>
  </p:normalViewPr>
  <p:slideViewPr>
    <p:cSldViewPr snapToGrid="0" showGuides="1">
      <p:cViewPr varScale="1">
        <p:scale>
          <a:sx n="115" d="100"/>
          <a:sy n="115" d="100"/>
        </p:scale>
        <p:origin x="512" y="192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BDE61-105E-4C8A-9370-EE26862DA328}" type="datetimeFigureOut">
              <a:rPr lang="ru-RU" smtClean="0"/>
              <a:t>18.11.2018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EE74F-E86B-4506-9DE4-E1532F489F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E564-F46A-4B13-9263-4DBEDE3F3E54}" type="datetimeFigureOut">
              <a:rPr lang="ru-RU" smtClean="0"/>
              <a:t>18.11.2018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110D-4E99-49C1-BF09-9D9E5818B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47" y="505993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1" y="3341010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38150"/>
            <a:ext cx="1746504" cy="13098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7" y="325465"/>
            <a:ext cx="233172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</a:t>
            </a:r>
            <a:r>
              <a:rPr lang="ru-RU" dirty="0"/>
              <a:t>2</a:t>
            </a:r>
            <a:r>
              <a:rPr lang="en-US" dirty="0"/>
              <a:t>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2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3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7" y="325465"/>
            <a:ext cx="233172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201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8" y="238850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Section 1 Title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Section 1 Title</a:t>
            </a:r>
            <a:endParaRPr lang="en-US" dirty="0"/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2" y="155848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676" y="556451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6" y="215622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38150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1</a:t>
            </a:r>
            <a:br>
              <a:rPr lang="en-US" dirty="0"/>
            </a:br>
            <a:r>
              <a:rPr lang="en-US" dirty="0"/>
              <a:t>Name</a:t>
            </a:r>
            <a:endParaRPr lang="ru-RU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1</a:t>
            </a:r>
            <a:br>
              <a:rPr lang="en-US" dirty="0"/>
            </a:br>
            <a:r>
              <a:rPr lang="en-US" dirty="0"/>
              <a:t>Name</a:t>
            </a:r>
            <a:endParaRPr lang="ru-RU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1</a:t>
            </a:r>
            <a:br>
              <a:rPr lang="en-US" dirty="0"/>
            </a:br>
            <a:r>
              <a:rPr lang="en-US" dirty="0"/>
              <a:t>Name</a:t>
            </a:r>
            <a:endParaRPr lang="ru-RU" dirty="0"/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38150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1 Name</a:t>
            </a:r>
            <a:endParaRPr lang="ru-RU" dirty="0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3 Name</a:t>
            </a:r>
            <a:endParaRPr lang="ru-RU" dirty="0"/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2 Name</a:t>
            </a:r>
            <a:endParaRPr lang="ru-RU" dirty="0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4 Name</a:t>
            </a:r>
            <a:endParaRPr lang="ru-RU"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6 Name</a:t>
            </a:r>
            <a:endParaRPr lang="ru-RU" dirty="0"/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5 Name</a:t>
            </a:r>
            <a:endParaRPr lang="ru-RU" dirty="0"/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065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38150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386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09" y="9655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C7CDA87-1949-494C-94DB-E500247384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Website:</a:t>
            </a:r>
            <a:endParaRPr lang="ru-RU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1" name="Rectangle 12" descr="Rectangle shape">
            <a:extLst>
              <a:ext uri="{FF2B5EF4-FFF2-40B4-BE49-F238E27FC236}">
                <a16:creationId xmlns:a16="http://schemas.microsoft.com/office/drawing/2014/main" id="{F63A6226-0829-4BFB-805E-8B463D763BD0}"/>
              </a:ext>
            </a:extLst>
          </p:cNvPr>
          <p:cNvSpPr/>
          <p:nvPr userDrawn="1"/>
        </p:nvSpPr>
        <p:spPr>
          <a:xfrm>
            <a:off x="4760495" y="2320161"/>
            <a:ext cx="743150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46" y="909699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38150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1 Name</a:t>
            </a:r>
            <a:endParaRPr lang="ru-RU" dirty="0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3 Name</a:t>
            </a:r>
            <a:endParaRPr lang="ru-RU" dirty="0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 2 Name</a:t>
            </a:r>
            <a:endParaRPr lang="ru-RU" dirty="0"/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Team Member Title</a:t>
            </a:r>
            <a:endParaRPr lang="ru-RU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38150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38150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090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87" y="6058689"/>
            <a:ext cx="2743200" cy="225970"/>
          </a:xfrm>
        </p:spPr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09" y="373761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6336289"/>
            <a:ext cx="3008312" cy="2169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202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59" y="251007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38150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42" y="258992"/>
            <a:ext cx="1746504" cy="1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7" y="325465"/>
            <a:ext cx="233172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91" y="140542"/>
            <a:ext cx="233172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 dirty="0"/>
              <a:t>CLICK TO EDIT MASTER TITLE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7" y="6336289"/>
            <a:ext cx="2884487" cy="2264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7151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318">
          <p15:clr>
            <a:srgbClr val="F26B43"/>
          </p15:clr>
        </p15:guide>
        <p15:guide id="10" pos="4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AD1BA9-BAC1-467A-8BAC-793E25FD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Homelessness and Housing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37F10-2132-4FCD-BB98-D6C7C441C0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New Opportunities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ECA88-F863-4C00-BD8F-C9174D4B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7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96FD62-B299-468D-AC37-BC8FE0EF0F2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003287"/>
            <a:ext cx="4504732" cy="2055401"/>
          </a:xfrm>
        </p:spPr>
        <p:txBody>
          <a:bodyPr>
            <a:normAutofit/>
          </a:bodyPr>
          <a:lstStyle/>
          <a:p>
            <a:r>
              <a:rPr lang="en-US" sz="2000" b="1" dirty="0"/>
              <a:t>Nonprofit Developer, Owner and Operator of Affordable Housing </a:t>
            </a:r>
          </a:p>
          <a:p>
            <a:r>
              <a:rPr lang="en-US" sz="2000" b="1" dirty="0"/>
              <a:t>Established in 1998</a:t>
            </a:r>
          </a:p>
          <a:p>
            <a:r>
              <a:rPr lang="en-US" sz="2000" b="1" dirty="0"/>
              <a:t>Created more than 6,700 affordable homes in 44 properties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02FA8-3560-4407-B02A-78AB9FA2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9B9E1-3BE6-46D1-8CAB-46B3467D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FOUNDATIONS FOR OPPORTUNITY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8490BF1-CD4D-894D-A742-6C5EF8C390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179" r="14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860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6D957-866D-A947-B913-94CB566B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MM.DD.20XX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6F1AB-CAB3-4444-94DE-E0877FCC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FOUNDATIONS FOR OPPORTUNITY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68019-3D99-AA4C-94E6-31683766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1C0CF8-9D55-5649-9813-D9B84920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 Apartments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D94850A-9A68-1149-B026-72EAF6BD9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6859"/>
            <a:ext cx="5181600" cy="403202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205 Units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Downtown San Diego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51 units for formerly homeless individuals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31 units for MHSA special needs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County Services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Operating Budget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51 Project Based Vouchers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DAC2A20-A50E-1946-A84C-967CA2DB00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6780" y="1825625"/>
            <a:ext cx="4884440" cy="4113213"/>
          </a:xfrm>
        </p:spPr>
      </p:pic>
    </p:spTree>
    <p:extLst>
      <p:ext uri="{BB962C8B-B14F-4D97-AF65-F5344CB8AC3E}">
        <p14:creationId xmlns:p14="http://schemas.microsoft.com/office/powerpoint/2010/main" val="232091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6D957-866D-A947-B913-94CB566B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MM.DD.20XX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6F1AB-CAB3-4444-94DE-E0877FCC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FOUNDATIONS FOR OPPORTUNITY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68019-3D99-AA4C-94E6-31683766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1C0CF8-9D55-5649-9813-D9B84920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Talmadge Gateway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D94850A-9A68-1149-B026-72EAF6BD9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9883"/>
            <a:ext cx="5181600" cy="380900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60-Units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Mid-City San Diego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100% for seniors with chronic health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St. Paul’s PACE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Father Joe’s Services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100% Project Based Vouchers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Services Reserve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F2221A-AD2D-9C46-8282-7EFCF50BCA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71672"/>
            <a:ext cx="5181600" cy="2925423"/>
          </a:xfrm>
        </p:spPr>
      </p:pic>
    </p:spTree>
    <p:extLst>
      <p:ext uri="{BB962C8B-B14F-4D97-AF65-F5344CB8AC3E}">
        <p14:creationId xmlns:p14="http://schemas.microsoft.com/office/powerpoint/2010/main" val="6023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6D957-866D-A947-B913-94CB566B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11-18-18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6F1AB-CAB3-4444-94DE-E0877FCC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FOUNDATIONS FOR OPPORTUNITY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68019-3D99-AA4C-94E6-31683766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1C0CF8-9D55-5649-9813-D9B84920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 Apartments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D94850A-9A68-1149-B026-72EAF6BD9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9883"/>
            <a:ext cx="5181600" cy="380900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44 Homes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Downtown San Diego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100% for Formerly Homeless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Father Joe’s Services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County Services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100% Project Based Vouchers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Services Reserve</a:t>
            </a:r>
          </a:p>
        </p:txBody>
      </p:sp>
      <p:pic>
        <p:nvPicPr>
          <p:cNvPr id="1025" name="Picture 1" descr="page1image43141200">
            <a:extLst>
              <a:ext uri="{FF2B5EF4-FFF2-40B4-BE49-F238E27FC236}">
                <a16:creationId xmlns:a16="http://schemas.microsoft.com/office/drawing/2014/main" id="{87D86FDE-6DEB-FB45-8FDE-C53A042D16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491334"/>
            <a:ext cx="4864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6D957-866D-A947-B913-94CB566B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11-18-18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6F1AB-CAB3-4444-94DE-E0877FCC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FOUNDATIONS FOR OPPORTUNITY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68019-3D99-AA4C-94E6-31683766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1C0CF8-9D55-5649-9813-D9B84920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Pico Boulevard Apartments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D94850A-9A68-1149-B026-72EAF6BD9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7151"/>
            <a:ext cx="5181600" cy="364173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50 Homes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Mid-City Los Angeles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100% for Formerly Homeless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County Services – Prop H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City HHH Funds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100% Project Based Vouchers</a:t>
            </a:r>
          </a:p>
        </p:txBody>
      </p:sp>
      <p:pic>
        <p:nvPicPr>
          <p:cNvPr id="1025" name="Picture 1" descr="page1image43141200">
            <a:extLst>
              <a:ext uri="{FF2B5EF4-FFF2-40B4-BE49-F238E27FC236}">
                <a16:creationId xmlns:a16="http://schemas.microsoft.com/office/drawing/2014/main" id="{87D86FDE-6DEB-FB45-8FDE-C53A042D16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491334"/>
            <a:ext cx="4864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39982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al_PitchDeck_MO-v6">
  <a:themeElements>
    <a:clrScheme name="Wakeland Colors">
      <a:dk1>
        <a:srgbClr val="006F83"/>
      </a:dk1>
      <a:lt1>
        <a:srgbClr val="FFFFFF"/>
      </a:lt1>
      <a:dk2>
        <a:srgbClr val="D97300"/>
      </a:dk2>
      <a:lt2>
        <a:srgbClr val="FFFFFF"/>
      </a:lt2>
      <a:accent1>
        <a:srgbClr val="D97300"/>
      </a:accent1>
      <a:accent2>
        <a:srgbClr val="FFFF00"/>
      </a:accent2>
      <a:accent3>
        <a:srgbClr val="92D050"/>
      </a:accent3>
      <a:accent4>
        <a:srgbClr val="00B050"/>
      </a:accent4>
      <a:accent5>
        <a:srgbClr val="00B0F0"/>
      </a:accent5>
      <a:accent6>
        <a:srgbClr val="0070C0"/>
      </a:accent6>
      <a:hlink>
        <a:srgbClr val="0070C0"/>
      </a:hlink>
      <a:folHlink>
        <a:srgbClr val="0070C0"/>
      </a:folHlink>
    </a:clrScheme>
    <a:fontScheme name="Custom 2">
      <a:majorFont>
        <a:latin typeface="Robot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ancial_PitchDeck_MO-v9.potx" id="{820F9BC6-2104-41E8-96A2-06EB0E096381}" vid="{2EBC7BB1-4618-4348-8B7A-B007822DF3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Macintosh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Roboto</vt:lpstr>
      <vt:lpstr>Tahoma</vt:lpstr>
      <vt:lpstr>Wingdings</vt:lpstr>
      <vt:lpstr>Financial_PitchDeck_MO-v6</vt:lpstr>
      <vt:lpstr>Homelessness and Housing</vt:lpstr>
      <vt:lpstr>ABOUT US</vt:lpstr>
      <vt:lpstr>Atmosphere Apartments</vt:lpstr>
      <vt:lpstr>Talmadge Gateway</vt:lpstr>
      <vt:lpstr>Beacon Apartments</vt:lpstr>
      <vt:lpstr>Pico Boulevard Apartments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2018-10-19T18:52:46Z</dcterms:created>
  <dcterms:modified xsi:type="dcterms:W3CDTF">2018-11-19T03:26:13Z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2018-08-01T19:19:11.0426906Z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