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4" r:id="rId3"/>
    <p:sldId id="276" r:id="rId4"/>
    <p:sldId id="277" r:id="rId5"/>
    <p:sldId id="278" r:id="rId6"/>
    <p:sldId id="279" r:id="rId7"/>
    <p:sldId id="275" r:id="rId8"/>
    <p:sldId id="267" r:id="rId9"/>
    <p:sldId id="270" r:id="rId10"/>
    <p:sldId id="271" r:id="rId11"/>
    <p:sldId id="272" r:id="rId12"/>
    <p:sldId id="273" r:id="rId13"/>
    <p:sldId id="269" r:id="rId14"/>
    <p:sldId id="280" r:id="rId15"/>
    <p:sldId id="262" r:id="rId16"/>
    <p:sldId id="265" r:id="rId17"/>
    <p:sldId id="266" r:id="rId18"/>
    <p:sldId id="260" r:id="rId19"/>
    <p:sldId id="281" r:id="rId20"/>
    <p:sldId id="292" r:id="rId21"/>
    <p:sldId id="283" r:id="rId22"/>
    <p:sldId id="284" r:id="rId23"/>
    <p:sldId id="268" r:id="rId24"/>
    <p:sldId id="261" r:id="rId25"/>
    <p:sldId id="263" r:id="rId26"/>
    <p:sldId id="264" r:id="rId27"/>
    <p:sldId id="286" r:id="rId28"/>
    <p:sldId id="287" r:id="rId29"/>
    <p:sldId id="288" r:id="rId30"/>
    <p:sldId id="290" r:id="rId31"/>
    <p:sldId id="293" r:id="rId32"/>
    <p:sldId id="294" r:id="rId33"/>
    <p:sldId id="295" r:id="rId34"/>
    <p:sldId id="28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he-Kushel, Jethro" initials="R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D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27" autoAdjust="0"/>
  </p:normalViewPr>
  <p:slideViewPr>
    <p:cSldViewPr snapToGrid="0">
      <p:cViewPr varScale="1">
        <p:scale>
          <a:sx n="27" d="100"/>
          <a:sy n="27" d="100"/>
        </p:scale>
        <p:origin x="-113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30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CD0BA6-42F5-4867-AE2A-347362575649}" type="datetimeFigureOut">
              <a:rPr lang="en-US" smtClean="0"/>
              <a:t>10/8/2019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E5D0AD6-8048-4525-98AD-F0FFF69A7433}" type="slidenum">
              <a:rPr lang="en-US" smtClean="0"/>
              <a:t>‹#›</a:t>
            </a:fld>
            <a:endParaRPr lang="en-US"/>
          </a:p>
        </p:txBody>
      </p:sp>
    </p:spTree>
    <p:extLst>
      <p:ext uri="{BB962C8B-B14F-4D97-AF65-F5344CB8AC3E}">
        <p14:creationId xmlns:p14="http://schemas.microsoft.com/office/powerpoint/2010/main" val="27654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Move right and up.</a:t>
            </a:r>
          </a:p>
        </p:txBody>
      </p:sp>
      <p:sp>
        <p:nvSpPr>
          <p:cNvPr id="4" name="Slide Number Placeholder 3"/>
          <p:cNvSpPr>
            <a:spLocks noGrp="1"/>
          </p:cNvSpPr>
          <p:nvPr>
            <p:ph type="sldNum" sz="quarter" idx="5"/>
          </p:nvPr>
        </p:nvSpPr>
        <p:spPr/>
        <p:txBody>
          <a:bodyPr/>
          <a:lstStyle/>
          <a:p>
            <a:pPr defTabSz="931774">
              <a:defRPr/>
            </a:pPr>
            <a:fld id="{0B0B24BC-0B61-4240-A418-9DFB7C42CFAD}" type="slidenum">
              <a:rPr lang="en-US">
                <a:solidFill>
                  <a:prstClr val="black"/>
                </a:solidFill>
                <a:latin typeface="Calibri"/>
              </a:rPr>
              <a:pPr defTabSz="931774">
                <a:defRPr/>
              </a:pPr>
              <a:t>16</a:t>
            </a:fld>
            <a:endParaRPr lang="en-US">
              <a:solidFill>
                <a:prstClr val="black"/>
              </a:solidFill>
              <a:latin typeface="Calibri"/>
            </a:endParaRPr>
          </a:p>
        </p:txBody>
      </p:sp>
    </p:spTree>
    <p:extLst>
      <p:ext uri="{BB962C8B-B14F-4D97-AF65-F5344CB8AC3E}">
        <p14:creationId xmlns:p14="http://schemas.microsoft.com/office/powerpoint/2010/main" val="66711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Move right and up.</a:t>
            </a:r>
          </a:p>
        </p:txBody>
      </p:sp>
      <p:sp>
        <p:nvSpPr>
          <p:cNvPr id="4" name="Slide Number Placeholder 3"/>
          <p:cNvSpPr>
            <a:spLocks noGrp="1"/>
          </p:cNvSpPr>
          <p:nvPr>
            <p:ph type="sldNum" sz="quarter" idx="5"/>
          </p:nvPr>
        </p:nvSpPr>
        <p:spPr/>
        <p:txBody>
          <a:bodyPr/>
          <a:lstStyle/>
          <a:p>
            <a:pPr defTabSz="931774">
              <a:defRPr/>
            </a:pPr>
            <a:fld id="{0B0B24BC-0B61-4240-A418-9DFB7C42CFAD}" type="slidenum">
              <a:rPr lang="en-US">
                <a:solidFill>
                  <a:prstClr val="black"/>
                </a:solidFill>
                <a:latin typeface="Calibri"/>
              </a:rPr>
              <a:pPr defTabSz="931774">
                <a:defRPr/>
              </a:pPr>
              <a:t>17</a:t>
            </a:fld>
            <a:endParaRPr lang="en-US">
              <a:solidFill>
                <a:prstClr val="black"/>
              </a:solidFill>
              <a:latin typeface="Calibri"/>
            </a:endParaRPr>
          </a:p>
        </p:txBody>
      </p:sp>
    </p:spTree>
    <p:extLst>
      <p:ext uri="{BB962C8B-B14F-4D97-AF65-F5344CB8AC3E}">
        <p14:creationId xmlns:p14="http://schemas.microsoft.com/office/powerpoint/2010/main" val="121216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D0AD6-8048-4525-98AD-F0FFF69A7433}" type="slidenum">
              <a:rPr lang="en-US" smtClean="0"/>
              <a:t>24</a:t>
            </a:fld>
            <a:endParaRPr lang="en-US"/>
          </a:p>
        </p:txBody>
      </p:sp>
    </p:spTree>
    <p:extLst>
      <p:ext uri="{BB962C8B-B14F-4D97-AF65-F5344CB8AC3E}">
        <p14:creationId xmlns:p14="http://schemas.microsoft.com/office/powerpoint/2010/main" val="331274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7672C-FCD6-4FE0-AE14-A6C19203B84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370849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7672C-FCD6-4FE0-AE14-A6C19203B84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2459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7672C-FCD6-4FE0-AE14-A6C19203B84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354811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7672C-FCD6-4FE0-AE14-A6C19203B84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58796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47672C-FCD6-4FE0-AE14-A6C19203B84E}"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293270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7672C-FCD6-4FE0-AE14-A6C19203B84E}"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236642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7672C-FCD6-4FE0-AE14-A6C19203B84E}"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396166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7672C-FCD6-4FE0-AE14-A6C19203B84E}"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105903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672C-FCD6-4FE0-AE14-A6C19203B84E}"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152452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47672C-FCD6-4FE0-AE14-A6C19203B84E}"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192220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47672C-FCD6-4FE0-AE14-A6C19203B84E}"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F0F06-9E65-42E2-8376-E350BA2698F7}" type="slidenum">
              <a:rPr lang="en-US" smtClean="0"/>
              <a:t>‹#›</a:t>
            </a:fld>
            <a:endParaRPr lang="en-US"/>
          </a:p>
        </p:txBody>
      </p:sp>
    </p:spTree>
    <p:extLst>
      <p:ext uri="{BB962C8B-B14F-4D97-AF65-F5344CB8AC3E}">
        <p14:creationId xmlns:p14="http://schemas.microsoft.com/office/powerpoint/2010/main" val="326081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672C-FCD6-4FE0-AE14-A6C19203B84E}" type="datetimeFigureOut">
              <a:rPr lang="en-US" smtClean="0"/>
              <a:t>10/8/2019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F0F06-9E65-42E2-8376-E350BA2698F7}" type="slidenum">
              <a:rPr lang="en-US" smtClean="0"/>
              <a:t>‹#›</a:t>
            </a:fld>
            <a:endParaRPr lang="en-US"/>
          </a:p>
        </p:txBody>
      </p:sp>
    </p:spTree>
    <p:extLst>
      <p:ext uri="{BB962C8B-B14F-4D97-AF65-F5344CB8AC3E}">
        <p14:creationId xmlns:p14="http://schemas.microsoft.com/office/powerpoint/2010/main" val="217807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994058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6469" b="51095"/>
          <a:stretch>
            <a:fillRect/>
          </a:stretch>
        </p:blipFill>
        <p:spPr>
          <a:xfrm>
            <a:off x="-163641" y="-127000"/>
            <a:ext cx="12519281" cy="2284047"/>
          </a:xfrm>
          <a:prstGeom prst="rect">
            <a:avLst/>
          </a:prstGeom>
        </p:spPr>
      </p:pic>
      <p:sp>
        <p:nvSpPr>
          <p:cNvPr id="3" name="TextBox 3"/>
          <p:cNvSpPr txBox="1"/>
          <p:nvPr/>
        </p:nvSpPr>
        <p:spPr>
          <a:xfrm>
            <a:off x="388479" y="2415844"/>
            <a:ext cx="3817390" cy="2628925"/>
          </a:xfrm>
          <a:prstGeom prst="rect">
            <a:avLst/>
          </a:prstGeom>
        </p:spPr>
        <p:txBody>
          <a:bodyPr lIns="0" tIns="0" rIns="0" bIns="0" rtlCol="0" anchor="t">
            <a:spAutoFit/>
          </a:bodyPr>
          <a:lstStyle/>
          <a:p>
            <a:pPr marL="0" marR="0" lvl="0" indent="0" algn="l" defTabSz="914400" rtl="0" eaLnBrk="1" fontAlgn="auto" latinLnBrk="0" hangingPunct="1">
              <a:lnSpc>
                <a:spcPts val="4143"/>
              </a:lnSpc>
              <a:spcBef>
                <a:spcPts val="0"/>
              </a:spcBef>
              <a:spcAft>
                <a:spcPts val="0"/>
              </a:spcAft>
              <a:buClrTx/>
              <a:buSzTx/>
              <a:buFontTx/>
              <a:buNone/>
              <a:tabLst/>
              <a:defRPr/>
            </a:pPr>
            <a:r>
              <a:rPr kumimoji="0" lang="en-US" sz="3667" b="1" i="0" u="none" strike="noStrike" kern="1200" cap="none" spc="293" normalizeH="0" baseline="0" noProof="0" dirty="0">
                <a:ln>
                  <a:noFill/>
                </a:ln>
                <a:solidFill>
                  <a:srgbClr val="004C73"/>
                </a:solidFill>
                <a:effectLst/>
                <a:uLnTx/>
                <a:uFillTx/>
                <a:latin typeface="Helveticish"/>
                <a:ea typeface="+mn-ea"/>
                <a:cs typeface="+mn-cs"/>
              </a:rPr>
              <a:t>People </a:t>
            </a:r>
            <a:r>
              <a:rPr kumimoji="0" lang="en-US" sz="3667" b="1" i="0" u="none" strike="noStrike" kern="1200" cap="none" spc="293" normalizeH="0" baseline="0" noProof="0" dirty="0">
                <a:ln>
                  <a:noFill/>
                </a:ln>
                <a:solidFill>
                  <a:srgbClr val="D2AF00"/>
                </a:solidFill>
                <a:effectLst/>
                <a:uLnTx/>
                <a:uFillTx/>
                <a:latin typeface="Helveticish"/>
                <a:ea typeface="+mn-ea"/>
                <a:cs typeface="+mn-cs"/>
              </a:rPr>
              <a:t>experiencing </a:t>
            </a:r>
            <a:r>
              <a:rPr kumimoji="0" lang="en-US" sz="3667" b="1" i="0" u="none" strike="noStrike" kern="1200" cap="none" spc="293" normalizeH="0" baseline="0" noProof="0" dirty="0">
                <a:ln>
                  <a:noFill/>
                </a:ln>
                <a:solidFill>
                  <a:srgbClr val="004C73"/>
                </a:solidFill>
                <a:effectLst/>
                <a:uLnTx/>
                <a:uFillTx/>
                <a:latin typeface="Helveticish"/>
                <a:ea typeface="+mn-ea"/>
                <a:cs typeface="+mn-cs"/>
              </a:rPr>
              <a:t>homelessness at point-in-time count</a:t>
            </a:r>
          </a:p>
        </p:txBody>
      </p:sp>
      <p:grpSp>
        <p:nvGrpSpPr>
          <p:cNvPr id="4" name="Group 4"/>
          <p:cNvGrpSpPr/>
          <p:nvPr/>
        </p:nvGrpSpPr>
        <p:grpSpPr>
          <a:xfrm>
            <a:off x="7686908" y="2157047"/>
            <a:ext cx="4505093" cy="5486400"/>
            <a:chOff x="0" y="0"/>
            <a:chExt cx="1571568" cy="1913890"/>
          </a:xfrm>
        </p:grpSpPr>
        <p:sp>
          <p:nvSpPr>
            <p:cNvPr id="5" name="Freeform 5"/>
            <p:cNvSpPr/>
            <p:nvPr/>
          </p:nvSpPr>
          <p:spPr>
            <a:xfrm>
              <a:off x="0" y="0"/>
              <a:ext cx="1571568" cy="1913890"/>
            </a:xfrm>
            <a:custGeom>
              <a:avLst/>
              <a:gdLst/>
              <a:ahLst/>
              <a:cxnLst/>
              <a:rect l="l" t="t" r="r" b="b"/>
              <a:pathLst>
                <a:path w="1571568" h="1913890">
                  <a:moveTo>
                    <a:pt x="0" y="0"/>
                  </a:moveTo>
                  <a:lnTo>
                    <a:pt x="1571568" y="0"/>
                  </a:lnTo>
                  <a:lnTo>
                    <a:pt x="1571568" y="1913890"/>
                  </a:lnTo>
                  <a:lnTo>
                    <a:pt x="0" y="1913890"/>
                  </a:lnTo>
                  <a:close/>
                </a:path>
              </a:pathLst>
            </a:custGeom>
            <a:solidFill>
              <a:srgbClr val="00465E"/>
            </a:solidFill>
          </p:spPr>
        </p:sp>
      </p:grpSp>
      <p:grpSp>
        <p:nvGrpSpPr>
          <p:cNvPr id="6" name="Group 6"/>
          <p:cNvGrpSpPr/>
          <p:nvPr/>
        </p:nvGrpSpPr>
        <p:grpSpPr>
          <a:xfrm>
            <a:off x="4424827" y="2157047"/>
            <a:ext cx="3285893" cy="5486400"/>
            <a:chOff x="0" y="0"/>
            <a:chExt cx="1146259" cy="1913890"/>
          </a:xfrm>
        </p:grpSpPr>
        <p:sp>
          <p:nvSpPr>
            <p:cNvPr id="7" name="Freeform 7"/>
            <p:cNvSpPr/>
            <p:nvPr/>
          </p:nvSpPr>
          <p:spPr>
            <a:xfrm>
              <a:off x="0" y="0"/>
              <a:ext cx="1146259" cy="1913890"/>
            </a:xfrm>
            <a:custGeom>
              <a:avLst/>
              <a:gdLst/>
              <a:ahLst/>
              <a:cxnLst/>
              <a:rect l="l" t="t" r="r" b="b"/>
              <a:pathLst>
                <a:path w="1146259" h="1913890">
                  <a:moveTo>
                    <a:pt x="0" y="0"/>
                  </a:moveTo>
                  <a:lnTo>
                    <a:pt x="1146259" y="0"/>
                  </a:lnTo>
                  <a:lnTo>
                    <a:pt x="1146259" y="1913890"/>
                  </a:lnTo>
                  <a:lnTo>
                    <a:pt x="0" y="1913890"/>
                  </a:lnTo>
                  <a:close/>
                </a:path>
              </a:pathLst>
            </a:custGeom>
            <a:solidFill>
              <a:srgbClr val="004C73"/>
            </a:solidFill>
          </p:spPr>
        </p:sp>
      </p:grpSp>
      <p:sp>
        <p:nvSpPr>
          <p:cNvPr id="25" name="AutoShape 19">
            <a:extLst>
              <a:ext uri="{FF2B5EF4-FFF2-40B4-BE49-F238E27FC236}">
                <a16:creationId xmlns:a16="http://schemas.microsoft.com/office/drawing/2014/main" xmlns="" id="{509EE0FD-A47D-488E-BF20-41A2E8A35C24}"/>
              </a:ext>
            </a:extLst>
          </p:cNvPr>
          <p:cNvSpPr/>
          <p:nvPr/>
        </p:nvSpPr>
        <p:spPr>
          <a:xfrm>
            <a:off x="-163641" y="2130070"/>
            <a:ext cx="12531753" cy="130739"/>
          </a:xfrm>
          <a:prstGeom prst="rect">
            <a:avLst/>
          </a:prstGeom>
          <a:solidFill>
            <a:srgbClr val="FFCC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8"/>
          <p:cNvGrpSpPr>
            <a:grpSpLocks noChangeAspect="1"/>
          </p:cNvGrpSpPr>
          <p:nvPr/>
        </p:nvGrpSpPr>
        <p:grpSpPr>
          <a:xfrm>
            <a:off x="4514705" y="3595734"/>
            <a:ext cx="3174448" cy="3081201"/>
            <a:chOff x="-23042" y="66269"/>
            <a:chExt cx="6542159" cy="6349987"/>
          </a:xfrm>
        </p:grpSpPr>
        <p:sp>
          <p:nvSpPr>
            <p:cNvPr id="9" name="Freeform 9"/>
            <p:cNvSpPr/>
            <p:nvPr/>
          </p:nvSpPr>
          <p:spPr>
            <a:xfrm>
              <a:off x="-23042" y="66269"/>
              <a:ext cx="6542159" cy="6349987"/>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35271" t="1917" r="-35174" b="183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2AF00"/>
            </a:solidFill>
          </p:spPr>
        </p:sp>
      </p:grpSp>
      <p:pic>
        <p:nvPicPr>
          <p:cNvPr id="11" name="Picture 11"/>
          <p:cNvPicPr>
            <a:picLocks noChangeAspect="1"/>
          </p:cNvPicPr>
          <p:nvPr/>
        </p:nvPicPr>
        <p:blipFill>
          <a:blip r:embed="rId4"/>
          <a:srcRect/>
          <a:stretch>
            <a:fillRect/>
          </a:stretch>
        </p:blipFill>
        <p:spPr>
          <a:xfrm>
            <a:off x="5008288" y="4230300"/>
            <a:ext cx="2175425" cy="2277933"/>
          </a:xfrm>
          <a:prstGeom prst="rect">
            <a:avLst/>
          </a:prstGeom>
        </p:spPr>
      </p:pic>
      <p:grpSp>
        <p:nvGrpSpPr>
          <p:cNvPr id="12" name="Group 12"/>
          <p:cNvGrpSpPr/>
          <p:nvPr/>
        </p:nvGrpSpPr>
        <p:grpSpPr>
          <a:xfrm>
            <a:off x="7845394" y="552103"/>
            <a:ext cx="4231469" cy="4107173"/>
            <a:chOff x="-29807" y="85726"/>
            <a:chExt cx="8462938" cy="8214345"/>
          </a:xfrm>
        </p:grpSpPr>
        <p:grpSp>
          <p:nvGrpSpPr>
            <p:cNvPr id="13" name="Group 13"/>
            <p:cNvGrpSpPr>
              <a:grpSpLocks noChangeAspect="1"/>
            </p:cNvGrpSpPr>
            <p:nvPr/>
          </p:nvGrpSpPr>
          <p:grpSpPr>
            <a:xfrm>
              <a:off x="-29807" y="85726"/>
              <a:ext cx="8462938" cy="8214345"/>
              <a:chOff x="-23042" y="66269"/>
              <a:chExt cx="6542159" cy="6349987"/>
            </a:xfrm>
          </p:grpSpPr>
          <p:sp>
            <p:nvSpPr>
              <p:cNvPr id="14" name="Freeform 14"/>
              <p:cNvSpPr/>
              <p:nvPr/>
            </p:nvSpPr>
            <p:spPr>
              <a:xfrm>
                <a:off x="-23042" y="66270"/>
                <a:ext cx="6542159" cy="6349986"/>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35271" t="1917" r="-35174" b="183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D2AF00"/>
              </a:solidFill>
            </p:spPr>
          </p:sp>
        </p:grpSp>
        <p:pic>
          <p:nvPicPr>
            <p:cNvPr id="16" name="Picture 16"/>
            <p:cNvPicPr>
              <a:picLocks noChangeAspect="1"/>
            </p:cNvPicPr>
            <p:nvPr/>
          </p:nvPicPr>
          <p:blipFill>
            <a:blip r:embed="rId5"/>
            <a:srcRect/>
            <a:stretch>
              <a:fillRect/>
            </a:stretch>
          </p:blipFill>
          <p:spPr>
            <a:xfrm>
              <a:off x="1144285" y="1603131"/>
              <a:ext cx="6122936" cy="6387616"/>
            </a:xfrm>
            <a:prstGeom prst="rect">
              <a:avLst/>
            </a:prstGeom>
          </p:spPr>
        </p:pic>
      </p:grpSp>
      <p:sp>
        <p:nvSpPr>
          <p:cNvPr id="17" name="TextBox 17"/>
          <p:cNvSpPr txBox="1"/>
          <p:nvPr/>
        </p:nvSpPr>
        <p:spPr>
          <a:xfrm>
            <a:off x="8329541" y="4906597"/>
            <a:ext cx="3267263" cy="872034"/>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en-US" sz="3000" b="1" i="0" u="none" strike="noStrike" kern="1200" cap="none" spc="239" normalizeH="0" baseline="0" noProof="0">
                <a:ln>
                  <a:noFill/>
                </a:ln>
                <a:solidFill>
                  <a:srgbClr val="EFF3F4"/>
                </a:solidFill>
                <a:effectLst/>
                <a:uLnTx/>
                <a:uFillTx/>
                <a:latin typeface="Helveticish"/>
                <a:ea typeface="+mn-ea"/>
                <a:cs typeface="+mn-cs"/>
              </a:rPr>
              <a:t>COUNTY OF LOS ANGELES</a:t>
            </a:r>
          </a:p>
        </p:txBody>
      </p:sp>
      <p:sp>
        <p:nvSpPr>
          <p:cNvPr id="18" name="TextBox 18"/>
          <p:cNvSpPr txBox="1"/>
          <p:nvPr/>
        </p:nvSpPr>
        <p:spPr>
          <a:xfrm>
            <a:off x="8329541" y="5772129"/>
            <a:ext cx="3267263" cy="384721"/>
          </a:xfrm>
          <a:prstGeom prst="rect">
            <a:avLst/>
          </a:prstGeom>
        </p:spPr>
        <p:txBody>
          <a:bodyPr lIns="0" tIns="0" rIns="0" bIns="0" rtlCol="0" anchor="t">
            <a:spAutoFit/>
          </a:bodyPr>
          <a:lstStyle/>
          <a:p>
            <a:pPr marL="0" marR="0" lvl="0" indent="0" algn="ctr" defTabSz="914400" rtl="0" eaLnBrk="1" fontAlgn="auto" latinLnBrk="0" hangingPunct="1">
              <a:lnSpc>
                <a:spcPts val="3013"/>
              </a:lnSpc>
              <a:spcBef>
                <a:spcPts val="0"/>
              </a:spcBef>
              <a:spcAft>
                <a:spcPts val="0"/>
              </a:spcAft>
              <a:buClrTx/>
              <a:buSzTx/>
              <a:buFontTx/>
              <a:buNone/>
              <a:tabLst/>
              <a:defRPr/>
            </a:pPr>
            <a:r>
              <a:rPr kumimoji="0" lang="en-US" sz="2667" b="1" i="0" u="none" strike="noStrike" kern="1200" cap="none" spc="213" normalizeH="0" baseline="0" noProof="0">
                <a:ln>
                  <a:noFill/>
                </a:ln>
                <a:solidFill>
                  <a:srgbClr val="D2AF00"/>
                </a:solidFill>
                <a:effectLst/>
                <a:uLnTx/>
                <a:uFillTx/>
                <a:latin typeface="Helveticish"/>
                <a:ea typeface="+mn-ea"/>
                <a:cs typeface="+mn-cs"/>
              </a:rPr>
              <a:t>12%</a:t>
            </a:r>
            <a:r>
              <a:rPr kumimoji="0" lang="en-US" sz="2667" b="1" i="0" u="none" strike="noStrike" kern="1200" cap="none" spc="213" normalizeH="0" baseline="0" noProof="0">
                <a:ln>
                  <a:noFill/>
                </a:ln>
                <a:solidFill>
                  <a:srgbClr val="EFF3F4"/>
                </a:solidFill>
                <a:effectLst/>
                <a:uLnTx/>
                <a:uFillTx/>
                <a:latin typeface="Helveticish"/>
                <a:ea typeface="+mn-ea"/>
                <a:cs typeface="+mn-cs"/>
              </a:rPr>
              <a:t> Increase</a:t>
            </a:r>
          </a:p>
        </p:txBody>
      </p:sp>
      <p:sp>
        <p:nvSpPr>
          <p:cNvPr id="19" name="TextBox 19"/>
          <p:cNvSpPr txBox="1"/>
          <p:nvPr/>
        </p:nvSpPr>
        <p:spPr>
          <a:xfrm>
            <a:off x="8030759" y="1995196"/>
            <a:ext cx="3817390" cy="1154162"/>
          </a:xfrm>
          <a:prstGeom prst="rect">
            <a:avLst/>
          </a:prstGeom>
        </p:spPr>
        <p:txBody>
          <a:bodyPr lIns="0" tIns="0" rIns="0" bIns="0" rtlCol="0" anchor="t">
            <a:spAutoFit/>
          </a:bodyPr>
          <a:lstStyle/>
          <a:p>
            <a:pPr marL="0" marR="0" lvl="0" indent="0" algn="ctr" defTabSz="914400" rtl="0" eaLnBrk="1" fontAlgn="auto" latinLnBrk="0" hangingPunct="1">
              <a:lnSpc>
                <a:spcPts val="9040"/>
              </a:lnSpc>
              <a:spcBef>
                <a:spcPts val="0"/>
              </a:spcBef>
              <a:spcAft>
                <a:spcPts val="0"/>
              </a:spcAft>
              <a:buClrTx/>
              <a:buSzTx/>
              <a:buFontTx/>
              <a:buNone/>
              <a:tabLst/>
              <a:defRPr/>
            </a:pPr>
            <a:r>
              <a:rPr kumimoji="0" lang="en-US" sz="8000" b="1" i="0" u="none" strike="noStrike" kern="1200" cap="none" spc="640" normalizeH="0" baseline="0" noProof="0">
                <a:ln>
                  <a:noFill/>
                </a:ln>
                <a:solidFill>
                  <a:srgbClr val="004C73"/>
                </a:solidFill>
                <a:effectLst/>
                <a:uLnTx/>
                <a:uFillTx/>
                <a:latin typeface="Helveticish"/>
                <a:ea typeface="+mn-ea"/>
                <a:cs typeface="+mn-cs"/>
              </a:rPr>
              <a:t>58,936</a:t>
            </a:r>
          </a:p>
        </p:txBody>
      </p:sp>
      <p:sp>
        <p:nvSpPr>
          <p:cNvPr id="20" name="TextBox 20"/>
          <p:cNvSpPr txBox="1"/>
          <p:nvPr/>
        </p:nvSpPr>
        <p:spPr>
          <a:xfrm>
            <a:off x="4187306" y="4323914"/>
            <a:ext cx="3817390" cy="730969"/>
          </a:xfrm>
          <a:prstGeom prst="rect">
            <a:avLst/>
          </a:prstGeom>
        </p:spPr>
        <p:txBody>
          <a:bodyPr lIns="0" tIns="0" rIns="0" bIns="0" rtlCol="0" anchor="t">
            <a:spAutoFit/>
          </a:bodyPr>
          <a:lstStyle/>
          <a:p>
            <a:pPr marL="0" marR="0" lvl="0" indent="0" algn="ctr" defTabSz="914400" rtl="0" eaLnBrk="1" fontAlgn="auto" latinLnBrk="0" hangingPunct="1">
              <a:lnSpc>
                <a:spcPts val="5650"/>
              </a:lnSpc>
              <a:spcBef>
                <a:spcPts val="0"/>
              </a:spcBef>
              <a:spcAft>
                <a:spcPts val="0"/>
              </a:spcAft>
              <a:buClrTx/>
              <a:buSzTx/>
              <a:buFontTx/>
              <a:buNone/>
              <a:tabLst/>
              <a:defRPr/>
            </a:pPr>
            <a:r>
              <a:rPr kumimoji="0" lang="en-US" sz="5000" b="1" i="0" u="none" strike="noStrike" kern="1200" cap="none" spc="400" normalizeH="0" baseline="0" noProof="0">
                <a:ln>
                  <a:noFill/>
                </a:ln>
                <a:solidFill>
                  <a:srgbClr val="004C73"/>
                </a:solidFill>
                <a:effectLst/>
                <a:uLnTx/>
                <a:uFillTx/>
                <a:latin typeface="Helveticish"/>
                <a:ea typeface="+mn-ea"/>
                <a:cs typeface="+mn-cs"/>
              </a:rPr>
              <a:t>36,300</a:t>
            </a:r>
          </a:p>
        </p:txBody>
      </p:sp>
      <p:sp>
        <p:nvSpPr>
          <p:cNvPr id="21" name="TextBox 21"/>
          <p:cNvSpPr txBox="1"/>
          <p:nvPr/>
        </p:nvSpPr>
        <p:spPr>
          <a:xfrm>
            <a:off x="4462369" y="3153870"/>
            <a:ext cx="3267263" cy="384721"/>
          </a:xfrm>
          <a:prstGeom prst="rect">
            <a:avLst/>
          </a:prstGeom>
        </p:spPr>
        <p:txBody>
          <a:bodyPr lIns="0" tIns="0" rIns="0" bIns="0" rtlCol="0" anchor="t">
            <a:spAutoFit/>
          </a:bodyPr>
          <a:lstStyle/>
          <a:p>
            <a:pPr marL="0" marR="0" lvl="0" indent="0" algn="ctr" defTabSz="914400" rtl="0" eaLnBrk="1" fontAlgn="auto" latinLnBrk="0" hangingPunct="1">
              <a:lnSpc>
                <a:spcPts val="3013"/>
              </a:lnSpc>
              <a:spcBef>
                <a:spcPts val="0"/>
              </a:spcBef>
              <a:spcAft>
                <a:spcPts val="0"/>
              </a:spcAft>
              <a:buClrTx/>
              <a:buSzTx/>
              <a:buFontTx/>
              <a:buNone/>
              <a:tabLst/>
              <a:defRPr/>
            </a:pPr>
            <a:r>
              <a:rPr kumimoji="0" lang="en-US" sz="2650" b="1" i="0" u="none" strike="noStrike" kern="1200" cap="none" spc="213" normalizeH="0" baseline="0" noProof="0">
                <a:ln>
                  <a:noFill/>
                </a:ln>
                <a:solidFill>
                  <a:srgbClr val="D2AF00"/>
                </a:solidFill>
                <a:effectLst/>
                <a:uLnTx/>
                <a:uFillTx/>
                <a:latin typeface="Helveticish"/>
                <a:ea typeface="+mn-ea"/>
                <a:cs typeface="+mn-cs"/>
              </a:rPr>
              <a:t>16%</a:t>
            </a:r>
            <a:r>
              <a:rPr kumimoji="0" lang="en-US" sz="2650" b="1" i="0" u="none" strike="noStrike" kern="1200" cap="none" spc="213" normalizeH="0" baseline="0" noProof="0">
                <a:ln>
                  <a:noFill/>
                </a:ln>
                <a:solidFill>
                  <a:srgbClr val="FFFFFF"/>
                </a:solidFill>
                <a:effectLst/>
                <a:uLnTx/>
                <a:uFillTx/>
                <a:latin typeface="Helveticish"/>
                <a:ea typeface="+mn-ea"/>
                <a:cs typeface="+mn-cs"/>
              </a:rPr>
              <a:t> Increase</a:t>
            </a:r>
          </a:p>
        </p:txBody>
      </p:sp>
      <p:sp>
        <p:nvSpPr>
          <p:cNvPr id="22" name="TextBox 22"/>
          <p:cNvSpPr txBox="1"/>
          <p:nvPr/>
        </p:nvSpPr>
        <p:spPr>
          <a:xfrm>
            <a:off x="4462369" y="2307616"/>
            <a:ext cx="3267263" cy="872034"/>
          </a:xfrm>
          <a:prstGeom prst="rect">
            <a:avLst/>
          </a:prstGeom>
        </p:spPr>
        <p:txBody>
          <a:bodyPr lIns="0" tIns="0" rIns="0" bIns="0" rtlCol="0" anchor="t">
            <a:spAutoFit/>
          </a:bodyPr>
          <a:lstStyle/>
          <a:p>
            <a:pPr marL="0" marR="0" lvl="0" indent="0" algn="ctr" defTabSz="914400" rtl="0" eaLnBrk="1" fontAlgn="auto" latinLnBrk="0" hangingPunct="1">
              <a:lnSpc>
                <a:spcPts val="3390"/>
              </a:lnSpc>
              <a:spcBef>
                <a:spcPts val="0"/>
              </a:spcBef>
              <a:spcAft>
                <a:spcPts val="0"/>
              </a:spcAft>
              <a:buClrTx/>
              <a:buSzTx/>
              <a:buFontTx/>
              <a:buNone/>
              <a:tabLst/>
              <a:defRPr/>
            </a:pPr>
            <a:r>
              <a:rPr kumimoji="0" lang="en-US" sz="3000" b="1" i="0" u="none" strike="noStrike" kern="1200" cap="none" spc="239" normalizeH="0" baseline="0" noProof="0">
                <a:ln>
                  <a:noFill/>
                </a:ln>
                <a:solidFill>
                  <a:srgbClr val="EFF3F4"/>
                </a:solidFill>
                <a:effectLst/>
                <a:uLnTx/>
                <a:uFillTx/>
                <a:latin typeface="Helveticish"/>
                <a:ea typeface="+mn-ea"/>
                <a:cs typeface="+mn-cs"/>
              </a:rPr>
              <a:t>CITY OF LOS ANGELES</a:t>
            </a:r>
          </a:p>
        </p:txBody>
      </p:sp>
      <p:sp>
        <p:nvSpPr>
          <p:cNvPr id="23" name="TextBox 22">
            <a:extLst>
              <a:ext uri="{FF2B5EF4-FFF2-40B4-BE49-F238E27FC236}">
                <a16:creationId xmlns:a16="http://schemas.microsoft.com/office/drawing/2014/main" xmlns="" id="{E25D9E60-D0A1-4E65-BFC1-FDCC2594C2AD}"/>
              </a:ext>
            </a:extLst>
          </p:cNvPr>
          <p:cNvSpPr txBox="1"/>
          <p:nvPr/>
        </p:nvSpPr>
        <p:spPr>
          <a:xfrm>
            <a:off x="7709580" y="6246930"/>
            <a:ext cx="458566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Segoe UI"/>
                <a:ea typeface="+mn-ea"/>
                <a:cs typeface="+mn-cs"/>
              </a:rPr>
              <a:t>The LA </a:t>
            </a:r>
            <a:r>
              <a:rPr kumimoji="0" lang="en-US" sz="1000" b="0" i="0" u="none" strike="noStrike" kern="1200" cap="none" spc="0" normalizeH="0" baseline="0" noProof="0" err="1">
                <a:ln>
                  <a:noFill/>
                </a:ln>
                <a:solidFill>
                  <a:srgbClr val="A6A6A6"/>
                </a:solidFill>
                <a:effectLst/>
                <a:uLnTx/>
                <a:uFillTx/>
                <a:latin typeface="Segoe UI"/>
                <a:ea typeface="+mn-ea"/>
                <a:cs typeface="+mn-cs"/>
              </a:rPr>
              <a:t>CoC</a:t>
            </a:r>
            <a:r>
              <a:rPr kumimoji="0" lang="en-US" sz="1000" b="0" i="0" u="none" strike="noStrike" kern="1200" cap="none" spc="0" normalizeH="0" baseline="0" noProof="0">
                <a:ln>
                  <a:noFill/>
                </a:ln>
                <a:solidFill>
                  <a:srgbClr val="A6A6A6"/>
                </a:solidFill>
                <a:effectLst/>
                <a:uLnTx/>
                <a:uFillTx/>
                <a:latin typeface="Segoe UI"/>
                <a:ea typeface="+mn-ea"/>
                <a:cs typeface="+mn-cs"/>
              </a:rPr>
              <a:t> total number was 56,257 a 11.7% increase from 2018. The LA </a:t>
            </a:r>
            <a:r>
              <a:rPr kumimoji="0" lang="en-US" sz="1000" b="0" i="0" u="none" strike="noStrike" kern="1200" cap="none" spc="0" normalizeH="0" baseline="0" noProof="0" err="1">
                <a:ln>
                  <a:noFill/>
                </a:ln>
                <a:solidFill>
                  <a:srgbClr val="A6A6A6"/>
                </a:solidFill>
                <a:effectLst/>
                <a:uLnTx/>
                <a:uFillTx/>
                <a:latin typeface="Segoe UI"/>
                <a:ea typeface="+mn-ea"/>
                <a:cs typeface="+mn-cs"/>
              </a:rPr>
              <a:t>CoC</a:t>
            </a:r>
            <a:r>
              <a:rPr kumimoji="0" lang="en-US" sz="1000" b="0" i="0" u="none" strike="noStrike" kern="1200" cap="none" spc="0" normalizeH="0" baseline="0" noProof="0">
                <a:ln>
                  <a:noFill/>
                </a:ln>
                <a:solidFill>
                  <a:srgbClr val="A6A6A6"/>
                </a:solidFill>
                <a:effectLst/>
                <a:uLnTx/>
                <a:uFillTx/>
                <a:latin typeface="Segoe U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Segoe UI"/>
                <a:ea typeface="+mn-ea"/>
                <a:cs typeface="+mn-cs"/>
              </a:rPr>
              <a:t>is  Los Angeles County excluding Glendale, Pasadena, &amp; Long Beach </a:t>
            </a:r>
            <a:r>
              <a:rPr kumimoji="0" lang="en-US" sz="1000" b="0" i="0" u="none" strike="noStrike" kern="1200" cap="none" spc="0" normalizeH="0" baseline="0" noProof="0" err="1">
                <a:ln>
                  <a:noFill/>
                </a:ln>
                <a:solidFill>
                  <a:srgbClr val="A6A6A6"/>
                </a:solidFill>
                <a:effectLst/>
                <a:uLnTx/>
                <a:uFillTx/>
                <a:latin typeface="Segoe UI"/>
                <a:ea typeface="+mn-ea"/>
                <a:cs typeface="+mn-cs"/>
              </a:rPr>
              <a:t>CoCs</a:t>
            </a:r>
            <a:r>
              <a:rPr kumimoji="0" lang="en-US" sz="1000" b="0" i="0" u="none" strike="noStrike" kern="1200" cap="none" spc="0" normalizeH="0" baseline="0" noProof="0">
                <a:ln>
                  <a:noFill/>
                </a:ln>
                <a:solidFill>
                  <a:srgbClr val="A6A6A6"/>
                </a:solidFill>
                <a:effectLst/>
                <a:uLnTx/>
                <a:uFillTx/>
                <a:latin typeface="Segoe UI"/>
                <a:ea typeface="+mn-ea"/>
                <a:cs typeface="+mn-cs"/>
              </a:rPr>
              <a:t>. </a:t>
            </a:r>
          </a:p>
        </p:txBody>
      </p:sp>
      <p:pic>
        <p:nvPicPr>
          <p:cNvPr id="24" name="Picture 23">
            <a:extLst>
              <a:ext uri="{FF2B5EF4-FFF2-40B4-BE49-F238E27FC236}">
                <a16:creationId xmlns:a16="http://schemas.microsoft.com/office/drawing/2014/main" xmlns="" id="{BA77F0F5-FE6F-4FEA-8349-D13A8189B4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795"/>
          <a:stretch/>
        </p:blipFill>
        <p:spPr>
          <a:xfrm>
            <a:off x="94484" y="5928157"/>
            <a:ext cx="468917" cy="630411"/>
          </a:xfrm>
          <a:prstGeom prst="rect">
            <a:avLst/>
          </a:prstGeom>
        </p:spPr>
      </p:pic>
    </p:spTree>
    <p:extLst>
      <p:ext uri="{BB962C8B-B14F-4D97-AF65-F5344CB8AC3E}">
        <p14:creationId xmlns:p14="http://schemas.microsoft.com/office/powerpoint/2010/main" val="17907276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377240" y="-285701"/>
            <a:ext cx="694726" cy="7045632"/>
          </a:xfrm>
          <a:prstGeom prst="rect">
            <a:avLst/>
          </a:prstGeom>
          <a:solidFill>
            <a:srgbClr val="FBFFFF">
              <a:alpha val="21960"/>
            </a:srgbClr>
          </a:solidFill>
        </p:spPr>
      </p:sp>
      <p:pic>
        <p:nvPicPr>
          <p:cNvPr id="3" name="Picture 3"/>
          <p:cNvPicPr>
            <a:picLocks noChangeAspect="1"/>
          </p:cNvPicPr>
          <p:nvPr/>
        </p:nvPicPr>
        <p:blipFill>
          <a:blip r:embed="rId2"/>
          <a:srcRect/>
          <a:stretch>
            <a:fillRect/>
          </a:stretch>
        </p:blipFill>
        <p:spPr>
          <a:xfrm rot="5400000">
            <a:off x="-209371" y="-285701"/>
            <a:ext cx="12529027" cy="12529027"/>
          </a:xfrm>
          <a:prstGeom prst="rect">
            <a:avLst/>
          </a:prstGeom>
        </p:spPr>
      </p:pic>
      <p:pic>
        <p:nvPicPr>
          <p:cNvPr id="4" name="Picture 4"/>
          <p:cNvPicPr>
            <a:picLocks noChangeAspect="1"/>
          </p:cNvPicPr>
          <p:nvPr/>
        </p:nvPicPr>
        <p:blipFill>
          <a:blip r:embed="rId3"/>
          <a:srcRect/>
          <a:stretch>
            <a:fillRect/>
          </a:stretch>
        </p:blipFill>
        <p:spPr>
          <a:xfrm>
            <a:off x="0" y="-1671443"/>
            <a:ext cx="12490951" cy="12490951"/>
          </a:xfrm>
          <a:prstGeom prst="rect">
            <a:avLst/>
          </a:prstGeom>
        </p:spPr>
      </p:pic>
      <p:grpSp>
        <p:nvGrpSpPr>
          <p:cNvPr id="5" name="Group 5"/>
          <p:cNvGrpSpPr/>
          <p:nvPr/>
        </p:nvGrpSpPr>
        <p:grpSpPr>
          <a:xfrm rot="5400000">
            <a:off x="6788970" y="4657673"/>
            <a:ext cx="1176539" cy="833768"/>
            <a:chOff x="0" y="0"/>
            <a:chExt cx="806450" cy="571500"/>
          </a:xfrm>
        </p:grpSpPr>
        <p:sp>
          <p:nvSpPr>
            <p:cNvPr id="6" name="Freeform 6"/>
            <p:cNvSpPr/>
            <p:nvPr/>
          </p:nvSpPr>
          <p:spPr>
            <a:xfrm>
              <a:off x="0" y="255270"/>
              <a:ext cx="806450" cy="69850"/>
            </a:xfrm>
            <a:custGeom>
              <a:avLst/>
              <a:gdLst/>
              <a:ahLst/>
              <a:cxnLst/>
              <a:rect l="l" t="t" r="r" b="b"/>
              <a:pathLst>
                <a:path w="806450" h="69850">
                  <a:moveTo>
                    <a:pt x="515620" y="0"/>
                  </a:moveTo>
                  <a:lnTo>
                    <a:pt x="0" y="0"/>
                  </a:lnTo>
                  <a:lnTo>
                    <a:pt x="0" y="69850"/>
                  </a:lnTo>
                  <a:lnTo>
                    <a:pt x="806450" y="69850"/>
                  </a:lnTo>
                  <a:lnTo>
                    <a:pt x="806450" y="0"/>
                  </a:lnTo>
                  <a:close/>
                </a:path>
              </a:pathLst>
            </a:custGeom>
            <a:solidFill>
              <a:srgbClr val="00617A"/>
            </a:solidFill>
          </p:spPr>
        </p:sp>
      </p:grpSp>
      <p:grpSp>
        <p:nvGrpSpPr>
          <p:cNvPr id="7" name="Group 7"/>
          <p:cNvGrpSpPr/>
          <p:nvPr/>
        </p:nvGrpSpPr>
        <p:grpSpPr>
          <a:xfrm rot="5400000">
            <a:off x="8750999" y="4812899"/>
            <a:ext cx="1176539" cy="833768"/>
            <a:chOff x="0" y="0"/>
            <a:chExt cx="806450" cy="571500"/>
          </a:xfrm>
        </p:grpSpPr>
        <p:sp>
          <p:nvSpPr>
            <p:cNvPr id="8" name="Freeform 8"/>
            <p:cNvSpPr/>
            <p:nvPr/>
          </p:nvSpPr>
          <p:spPr>
            <a:xfrm>
              <a:off x="0" y="255270"/>
              <a:ext cx="806450" cy="69850"/>
            </a:xfrm>
            <a:custGeom>
              <a:avLst/>
              <a:gdLst/>
              <a:ahLst/>
              <a:cxnLst/>
              <a:rect l="l" t="t" r="r" b="b"/>
              <a:pathLst>
                <a:path w="806450" h="69850">
                  <a:moveTo>
                    <a:pt x="515620" y="0"/>
                  </a:moveTo>
                  <a:lnTo>
                    <a:pt x="0" y="0"/>
                  </a:lnTo>
                  <a:lnTo>
                    <a:pt x="0" y="69850"/>
                  </a:lnTo>
                  <a:lnTo>
                    <a:pt x="806450" y="69850"/>
                  </a:lnTo>
                  <a:lnTo>
                    <a:pt x="806450" y="0"/>
                  </a:lnTo>
                  <a:close/>
                </a:path>
              </a:pathLst>
            </a:custGeom>
            <a:solidFill>
              <a:srgbClr val="35ADC8"/>
            </a:solidFill>
          </p:spPr>
        </p:sp>
      </p:grpSp>
      <p:grpSp>
        <p:nvGrpSpPr>
          <p:cNvPr id="9" name="Group 9"/>
          <p:cNvGrpSpPr/>
          <p:nvPr/>
        </p:nvGrpSpPr>
        <p:grpSpPr>
          <a:xfrm>
            <a:off x="-195336" y="1"/>
            <a:ext cx="12444286" cy="1109719"/>
            <a:chOff x="0" y="0"/>
            <a:chExt cx="18926373" cy="1687760"/>
          </a:xfrm>
        </p:grpSpPr>
        <p:sp>
          <p:nvSpPr>
            <p:cNvPr id="10" name="Freeform 10"/>
            <p:cNvSpPr/>
            <p:nvPr/>
          </p:nvSpPr>
          <p:spPr>
            <a:xfrm>
              <a:off x="0" y="0"/>
              <a:ext cx="18926373" cy="1687760"/>
            </a:xfrm>
            <a:custGeom>
              <a:avLst/>
              <a:gdLst/>
              <a:ahLst/>
              <a:cxnLst/>
              <a:rect l="l" t="t" r="r" b="b"/>
              <a:pathLst>
                <a:path w="18926373" h="1687760">
                  <a:moveTo>
                    <a:pt x="0" y="0"/>
                  </a:moveTo>
                  <a:lnTo>
                    <a:pt x="18926373" y="0"/>
                  </a:lnTo>
                  <a:lnTo>
                    <a:pt x="18926373" y="1687760"/>
                  </a:lnTo>
                  <a:lnTo>
                    <a:pt x="0" y="1687760"/>
                  </a:lnTo>
                  <a:close/>
                </a:path>
              </a:pathLst>
            </a:custGeom>
            <a:solidFill>
              <a:srgbClr val="D2AF00">
                <a:alpha val="10980"/>
              </a:srgbClr>
            </a:solidFill>
          </p:spPr>
        </p:sp>
      </p:grpSp>
      <p:sp>
        <p:nvSpPr>
          <p:cNvPr id="11" name="TextBox 11"/>
          <p:cNvSpPr txBox="1"/>
          <p:nvPr/>
        </p:nvSpPr>
        <p:spPr>
          <a:xfrm>
            <a:off x="236899" y="140314"/>
            <a:ext cx="11435360" cy="769441"/>
          </a:xfrm>
          <a:prstGeom prst="rect">
            <a:avLst/>
          </a:prstGeom>
        </p:spPr>
        <p:txBody>
          <a:bodyPr lIns="0" tIns="0" rIns="0" bIns="0" rtlCol="0" anchor="t">
            <a:spAutoFit/>
          </a:bodyPr>
          <a:lstStyle/>
          <a:p>
            <a:pPr marL="0" marR="0" lvl="0" indent="0" algn="l" defTabSz="914400" rtl="0" eaLnBrk="1" fontAlgn="auto" latinLnBrk="0" hangingPunct="1">
              <a:lnSpc>
                <a:spcPts val="3039"/>
              </a:lnSpc>
              <a:spcBef>
                <a:spcPts val="0"/>
              </a:spcBef>
              <a:spcAft>
                <a:spcPts val="0"/>
              </a:spcAft>
              <a:buClrTx/>
              <a:buSzTx/>
              <a:buFontTx/>
              <a:buNone/>
              <a:tabLst/>
              <a:defRPr/>
            </a:pPr>
            <a:r>
              <a:rPr kumimoji="0" lang="en-US" sz="2667" b="1" i="0" u="none" strike="noStrike" kern="1200" cap="none" spc="293" normalizeH="0" baseline="0" noProof="0" dirty="0">
                <a:ln>
                  <a:noFill/>
                </a:ln>
                <a:solidFill>
                  <a:srgbClr val="004C73"/>
                </a:solidFill>
                <a:effectLst/>
                <a:uLnTx/>
                <a:uFillTx/>
                <a:latin typeface="Helveticish"/>
                <a:ea typeface="+mn-ea"/>
                <a:cs typeface="+mn-cs"/>
              </a:rPr>
              <a:t>LA housed </a:t>
            </a:r>
            <a:r>
              <a:rPr kumimoji="0" lang="en-US" sz="2667" b="1" i="0" u="none" strike="noStrike" kern="1200" cap="none" spc="293" normalizeH="0" baseline="0" noProof="0" dirty="0">
                <a:ln>
                  <a:noFill/>
                </a:ln>
                <a:solidFill>
                  <a:srgbClr val="D2AF00"/>
                </a:solidFill>
                <a:effectLst/>
                <a:uLnTx/>
                <a:uFillTx/>
                <a:latin typeface="Helveticish"/>
                <a:ea typeface="+mn-ea"/>
                <a:cs typeface="+mn-cs"/>
              </a:rPr>
              <a:t>more people than ever</a:t>
            </a:r>
            <a:r>
              <a:rPr kumimoji="0" lang="en-US" sz="2667" b="1" i="0" u="none" strike="noStrike" kern="1200" cap="none" spc="293" normalizeH="0" baseline="0" noProof="0" dirty="0">
                <a:ln>
                  <a:noFill/>
                </a:ln>
                <a:solidFill>
                  <a:srgbClr val="004C73"/>
                </a:solidFill>
                <a:effectLst/>
                <a:uLnTx/>
                <a:uFillTx/>
                <a:latin typeface="Helveticish"/>
                <a:ea typeface="+mn-ea"/>
                <a:cs typeface="+mn-cs"/>
              </a:rPr>
              <a:t>, yet our housing affordability crisis drove a net rise in homelessness.</a:t>
            </a:r>
          </a:p>
        </p:txBody>
      </p:sp>
      <p:grpSp>
        <p:nvGrpSpPr>
          <p:cNvPr id="12" name="Group 12"/>
          <p:cNvGrpSpPr/>
          <p:nvPr/>
        </p:nvGrpSpPr>
        <p:grpSpPr>
          <a:xfrm>
            <a:off x="113282" y="1220188"/>
            <a:ext cx="11935781" cy="1622082"/>
            <a:chOff x="0" y="0"/>
            <a:chExt cx="32133724" cy="4348480"/>
          </a:xfrm>
        </p:grpSpPr>
        <p:sp>
          <p:nvSpPr>
            <p:cNvPr id="13" name="Freeform 13"/>
            <p:cNvSpPr/>
            <p:nvPr/>
          </p:nvSpPr>
          <p:spPr>
            <a:xfrm>
              <a:off x="0" y="4043680"/>
              <a:ext cx="32133722" cy="304800"/>
            </a:xfrm>
            <a:custGeom>
              <a:avLst/>
              <a:gdLst/>
              <a:ahLst/>
              <a:cxnLst/>
              <a:rect l="l" t="t" r="r" b="b"/>
              <a:pathLst>
                <a:path w="32133722" h="304800">
                  <a:moveTo>
                    <a:pt x="31828922" y="0"/>
                  </a:moveTo>
                  <a:lnTo>
                    <a:pt x="0" y="0"/>
                  </a:lnTo>
                  <a:lnTo>
                    <a:pt x="304800" y="304800"/>
                  </a:lnTo>
                  <a:lnTo>
                    <a:pt x="32133722" y="304800"/>
                  </a:lnTo>
                  <a:close/>
                </a:path>
              </a:pathLst>
            </a:custGeom>
            <a:solidFill>
              <a:srgbClr val="1971C2"/>
            </a:solidFill>
          </p:spPr>
        </p:sp>
        <p:sp>
          <p:nvSpPr>
            <p:cNvPr id="14" name="Freeform 14"/>
            <p:cNvSpPr/>
            <p:nvPr/>
          </p:nvSpPr>
          <p:spPr>
            <a:xfrm>
              <a:off x="31828922" y="1270"/>
              <a:ext cx="304800" cy="4347210"/>
            </a:xfrm>
            <a:custGeom>
              <a:avLst/>
              <a:gdLst/>
              <a:ahLst/>
              <a:cxnLst/>
              <a:rect l="l" t="t" r="r" b="b"/>
              <a:pathLst>
                <a:path w="304800" h="4347210">
                  <a:moveTo>
                    <a:pt x="304800" y="303530"/>
                  </a:moveTo>
                  <a:lnTo>
                    <a:pt x="0" y="0"/>
                  </a:lnTo>
                  <a:lnTo>
                    <a:pt x="0" y="4042410"/>
                  </a:lnTo>
                  <a:lnTo>
                    <a:pt x="304800" y="4347210"/>
                  </a:lnTo>
                  <a:lnTo>
                    <a:pt x="304800" y="4042410"/>
                  </a:lnTo>
                  <a:close/>
                </a:path>
              </a:pathLst>
            </a:custGeom>
            <a:solidFill>
              <a:srgbClr val="90DBF7"/>
            </a:solidFill>
          </p:spPr>
        </p:sp>
        <p:sp>
          <p:nvSpPr>
            <p:cNvPr id="15" name="Freeform 15"/>
            <p:cNvSpPr/>
            <p:nvPr/>
          </p:nvSpPr>
          <p:spPr>
            <a:xfrm>
              <a:off x="0" y="0"/>
              <a:ext cx="31828922" cy="4043680"/>
            </a:xfrm>
            <a:custGeom>
              <a:avLst/>
              <a:gdLst/>
              <a:ahLst/>
              <a:cxnLst/>
              <a:rect l="l" t="t" r="r" b="b"/>
              <a:pathLst>
                <a:path w="31828922" h="4043680">
                  <a:moveTo>
                    <a:pt x="304800" y="0"/>
                  </a:moveTo>
                  <a:lnTo>
                    <a:pt x="0" y="0"/>
                  </a:lnTo>
                  <a:lnTo>
                    <a:pt x="0" y="4043680"/>
                  </a:lnTo>
                  <a:lnTo>
                    <a:pt x="31828922" y="4043680"/>
                  </a:lnTo>
                  <a:lnTo>
                    <a:pt x="31828922" y="0"/>
                  </a:lnTo>
                  <a:close/>
                </a:path>
              </a:pathLst>
            </a:custGeom>
            <a:solidFill>
              <a:srgbClr val="0176A2"/>
            </a:solidFill>
          </p:spPr>
        </p:sp>
      </p:grpSp>
      <p:sp>
        <p:nvSpPr>
          <p:cNvPr id="16" name="TextBox 16"/>
          <p:cNvSpPr txBox="1"/>
          <p:nvPr/>
        </p:nvSpPr>
        <p:spPr>
          <a:xfrm>
            <a:off x="3520226" y="1829787"/>
            <a:ext cx="5013162" cy="243656"/>
          </a:xfrm>
          <a:prstGeom prst="rect">
            <a:avLst/>
          </a:prstGeom>
        </p:spPr>
        <p:txBody>
          <a:bodyPr lIns="0" tIns="0" rIns="0" bIns="0" rtlCol="0" anchor="t">
            <a:spAutoFit/>
          </a:bodyPr>
          <a:lstStyle/>
          <a:p>
            <a:pPr marL="0" marR="0" lvl="0" indent="0" algn="ctr" defTabSz="914400" rtl="0" eaLnBrk="1" fontAlgn="auto" latinLnBrk="0" hangingPunct="1">
              <a:lnSpc>
                <a:spcPts val="1899"/>
              </a:lnSpc>
              <a:spcBef>
                <a:spcPts val="0"/>
              </a:spcBef>
              <a:spcAft>
                <a:spcPts val="0"/>
              </a:spcAft>
              <a:buClrTx/>
              <a:buSzTx/>
              <a:buFontTx/>
              <a:buNone/>
              <a:tabLst/>
              <a:defRPr/>
            </a:pPr>
            <a:r>
              <a:rPr kumimoji="0" lang="en-US" sz="1667" b="1" i="0" u="none" strike="noStrike" kern="1200" cap="none" spc="183" normalizeH="0" baseline="0" noProof="0" dirty="0">
                <a:ln>
                  <a:noFill/>
                </a:ln>
                <a:solidFill>
                  <a:srgbClr val="FFFFFF"/>
                </a:solidFill>
                <a:effectLst/>
                <a:uLnTx/>
                <a:uFillTx/>
                <a:latin typeface="Helveticish"/>
                <a:ea typeface="+mn-ea"/>
                <a:cs typeface="+mn-cs"/>
              </a:rPr>
              <a:t>Severely rent-burdened LA households</a:t>
            </a:r>
          </a:p>
        </p:txBody>
      </p:sp>
      <p:sp>
        <p:nvSpPr>
          <p:cNvPr id="17" name="TextBox 17"/>
          <p:cNvSpPr txBox="1"/>
          <p:nvPr/>
        </p:nvSpPr>
        <p:spPr>
          <a:xfrm>
            <a:off x="4503577" y="1226537"/>
            <a:ext cx="3046461" cy="589905"/>
          </a:xfrm>
          <a:prstGeom prst="rect">
            <a:avLst/>
          </a:prstGeom>
        </p:spPr>
        <p:txBody>
          <a:bodyPr lIns="0" tIns="0" rIns="0" bIns="0" rtlCol="0" anchor="t">
            <a:spAutoFit/>
          </a:bodyPr>
          <a:lstStyle/>
          <a:p>
            <a:pPr marL="0" marR="0" lvl="0" indent="0" algn="ctr" defTabSz="914400" rtl="0" eaLnBrk="1" fontAlgn="auto" latinLnBrk="0" hangingPunct="1">
              <a:lnSpc>
                <a:spcPts val="4560"/>
              </a:lnSpc>
              <a:spcBef>
                <a:spcPts val="0"/>
              </a:spcBef>
              <a:spcAft>
                <a:spcPts val="0"/>
              </a:spcAft>
              <a:buClrTx/>
              <a:buSzTx/>
              <a:buFontTx/>
              <a:buNone/>
              <a:tabLst/>
              <a:defRPr/>
            </a:pPr>
            <a:r>
              <a:rPr kumimoji="0" lang="en-US" sz="4000" b="1" i="0" u="none" strike="noStrike" kern="1200" cap="none" spc="440" normalizeH="0" baseline="0" noProof="0" dirty="0">
                <a:ln>
                  <a:noFill/>
                </a:ln>
                <a:solidFill>
                  <a:srgbClr val="FFFFFF"/>
                </a:solidFill>
                <a:effectLst/>
                <a:uLnTx/>
                <a:uFillTx/>
                <a:latin typeface="Helveticish"/>
                <a:ea typeface="+mn-ea"/>
                <a:cs typeface="+mn-cs"/>
              </a:rPr>
              <a:t>721,000</a:t>
            </a:r>
          </a:p>
        </p:txBody>
      </p:sp>
      <p:grpSp>
        <p:nvGrpSpPr>
          <p:cNvPr id="19" name="Group 19"/>
          <p:cNvGrpSpPr/>
          <p:nvPr/>
        </p:nvGrpSpPr>
        <p:grpSpPr>
          <a:xfrm>
            <a:off x="113283" y="3842595"/>
            <a:ext cx="2565683" cy="1462876"/>
            <a:chOff x="0" y="0"/>
            <a:chExt cx="3356700" cy="1913890"/>
          </a:xfrm>
        </p:grpSpPr>
        <p:sp>
          <p:nvSpPr>
            <p:cNvPr id="20" name="Freeform 20"/>
            <p:cNvSpPr/>
            <p:nvPr/>
          </p:nvSpPr>
          <p:spPr>
            <a:xfrm>
              <a:off x="0" y="0"/>
              <a:ext cx="3356701" cy="1913890"/>
            </a:xfrm>
            <a:custGeom>
              <a:avLst/>
              <a:gdLst/>
              <a:ahLst/>
              <a:cxnLst/>
              <a:rect l="l" t="t" r="r" b="b"/>
              <a:pathLst>
                <a:path w="3356701" h="1913890">
                  <a:moveTo>
                    <a:pt x="3232240" y="1913890"/>
                  </a:moveTo>
                  <a:lnTo>
                    <a:pt x="124460" y="1913890"/>
                  </a:lnTo>
                  <a:cubicBezTo>
                    <a:pt x="55880" y="1913890"/>
                    <a:pt x="0" y="1858010"/>
                    <a:pt x="0" y="1789430"/>
                  </a:cubicBezTo>
                  <a:lnTo>
                    <a:pt x="0" y="124460"/>
                  </a:lnTo>
                  <a:cubicBezTo>
                    <a:pt x="0" y="55880"/>
                    <a:pt x="55880" y="0"/>
                    <a:pt x="124460" y="0"/>
                  </a:cubicBezTo>
                  <a:lnTo>
                    <a:pt x="3232240" y="0"/>
                  </a:lnTo>
                  <a:cubicBezTo>
                    <a:pt x="3300820" y="0"/>
                    <a:pt x="3356701" y="55880"/>
                    <a:pt x="3356701" y="124460"/>
                  </a:cubicBezTo>
                  <a:lnTo>
                    <a:pt x="3356701" y="1789430"/>
                  </a:lnTo>
                  <a:cubicBezTo>
                    <a:pt x="3356701" y="1858010"/>
                    <a:pt x="3300820" y="1913890"/>
                    <a:pt x="3232240" y="1913890"/>
                  </a:cubicBezTo>
                  <a:close/>
                </a:path>
              </a:pathLst>
            </a:custGeom>
            <a:solidFill>
              <a:srgbClr val="910D00"/>
            </a:solidFill>
          </p:spPr>
        </p:sp>
      </p:grpSp>
      <p:sp>
        <p:nvSpPr>
          <p:cNvPr id="21" name="TextBox 21"/>
          <p:cNvSpPr txBox="1"/>
          <p:nvPr/>
        </p:nvSpPr>
        <p:spPr>
          <a:xfrm>
            <a:off x="-463374" y="4051281"/>
            <a:ext cx="2616187" cy="384721"/>
          </a:xfrm>
          <a:prstGeom prst="rect">
            <a:avLst/>
          </a:prstGeom>
        </p:spPr>
        <p:txBody>
          <a:bodyPr lIns="0" tIns="0" rIns="0" bIns="0" rtlCol="0" anchor="t">
            <a:spAutoFit/>
          </a:bodyPr>
          <a:lstStyle/>
          <a:p>
            <a:pPr marL="0" marR="0" lvl="0" indent="0" algn="ctr" defTabSz="914400" rtl="0" eaLnBrk="1" fontAlgn="auto" latinLnBrk="0" hangingPunct="1">
              <a:lnSpc>
                <a:spcPts val="3039"/>
              </a:lnSpc>
              <a:spcBef>
                <a:spcPts val="0"/>
              </a:spcBef>
              <a:spcAft>
                <a:spcPts val="0"/>
              </a:spcAft>
              <a:buClrTx/>
              <a:buSzTx/>
              <a:buFontTx/>
              <a:buNone/>
              <a:tabLst/>
              <a:defRPr/>
            </a:pPr>
            <a:r>
              <a:rPr kumimoji="0" lang="en-US" sz="2667" b="1" i="0" u="none" strike="noStrike" kern="1200" cap="none" spc="293" normalizeH="0" baseline="0" noProof="0">
                <a:ln>
                  <a:noFill/>
                </a:ln>
                <a:solidFill>
                  <a:srgbClr val="FFFFFF"/>
                </a:solidFill>
                <a:effectLst/>
                <a:uLnTx/>
                <a:uFillTx/>
                <a:latin typeface="Helveticish"/>
                <a:ea typeface="+mn-ea"/>
                <a:cs typeface="+mn-cs"/>
              </a:rPr>
              <a:t>52,765</a:t>
            </a:r>
          </a:p>
        </p:txBody>
      </p:sp>
      <p:sp>
        <p:nvSpPr>
          <p:cNvPr id="22" name="TextBox 22"/>
          <p:cNvSpPr txBox="1"/>
          <p:nvPr/>
        </p:nvSpPr>
        <p:spPr>
          <a:xfrm>
            <a:off x="210982" y="4457363"/>
            <a:ext cx="1267477" cy="577081"/>
          </a:xfrm>
          <a:prstGeom prst="rect">
            <a:avLst/>
          </a:prstGeom>
        </p:spPr>
        <p:txBody>
          <a:bodyPr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r>
              <a:rPr kumimoji="0" lang="en-US" sz="1333" b="1" i="0" u="none" strike="noStrike" kern="1200" cap="none" spc="147" normalizeH="0" baseline="0" noProof="0">
                <a:ln>
                  <a:noFill/>
                </a:ln>
                <a:solidFill>
                  <a:srgbClr val="FFFFFF"/>
                </a:solidFill>
                <a:effectLst/>
                <a:uLnTx/>
                <a:uFillTx/>
                <a:latin typeface="Helveticish"/>
                <a:ea typeface="+mn-ea"/>
                <a:cs typeface="+mn-cs"/>
              </a:rPr>
              <a:t>2018 Point-in-time count</a:t>
            </a:r>
          </a:p>
        </p:txBody>
      </p:sp>
      <p:pic>
        <p:nvPicPr>
          <p:cNvPr id="23" name="Picture 23"/>
          <p:cNvPicPr>
            <a:picLocks noChangeAspect="1"/>
          </p:cNvPicPr>
          <p:nvPr/>
        </p:nvPicPr>
        <p:blipFill>
          <a:blip r:embed="rId4"/>
          <a:srcRect/>
          <a:stretch>
            <a:fillRect/>
          </a:stretch>
        </p:blipFill>
        <p:spPr>
          <a:xfrm rot="-6184575">
            <a:off x="3468202" y="3553631"/>
            <a:ext cx="1583059" cy="1583059"/>
          </a:xfrm>
          <a:prstGeom prst="rect">
            <a:avLst/>
          </a:prstGeom>
        </p:spPr>
      </p:pic>
      <p:grpSp>
        <p:nvGrpSpPr>
          <p:cNvPr id="24" name="Group 24"/>
          <p:cNvGrpSpPr/>
          <p:nvPr/>
        </p:nvGrpSpPr>
        <p:grpSpPr>
          <a:xfrm>
            <a:off x="3309645" y="3120770"/>
            <a:ext cx="2189487" cy="924161"/>
            <a:chOff x="0" y="0"/>
            <a:chExt cx="4534314" cy="1913890"/>
          </a:xfrm>
        </p:grpSpPr>
        <p:sp>
          <p:nvSpPr>
            <p:cNvPr id="25" name="Freeform 25"/>
            <p:cNvSpPr/>
            <p:nvPr/>
          </p:nvSpPr>
          <p:spPr>
            <a:xfrm>
              <a:off x="0" y="0"/>
              <a:ext cx="4534314" cy="1913890"/>
            </a:xfrm>
            <a:custGeom>
              <a:avLst/>
              <a:gdLst/>
              <a:ahLst/>
              <a:cxnLst/>
              <a:rect l="l" t="t" r="r" b="b"/>
              <a:pathLst>
                <a:path w="4534314" h="1913890">
                  <a:moveTo>
                    <a:pt x="4409854" y="1913890"/>
                  </a:moveTo>
                  <a:lnTo>
                    <a:pt x="124460" y="1913890"/>
                  </a:lnTo>
                  <a:cubicBezTo>
                    <a:pt x="55880" y="1913890"/>
                    <a:pt x="0" y="1858010"/>
                    <a:pt x="0" y="1789430"/>
                  </a:cubicBezTo>
                  <a:lnTo>
                    <a:pt x="0" y="124460"/>
                  </a:lnTo>
                  <a:cubicBezTo>
                    <a:pt x="0" y="55880"/>
                    <a:pt x="55880" y="0"/>
                    <a:pt x="124460" y="0"/>
                  </a:cubicBezTo>
                  <a:lnTo>
                    <a:pt x="4409854" y="0"/>
                  </a:lnTo>
                  <a:cubicBezTo>
                    <a:pt x="4478434" y="0"/>
                    <a:pt x="4534314" y="55880"/>
                    <a:pt x="4534314" y="124460"/>
                  </a:cubicBezTo>
                  <a:lnTo>
                    <a:pt x="4534314" y="1789430"/>
                  </a:lnTo>
                  <a:cubicBezTo>
                    <a:pt x="4534314" y="1858010"/>
                    <a:pt x="4478434" y="1913890"/>
                    <a:pt x="4409854" y="1913890"/>
                  </a:cubicBezTo>
                  <a:close/>
                </a:path>
              </a:pathLst>
            </a:custGeom>
            <a:solidFill>
              <a:srgbClr val="544254"/>
            </a:solidFill>
          </p:spPr>
        </p:sp>
      </p:grpSp>
      <p:pic>
        <p:nvPicPr>
          <p:cNvPr id="26" name="Picture 26"/>
          <p:cNvPicPr>
            <a:picLocks noChangeAspect="1"/>
          </p:cNvPicPr>
          <p:nvPr/>
        </p:nvPicPr>
        <p:blipFill>
          <a:blip r:embed="rId5">
            <a:alphaModFix amt="35000"/>
          </a:blip>
          <a:srcRect/>
          <a:stretch>
            <a:fillRect/>
          </a:stretch>
        </p:blipFill>
        <p:spPr>
          <a:xfrm>
            <a:off x="472041" y="1061413"/>
            <a:ext cx="2624253" cy="2624253"/>
          </a:xfrm>
          <a:prstGeom prst="rect">
            <a:avLst/>
          </a:prstGeom>
        </p:spPr>
      </p:pic>
      <p:sp>
        <p:nvSpPr>
          <p:cNvPr id="27" name="TextBox 27"/>
          <p:cNvSpPr txBox="1"/>
          <p:nvPr/>
        </p:nvSpPr>
        <p:spPr>
          <a:xfrm>
            <a:off x="3096295" y="3166951"/>
            <a:ext cx="2616187" cy="436017"/>
          </a:xfrm>
          <a:prstGeom prst="rect">
            <a:avLst/>
          </a:prstGeom>
        </p:spPr>
        <p:txBody>
          <a:bodyPr lIns="0" tIns="0" rIns="0" bIns="0" rtlCol="0" anchor="t">
            <a:spAutoFit/>
          </a:bodyPr>
          <a:lstStyle/>
          <a:p>
            <a:pPr marL="0" marR="0" lvl="0" indent="0" algn="ctr" defTabSz="914400" rtl="0" eaLnBrk="1" fontAlgn="auto" latinLnBrk="0" hangingPunct="1">
              <a:lnSpc>
                <a:spcPts val="3420"/>
              </a:lnSpc>
              <a:spcBef>
                <a:spcPts val="0"/>
              </a:spcBef>
              <a:spcAft>
                <a:spcPts val="0"/>
              </a:spcAft>
              <a:buClrTx/>
              <a:buSzTx/>
              <a:buFontTx/>
              <a:buNone/>
              <a:tabLst/>
              <a:defRPr/>
            </a:pPr>
            <a:r>
              <a:rPr kumimoji="0" lang="en-US" sz="3000" b="1" i="0" u="none" strike="noStrike" kern="1200" cap="none" spc="330" normalizeH="0" baseline="0" noProof="0">
                <a:ln>
                  <a:noFill/>
                </a:ln>
                <a:solidFill>
                  <a:srgbClr val="FFFFFF"/>
                </a:solidFill>
                <a:effectLst/>
                <a:uLnTx/>
                <a:uFillTx/>
                <a:latin typeface="Helveticish"/>
                <a:ea typeface="+mn-ea"/>
                <a:cs typeface="+mn-cs"/>
              </a:rPr>
              <a:t>54,882</a:t>
            </a:r>
          </a:p>
        </p:txBody>
      </p:sp>
      <p:sp>
        <p:nvSpPr>
          <p:cNvPr id="28" name="TextBox 28"/>
          <p:cNvSpPr txBox="1"/>
          <p:nvPr/>
        </p:nvSpPr>
        <p:spPr>
          <a:xfrm>
            <a:off x="3584439" y="3589200"/>
            <a:ext cx="1639899" cy="384721"/>
          </a:xfrm>
          <a:prstGeom prst="rect">
            <a:avLst/>
          </a:prstGeom>
        </p:spPr>
        <p:txBody>
          <a:bodyPr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r>
              <a:rPr kumimoji="0" lang="en-US" sz="1333" b="1" i="0" u="none" strike="noStrike" kern="1200" cap="none" spc="147" normalizeH="0" baseline="0" noProof="0">
                <a:ln>
                  <a:noFill/>
                </a:ln>
                <a:solidFill>
                  <a:srgbClr val="FFFFFF"/>
                </a:solidFill>
                <a:effectLst/>
                <a:uLnTx/>
                <a:uFillTx/>
                <a:latin typeface="Helveticish"/>
                <a:ea typeface="+mn-ea"/>
                <a:cs typeface="+mn-cs"/>
              </a:rPr>
              <a:t>Estimated inflow over 2018</a:t>
            </a:r>
          </a:p>
        </p:txBody>
      </p:sp>
      <p:pic>
        <p:nvPicPr>
          <p:cNvPr id="43" name="Picture 42">
            <a:extLst>
              <a:ext uri="{FF2B5EF4-FFF2-40B4-BE49-F238E27FC236}">
                <a16:creationId xmlns:a16="http://schemas.microsoft.com/office/drawing/2014/main" xmlns="" id="{5AB9E989-FBF5-4387-8781-BDE2B5A5F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7412" y="4535943"/>
            <a:ext cx="2221222" cy="2221222"/>
          </a:xfrm>
          <a:prstGeom prst="rect">
            <a:avLst/>
          </a:prstGeom>
        </p:spPr>
      </p:pic>
      <p:sp>
        <p:nvSpPr>
          <p:cNvPr id="29" name="TextBox 29"/>
          <p:cNvSpPr txBox="1"/>
          <p:nvPr/>
        </p:nvSpPr>
        <p:spPr>
          <a:xfrm>
            <a:off x="6587148" y="6375122"/>
            <a:ext cx="1484817" cy="384721"/>
          </a:xfrm>
          <a:prstGeom prst="rect">
            <a:avLst/>
          </a:prstGeom>
        </p:spPr>
        <p:txBody>
          <a:bodyPr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r>
              <a:rPr kumimoji="0" lang="en-US" sz="1333" b="1" i="0" u="none" strike="noStrike" kern="1200" cap="none" spc="147" normalizeH="0" baseline="0" noProof="0">
                <a:ln>
                  <a:noFill/>
                </a:ln>
                <a:solidFill>
                  <a:srgbClr val="FFFFFF"/>
                </a:solidFill>
                <a:effectLst/>
                <a:uLnTx/>
                <a:uFillTx/>
                <a:latin typeface="Helveticish"/>
                <a:ea typeface="+mn-ea"/>
                <a:cs typeface="+mn-cs"/>
              </a:rPr>
              <a:t>People placed in homes</a:t>
            </a:r>
          </a:p>
        </p:txBody>
      </p:sp>
      <p:pic>
        <p:nvPicPr>
          <p:cNvPr id="45" name="Picture 44">
            <a:extLst>
              <a:ext uri="{FF2B5EF4-FFF2-40B4-BE49-F238E27FC236}">
                <a16:creationId xmlns:a16="http://schemas.microsoft.com/office/drawing/2014/main" xmlns="" id="{FC976E28-1A56-4A8C-A14A-2CBA970162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1746" y="4515769"/>
            <a:ext cx="2342231" cy="2342231"/>
          </a:xfrm>
          <a:prstGeom prst="rect">
            <a:avLst/>
          </a:prstGeom>
        </p:spPr>
      </p:pic>
      <p:sp>
        <p:nvSpPr>
          <p:cNvPr id="30" name="TextBox 30"/>
          <p:cNvSpPr txBox="1"/>
          <p:nvPr/>
        </p:nvSpPr>
        <p:spPr>
          <a:xfrm>
            <a:off x="8071965" y="5320477"/>
            <a:ext cx="2616187" cy="384721"/>
          </a:xfrm>
          <a:prstGeom prst="rect">
            <a:avLst/>
          </a:prstGeom>
        </p:spPr>
        <p:txBody>
          <a:bodyPr lIns="0" tIns="0" rIns="0" bIns="0" rtlCol="0" anchor="t">
            <a:spAutoFit/>
          </a:bodyPr>
          <a:lstStyle/>
          <a:p>
            <a:pPr marL="0" marR="0" lvl="0" indent="0" algn="ctr" defTabSz="914400" rtl="0" eaLnBrk="1" fontAlgn="auto" latinLnBrk="0" hangingPunct="1">
              <a:lnSpc>
                <a:spcPts val="3039"/>
              </a:lnSpc>
              <a:spcBef>
                <a:spcPts val="0"/>
              </a:spcBef>
              <a:spcAft>
                <a:spcPts val="0"/>
              </a:spcAft>
              <a:buClrTx/>
              <a:buSzTx/>
              <a:buFontTx/>
              <a:buNone/>
              <a:tabLst/>
              <a:defRPr/>
            </a:pPr>
            <a:r>
              <a:rPr kumimoji="0" lang="en-US" sz="2667" b="1" i="0" u="none" strike="noStrike" kern="1200" cap="none" spc="293" normalizeH="0" baseline="0" noProof="0">
                <a:ln>
                  <a:noFill/>
                </a:ln>
                <a:solidFill>
                  <a:srgbClr val="FFFFFF"/>
                </a:solidFill>
                <a:effectLst/>
                <a:uLnTx/>
                <a:uFillTx/>
                <a:latin typeface="Helveticish"/>
                <a:ea typeface="+mn-ea"/>
                <a:cs typeface="+mn-cs"/>
              </a:rPr>
              <a:t>27,080</a:t>
            </a:r>
          </a:p>
        </p:txBody>
      </p:sp>
      <p:sp>
        <p:nvSpPr>
          <p:cNvPr id="31" name="TextBox 31"/>
          <p:cNvSpPr txBox="1"/>
          <p:nvPr/>
        </p:nvSpPr>
        <p:spPr>
          <a:xfrm>
            <a:off x="6055143" y="5320477"/>
            <a:ext cx="2616187" cy="384721"/>
          </a:xfrm>
          <a:prstGeom prst="rect">
            <a:avLst/>
          </a:prstGeom>
        </p:spPr>
        <p:txBody>
          <a:bodyPr lIns="0" tIns="0" rIns="0" bIns="0" rtlCol="0" anchor="t">
            <a:spAutoFit/>
          </a:bodyPr>
          <a:lstStyle/>
          <a:p>
            <a:pPr marL="0" marR="0" lvl="0" indent="0" algn="ctr" defTabSz="914400" rtl="0" eaLnBrk="1" fontAlgn="auto" latinLnBrk="0" hangingPunct="1">
              <a:lnSpc>
                <a:spcPts val="3039"/>
              </a:lnSpc>
              <a:spcBef>
                <a:spcPts val="0"/>
              </a:spcBef>
              <a:spcAft>
                <a:spcPts val="0"/>
              </a:spcAft>
              <a:buClrTx/>
              <a:buSzTx/>
              <a:buFontTx/>
              <a:buNone/>
              <a:tabLst/>
              <a:defRPr/>
            </a:pPr>
            <a:r>
              <a:rPr kumimoji="0" lang="en-US" sz="2667" b="1" i="0" u="none" strike="noStrike" kern="1200" cap="none" spc="293" normalizeH="0" baseline="0" noProof="0">
                <a:ln>
                  <a:noFill/>
                </a:ln>
                <a:solidFill>
                  <a:srgbClr val="FFFFFF"/>
                </a:solidFill>
                <a:effectLst/>
                <a:uLnTx/>
                <a:uFillTx/>
                <a:latin typeface="Helveticish"/>
                <a:ea typeface="+mn-ea"/>
                <a:cs typeface="+mn-cs"/>
              </a:rPr>
              <a:t>21,631</a:t>
            </a:r>
          </a:p>
        </p:txBody>
      </p:sp>
      <p:sp>
        <p:nvSpPr>
          <p:cNvPr id="32" name="TextBox 32"/>
          <p:cNvSpPr txBox="1"/>
          <p:nvPr/>
        </p:nvSpPr>
        <p:spPr>
          <a:xfrm>
            <a:off x="8605476" y="6394579"/>
            <a:ext cx="1467586" cy="184922"/>
          </a:xfrm>
          <a:prstGeom prst="rect">
            <a:avLst/>
          </a:prstGeom>
        </p:spPr>
        <p:txBody>
          <a:bodyPr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33"/>
          <p:cNvGrpSpPr/>
          <p:nvPr/>
        </p:nvGrpSpPr>
        <p:grpSpPr>
          <a:xfrm>
            <a:off x="10586188" y="3910075"/>
            <a:ext cx="1462876" cy="1462876"/>
            <a:chOff x="0" y="0"/>
            <a:chExt cx="1913890" cy="1913890"/>
          </a:xfrm>
        </p:grpSpPr>
        <p:sp>
          <p:nvSpPr>
            <p:cNvPr id="34" name="Freeform 34"/>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79C142"/>
            </a:solidFill>
          </p:spPr>
        </p:sp>
      </p:grpSp>
      <p:sp>
        <p:nvSpPr>
          <p:cNvPr id="35" name="TextBox 35"/>
          <p:cNvSpPr txBox="1"/>
          <p:nvPr/>
        </p:nvSpPr>
        <p:spPr>
          <a:xfrm>
            <a:off x="10009532" y="4246543"/>
            <a:ext cx="2616187" cy="384721"/>
          </a:xfrm>
          <a:prstGeom prst="rect">
            <a:avLst/>
          </a:prstGeom>
        </p:spPr>
        <p:txBody>
          <a:bodyPr lIns="0" tIns="0" rIns="0" bIns="0" rtlCol="0" anchor="t">
            <a:spAutoFit/>
          </a:bodyPr>
          <a:lstStyle/>
          <a:p>
            <a:pPr marL="0" marR="0" lvl="0" indent="0" algn="ctr" defTabSz="914400" rtl="0" eaLnBrk="1" fontAlgn="auto" latinLnBrk="0" hangingPunct="1">
              <a:lnSpc>
                <a:spcPts val="3039"/>
              </a:lnSpc>
              <a:spcBef>
                <a:spcPts val="0"/>
              </a:spcBef>
              <a:spcAft>
                <a:spcPts val="0"/>
              </a:spcAft>
              <a:buClrTx/>
              <a:buSzTx/>
              <a:buFontTx/>
              <a:buNone/>
              <a:tabLst/>
              <a:defRPr/>
            </a:pPr>
            <a:r>
              <a:rPr kumimoji="0" lang="en-US" sz="2667" b="1" i="0" u="none" strike="noStrike" kern="1200" cap="none" spc="293" normalizeH="0" baseline="0" noProof="0">
                <a:ln>
                  <a:noFill/>
                </a:ln>
                <a:solidFill>
                  <a:srgbClr val="FFFFFF"/>
                </a:solidFill>
                <a:effectLst/>
                <a:uLnTx/>
                <a:uFillTx/>
                <a:latin typeface="Helveticish"/>
                <a:ea typeface="+mn-ea"/>
                <a:cs typeface="+mn-cs"/>
              </a:rPr>
              <a:t>58,936</a:t>
            </a:r>
          </a:p>
        </p:txBody>
      </p:sp>
      <p:sp>
        <p:nvSpPr>
          <p:cNvPr id="36" name="TextBox 36"/>
          <p:cNvSpPr txBox="1"/>
          <p:nvPr/>
        </p:nvSpPr>
        <p:spPr>
          <a:xfrm>
            <a:off x="10675272" y="4654473"/>
            <a:ext cx="1284709" cy="577081"/>
          </a:xfrm>
          <a:prstGeom prst="rect">
            <a:avLst/>
          </a:prstGeom>
        </p:spPr>
        <p:txBody>
          <a:bodyPr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r>
              <a:rPr kumimoji="0" lang="en-US" sz="1333" b="1" i="0" u="none" strike="noStrike" kern="1200" cap="none" spc="147" normalizeH="0" baseline="0" noProof="0">
                <a:ln>
                  <a:noFill/>
                </a:ln>
                <a:solidFill>
                  <a:srgbClr val="FFFFFF"/>
                </a:solidFill>
                <a:effectLst/>
                <a:uLnTx/>
                <a:uFillTx/>
                <a:latin typeface="Helveticish"/>
                <a:ea typeface="+mn-ea"/>
                <a:cs typeface="+mn-cs"/>
              </a:rPr>
              <a:t>2019 Point-in-time count</a:t>
            </a:r>
          </a:p>
        </p:txBody>
      </p:sp>
      <p:pic>
        <p:nvPicPr>
          <p:cNvPr id="37" name="Picture 37"/>
          <p:cNvPicPr>
            <a:picLocks noChangeAspect="1"/>
          </p:cNvPicPr>
          <p:nvPr/>
        </p:nvPicPr>
        <p:blipFill>
          <a:blip r:embed="rId8"/>
          <a:srcRect/>
          <a:stretch>
            <a:fillRect/>
          </a:stretch>
        </p:blipFill>
        <p:spPr>
          <a:xfrm>
            <a:off x="1396124" y="4657980"/>
            <a:ext cx="1493598" cy="1274537"/>
          </a:xfrm>
          <a:prstGeom prst="rect">
            <a:avLst/>
          </a:prstGeom>
        </p:spPr>
      </p:pic>
      <p:pic>
        <p:nvPicPr>
          <p:cNvPr id="38" name="Picture 38"/>
          <p:cNvPicPr>
            <a:picLocks noChangeAspect="1"/>
          </p:cNvPicPr>
          <p:nvPr/>
        </p:nvPicPr>
        <p:blipFill>
          <a:blip r:embed="rId9"/>
          <a:srcRect/>
          <a:stretch>
            <a:fillRect/>
          </a:stretch>
        </p:blipFill>
        <p:spPr>
          <a:xfrm>
            <a:off x="5224338" y="3237115"/>
            <a:ext cx="1051292" cy="897103"/>
          </a:xfrm>
          <a:prstGeom prst="rect">
            <a:avLst/>
          </a:prstGeom>
        </p:spPr>
      </p:pic>
      <p:pic>
        <p:nvPicPr>
          <p:cNvPr id="39" name="Picture 39"/>
          <p:cNvPicPr>
            <a:picLocks noChangeAspect="1"/>
          </p:cNvPicPr>
          <p:nvPr/>
        </p:nvPicPr>
        <p:blipFill>
          <a:blip r:embed="rId10"/>
          <a:srcRect/>
          <a:stretch>
            <a:fillRect/>
          </a:stretch>
        </p:blipFill>
        <p:spPr>
          <a:xfrm>
            <a:off x="10555853" y="3120769"/>
            <a:ext cx="1404127" cy="1198188"/>
          </a:xfrm>
          <a:prstGeom prst="rect">
            <a:avLst/>
          </a:prstGeom>
        </p:spPr>
      </p:pic>
      <p:pic>
        <p:nvPicPr>
          <p:cNvPr id="40" name="Picture 40"/>
          <p:cNvPicPr>
            <a:picLocks noChangeAspect="1"/>
          </p:cNvPicPr>
          <p:nvPr/>
        </p:nvPicPr>
        <p:blipFill>
          <a:blip r:embed="rId5">
            <a:alphaModFix amt="35000"/>
          </a:blip>
          <a:srcRect/>
          <a:stretch>
            <a:fillRect/>
          </a:stretch>
        </p:blipFill>
        <p:spPr>
          <a:xfrm>
            <a:off x="8760935" y="1061413"/>
            <a:ext cx="2624253" cy="2624253"/>
          </a:xfrm>
          <a:prstGeom prst="rect">
            <a:avLst/>
          </a:prstGeom>
        </p:spPr>
      </p:pic>
      <p:sp>
        <p:nvSpPr>
          <p:cNvPr id="41" name="TextBox 41"/>
          <p:cNvSpPr txBox="1"/>
          <p:nvPr/>
        </p:nvSpPr>
        <p:spPr>
          <a:xfrm>
            <a:off x="8637650" y="6399659"/>
            <a:ext cx="1767315" cy="384721"/>
          </a:xfrm>
          <a:prstGeom prst="rect">
            <a:avLst/>
          </a:prstGeom>
        </p:spPr>
        <p:txBody>
          <a:bodyPr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r>
              <a:rPr kumimoji="0" lang="en-US" sz="1333" b="1" i="0" u="none" strike="noStrike" kern="1200" cap="none" spc="147" normalizeH="0" baseline="0" noProof="0">
                <a:ln>
                  <a:noFill/>
                </a:ln>
                <a:solidFill>
                  <a:srgbClr val="FFFFFF"/>
                </a:solidFill>
                <a:effectLst/>
                <a:uLnTx/>
                <a:uFillTx/>
                <a:latin typeface="Helveticish"/>
                <a:ea typeface="+mn-ea"/>
                <a:cs typeface="+mn-cs"/>
              </a:rPr>
              <a:t>Estimated other exits to housing</a:t>
            </a:r>
          </a:p>
        </p:txBody>
      </p:sp>
      <p:pic>
        <p:nvPicPr>
          <p:cNvPr id="46" name="Picture 45">
            <a:extLst>
              <a:ext uri="{FF2B5EF4-FFF2-40B4-BE49-F238E27FC236}">
                <a16:creationId xmlns:a16="http://schemas.microsoft.com/office/drawing/2014/main" xmlns="" id="{FE7BD49A-F8DC-4DF0-899D-DA149D5D97D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795"/>
          <a:stretch/>
        </p:blipFill>
        <p:spPr>
          <a:xfrm>
            <a:off x="94484" y="5928157"/>
            <a:ext cx="468917" cy="630411"/>
          </a:xfrm>
          <a:prstGeom prst="rect">
            <a:avLst/>
          </a:prstGeom>
        </p:spPr>
      </p:pic>
      <p:sp>
        <p:nvSpPr>
          <p:cNvPr id="42" name="Rectangle 41">
            <a:extLst>
              <a:ext uri="{FF2B5EF4-FFF2-40B4-BE49-F238E27FC236}">
                <a16:creationId xmlns:a16="http://schemas.microsoft.com/office/drawing/2014/main" xmlns="" id="{43C333FF-9232-4058-912C-CE8C3FF2FB00}"/>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7" name="Group 24">
            <a:extLst>
              <a:ext uri="{FF2B5EF4-FFF2-40B4-BE49-F238E27FC236}">
                <a16:creationId xmlns:a16="http://schemas.microsoft.com/office/drawing/2014/main" xmlns="" id="{9B7BE94D-A53A-4B33-AD05-B8761DDDABE1}"/>
              </a:ext>
            </a:extLst>
          </p:cNvPr>
          <p:cNvGrpSpPr/>
          <p:nvPr/>
        </p:nvGrpSpPr>
        <p:grpSpPr>
          <a:xfrm>
            <a:off x="3323841" y="2635701"/>
            <a:ext cx="5649374" cy="317252"/>
            <a:chOff x="0" y="0"/>
            <a:chExt cx="4534314" cy="1913890"/>
          </a:xfrm>
          <a:solidFill>
            <a:schemeClr val="bg1">
              <a:lumMod val="65000"/>
            </a:schemeClr>
          </a:solidFill>
        </p:grpSpPr>
        <p:sp>
          <p:nvSpPr>
            <p:cNvPr id="48" name="Freeform 25">
              <a:extLst>
                <a:ext uri="{FF2B5EF4-FFF2-40B4-BE49-F238E27FC236}">
                  <a16:creationId xmlns:a16="http://schemas.microsoft.com/office/drawing/2014/main" xmlns="" id="{4CF82AC7-DD6F-452B-9F3A-975C145E6435}"/>
                </a:ext>
              </a:extLst>
            </p:cNvPr>
            <p:cNvSpPr/>
            <p:nvPr/>
          </p:nvSpPr>
          <p:spPr>
            <a:xfrm>
              <a:off x="0" y="0"/>
              <a:ext cx="4534314" cy="1913890"/>
            </a:xfrm>
            <a:custGeom>
              <a:avLst/>
              <a:gdLst/>
              <a:ahLst/>
              <a:cxnLst/>
              <a:rect l="l" t="t" r="r" b="b"/>
              <a:pathLst>
                <a:path w="4534314" h="1913890">
                  <a:moveTo>
                    <a:pt x="4409854" y="1913890"/>
                  </a:moveTo>
                  <a:lnTo>
                    <a:pt x="124460" y="1913890"/>
                  </a:lnTo>
                  <a:cubicBezTo>
                    <a:pt x="55880" y="1913890"/>
                    <a:pt x="0" y="1858010"/>
                    <a:pt x="0" y="1789430"/>
                  </a:cubicBezTo>
                  <a:lnTo>
                    <a:pt x="0" y="124460"/>
                  </a:lnTo>
                  <a:cubicBezTo>
                    <a:pt x="0" y="55880"/>
                    <a:pt x="55880" y="0"/>
                    <a:pt x="124460" y="0"/>
                  </a:cubicBezTo>
                  <a:lnTo>
                    <a:pt x="4409854" y="0"/>
                  </a:lnTo>
                  <a:cubicBezTo>
                    <a:pt x="4478434" y="0"/>
                    <a:pt x="4534314" y="55880"/>
                    <a:pt x="4534314" y="124460"/>
                  </a:cubicBezTo>
                  <a:lnTo>
                    <a:pt x="4534314" y="1789430"/>
                  </a:lnTo>
                  <a:cubicBezTo>
                    <a:pt x="4534314" y="1858010"/>
                    <a:pt x="4478434" y="1913890"/>
                    <a:pt x="4409854" y="1913890"/>
                  </a:cubicBezTo>
                  <a:close/>
                </a:path>
              </a:pathLst>
            </a:custGeom>
            <a:grpFill/>
          </p:spPr>
        </p:sp>
      </p:grpSp>
      <p:sp>
        <p:nvSpPr>
          <p:cNvPr id="51" name="TextBox 28">
            <a:extLst>
              <a:ext uri="{FF2B5EF4-FFF2-40B4-BE49-F238E27FC236}">
                <a16:creationId xmlns:a16="http://schemas.microsoft.com/office/drawing/2014/main" xmlns="" id="{F8AF2B51-A648-4E3F-8AAC-1306AD0B3D6C}"/>
              </a:ext>
            </a:extLst>
          </p:cNvPr>
          <p:cNvSpPr txBox="1"/>
          <p:nvPr/>
        </p:nvSpPr>
        <p:spPr>
          <a:xfrm>
            <a:off x="3396785" y="2703969"/>
            <a:ext cx="5622918" cy="192360"/>
          </a:xfrm>
          <a:prstGeom prst="rect">
            <a:avLst/>
          </a:prstGeom>
        </p:spPr>
        <p:txBody>
          <a:bodyPr wrap="square" lIns="0" tIns="0" rIns="0" bIns="0" rtlCol="0" anchor="t">
            <a:spAutoFit/>
          </a:bodyPr>
          <a:lstStyle/>
          <a:p>
            <a:pPr marL="0" marR="0" lvl="0" indent="0" algn="ctr" defTabSz="914400" rtl="0" eaLnBrk="1" fontAlgn="auto" latinLnBrk="0" hangingPunct="1">
              <a:lnSpc>
                <a:spcPts val="1519"/>
              </a:lnSpc>
              <a:spcBef>
                <a:spcPts val="0"/>
              </a:spcBef>
              <a:spcAft>
                <a:spcPts val="0"/>
              </a:spcAft>
              <a:buClrTx/>
              <a:buSzTx/>
              <a:buFontTx/>
              <a:buNone/>
              <a:tabLst/>
              <a:defRPr/>
            </a:pPr>
            <a:r>
              <a:rPr kumimoji="0" lang="en-US" sz="1333" b="1" i="0" u="none" strike="noStrike" kern="1200" cap="none" spc="147" normalizeH="0" baseline="0" noProof="0">
                <a:ln>
                  <a:noFill/>
                </a:ln>
                <a:solidFill>
                  <a:srgbClr val="FFFFFF"/>
                </a:solidFill>
                <a:effectLst/>
                <a:uLnTx/>
                <a:uFillTx/>
                <a:latin typeface="Helveticish"/>
                <a:ea typeface="+mn-ea"/>
                <a:cs typeface="+mn-cs"/>
              </a:rPr>
              <a:t>5,643 </a:t>
            </a:r>
            <a:r>
              <a:rPr kumimoji="0" lang="en-US" sz="1333" b="0" i="0" u="none" strike="noStrike" kern="1200" cap="none" spc="147" normalizeH="0" baseline="0" noProof="0">
                <a:ln>
                  <a:noFill/>
                </a:ln>
                <a:solidFill>
                  <a:srgbClr val="FFFFFF"/>
                </a:solidFill>
                <a:effectLst/>
                <a:uLnTx/>
                <a:uFillTx/>
                <a:latin typeface="Helveticish"/>
                <a:ea typeface="+mn-ea"/>
                <a:cs typeface="+mn-cs"/>
              </a:rPr>
              <a:t>people prevented from entering homelessness </a:t>
            </a:r>
          </a:p>
        </p:txBody>
      </p:sp>
    </p:spTree>
    <p:extLst>
      <p:ext uri="{BB962C8B-B14F-4D97-AF65-F5344CB8AC3E}">
        <p14:creationId xmlns:p14="http://schemas.microsoft.com/office/powerpoint/2010/main" val="36087392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
                                            <p:txEl>
                                              <p:pRg st="0" end="0"/>
                                            </p:txEl>
                                          </p:spTgt>
                                        </p:tgtEl>
                                        <p:attrNameLst>
                                          <p:attrName>style.visibility</p:attrName>
                                        </p:attrNameLst>
                                      </p:cBhvr>
                                      <p:to>
                                        <p:strVal val="visible"/>
                                      </p:to>
                                    </p:set>
                                    <p:animEffect transition="in" filter="fade">
                                      <p:cBhvr>
                                        <p:cTn id="15" dur="500"/>
                                        <p:tgtEl>
                                          <p:spTgt spid="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2" grpId="0"/>
      <p:bldP spid="27" grpId="0"/>
      <p:bldP spid="28" grpId="0"/>
      <p:bldP spid="29" grpId="0"/>
      <p:bldP spid="30" grpId="0"/>
      <p:bldP spid="31" grpId="0"/>
      <p:bldP spid="35" grpId="0"/>
      <p:bldP spid="36"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t="20140"/>
          <a:stretch>
            <a:fillRect/>
          </a:stretch>
        </p:blipFill>
        <p:spPr>
          <a:xfrm>
            <a:off x="0" y="0"/>
            <a:ext cx="3006751" cy="931178"/>
          </a:xfrm>
          <a:prstGeom prst="rect">
            <a:avLst/>
          </a:prstGeom>
        </p:spPr>
      </p:pic>
      <p:pic>
        <p:nvPicPr>
          <p:cNvPr id="4" name="Picture 4"/>
          <p:cNvPicPr>
            <a:picLocks noChangeAspect="1"/>
          </p:cNvPicPr>
          <p:nvPr/>
        </p:nvPicPr>
        <p:blipFill>
          <a:blip r:embed="rId3"/>
          <a:srcRect t="6698" b="6698"/>
          <a:stretch>
            <a:fillRect/>
          </a:stretch>
        </p:blipFill>
        <p:spPr>
          <a:xfrm>
            <a:off x="9643346" y="0"/>
            <a:ext cx="2548654" cy="939903"/>
          </a:xfrm>
          <a:prstGeom prst="rect">
            <a:avLst/>
          </a:prstGeom>
        </p:spPr>
      </p:pic>
      <p:sp>
        <p:nvSpPr>
          <p:cNvPr id="5" name="TextBox 5"/>
          <p:cNvSpPr txBox="1"/>
          <p:nvPr/>
        </p:nvSpPr>
        <p:spPr>
          <a:xfrm>
            <a:off x="3416636" y="25269"/>
            <a:ext cx="5182191" cy="1023422"/>
          </a:xfrm>
          <a:prstGeom prst="rect">
            <a:avLst/>
          </a:prstGeom>
        </p:spPr>
        <p:txBody>
          <a:bodyPr wrap="square" lIns="0" tIns="0" rIns="0" bIns="0" rtlCol="0" anchor="t">
            <a:spAutoFit/>
          </a:bodyPr>
          <a:lstStyle/>
          <a:p>
            <a:pPr marL="0" marR="0" lvl="0" indent="0" algn="ctr" defTabSz="609630" rtl="0" eaLnBrk="1" fontAlgn="auto" latinLnBrk="0" hangingPunct="1">
              <a:lnSpc>
                <a:spcPts val="4334"/>
              </a:lnSpc>
              <a:spcBef>
                <a:spcPts val="0"/>
              </a:spcBef>
              <a:spcAft>
                <a:spcPts val="0"/>
              </a:spcAft>
              <a:buClrTx/>
              <a:buSzTx/>
              <a:buFontTx/>
              <a:buNone/>
              <a:tabLst/>
              <a:defRPr/>
            </a:pPr>
            <a:r>
              <a:rPr kumimoji="0" lang="en-US" sz="4334" b="1" i="0" u="none" strike="noStrike" kern="1200" cap="none" spc="-43" normalizeH="0" baseline="0" noProof="0" dirty="0">
                <a:ln>
                  <a:noFill/>
                </a:ln>
                <a:solidFill>
                  <a:srgbClr val="D2AF00"/>
                </a:solidFill>
                <a:effectLst/>
                <a:uLnTx/>
                <a:uFillTx/>
                <a:latin typeface="Helveticish"/>
                <a:ea typeface="+mn-ea"/>
                <a:cs typeface="+mn-cs"/>
              </a:rPr>
              <a:t>2019 Gaps Analysis </a:t>
            </a:r>
          </a:p>
          <a:p>
            <a:pPr marL="0" marR="0" lvl="0" indent="0" algn="ctr" defTabSz="609630" rtl="0" eaLnBrk="1" fontAlgn="auto" latinLnBrk="0" hangingPunct="1">
              <a:lnSpc>
                <a:spcPts val="4334"/>
              </a:lnSpc>
              <a:spcBef>
                <a:spcPts val="0"/>
              </a:spcBef>
              <a:spcAft>
                <a:spcPts val="0"/>
              </a:spcAft>
              <a:buClrTx/>
              <a:buSzTx/>
              <a:buFontTx/>
              <a:buNone/>
              <a:tabLst/>
              <a:defRPr/>
            </a:pPr>
            <a:r>
              <a:rPr kumimoji="0" lang="en-US" sz="2000" b="1" i="1" u="none" strike="noStrike" kern="1200" cap="none" spc="-43" normalizeH="0" baseline="0" noProof="0" dirty="0">
                <a:ln>
                  <a:noFill/>
                </a:ln>
                <a:solidFill>
                  <a:schemeClr val="bg1"/>
                </a:solidFill>
                <a:effectLst/>
                <a:uLnTx/>
                <a:uFillTx/>
                <a:latin typeface="Helveticish"/>
                <a:ea typeface="+mn-ea"/>
                <a:cs typeface="+mn-cs"/>
              </a:rPr>
              <a:t>A Resource Map to Achieve Functional Zero </a:t>
            </a:r>
          </a:p>
        </p:txBody>
      </p:sp>
      <p:grpSp>
        <p:nvGrpSpPr>
          <p:cNvPr id="8" name="Group 8"/>
          <p:cNvGrpSpPr/>
          <p:nvPr/>
        </p:nvGrpSpPr>
        <p:grpSpPr>
          <a:xfrm>
            <a:off x="0" y="5787254"/>
            <a:ext cx="12192000" cy="1720558"/>
            <a:chOff x="0" y="0"/>
            <a:chExt cx="4368955" cy="571500"/>
          </a:xfrm>
        </p:grpSpPr>
        <p:sp>
          <p:nvSpPr>
            <p:cNvPr id="9" name="Freeform 9"/>
            <p:cNvSpPr/>
            <p:nvPr/>
          </p:nvSpPr>
          <p:spPr>
            <a:xfrm>
              <a:off x="0" y="255270"/>
              <a:ext cx="4368955" cy="69850"/>
            </a:xfrm>
            <a:custGeom>
              <a:avLst/>
              <a:gdLst/>
              <a:ahLst/>
              <a:cxnLst/>
              <a:rect l="l" t="t" r="r" b="b"/>
              <a:pathLst>
                <a:path w="4368955" h="69850">
                  <a:moveTo>
                    <a:pt x="4078125" y="0"/>
                  </a:moveTo>
                  <a:lnTo>
                    <a:pt x="0" y="0"/>
                  </a:lnTo>
                  <a:lnTo>
                    <a:pt x="0" y="69850"/>
                  </a:lnTo>
                  <a:lnTo>
                    <a:pt x="4368955" y="69850"/>
                  </a:lnTo>
                  <a:lnTo>
                    <a:pt x="4368955" y="0"/>
                  </a:lnTo>
                  <a:close/>
                </a:path>
              </a:pathLst>
            </a:custGeom>
            <a:solidFill>
              <a:srgbClr val="D2AF00"/>
            </a:solidFill>
          </p:spPr>
        </p:sp>
      </p:grpSp>
      <p:pic>
        <p:nvPicPr>
          <p:cNvPr id="10" name="Picture 9">
            <a:extLst>
              <a:ext uri="{FF2B5EF4-FFF2-40B4-BE49-F238E27FC236}">
                <a16:creationId xmlns:a16="http://schemas.microsoft.com/office/drawing/2014/main" xmlns="" id="{2412EF1A-64B1-4BE2-A277-B2495FBF28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95"/>
          <a:stretch/>
        </p:blipFill>
        <p:spPr>
          <a:xfrm>
            <a:off x="0" y="5907941"/>
            <a:ext cx="468917" cy="630411"/>
          </a:xfrm>
          <a:prstGeom prst="rect">
            <a:avLst/>
          </a:prstGeom>
        </p:spPr>
      </p:pic>
      <p:sp>
        <p:nvSpPr>
          <p:cNvPr id="11" name="Rectangle 10">
            <a:extLst>
              <a:ext uri="{FF2B5EF4-FFF2-40B4-BE49-F238E27FC236}">
                <a16:creationId xmlns:a16="http://schemas.microsoft.com/office/drawing/2014/main" xmlns="" id="{575750E9-C063-4D69-A7D1-428D84080F87}"/>
              </a:ext>
            </a:extLst>
          </p:cNvPr>
          <p:cNvSpPr/>
          <p:nvPr/>
        </p:nvSpPr>
        <p:spPr>
          <a:xfrm>
            <a:off x="18311" y="2767437"/>
            <a:ext cx="6932225" cy="2708434"/>
          </a:xfrm>
          <a:prstGeom prst="rect">
            <a:avLst/>
          </a:prstGeom>
        </p:spPr>
        <p:txBody>
          <a:bodyPr wrap="square">
            <a:spAutoFit/>
          </a:bodyPr>
          <a:lstStyle/>
          <a:p>
            <a:pPr algn="ctr"/>
            <a:r>
              <a:rPr lang="en-US" sz="1700" u="sng" dirty="0">
                <a:solidFill>
                  <a:schemeClr val="bg1"/>
                </a:solidFill>
                <a:effectLst>
                  <a:outerShdw blurRad="38100" dist="38100" dir="2700000" algn="tl">
                    <a:srgbClr val="000000">
                      <a:alpha val="43137"/>
                    </a:srgbClr>
                  </a:outerShdw>
                </a:effectLst>
                <a:latin typeface="Helveticish"/>
              </a:rPr>
              <a:t>Methodology</a:t>
            </a:r>
          </a:p>
          <a:p>
            <a:r>
              <a:rPr lang="en-US" sz="1700" dirty="0">
                <a:solidFill>
                  <a:schemeClr val="bg1"/>
                </a:solidFill>
                <a:latin typeface="Helveticish"/>
              </a:rPr>
              <a:t>Right-sizing resources and defining system flow to resolve our clients’ homelessness crisis: </a:t>
            </a:r>
          </a:p>
          <a:p>
            <a:pPr marL="285750" indent="-285750">
              <a:buFont typeface="Wingdings" panose="05000000000000000000" pitchFamily="2" charset="2"/>
              <a:buChar char="ü"/>
            </a:pPr>
            <a:r>
              <a:rPr lang="en-US" sz="1700" b="1" dirty="0">
                <a:solidFill>
                  <a:schemeClr val="bg1"/>
                </a:solidFill>
                <a:latin typeface="Helveticish"/>
              </a:rPr>
              <a:t>Analyze - </a:t>
            </a:r>
            <a:r>
              <a:rPr lang="en-US" sz="1700" dirty="0">
                <a:solidFill>
                  <a:schemeClr val="bg1"/>
                </a:solidFill>
                <a:latin typeface="Helveticish"/>
              </a:rPr>
              <a:t>Data from the prior year on which service pathways are most effective; </a:t>
            </a:r>
          </a:p>
          <a:p>
            <a:pPr marL="285750" indent="-285750">
              <a:buFont typeface="Wingdings" panose="05000000000000000000" pitchFamily="2" charset="2"/>
              <a:buChar char="ü"/>
            </a:pPr>
            <a:r>
              <a:rPr lang="en-US" sz="1700" b="1" dirty="0">
                <a:solidFill>
                  <a:schemeClr val="bg1"/>
                </a:solidFill>
                <a:latin typeface="Helveticish"/>
              </a:rPr>
              <a:t>Understand - </a:t>
            </a:r>
            <a:r>
              <a:rPr lang="en-US" sz="1700" dirty="0">
                <a:solidFill>
                  <a:schemeClr val="bg1"/>
                </a:solidFill>
                <a:latin typeface="Helveticish"/>
              </a:rPr>
              <a:t>Differences between subpopulations, household types, chronic/not-chronic populations;  </a:t>
            </a:r>
          </a:p>
          <a:p>
            <a:pPr marL="285750" indent="-285750">
              <a:buFont typeface="Wingdings" panose="05000000000000000000" pitchFamily="2" charset="2"/>
              <a:buChar char="ü"/>
            </a:pPr>
            <a:r>
              <a:rPr lang="en-US" sz="1700" b="1" dirty="0">
                <a:solidFill>
                  <a:schemeClr val="bg1"/>
                </a:solidFill>
                <a:latin typeface="Helveticish"/>
              </a:rPr>
              <a:t>Incorporate - </a:t>
            </a:r>
            <a:r>
              <a:rPr lang="en-US" sz="1700" dirty="0">
                <a:solidFill>
                  <a:schemeClr val="bg1"/>
                </a:solidFill>
                <a:latin typeface="Helveticish"/>
              </a:rPr>
              <a:t>National best practices, feedback from community collaborators and key stakeholders, cost estimates</a:t>
            </a:r>
          </a:p>
          <a:p>
            <a:pPr algn="ctr"/>
            <a:r>
              <a:rPr lang="en-US" sz="1700" b="1" i="1" dirty="0">
                <a:solidFill>
                  <a:schemeClr val="bg1"/>
                </a:solidFill>
                <a:latin typeface="Helveticish"/>
              </a:rPr>
              <a:t>Release Date: October 2019</a:t>
            </a:r>
          </a:p>
        </p:txBody>
      </p:sp>
      <p:pic>
        <p:nvPicPr>
          <p:cNvPr id="1026" name="Picture 2" descr="image002">
            <a:extLst>
              <a:ext uri="{FF2B5EF4-FFF2-40B4-BE49-F238E27FC236}">
                <a16:creationId xmlns:a16="http://schemas.microsoft.com/office/drawing/2014/main" xmlns="" id="{A16B982D-30B5-4864-9B61-FC79CEC49C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994" y="1464562"/>
            <a:ext cx="4974696" cy="281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B0DD1DCE-7D4F-44BE-B9A8-D33E02EDA225}"/>
              </a:ext>
            </a:extLst>
          </p:cNvPr>
          <p:cNvSpPr/>
          <p:nvPr/>
        </p:nvSpPr>
        <p:spPr>
          <a:xfrm>
            <a:off x="7373687" y="1132130"/>
            <a:ext cx="4643617" cy="330860"/>
          </a:xfrm>
          <a:prstGeom prst="rect">
            <a:avLst/>
          </a:prstGeom>
        </p:spPr>
        <p:txBody>
          <a:bodyPr wrap="square">
            <a:spAutoFit/>
          </a:bodyPr>
          <a:lstStyle/>
          <a:p>
            <a:pPr algn="ctr"/>
            <a:r>
              <a:rPr lang="en-US" sz="1550" u="sng" dirty="0">
                <a:solidFill>
                  <a:schemeClr val="bg1"/>
                </a:solidFill>
                <a:effectLst>
                  <a:outerShdw blurRad="38100" dist="38100" dir="2700000" algn="tl">
                    <a:srgbClr val="000000">
                      <a:alpha val="43137"/>
                    </a:srgbClr>
                  </a:outerShdw>
                </a:effectLst>
                <a:latin typeface="Helveticish"/>
              </a:rPr>
              <a:t>Sample results from previous gaps analysis report</a:t>
            </a:r>
          </a:p>
        </p:txBody>
      </p:sp>
      <p:sp>
        <p:nvSpPr>
          <p:cNvPr id="14" name="Rectangle 13">
            <a:extLst>
              <a:ext uri="{FF2B5EF4-FFF2-40B4-BE49-F238E27FC236}">
                <a16:creationId xmlns:a16="http://schemas.microsoft.com/office/drawing/2014/main" xmlns="" id="{B8F6E3A6-EC3F-4984-B1A2-67BEEA8A822E}"/>
              </a:ext>
            </a:extLst>
          </p:cNvPr>
          <p:cNvSpPr/>
          <p:nvPr/>
        </p:nvSpPr>
        <p:spPr>
          <a:xfrm>
            <a:off x="84869" y="1132130"/>
            <a:ext cx="6932226" cy="1654299"/>
          </a:xfrm>
          <a:prstGeom prst="rect">
            <a:avLst/>
          </a:prstGeom>
        </p:spPr>
        <p:txBody>
          <a:bodyPr wrap="square">
            <a:spAutoFit/>
          </a:bodyPr>
          <a:lstStyle/>
          <a:p>
            <a:r>
              <a:rPr lang="en-US" sz="1700" dirty="0">
                <a:solidFill>
                  <a:schemeClr val="bg1"/>
                </a:solidFill>
              </a:rPr>
              <a:t>The gap model estimates how many people experience homelessness over the course of the year, incorporates compiled and analyzed data on the current system resources and how they are being used, and proposes a system with the recommended number and proportion of resources  to functionally end homelessness </a:t>
            </a:r>
          </a:p>
          <a:p>
            <a:endParaRPr lang="en-US" sz="1650" dirty="0">
              <a:solidFill>
                <a:schemeClr val="bg1"/>
              </a:solidFill>
              <a:latin typeface="Helveticish"/>
            </a:endParaRPr>
          </a:p>
        </p:txBody>
      </p:sp>
      <p:sp>
        <p:nvSpPr>
          <p:cNvPr id="18" name="Rectangle 17">
            <a:extLst>
              <a:ext uri="{FF2B5EF4-FFF2-40B4-BE49-F238E27FC236}">
                <a16:creationId xmlns:a16="http://schemas.microsoft.com/office/drawing/2014/main" xmlns="" id="{E12C67D1-DE7D-4C08-974E-AD98734DAF1B}"/>
              </a:ext>
            </a:extLst>
          </p:cNvPr>
          <p:cNvSpPr/>
          <p:nvPr/>
        </p:nvSpPr>
        <p:spPr>
          <a:xfrm>
            <a:off x="7050442" y="1132130"/>
            <a:ext cx="48646" cy="5381055"/>
          </a:xfrm>
          <a:prstGeom prst="rect">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BEC3A529-61D0-4DCE-800B-6EAF8789899F}"/>
              </a:ext>
            </a:extLst>
          </p:cNvPr>
          <p:cNvPicPr>
            <a:picLocks noChangeAspect="1"/>
          </p:cNvPicPr>
          <p:nvPr/>
        </p:nvPicPr>
        <p:blipFill>
          <a:blip r:embed="rId6"/>
          <a:stretch>
            <a:fillRect/>
          </a:stretch>
        </p:blipFill>
        <p:spPr>
          <a:xfrm>
            <a:off x="7198994" y="4428231"/>
            <a:ext cx="4974696" cy="2084954"/>
          </a:xfrm>
          <a:prstGeom prst="rect">
            <a:avLst/>
          </a:prstGeom>
        </p:spPr>
      </p:pic>
    </p:spTree>
    <p:extLst>
      <p:ext uri="{BB962C8B-B14F-4D97-AF65-F5344CB8AC3E}">
        <p14:creationId xmlns:p14="http://schemas.microsoft.com/office/powerpoint/2010/main" val="33900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54328" y="3032466"/>
            <a:ext cx="10270671" cy="1831271"/>
          </a:xfrm>
          <a:prstGeom prst="rect">
            <a:avLst/>
          </a:prstGeom>
          <a:noFill/>
        </p:spPr>
        <p:txBody>
          <a:bodyPr wrap="square" rtlCol="0">
            <a:spAutoFit/>
          </a:bodyPr>
          <a:lstStyle/>
          <a:p>
            <a:pPr algn="ctr"/>
            <a:r>
              <a:rPr lang="en-US" sz="4800" b="1" dirty="0" smtClean="0">
                <a:solidFill>
                  <a:srgbClr val="BED9D6"/>
                </a:solidFill>
              </a:rPr>
              <a:t>INTEGRATED SERVICES AND HOUSING: </a:t>
            </a:r>
          </a:p>
          <a:p>
            <a:pPr algn="ctr"/>
            <a:r>
              <a:rPr lang="en-US" sz="6500" b="1" dirty="0" smtClean="0">
                <a:solidFill>
                  <a:srgbClr val="BED9D6"/>
                </a:solidFill>
              </a:rPr>
              <a:t>LESSONS LEARNED</a:t>
            </a:r>
            <a:endParaRPr lang="en-US" sz="6500" b="1" dirty="0">
              <a:solidFill>
                <a:srgbClr val="BED9D6"/>
              </a:solidFill>
            </a:endParaRPr>
          </a:p>
        </p:txBody>
      </p:sp>
    </p:spTree>
    <p:extLst>
      <p:ext uri="{BB962C8B-B14F-4D97-AF65-F5344CB8AC3E}">
        <p14:creationId xmlns:p14="http://schemas.microsoft.com/office/powerpoint/2010/main" val="1453074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54328" y="3032466"/>
            <a:ext cx="10270671" cy="1092607"/>
          </a:xfrm>
          <a:prstGeom prst="rect">
            <a:avLst/>
          </a:prstGeom>
          <a:noFill/>
        </p:spPr>
        <p:txBody>
          <a:bodyPr wrap="square" rtlCol="0">
            <a:spAutoFit/>
          </a:bodyPr>
          <a:lstStyle/>
          <a:p>
            <a:pPr algn="ctr"/>
            <a:r>
              <a:rPr lang="en-US" sz="6500" b="1" dirty="0" smtClean="0">
                <a:solidFill>
                  <a:srgbClr val="BED9D6"/>
                </a:solidFill>
              </a:rPr>
              <a:t>BEHAVIORAL HEALTH</a:t>
            </a:r>
            <a:endParaRPr lang="en-US" sz="6500" b="1" dirty="0">
              <a:solidFill>
                <a:srgbClr val="BED9D6"/>
              </a:solidFill>
            </a:endParaRPr>
          </a:p>
        </p:txBody>
      </p:sp>
    </p:spTree>
    <p:extLst>
      <p:ext uri="{BB962C8B-B14F-4D97-AF65-F5344CB8AC3E}">
        <p14:creationId xmlns:p14="http://schemas.microsoft.com/office/powerpoint/2010/main" val="5220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2276203" y="3140029"/>
            <a:ext cx="7639594" cy="1723549"/>
          </a:xfrm>
          <a:prstGeom prst="rect">
            <a:avLst/>
          </a:prstGeom>
          <a:noFill/>
        </p:spPr>
        <p:txBody>
          <a:bodyPr wrap="square" rtlCol="0">
            <a:spAutoFit/>
          </a:bodyPr>
          <a:lstStyle/>
          <a:p>
            <a:pPr algn="ctr"/>
            <a:r>
              <a:rPr lang="en-US" sz="5400" b="1" dirty="0" smtClean="0">
                <a:solidFill>
                  <a:srgbClr val="BED9D6"/>
                </a:solidFill>
              </a:rPr>
              <a:t>DR. JONATHAN SHERIN</a:t>
            </a:r>
          </a:p>
          <a:p>
            <a:pPr algn="ctr"/>
            <a:r>
              <a:rPr lang="en-US" sz="2800" b="1" dirty="0" smtClean="0">
                <a:solidFill>
                  <a:srgbClr val="BED9D6"/>
                </a:solidFill>
              </a:rPr>
              <a:t>DIRECTOR,</a:t>
            </a:r>
          </a:p>
          <a:p>
            <a:pPr algn="ctr"/>
            <a:r>
              <a:rPr lang="en-US" sz="2400" b="1" dirty="0" smtClean="0">
                <a:solidFill>
                  <a:srgbClr val="BED9D6"/>
                </a:solidFill>
              </a:rPr>
              <a:t>LA COUNTY DEPARTMENT OF MENTAL HEALTH</a:t>
            </a:r>
            <a:endParaRPr lang="en-US" sz="2400" b="1" dirty="0">
              <a:solidFill>
                <a:srgbClr val="BED9D6"/>
              </a:solidFill>
            </a:endParaRPr>
          </a:p>
        </p:txBody>
      </p:sp>
    </p:spTree>
    <p:extLst>
      <p:ext uri="{BB962C8B-B14F-4D97-AF65-F5344CB8AC3E}">
        <p14:creationId xmlns:p14="http://schemas.microsoft.com/office/powerpoint/2010/main" val="4096261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021" y="1166628"/>
            <a:ext cx="4289096" cy="5262980"/>
          </a:xfrm>
          <a:prstGeom prst="rect">
            <a:avLst/>
          </a:prstGeom>
          <a:noFill/>
        </p:spPr>
        <p:txBody>
          <a:bodyPr wrap="square" rtlCol="0">
            <a:spAutoFit/>
          </a:bodyPr>
          <a:lstStyle/>
          <a:p>
            <a:pPr marL="285750" indent="-285750">
              <a:buFont typeface="Arial" panose="020B0604020202020204" pitchFamily="34" charset="0"/>
              <a:buChar char="•"/>
            </a:pPr>
            <a:r>
              <a:rPr lang="en-US" sz="2800" b="1" u="sng" dirty="0" smtClean="0">
                <a:cs typeface="Arial" panose="020B0604020202020204" pitchFamily="34" charset="0"/>
              </a:rPr>
              <a:t>Community (collective)</a:t>
            </a:r>
          </a:p>
          <a:p>
            <a:pPr marL="742950" lvl="1" indent="-285750">
              <a:buFont typeface="Arial" panose="020B0604020202020204" pitchFamily="34" charset="0"/>
              <a:buChar char="•"/>
            </a:pPr>
            <a:r>
              <a:rPr lang="en-US" sz="2800" dirty="0" smtClean="0">
                <a:cs typeface="Arial" panose="020B0604020202020204" pitchFamily="34" charset="0"/>
              </a:rPr>
              <a:t>Prevention</a:t>
            </a:r>
          </a:p>
          <a:p>
            <a:pPr marL="742950" lvl="1" indent="-285750">
              <a:buFont typeface="Arial" panose="020B0604020202020204" pitchFamily="34" charset="0"/>
              <a:buChar char="•"/>
            </a:pPr>
            <a:r>
              <a:rPr lang="en-US" sz="2800" dirty="0" smtClean="0">
                <a:cs typeface="Arial" panose="020B0604020202020204" pitchFamily="34" charset="0"/>
              </a:rPr>
              <a:t>Social Determinants</a:t>
            </a:r>
          </a:p>
          <a:p>
            <a:pPr marL="742950" lvl="1" indent="-285750">
              <a:buFont typeface="Arial" panose="020B0604020202020204" pitchFamily="34" charset="0"/>
              <a:buChar char="•"/>
            </a:pPr>
            <a:r>
              <a:rPr lang="en-US" sz="2800" dirty="0" smtClean="0">
                <a:cs typeface="Arial" panose="020B0604020202020204" pitchFamily="34" charset="0"/>
              </a:rPr>
              <a:t>System of Care</a:t>
            </a:r>
          </a:p>
          <a:p>
            <a:pPr marL="285750" indent="-285750">
              <a:buFont typeface="Arial" panose="020B0604020202020204" pitchFamily="34" charset="0"/>
              <a:buChar char="•"/>
            </a:pPr>
            <a:r>
              <a:rPr lang="en-US" sz="2800" b="1" u="sng" dirty="0" smtClean="0">
                <a:cs typeface="Arial" panose="020B0604020202020204" pitchFamily="34" charset="0"/>
              </a:rPr>
              <a:t>Crisis Response Network</a:t>
            </a:r>
          </a:p>
          <a:p>
            <a:pPr marL="742950" lvl="1" indent="-285750">
              <a:buFont typeface="Arial" panose="020B0604020202020204" pitchFamily="34" charset="0"/>
              <a:buChar char="•"/>
            </a:pPr>
            <a:r>
              <a:rPr lang="en-US" sz="2800" dirty="0" smtClean="0">
                <a:cs typeface="Arial" panose="020B0604020202020204" pitchFamily="34" charset="0"/>
              </a:rPr>
              <a:t>“Real-time” Svc</a:t>
            </a:r>
          </a:p>
          <a:p>
            <a:pPr marL="742950" lvl="1" indent="-285750">
              <a:buFont typeface="Arial" panose="020B0604020202020204" pitchFamily="34" charset="0"/>
              <a:buChar char="•"/>
            </a:pPr>
            <a:r>
              <a:rPr lang="en-US" sz="2800" dirty="0" smtClean="0">
                <a:cs typeface="Arial" panose="020B0604020202020204" pitchFamily="34" charset="0"/>
              </a:rPr>
              <a:t>UCC/Sobering/ED</a:t>
            </a:r>
          </a:p>
          <a:p>
            <a:pPr marL="742950" lvl="1" indent="-285750">
              <a:buFont typeface="Arial" panose="020B0604020202020204" pitchFamily="34" charset="0"/>
              <a:buChar char="•"/>
            </a:pPr>
            <a:r>
              <a:rPr lang="en-US" sz="2800" dirty="0" smtClean="0">
                <a:cs typeface="Arial" panose="020B0604020202020204" pitchFamily="34" charset="0"/>
              </a:rPr>
              <a:t>Treatment Beds </a:t>
            </a:r>
          </a:p>
          <a:p>
            <a:pPr marL="285750" indent="-285750">
              <a:buFont typeface="Arial" panose="020B0604020202020204" pitchFamily="34" charset="0"/>
              <a:buChar char="•"/>
            </a:pPr>
            <a:r>
              <a:rPr lang="en-US" sz="2800" b="1" u="sng" dirty="0" smtClean="0">
                <a:cs typeface="Arial" panose="020B0604020202020204" pitchFamily="34" charset="0"/>
              </a:rPr>
              <a:t>Re-Entry Programs</a:t>
            </a:r>
          </a:p>
          <a:p>
            <a:pPr marL="742950" lvl="1" indent="-285750">
              <a:buFont typeface="Arial" panose="020B0604020202020204" pitchFamily="34" charset="0"/>
              <a:buChar char="•"/>
            </a:pPr>
            <a:r>
              <a:rPr lang="en-US" sz="2800" dirty="0" smtClean="0">
                <a:cs typeface="Arial" panose="020B0604020202020204" pitchFamily="34" charset="0"/>
              </a:rPr>
              <a:t>Homeless Outreach</a:t>
            </a:r>
          </a:p>
          <a:p>
            <a:pPr marL="742950" lvl="1" indent="-285750">
              <a:buFont typeface="Arial" panose="020B0604020202020204" pitchFamily="34" charset="0"/>
              <a:buChar char="•"/>
            </a:pPr>
            <a:r>
              <a:rPr lang="en-US" sz="2800" dirty="0" smtClean="0">
                <a:cs typeface="Arial" panose="020B0604020202020204" pitchFamily="34" charset="0"/>
              </a:rPr>
              <a:t>Justice In-reach</a:t>
            </a:r>
          </a:p>
          <a:p>
            <a:pPr marL="742950" lvl="1" indent="-285750">
              <a:buFont typeface="Arial" panose="020B0604020202020204" pitchFamily="34" charset="0"/>
              <a:buChar char="•"/>
            </a:pPr>
            <a:r>
              <a:rPr lang="en-US" sz="2800" dirty="0" smtClean="0">
                <a:cs typeface="Arial" panose="020B0604020202020204" pitchFamily="34" charset="0"/>
              </a:rPr>
              <a:t>Involuntary Care</a:t>
            </a:r>
            <a:endParaRPr lang="en-US" sz="2800" dirty="0">
              <a:cs typeface="Arial" panose="020B0604020202020204" pitchFamily="34" charset="0"/>
            </a:endParaRPr>
          </a:p>
        </p:txBody>
      </p:sp>
      <p:sp>
        <p:nvSpPr>
          <p:cNvPr id="22" name="Oval 21">
            <a:extLst>
              <a:ext uri="{FF2B5EF4-FFF2-40B4-BE49-F238E27FC236}">
                <a16:creationId xmlns:a16="http://schemas.microsoft.com/office/drawing/2014/main" xmlns="" id="{9638BF4A-1465-4A04-8971-2899B93B04DD}"/>
              </a:ext>
            </a:extLst>
          </p:cNvPr>
          <p:cNvSpPr>
            <a:spLocks noChangeAspect="1"/>
          </p:cNvSpPr>
          <p:nvPr/>
        </p:nvSpPr>
        <p:spPr>
          <a:xfrm flipH="1" flipV="1">
            <a:off x="230811" y="1187359"/>
            <a:ext cx="695142" cy="695142"/>
          </a:xfrm>
          <a:prstGeom prst="ellipse">
            <a:avLst/>
          </a:prstGeom>
          <a:solidFill>
            <a:srgbClr val="00B050"/>
          </a:solidFill>
          <a:ln w="635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sp>
        <p:nvSpPr>
          <p:cNvPr id="24" name="Oval 23">
            <a:extLst>
              <a:ext uri="{FF2B5EF4-FFF2-40B4-BE49-F238E27FC236}">
                <a16:creationId xmlns:a16="http://schemas.microsoft.com/office/drawing/2014/main" xmlns="" id="{9638BF4A-1465-4A04-8971-2899B93B04DD}"/>
              </a:ext>
            </a:extLst>
          </p:cNvPr>
          <p:cNvSpPr>
            <a:spLocks noChangeAspect="1"/>
          </p:cNvSpPr>
          <p:nvPr/>
        </p:nvSpPr>
        <p:spPr>
          <a:xfrm flipH="1" flipV="1">
            <a:off x="240798" y="2862068"/>
            <a:ext cx="695142" cy="695142"/>
          </a:xfrm>
          <a:prstGeom prst="ellipse">
            <a:avLst/>
          </a:prstGeom>
          <a:solidFill>
            <a:srgbClr val="FFFF00"/>
          </a:solidFill>
          <a:ln w="635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sp>
        <p:nvSpPr>
          <p:cNvPr id="26" name="Oval 25">
            <a:extLst>
              <a:ext uri="{FF2B5EF4-FFF2-40B4-BE49-F238E27FC236}">
                <a16:creationId xmlns:a16="http://schemas.microsoft.com/office/drawing/2014/main" xmlns="" id="{9638BF4A-1465-4A04-8971-2899B93B04DD}"/>
              </a:ext>
            </a:extLst>
          </p:cNvPr>
          <p:cNvSpPr>
            <a:spLocks noChangeAspect="1"/>
          </p:cNvSpPr>
          <p:nvPr/>
        </p:nvSpPr>
        <p:spPr>
          <a:xfrm flipH="1" flipV="1">
            <a:off x="230811" y="4555640"/>
            <a:ext cx="695142" cy="695142"/>
          </a:xfrm>
          <a:prstGeom prst="ellipse">
            <a:avLst/>
          </a:prstGeom>
          <a:solidFill>
            <a:srgbClr val="FF0000"/>
          </a:solidFill>
          <a:ln w="635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grpSp>
        <p:nvGrpSpPr>
          <p:cNvPr id="12" name="Group 11"/>
          <p:cNvGrpSpPr/>
          <p:nvPr/>
        </p:nvGrpSpPr>
        <p:grpSpPr>
          <a:xfrm>
            <a:off x="5078277" y="1041412"/>
            <a:ext cx="5151323" cy="5151323"/>
            <a:chOff x="4941117" y="1145912"/>
            <a:chExt cx="5572533" cy="5572533"/>
          </a:xfrm>
        </p:grpSpPr>
        <p:grpSp>
          <p:nvGrpSpPr>
            <p:cNvPr id="4" name="Group 3">
              <a:extLst>
                <a:ext uri="{FF2B5EF4-FFF2-40B4-BE49-F238E27FC236}">
                  <a16:creationId xmlns:a16="http://schemas.microsoft.com/office/drawing/2014/main" xmlns="" id="{A9CB72C1-A9DB-4216-A691-D9CDDACDEC61}"/>
                </a:ext>
              </a:extLst>
            </p:cNvPr>
            <p:cNvGrpSpPr/>
            <p:nvPr/>
          </p:nvGrpSpPr>
          <p:grpSpPr>
            <a:xfrm>
              <a:off x="4941117" y="1145912"/>
              <a:ext cx="5572533" cy="5572533"/>
              <a:chOff x="4592137" y="-1936756"/>
              <a:chExt cx="9692640" cy="9692640"/>
            </a:xfrm>
          </p:grpSpPr>
          <p:sp>
            <p:nvSpPr>
              <p:cNvPr id="25" name="Oval 24">
                <a:extLst>
                  <a:ext uri="{FF2B5EF4-FFF2-40B4-BE49-F238E27FC236}">
                    <a16:creationId xmlns:a16="http://schemas.microsoft.com/office/drawing/2014/main" xmlns="" id="{844E1844-B5FD-4617-A388-89EDC081C79A}"/>
                  </a:ext>
                </a:extLst>
              </p:cNvPr>
              <p:cNvSpPr>
                <a:spLocks noChangeAspect="1"/>
              </p:cNvSpPr>
              <p:nvPr/>
            </p:nvSpPr>
            <p:spPr>
              <a:xfrm flipV="1">
                <a:off x="4592137" y="-1936756"/>
                <a:ext cx="9692640" cy="9692640"/>
              </a:xfrm>
              <a:prstGeom prst="ellipse">
                <a:avLst/>
              </a:prstGeom>
              <a:solidFill>
                <a:srgbClr val="FF0000"/>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sp>
            <p:nvSpPr>
              <p:cNvPr id="20" name="Oval 19">
                <a:extLst>
                  <a:ext uri="{FF2B5EF4-FFF2-40B4-BE49-F238E27FC236}">
                    <a16:creationId xmlns:a16="http://schemas.microsoft.com/office/drawing/2014/main" xmlns="" id="{89B8E11F-C1D7-4EE6-8FFD-163991F06DF4}"/>
                  </a:ext>
                </a:extLst>
              </p:cNvPr>
              <p:cNvSpPr>
                <a:spLocks noChangeAspect="1"/>
              </p:cNvSpPr>
              <p:nvPr/>
            </p:nvSpPr>
            <p:spPr>
              <a:xfrm flipV="1">
                <a:off x="5506537" y="-1022356"/>
                <a:ext cx="7863840" cy="7863840"/>
              </a:xfrm>
              <a:prstGeom prst="ellipse">
                <a:avLst/>
              </a:prstGeom>
              <a:solidFill>
                <a:srgbClr val="FFFF00"/>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sp>
            <p:nvSpPr>
              <p:cNvPr id="21" name="Oval 20">
                <a:extLst>
                  <a:ext uri="{FF2B5EF4-FFF2-40B4-BE49-F238E27FC236}">
                    <a16:creationId xmlns:a16="http://schemas.microsoft.com/office/drawing/2014/main" xmlns="" id="{9638BF4A-1465-4A04-8971-2899B93B04DD}"/>
                  </a:ext>
                </a:extLst>
              </p:cNvPr>
              <p:cNvSpPr>
                <a:spLocks noChangeAspect="1"/>
              </p:cNvSpPr>
              <p:nvPr/>
            </p:nvSpPr>
            <p:spPr>
              <a:xfrm flipV="1">
                <a:off x="6420937" y="-107956"/>
                <a:ext cx="6035040" cy="6035040"/>
              </a:xfrm>
              <a:prstGeom prst="ellipse">
                <a:avLst/>
              </a:prstGeom>
              <a:solidFill>
                <a:srgbClr val="00B050"/>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grpSp>
        <p:grpSp>
          <p:nvGrpSpPr>
            <p:cNvPr id="10" name="Group 9"/>
            <p:cNvGrpSpPr/>
            <p:nvPr/>
          </p:nvGrpSpPr>
          <p:grpSpPr>
            <a:xfrm>
              <a:off x="7272857" y="4441794"/>
              <a:ext cx="1735719" cy="1910065"/>
              <a:chOff x="7272857" y="4441794"/>
              <a:chExt cx="1735719" cy="1910065"/>
            </a:xfrm>
          </p:grpSpPr>
          <p:sp>
            <p:nvSpPr>
              <p:cNvPr id="3" name="Rectangle 2"/>
              <p:cNvSpPr/>
              <p:nvPr/>
            </p:nvSpPr>
            <p:spPr>
              <a:xfrm>
                <a:off x="7272857" y="5498442"/>
                <a:ext cx="913580" cy="8534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841329" y="4903459"/>
                <a:ext cx="476995" cy="525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89927" y="4441794"/>
                <a:ext cx="918649"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BHC</a:t>
                </a:r>
                <a:endParaRPr lang="en-US" sz="2400" dirty="0">
                  <a:latin typeface="Arial" panose="020B0604020202020204" pitchFamily="34" charset="0"/>
                  <a:cs typeface="Arial" panose="020B0604020202020204" pitchFamily="34" charset="0"/>
                </a:endParaRPr>
              </a:p>
            </p:txBody>
          </p:sp>
        </p:grpSp>
      </p:grpSp>
      <p:sp>
        <p:nvSpPr>
          <p:cNvPr id="11" name="Rectangle 10"/>
          <p:cNvSpPr/>
          <p:nvPr/>
        </p:nvSpPr>
        <p:spPr>
          <a:xfrm>
            <a:off x="0" y="867858"/>
            <a:ext cx="12192000" cy="551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00174" y="45865"/>
            <a:ext cx="8351856" cy="769441"/>
          </a:xfrm>
          <a:prstGeom prst="rect">
            <a:avLst/>
          </a:prstGeom>
          <a:noFill/>
        </p:spPr>
        <p:txBody>
          <a:bodyPr wrap="square" rtlCol="0">
            <a:spAutoFit/>
          </a:bodyPr>
          <a:lstStyle/>
          <a:p>
            <a:r>
              <a:rPr lang="en-US" sz="4400" b="1" dirty="0" smtClean="0">
                <a:latin typeface="+mj-lt"/>
              </a:rPr>
              <a:t>Integrated Care: MLK BHC</a:t>
            </a:r>
            <a:endParaRPr lang="en-US" sz="4400" b="1"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4033" y="6244442"/>
            <a:ext cx="1432548" cy="36171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1916" y="6019115"/>
            <a:ext cx="924758" cy="57026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2175" y="6233886"/>
            <a:ext cx="1276523" cy="457421"/>
          </a:xfrm>
          <a:prstGeom prst="rect">
            <a:avLst/>
          </a:prstGeom>
        </p:spPr>
      </p:pic>
    </p:spTree>
    <p:extLst>
      <p:ext uri="{BB962C8B-B14F-4D97-AF65-F5344CB8AC3E}">
        <p14:creationId xmlns:p14="http://schemas.microsoft.com/office/powerpoint/2010/main" val="1831754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67858"/>
            <a:ext cx="12192000" cy="551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00174" y="45865"/>
            <a:ext cx="8351856" cy="769441"/>
          </a:xfrm>
          <a:prstGeom prst="rect">
            <a:avLst/>
          </a:prstGeom>
          <a:noFill/>
        </p:spPr>
        <p:txBody>
          <a:bodyPr wrap="square" rtlCol="0">
            <a:spAutoFit/>
          </a:bodyPr>
          <a:lstStyle/>
          <a:p>
            <a:r>
              <a:rPr lang="en-US" sz="4400" b="1" dirty="0" smtClean="0">
                <a:latin typeface="+mj-lt"/>
              </a:rPr>
              <a:t>Integrated Care: MLK BHC</a:t>
            </a:r>
            <a:endParaRPr lang="en-US" sz="4400" b="1" dirty="0">
              <a:latin typeface="+mj-lt"/>
            </a:endParaRPr>
          </a:p>
        </p:txBody>
      </p:sp>
      <p:sp>
        <p:nvSpPr>
          <p:cNvPr id="5" name="TextBox 4"/>
          <p:cNvSpPr txBox="1"/>
          <p:nvPr/>
        </p:nvSpPr>
        <p:spPr>
          <a:xfrm>
            <a:off x="854722" y="1148089"/>
            <a:ext cx="2864887" cy="6124754"/>
          </a:xfrm>
          <a:prstGeom prst="rect">
            <a:avLst/>
          </a:prstGeom>
          <a:noFill/>
        </p:spPr>
        <p:txBody>
          <a:bodyPr wrap="none" rtlCol="0">
            <a:spAutoFit/>
          </a:bodyPr>
          <a:lstStyle/>
          <a:p>
            <a:r>
              <a:rPr lang="en-US" sz="2800" b="1" u="sng" dirty="0" smtClean="0"/>
              <a:t>Multiple Agencies</a:t>
            </a:r>
          </a:p>
          <a:p>
            <a:pPr marL="457200" indent="-457200">
              <a:buFont typeface="Arial"/>
              <a:buChar char="•"/>
            </a:pPr>
            <a:r>
              <a:rPr lang="en-US" sz="2800" dirty="0" smtClean="0"/>
              <a:t>3 Health </a:t>
            </a:r>
            <a:r>
              <a:rPr lang="en-US" sz="2800" dirty="0" err="1" smtClean="0"/>
              <a:t>Depts</a:t>
            </a:r>
            <a:endParaRPr lang="en-US" sz="2800" dirty="0" smtClean="0"/>
          </a:p>
          <a:p>
            <a:pPr marL="457200" indent="-457200">
              <a:buFont typeface="Arial"/>
              <a:buChar char="•"/>
            </a:pPr>
            <a:r>
              <a:rPr lang="en-US" sz="2800" dirty="0" smtClean="0"/>
              <a:t>Probation</a:t>
            </a:r>
          </a:p>
          <a:p>
            <a:pPr marL="457200" indent="-457200">
              <a:buFont typeface="Arial"/>
              <a:buChar char="•"/>
            </a:pPr>
            <a:r>
              <a:rPr lang="en-US" sz="2800" dirty="0" smtClean="0"/>
              <a:t>Workforce </a:t>
            </a:r>
            <a:r>
              <a:rPr lang="en-US" sz="2800" dirty="0" err="1" smtClean="0"/>
              <a:t>Dev</a:t>
            </a:r>
            <a:endParaRPr lang="en-US" sz="2800" dirty="0" smtClean="0"/>
          </a:p>
          <a:p>
            <a:r>
              <a:rPr lang="en-US" sz="2800" b="1" u="sng" dirty="0" smtClean="0"/>
              <a:t>Full Continuum</a:t>
            </a:r>
          </a:p>
          <a:p>
            <a:pPr marL="457200" indent="-457200">
              <a:buFont typeface="Arial"/>
              <a:buChar char="•"/>
            </a:pPr>
            <a:r>
              <a:rPr lang="en-US" sz="2800" dirty="0" smtClean="0"/>
              <a:t>Residential (x4)</a:t>
            </a:r>
          </a:p>
          <a:p>
            <a:pPr marL="457200" indent="-457200">
              <a:buFont typeface="Arial"/>
              <a:buChar char="•"/>
            </a:pPr>
            <a:r>
              <a:rPr lang="en-US" sz="2800" dirty="0" smtClean="0"/>
              <a:t>IOP/OP/Detox</a:t>
            </a:r>
          </a:p>
          <a:p>
            <a:pPr marL="457200" indent="-457200">
              <a:buFont typeface="Arial"/>
              <a:buChar char="•"/>
            </a:pPr>
            <a:r>
              <a:rPr lang="en-US" sz="2800" dirty="0" smtClean="0"/>
              <a:t>Training/Jobs</a:t>
            </a:r>
            <a:endParaRPr lang="en-US" sz="2800" dirty="0"/>
          </a:p>
          <a:p>
            <a:r>
              <a:rPr lang="en-US" sz="2800" b="1" u="sng" dirty="0" smtClean="0"/>
              <a:t>Diversion 101</a:t>
            </a:r>
          </a:p>
          <a:p>
            <a:pPr marL="457200" indent="-457200">
              <a:buFont typeface="Arial"/>
              <a:buChar char="•"/>
            </a:pPr>
            <a:r>
              <a:rPr lang="en-US" sz="2800" dirty="0" smtClean="0"/>
              <a:t>Streets</a:t>
            </a:r>
          </a:p>
          <a:p>
            <a:pPr marL="457200" indent="-457200">
              <a:buFont typeface="Arial"/>
              <a:buChar char="•"/>
            </a:pPr>
            <a:r>
              <a:rPr lang="en-US" sz="2800" dirty="0" smtClean="0"/>
              <a:t>Jail</a:t>
            </a:r>
          </a:p>
          <a:p>
            <a:pPr marL="457200" indent="-457200">
              <a:buFont typeface="Arial"/>
              <a:buChar char="•"/>
            </a:pPr>
            <a:r>
              <a:rPr lang="en-US" sz="2800" dirty="0" smtClean="0"/>
              <a:t>Isolation</a:t>
            </a:r>
          </a:p>
          <a:p>
            <a:endParaRPr lang="en-US" sz="2800" dirty="0" smtClean="0"/>
          </a:p>
          <a:p>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16" y="1145912"/>
            <a:ext cx="615105" cy="57436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16" y="2852211"/>
            <a:ext cx="615105" cy="57436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16" y="4591945"/>
            <a:ext cx="615105" cy="574369"/>
          </a:xfrm>
          <a:prstGeom prst="rect">
            <a:avLst/>
          </a:prstGeom>
        </p:spPr>
      </p:pic>
      <p:grpSp>
        <p:nvGrpSpPr>
          <p:cNvPr id="30" name="Group 29"/>
          <p:cNvGrpSpPr/>
          <p:nvPr/>
        </p:nvGrpSpPr>
        <p:grpSpPr>
          <a:xfrm>
            <a:off x="5078277" y="1041412"/>
            <a:ext cx="5151323" cy="5151323"/>
            <a:chOff x="4941117" y="1145912"/>
            <a:chExt cx="5572533" cy="5572533"/>
          </a:xfrm>
        </p:grpSpPr>
        <p:grpSp>
          <p:nvGrpSpPr>
            <p:cNvPr id="31" name="Group 30">
              <a:extLst>
                <a:ext uri="{FF2B5EF4-FFF2-40B4-BE49-F238E27FC236}">
                  <a16:creationId xmlns:a16="http://schemas.microsoft.com/office/drawing/2014/main" xmlns="" id="{A9CB72C1-A9DB-4216-A691-D9CDDACDEC61}"/>
                </a:ext>
              </a:extLst>
            </p:cNvPr>
            <p:cNvGrpSpPr/>
            <p:nvPr/>
          </p:nvGrpSpPr>
          <p:grpSpPr>
            <a:xfrm>
              <a:off x="4941117" y="1145912"/>
              <a:ext cx="5572533" cy="5572533"/>
              <a:chOff x="4592137" y="-1936756"/>
              <a:chExt cx="9692640" cy="9692640"/>
            </a:xfrm>
          </p:grpSpPr>
          <p:sp>
            <p:nvSpPr>
              <p:cNvPr id="36" name="Oval 35">
                <a:extLst>
                  <a:ext uri="{FF2B5EF4-FFF2-40B4-BE49-F238E27FC236}">
                    <a16:creationId xmlns:a16="http://schemas.microsoft.com/office/drawing/2014/main" xmlns="" id="{844E1844-B5FD-4617-A388-89EDC081C79A}"/>
                  </a:ext>
                </a:extLst>
              </p:cNvPr>
              <p:cNvSpPr>
                <a:spLocks noChangeAspect="1"/>
              </p:cNvSpPr>
              <p:nvPr/>
            </p:nvSpPr>
            <p:spPr>
              <a:xfrm flipV="1">
                <a:off x="4592137" y="-1936756"/>
                <a:ext cx="9692640" cy="9692640"/>
              </a:xfrm>
              <a:prstGeom prst="ellipse">
                <a:avLst/>
              </a:prstGeom>
              <a:solidFill>
                <a:srgbClr val="FF0000"/>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sp>
            <p:nvSpPr>
              <p:cNvPr id="37" name="Oval 36">
                <a:extLst>
                  <a:ext uri="{FF2B5EF4-FFF2-40B4-BE49-F238E27FC236}">
                    <a16:creationId xmlns:a16="http://schemas.microsoft.com/office/drawing/2014/main" xmlns="" id="{89B8E11F-C1D7-4EE6-8FFD-163991F06DF4}"/>
                  </a:ext>
                </a:extLst>
              </p:cNvPr>
              <p:cNvSpPr>
                <a:spLocks noChangeAspect="1"/>
              </p:cNvSpPr>
              <p:nvPr/>
            </p:nvSpPr>
            <p:spPr>
              <a:xfrm flipV="1">
                <a:off x="5506537" y="-1022356"/>
                <a:ext cx="7863840" cy="7863840"/>
              </a:xfrm>
              <a:prstGeom prst="ellipse">
                <a:avLst/>
              </a:prstGeom>
              <a:solidFill>
                <a:srgbClr val="FFFF00"/>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sp>
            <p:nvSpPr>
              <p:cNvPr id="38" name="Oval 37">
                <a:extLst>
                  <a:ext uri="{FF2B5EF4-FFF2-40B4-BE49-F238E27FC236}">
                    <a16:creationId xmlns:a16="http://schemas.microsoft.com/office/drawing/2014/main" xmlns="" id="{9638BF4A-1465-4A04-8971-2899B93B04DD}"/>
                  </a:ext>
                </a:extLst>
              </p:cNvPr>
              <p:cNvSpPr>
                <a:spLocks noChangeAspect="1"/>
              </p:cNvSpPr>
              <p:nvPr/>
            </p:nvSpPr>
            <p:spPr>
              <a:xfrm flipV="1">
                <a:off x="6420937" y="-107956"/>
                <a:ext cx="6035040" cy="6035040"/>
              </a:xfrm>
              <a:prstGeom prst="ellipse">
                <a:avLst/>
              </a:prstGeom>
              <a:solidFill>
                <a:srgbClr val="00B050"/>
              </a:solidFill>
              <a:ln w="63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Calibri"/>
                  <a:ea typeface="+mn-ea"/>
                  <a:cs typeface="+mn-cs"/>
                </a:endParaRPr>
              </a:p>
            </p:txBody>
          </p:sp>
        </p:grpSp>
        <p:grpSp>
          <p:nvGrpSpPr>
            <p:cNvPr id="32" name="Group 31"/>
            <p:cNvGrpSpPr/>
            <p:nvPr/>
          </p:nvGrpSpPr>
          <p:grpSpPr>
            <a:xfrm>
              <a:off x="7272857" y="4441794"/>
              <a:ext cx="1735719" cy="1910065"/>
              <a:chOff x="7272857" y="4441794"/>
              <a:chExt cx="1735719" cy="1910065"/>
            </a:xfrm>
          </p:grpSpPr>
          <p:sp>
            <p:nvSpPr>
              <p:cNvPr id="33" name="Rectangle 32"/>
              <p:cNvSpPr/>
              <p:nvPr/>
            </p:nvSpPr>
            <p:spPr>
              <a:xfrm>
                <a:off x="7272857" y="5498442"/>
                <a:ext cx="913580" cy="8534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H="1">
                <a:off x="7841329" y="4903459"/>
                <a:ext cx="476995" cy="525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089927" y="4441794"/>
                <a:ext cx="918649"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BHC</a:t>
                </a:r>
                <a:endParaRPr lang="en-US" sz="2400" dirty="0">
                  <a:latin typeface="Arial" panose="020B0604020202020204" pitchFamily="34" charset="0"/>
                  <a:cs typeface="Arial" panose="020B0604020202020204" pitchFamily="34" charset="0"/>
                </a:endParaRPr>
              </a:p>
            </p:txBody>
          </p:sp>
        </p:grpSp>
      </p:gr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4033" y="6244442"/>
            <a:ext cx="1432548" cy="36171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1916" y="6019115"/>
            <a:ext cx="924758" cy="570267"/>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2175" y="6233886"/>
            <a:ext cx="1276523" cy="457421"/>
          </a:xfrm>
          <a:prstGeom prst="rect">
            <a:avLst/>
          </a:prstGeom>
        </p:spPr>
      </p:pic>
    </p:spTree>
    <p:extLst>
      <p:ext uri="{BB962C8B-B14F-4D97-AF65-F5344CB8AC3E}">
        <p14:creationId xmlns:p14="http://schemas.microsoft.com/office/powerpoint/2010/main" val="405081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83129" y="2917961"/>
            <a:ext cx="10270671" cy="1754326"/>
          </a:xfrm>
          <a:prstGeom prst="rect">
            <a:avLst/>
          </a:prstGeom>
          <a:noFill/>
        </p:spPr>
        <p:txBody>
          <a:bodyPr wrap="square" rtlCol="0">
            <a:spAutoFit/>
          </a:bodyPr>
          <a:lstStyle/>
          <a:p>
            <a:pPr algn="ctr"/>
            <a:r>
              <a:rPr lang="en-US" sz="5400" b="1" dirty="0" smtClean="0">
                <a:solidFill>
                  <a:srgbClr val="BED9D6"/>
                </a:solidFill>
              </a:rPr>
              <a:t>HOUSING FOR PEOPLE EXPERIENCING HOMELESSNESS</a:t>
            </a:r>
            <a:endParaRPr lang="en-US" sz="1600" b="1" dirty="0">
              <a:solidFill>
                <a:srgbClr val="BED9D6"/>
              </a:solidFill>
            </a:endParaRPr>
          </a:p>
        </p:txBody>
      </p:sp>
    </p:spTree>
    <p:extLst>
      <p:ext uri="{BB962C8B-B14F-4D97-AF65-F5344CB8AC3E}">
        <p14:creationId xmlns:p14="http://schemas.microsoft.com/office/powerpoint/2010/main" val="156236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2276203" y="3140029"/>
            <a:ext cx="7639594" cy="1723549"/>
          </a:xfrm>
          <a:prstGeom prst="rect">
            <a:avLst/>
          </a:prstGeom>
          <a:noFill/>
        </p:spPr>
        <p:txBody>
          <a:bodyPr wrap="square" rtlCol="0">
            <a:spAutoFit/>
          </a:bodyPr>
          <a:lstStyle/>
          <a:p>
            <a:pPr algn="ctr"/>
            <a:r>
              <a:rPr lang="en-US" sz="5400" b="1" dirty="0" smtClean="0">
                <a:solidFill>
                  <a:srgbClr val="BED9D6"/>
                </a:solidFill>
              </a:rPr>
              <a:t>LIBBY BOYCE</a:t>
            </a:r>
          </a:p>
          <a:p>
            <a:pPr algn="ctr"/>
            <a:r>
              <a:rPr lang="en-US" sz="2800" b="1" dirty="0" smtClean="0">
                <a:solidFill>
                  <a:srgbClr val="BED9D6"/>
                </a:solidFill>
              </a:rPr>
              <a:t>DIRECTOR, HOUSING FOR HEALTH DIVISION,</a:t>
            </a:r>
          </a:p>
          <a:p>
            <a:pPr algn="ctr"/>
            <a:r>
              <a:rPr lang="en-US" sz="2400" b="1" dirty="0" smtClean="0">
                <a:solidFill>
                  <a:srgbClr val="BED9D6"/>
                </a:solidFill>
              </a:rPr>
              <a:t>LA COUNTY DEPARTMENT OF HEALTH SERVICES</a:t>
            </a:r>
            <a:endParaRPr lang="en-US" sz="2400" b="1" dirty="0">
              <a:solidFill>
                <a:srgbClr val="BED9D6"/>
              </a:solidFill>
            </a:endParaRPr>
          </a:p>
        </p:txBody>
      </p:sp>
    </p:spTree>
    <p:extLst>
      <p:ext uri="{BB962C8B-B14F-4D97-AF65-F5344CB8AC3E}">
        <p14:creationId xmlns:p14="http://schemas.microsoft.com/office/powerpoint/2010/main" val="257334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54328" y="3032466"/>
            <a:ext cx="10270671" cy="2092881"/>
          </a:xfrm>
          <a:prstGeom prst="rect">
            <a:avLst/>
          </a:prstGeom>
          <a:noFill/>
        </p:spPr>
        <p:txBody>
          <a:bodyPr wrap="square" rtlCol="0">
            <a:spAutoFit/>
          </a:bodyPr>
          <a:lstStyle/>
          <a:p>
            <a:pPr algn="ctr"/>
            <a:r>
              <a:rPr lang="en-US" sz="6500" b="1" dirty="0" smtClean="0">
                <a:solidFill>
                  <a:srgbClr val="BED9D6"/>
                </a:solidFill>
              </a:rPr>
              <a:t>WELCOME AND INTRODUCTIONS</a:t>
            </a:r>
            <a:endParaRPr lang="en-US" sz="6500" b="1" dirty="0">
              <a:solidFill>
                <a:srgbClr val="BED9D6"/>
              </a:solidFill>
            </a:endParaRPr>
          </a:p>
        </p:txBody>
      </p:sp>
    </p:spTree>
    <p:extLst>
      <p:ext uri="{BB962C8B-B14F-4D97-AF65-F5344CB8AC3E}">
        <p14:creationId xmlns:p14="http://schemas.microsoft.com/office/powerpoint/2010/main" val="864705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0701" y="0"/>
            <a:ext cx="8891059" cy="6668294"/>
          </a:xfrm>
        </p:spPr>
      </p:pic>
    </p:spTree>
    <p:extLst>
      <p:ext uri="{BB962C8B-B14F-4D97-AF65-F5344CB8AC3E}">
        <p14:creationId xmlns:p14="http://schemas.microsoft.com/office/powerpoint/2010/main" val="168621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972" y="0"/>
            <a:ext cx="9150056" cy="6858000"/>
          </a:xfrm>
          <a:prstGeom prst="rect">
            <a:avLst/>
          </a:prstGeom>
        </p:spPr>
      </p:pic>
    </p:spTree>
    <p:extLst>
      <p:ext uri="{BB962C8B-B14F-4D97-AF65-F5344CB8AC3E}">
        <p14:creationId xmlns:p14="http://schemas.microsoft.com/office/powerpoint/2010/main" val="1061170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73616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3523706" y="2290943"/>
            <a:ext cx="5144588" cy="1600438"/>
          </a:xfrm>
          <a:prstGeom prst="rect">
            <a:avLst/>
          </a:prstGeom>
          <a:noFill/>
        </p:spPr>
        <p:txBody>
          <a:bodyPr wrap="square" rtlCol="0">
            <a:spAutoFit/>
          </a:bodyPr>
          <a:lstStyle/>
          <a:p>
            <a:pPr algn="ctr"/>
            <a:r>
              <a:rPr lang="en-US" sz="5400" b="1" dirty="0" smtClean="0">
                <a:solidFill>
                  <a:srgbClr val="BED9D6"/>
                </a:solidFill>
              </a:rPr>
              <a:t>EMILIO SALAS</a:t>
            </a:r>
          </a:p>
          <a:p>
            <a:pPr algn="ctr"/>
            <a:r>
              <a:rPr lang="en-US" sz="2800" b="1" dirty="0" smtClean="0">
                <a:solidFill>
                  <a:srgbClr val="BED9D6"/>
                </a:solidFill>
              </a:rPr>
              <a:t>DEPUTY EXECUTIVE DIRECTOR,</a:t>
            </a:r>
          </a:p>
          <a:p>
            <a:pPr algn="ctr"/>
            <a:r>
              <a:rPr lang="en-US" sz="1600" b="1" dirty="0" smtClean="0">
                <a:solidFill>
                  <a:srgbClr val="BED9D6"/>
                </a:solidFill>
              </a:rPr>
              <a:t>LOS ANGELES COUNTY DEVELOPMENT AUTHORITY</a:t>
            </a:r>
            <a:endParaRPr lang="en-US" sz="1600" b="1" dirty="0">
              <a:solidFill>
                <a:srgbClr val="BED9D6"/>
              </a:solidFill>
            </a:endParaRPr>
          </a:p>
        </p:txBody>
      </p:sp>
      <p:sp>
        <p:nvSpPr>
          <p:cNvPr id="7" name="TextBox 6"/>
          <p:cNvSpPr txBox="1"/>
          <p:nvPr/>
        </p:nvSpPr>
        <p:spPr>
          <a:xfrm>
            <a:off x="2369867" y="4156460"/>
            <a:ext cx="7639594" cy="1600438"/>
          </a:xfrm>
          <a:prstGeom prst="rect">
            <a:avLst/>
          </a:prstGeom>
          <a:noFill/>
        </p:spPr>
        <p:txBody>
          <a:bodyPr wrap="square" rtlCol="0">
            <a:spAutoFit/>
          </a:bodyPr>
          <a:lstStyle/>
          <a:p>
            <a:pPr algn="ctr"/>
            <a:r>
              <a:rPr lang="en-US" sz="5400" b="1" dirty="0" smtClean="0">
                <a:solidFill>
                  <a:srgbClr val="BED9D6"/>
                </a:solidFill>
              </a:rPr>
              <a:t>RUSHMORE CERVANTES</a:t>
            </a:r>
          </a:p>
          <a:p>
            <a:pPr algn="ctr"/>
            <a:r>
              <a:rPr lang="en-US" sz="2800" b="1" dirty="0" smtClean="0">
                <a:solidFill>
                  <a:srgbClr val="BED9D6"/>
                </a:solidFill>
              </a:rPr>
              <a:t>GENERAL MANAGER,</a:t>
            </a:r>
          </a:p>
          <a:p>
            <a:pPr algn="ctr"/>
            <a:r>
              <a:rPr lang="en-US" sz="1600" b="1" dirty="0" smtClean="0">
                <a:solidFill>
                  <a:srgbClr val="BED9D6"/>
                </a:solidFill>
              </a:rPr>
              <a:t>LOS ANGELES HOUSING + COMMUNITY INVESTMENT DEPARTMENT</a:t>
            </a:r>
            <a:endParaRPr lang="en-US" sz="1600" b="1" dirty="0">
              <a:solidFill>
                <a:srgbClr val="BED9D6"/>
              </a:solidFill>
            </a:endParaRPr>
          </a:p>
        </p:txBody>
      </p:sp>
    </p:spTree>
    <p:extLst>
      <p:ext uri="{BB962C8B-B14F-4D97-AF65-F5344CB8AC3E}">
        <p14:creationId xmlns:p14="http://schemas.microsoft.com/office/powerpoint/2010/main" val="1295846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5270" y="551289"/>
            <a:ext cx="3046730" cy="5109091"/>
          </a:xfrm>
          <a:prstGeom prst="rect">
            <a:avLst/>
          </a:prstGeom>
          <a:noFill/>
        </p:spPr>
        <p:txBody>
          <a:bodyPr wrap="square" rtlCol="0">
            <a:spAutoFit/>
          </a:bodyPr>
          <a:lstStyle/>
          <a:p>
            <a:r>
              <a:rPr lang="en-US" sz="1600" b="1" dirty="0" err="1">
                <a:solidFill>
                  <a:srgbClr val="1C2A44"/>
                </a:solidFill>
                <a:latin typeface="Arial" panose="020B0604020202020204" pitchFamily="34" charset="0"/>
                <a:cs typeface="Arial" panose="020B0604020202020204" pitchFamily="34" charset="0"/>
              </a:rPr>
              <a:t>PHAs</a:t>
            </a:r>
            <a:r>
              <a:rPr lang="en-US" sz="1600" b="1" dirty="0">
                <a:solidFill>
                  <a:srgbClr val="1C2A44"/>
                </a:solidFill>
                <a:latin typeface="Arial" panose="020B0604020202020204" pitchFamily="34" charset="0"/>
                <a:cs typeface="Arial" panose="020B0604020202020204" pitchFamily="34" charset="0"/>
              </a:rPr>
              <a:t> located in the County of Los Angeles:</a:t>
            </a:r>
          </a:p>
          <a:p>
            <a:pPr marL="342900" indent="-342900">
              <a:buFontTx/>
              <a:buAutoNum type="arabicPeriod"/>
            </a:pPr>
            <a:r>
              <a:rPr lang="en-US" sz="2000" b="1" dirty="0">
                <a:solidFill>
                  <a:srgbClr val="1C2A44"/>
                </a:solidFill>
                <a:latin typeface="Arial" panose="020B0604020202020204" pitchFamily="34" charset="0"/>
                <a:cs typeface="Arial" panose="020B0604020202020204" pitchFamily="34" charset="0"/>
              </a:rPr>
              <a:t>Los Angeles County</a:t>
            </a:r>
          </a:p>
          <a:p>
            <a:pPr marL="342900" indent="-342900">
              <a:buFontTx/>
              <a:buAutoNum type="arabicPeriod"/>
            </a:pPr>
            <a:r>
              <a:rPr lang="en-US" sz="2000" b="1" dirty="0">
                <a:solidFill>
                  <a:srgbClr val="1C2A44"/>
                </a:solidFill>
                <a:latin typeface="Arial" panose="020B0604020202020204" pitchFamily="34" charset="0"/>
                <a:cs typeface="Arial" panose="020B0604020202020204" pitchFamily="34" charset="0"/>
              </a:rPr>
              <a:t>Los Angeles City</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Baldwin Park</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Burbank</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Compton</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Culver City</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Glendale</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Hawaiian Gardens</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Hawthorne</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Inglewood</a:t>
            </a:r>
          </a:p>
          <a:p>
            <a:pPr marL="342900" indent="-342900">
              <a:buAutoNum type="arabicPeriod"/>
            </a:pPr>
            <a:r>
              <a:rPr lang="en-US" sz="1400" b="1" dirty="0">
                <a:solidFill>
                  <a:srgbClr val="1C2A44"/>
                </a:solidFill>
                <a:latin typeface="Arial" panose="020B0604020202020204" pitchFamily="34" charset="0"/>
                <a:cs typeface="Arial" panose="020B0604020202020204" pitchFamily="34" charset="0"/>
              </a:rPr>
              <a:t>Long Beach</a:t>
            </a:r>
          </a:p>
          <a:p>
            <a:r>
              <a:rPr lang="en-US" sz="1400" b="1" dirty="0">
                <a:solidFill>
                  <a:srgbClr val="1C2A44"/>
                </a:solidFill>
                <a:latin typeface="Arial" panose="020B0604020202020204" pitchFamily="34" charset="0"/>
                <a:cs typeface="Arial" panose="020B0604020202020204" pitchFamily="34" charset="0"/>
              </a:rPr>
              <a:t>12. Norwalk</a:t>
            </a:r>
          </a:p>
          <a:p>
            <a:r>
              <a:rPr lang="en-US" sz="1400" b="1" dirty="0">
                <a:solidFill>
                  <a:srgbClr val="1C2A44"/>
                </a:solidFill>
                <a:latin typeface="Arial" panose="020B0604020202020204" pitchFamily="34" charset="0"/>
                <a:cs typeface="Arial" panose="020B0604020202020204" pitchFamily="34" charset="0"/>
              </a:rPr>
              <a:t>13. Pasadena</a:t>
            </a:r>
          </a:p>
          <a:p>
            <a:r>
              <a:rPr lang="en-US" sz="1400" b="1" dirty="0">
                <a:solidFill>
                  <a:srgbClr val="1C2A44"/>
                </a:solidFill>
                <a:latin typeface="Arial" panose="020B0604020202020204" pitchFamily="34" charset="0"/>
                <a:cs typeface="Arial" panose="020B0604020202020204" pitchFamily="34" charset="0"/>
              </a:rPr>
              <a:t>14. Pico Rivera</a:t>
            </a:r>
          </a:p>
          <a:p>
            <a:r>
              <a:rPr lang="en-US" sz="1400" b="1" dirty="0">
                <a:solidFill>
                  <a:srgbClr val="1C2A44"/>
                </a:solidFill>
                <a:latin typeface="Arial" panose="020B0604020202020204" pitchFamily="34" charset="0"/>
                <a:cs typeface="Arial" panose="020B0604020202020204" pitchFamily="34" charset="0"/>
              </a:rPr>
              <a:t>15. Pomona</a:t>
            </a:r>
          </a:p>
          <a:p>
            <a:r>
              <a:rPr lang="en-US" sz="1400" b="1" dirty="0">
                <a:solidFill>
                  <a:srgbClr val="1C2A44"/>
                </a:solidFill>
                <a:latin typeface="Arial" panose="020B0604020202020204" pitchFamily="34" charset="0"/>
                <a:cs typeface="Arial" panose="020B0604020202020204" pitchFamily="34" charset="0"/>
              </a:rPr>
              <a:t>16. Redondo Beach</a:t>
            </a:r>
          </a:p>
          <a:p>
            <a:r>
              <a:rPr lang="en-US" sz="1400" b="1" dirty="0">
                <a:solidFill>
                  <a:srgbClr val="1C2A44"/>
                </a:solidFill>
                <a:latin typeface="Arial" panose="020B0604020202020204" pitchFamily="34" charset="0"/>
                <a:cs typeface="Arial" panose="020B0604020202020204" pitchFamily="34" charset="0"/>
              </a:rPr>
              <a:t>17. Santa Monica</a:t>
            </a:r>
          </a:p>
          <a:p>
            <a:r>
              <a:rPr lang="en-US" sz="1400" b="1" dirty="0">
                <a:solidFill>
                  <a:srgbClr val="1C2A44"/>
                </a:solidFill>
                <a:latin typeface="Arial" panose="020B0604020202020204" pitchFamily="34" charset="0"/>
                <a:cs typeface="Arial" panose="020B0604020202020204" pitchFamily="34" charset="0"/>
              </a:rPr>
              <a:t>18. South Gate</a:t>
            </a:r>
          </a:p>
          <a:p>
            <a:r>
              <a:rPr lang="en-US" sz="1400" b="1" dirty="0">
                <a:solidFill>
                  <a:srgbClr val="1C2A44"/>
                </a:solidFill>
                <a:latin typeface="Arial" panose="020B0604020202020204" pitchFamily="34" charset="0"/>
                <a:cs typeface="Arial" panose="020B0604020202020204" pitchFamily="34" charset="0"/>
              </a:rPr>
              <a:t>19. Torrance</a:t>
            </a:r>
          </a:p>
          <a:p>
            <a:r>
              <a:rPr lang="en-US" sz="1600" b="1"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575" y="3982940"/>
            <a:ext cx="3212639" cy="415753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3" y="0"/>
            <a:ext cx="9145270" cy="6858000"/>
          </a:xfrm>
          <a:prstGeom prst="rect">
            <a:avLst/>
          </a:prstGeom>
        </p:spPr>
      </p:pic>
    </p:spTree>
    <p:extLst>
      <p:ext uri="{BB962C8B-B14F-4D97-AF65-F5344CB8AC3E}">
        <p14:creationId xmlns:p14="http://schemas.microsoft.com/office/powerpoint/2010/main" val="3319092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11130" y="-9741"/>
            <a:ext cx="5033222" cy="6858000"/>
            <a:chOff x="0" y="0"/>
            <a:chExt cx="10066444" cy="13716000"/>
          </a:xfrm>
        </p:grpSpPr>
        <p:pic>
          <p:nvPicPr>
            <p:cNvPr id="3" name="Picture 3"/>
            <p:cNvPicPr>
              <a:picLocks noChangeAspect="1"/>
            </p:cNvPicPr>
            <p:nvPr/>
          </p:nvPicPr>
          <p:blipFill>
            <a:blip r:embed="rId2"/>
            <a:srcRect l="20205" r="35180" b="8587"/>
            <a:stretch>
              <a:fillRect/>
            </a:stretch>
          </p:blipFill>
          <p:spPr>
            <a:xfrm>
              <a:off x="0" y="0"/>
              <a:ext cx="5033222" cy="6858000"/>
            </a:xfrm>
            <a:prstGeom prst="rect">
              <a:avLst/>
            </a:prstGeom>
          </p:spPr>
        </p:pic>
        <p:pic>
          <p:nvPicPr>
            <p:cNvPr id="4" name="Picture 4"/>
            <p:cNvPicPr>
              <a:picLocks noChangeAspect="1"/>
            </p:cNvPicPr>
            <p:nvPr/>
          </p:nvPicPr>
          <p:blipFill>
            <a:blip r:embed="rId3"/>
            <a:srcRect l="29978" t="5610" r="23954"/>
            <a:stretch>
              <a:fillRect/>
            </a:stretch>
          </p:blipFill>
          <p:spPr>
            <a:xfrm>
              <a:off x="0" y="6858000"/>
              <a:ext cx="5033222" cy="6858000"/>
            </a:xfrm>
            <a:prstGeom prst="rect">
              <a:avLst/>
            </a:prstGeom>
          </p:spPr>
        </p:pic>
        <p:pic>
          <p:nvPicPr>
            <p:cNvPr id="5" name="Picture 5"/>
            <p:cNvPicPr>
              <a:picLocks noChangeAspect="1"/>
            </p:cNvPicPr>
            <p:nvPr/>
          </p:nvPicPr>
          <p:blipFill>
            <a:blip r:embed="rId4"/>
            <a:srcRect l="42849" r="42849"/>
            <a:stretch>
              <a:fillRect/>
            </a:stretch>
          </p:blipFill>
          <p:spPr>
            <a:xfrm>
              <a:off x="5033222" y="0"/>
              <a:ext cx="5033222" cy="13716000"/>
            </a:xfrm>
            <a:prstGeom prst="rect">
              <a:avLst/>
            </a:prstGeom>
          </p:spPr>
        </p:pic>
      </p:grpSp>
      <p:pic>
        <p:nvPicPr>
          <p:cNvPr id="6" name="Picture 6"/>
          <p:cNvPicPr>
            <a:picLocks noChangeAspect="1"/>
          </p:cNvPicPr>
          <p:nvPr/>
        </p:nvPicPr>
        <p:blipFill>
          <a:blip r:embed="rId5"/>
          <a:srcRect l="20518" r="11745"/>
          <a:stretch>
            <a:fillRect/>
          </a:stretch>
        </p:blipFill>
        <p:spPr>
          <a:xfrm>
            <a:off x="9563232" y="-15841"/>
            <a:ext cx="6117690" cy="6864100"/>
          </a:xfrm>
          <a:prstGeom prst="rect">
            <a:avLst/>
          </a:prstGeom>
        </p:spPr>
      </p:pic>
      <p:grpSp>
        <p:nvGrpSpPr>
          <p:cNvPr id="7" name="Group 7"/>
          <p:cNvGrpSpPr/>
          <p:nvPr/>
        </p:nvGrpSpPr>
        <p:grpSpPr>
          <a:xfrm rot="-5400000">
            <a:off x="11227418" y="2758239"/>
            <a:ext cx="4381369" cy="5035725"/>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F2940"/>
            </a:solidFill>
          </p:spPr>
        </p:sp>
      </p:grpSp>
      <p:grpSp>
        <p:nvGrpSpPr>
          <p:cNvPr id="9" name="Group 9"/>
          <p:cNvGrpSpPr/>
          <p:nvPr/>
        </p:nvGrpSpPr>
        <p:grpSpPr>
          <a:xfrm rot="-10800000">
            <a:off x="13534068" y="5161517"/>
            <a:ext cx="3490967" cy="3023177"/>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81312F"/>
            </a:solidFill>
          </p:spPr>
        </p:sp>
      </p:grpSp>
      <p:sp>
        <p:nvSpPr>
          <p:cNvPr id="11" name="TextBox 11"/>
          <p:cNvSpPr txBox="1"/>
          <p:nvPr/>
        </p:nvSpPr>
        <p:spPr>
          <a:xfrm>
            <a:off x="470252" y="657799"/>
            <a:ext cx="7017731" cy="820738"/>
          </a:xfrm>
          <a:prstGeom prst="rect">
            <a:avLst/>
          </a:prstGeom>
        </p:spPr>
        <p:txBody>
          <a:bodyPr lIns="0" tIns="0" rIns="0" bIns="0" rtlCol="0" anchor="t">
            <a:spAutoFit/>
          </a:bodyPr>
          <a:lstStyle/>
          <a:p>
            <a:pPr>
              <a:lnSpc>
                <a:spcPts val="3167"/>
              </a:lnSpc>
            </a:pPr>
            <a:r>
              <a:rPr lang="en-US" sz="2533" b="1" spc="235">
                <a:solidFill>
                  <a:srgbClr val="0F2940"/>
                </a:solidFill>
                <a:latin typeface="League Spartan"/>
              </a:rPr>
              <a:t>COLLABORATION </a:t>
            </a:r>
          </a:p>
          <a:p>
            <a:pPr>
              <a:lnSpc>
                <a:spcPts val="3167"/>
              </a:lnSpc>
            </a:pPr>
            <a:r>
              <a:rPr lang="en-US" sz="2533" b="1" spc="235">
                <a:solidFill>
                  <a:srgbClr val="0F2940"/>
                </a:solidFill>
                <a:latin typeface="League Spartan"/>
              </a:rPr>
              <a:t>CITY &amp; COUNTY</a:t>
            </a:r>
          </a:p>
        </p:txBody>
      </p:sp>
      <p:sp>
        <p:nvSpPr>
          <p:cNvPr id="12" name="AutoShape 12"/>
          <p:cNvSpPr/>
          <p:nvPr/>
        </p:nvSpPr>
        <p:spPr>
          <a:xfrm>
            <a:off x="256865" y="1775113"/>
            <a:ext cx="6310933" cy="37461"/>
          </a:xfrm>
          <a:prstGeom prst="rect">
            <a:avLst/>
          </a:prstGeom>
          <a:solidFill>
            <a:srgbClr val="81312F"/>
          </a:solidFill>
        </p:spPr>
      </p:sp>
      <p:pic>
        <p:nvPicPr>
          <p:cNvPr id="13" name="Picture 13"/>
          <p:cNvPicPr>
            <a:picLocks noChangeAspect="1"/>
          </p:cNvPicPr>
          <p:nvPr/>
        </p:nvPicPr>
        <p:blipFill>
          <a:blip r:embed="rId6"/>
          <a:srcRect l="65980" t="33516" b="3336"/>
          <a:stretch>
            <a:fillRect/>
          </a:stretch>
        </p:blipFill>
        <p:spPr>
          <a:xfrm>
            <a:off x="11212771" y="113110"/>
            <a:ext cx="869077" cy="572690"/>
          </a:xfrm>
          <a:prstGeom prst="rect">
            <a:avLst/>
          </a:prstGeom>
        </p:spPr>
      </p:pic>
      <p:sp>
        <p:nvSpPr>
          <p:cNvPr id="14" name="TextBox 14"/>
          <p:cNvSpPr txBox="1"/>
          <p:nvPr/>
        </p:nvSpPr>
        <p:spPr>
          <a:xfrm>
            <a:off x="930197" y="2121575"/>
            <a:ext cx="2120121" cy="371897"/>
          </a:xfrm>
          <a:prstGeom prst="rect">
            <a:avLst/>
          </a:prstGeom>
        </p:spPr>
        <p:txBody>
          <a:bodyPr lIns="0" tIns="0" rIns="0" bIns="0" rtlCol="0" anchor="t">
            <a:spAutoFit/>
          </a:bodyPr>
          <a:lstStyle/>
          <a:p>
            <a:pPr>
              <a:lnSpc>
                <a:spcPts val="2880"/>
              </a:lnSpc>
            </a:pPr>
            <a:r>
              <a:rPr lang="en-US" sz="2400" b="1" spc="119">
                <a:solidFill>
                  <a:srgbClr val="0F2940"/>
                </a:solidFill>
                <a:latin typeface="League Spartan"/>
              </a:rPr>
              <a:t>SUCCESS</a:t>
            </a:r>
          </a:p>
        </p:txBody>
      </p:sp>
      <p:sp>
        <p:nvSpPr>
          <p:cNvPr id="15" name="TextBox 15"/>
          <p:cNvSpPr txBox="1"/>
          <p:nvPr/>
        </p:nvSpPr>
        <p:spPr>
          <a:xfrm>
            <a:off x="976342" y="2369904"/>
            <a:ext cx="4871981" cy="359073"/>
          </a:xfrm>
          <a:prstGeom prst="rect">
            <a:avLst/>
          </a:prstGeom>
        </p:spPr>
        <p:txBody>
          <a:bodyPr lIns="0" tIns="0" rIns="0" bIns="0" rtlCol="0" anchor="t">
            <a:spAutoFit/>
          </a:bodyPr>
          <a:lstStyle/>
          <a:p>
            <a:pPr>
              <a:lnSpc>
                <a:spcPts val="2800"/>
              </a:lnSpc>
            </a:pPr>
            <a:r>
              <a:rPr lang="en-US" sz="1867" spc="19">
                <a:solidFill>
                  <a:srgbClr val="0F2940"/>
                </a:solidFill>
                <a:latin typeface="Lato"/>
              </a:rPr>
              <a:t>Measure </a:t>
            </a:r>
            <a:r>
              <a:rPr lang="en-US" sz="1867" b="1" spc="19">
                <a:solidFill>
                  <a:srgbClr val="0F2940"/>
                </a:solidFill>
                <a:latin typeface="Lato"/>
              </a:rPr>
              <a:t>H </a:t>
            </a:r>
            <a:r>
              <a:rPr lang="en-US" sz="1867" spc="19">
                <a:solidFill>
                  <a:srgbClr val="0F2940"/>
                </a:solidFill>
                <a:latin typeface="Lato"/>
              </a:rPr>
              <a:t>and Proposition </a:t>
            </a:r>
            <a:r>
              <a:rPr lang="en-US" sz="1867" b="1" spc="19">
                <a:solidFill>
                  <a:srgbClr val="0F2940"/>
                </a:solidFill>
                <a:latin typeface="Lato"/>
              </a:rPr>
              <a:t>HHH</a:t>
            </a:r>
          </a:p>
        </p:txBody>
      </p:sp>
      <p:grpSp>
        <p:nvGrpSpPr>
          <p:cNvPr id="16" name="Group 16"/>
          <p:cNvGrpSpPr/>
          <p:nvPr/>
        </p:nvGrpSpPr>
        <p:grpSpPr>
          <a:xfrm>
            <a:off x="560158" y="2121575"/>
            <a:ext cx="210583" cy="210583"/>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18" name="TextBox 18"/>
          <p:cNvSpPr txBox="1"/>
          <p:nvPr/>
        </p:nvSpPr>
        <p:spPr>
          <a:xfrm>
            <a:off x="930197" y="4537329"/>
            <a:ext cx="2804592" cy="371897"/>
          </a:xfrm>
          <a:prstGeom prst="rect">
            <a:avLst/>
          </a:prstGeom>
        </p:spPr>
        <p:txBody>
          <a:bodyPr lIns="0" tIns="0" rIns="0" bIns="0" rtlCol="0" anchor="t">
            <a:spAutoFit/>
          </a:bodyPr>
          <a:lstStyle/>
          <a:p>
            <a:pPr>
              <a:lnSpc>
                <a:spcPts val="2880"/>
              </a:lnSpc>
            </a:pPr>
            <a:r>
              <a:rPr lang="en-US" sz="2400" b="1" spc="119">
                <a:solidFill>
                  <a:srgbClr val="0F2940"/>
                </a:solidFill>
                <a:latin typeface="League Spartan"/>
              </a:rPr>
              <a:t>STREAMLINING</a:t>
            </a:r>
          </a:p>
        </p:txBody>
      </p:sp>
      <p:sp>
        <p:nvSpPr>
          <p:cNvPr id="19" name="TextBox 19"/>
          <p:cNvSpPr txBox="1"/>
          <p:nvPr/>
        </p:nvSpPr>
        <p:spPr>
          <a:xfrm>
            <a:off x="930197" y="4882798"/>
            <a:ext cx="6281820" cy="807913"/>
          </a:xfrm>
          <a:prstGeom prst="rect">
            <a:avLst/>
          </a:prstGeom>
        </p:spPr>
        <p:txBody>
          <a:bodyPr lIns="0" tIns="0" rIns="0" bIns="0" rtlCol="0" anchor="t">
            <a:spAutoFit/>
          </a:bodyPr>
          <a:lstStyle/>
          <a:p>
            <a:pPr marL="308202" lvl="1" indent="-154101">
              <a:lnSpc>
                <a:spcPts val="2053"/>
              </a:lnSpc>
              <a:buFont typeface="Arial"/>
              <a:buChar char="•"/>
            </a:pPr>
            <a:r>
              <a:rPr lang="en-US" sz="1867" b="1" spc="19">
                <a:solidFill>
                  <a:srgbClr val="0F2940"/>
                </a:solidFill>
                <a:latin typeface="Lato"/>
              </a:rPr>
              <a:t>Unified </a:t>
            </a:r>
            <a:r>
              <a:rPr lang="en-US" sz="1867" spc="19">
                <a:solidFill>
                  <a:srgbClr val="0F2940"/>
                </a:solidFill>
                <a:latin typeface="Lato"/>
              </a:rPr>
              <a:t>online application </a:t>
            </a:r>
          </a:p>
          <a:p>
            <a:pPr>
              <a:lnSpc>
                <a:spcPts val="2053"/>
              </a:lnSpc>
            </a:pPr>
            <a:r>
              <a:rPr lang="en-US" sz="1867" spc="19">
                <a:solidFill>
                  <a:srgbClr val="0F2940"/>
                </a:solidFill>
                <a:latin typeface="Lato"/>
              </a:rPr>
              <a:t>      for developers (capital, vouchers, services)</a:t>
            </a:r>
          </a:p>
          <a:p>
            <a:pPr marL="308202" lvl="1" indent="-154101">
              <a:lnSpc>
                <a:spcPts val="2053"/>
              </a:lnSpc>
              <a:buFont typeface="Arial"/>
              <a:buChar char="•"/>
            </a:pPr>
            <a:r>
              <a:rPr lang="en-US" sz="1867" b="1" spc="19">
                <a:solidFill>
                  <a:srgbClr val="0F2940"/>
                </a:solidFill>
                <a:latin typeface="Lato"/>
              </a:rPr>
              <a:t>Coordinated </a:t>
            </a:r>
            <a:r>
              <a:rPr lang="en-US" sz="1867" spc="19">
                <a:solidFill>
                  <a:srgbClr val="0F2940"/>
                </a:solidFill>
                <a:latin typeface="Lato"/>
              </a:rPr>
              <a:t>application review / underwriting process</a:t>
            </a:r>
          </a:p>
        </p:txBody>
      </p:sp>
      <p:sp>
        <p:nvSpPr>
          <p:cNvPr id="20" name="TextBox 20"/>
          <p:cNvSpPr txBox="1"/>
          <p:nvPr/>
        </p:nvSpPr>
        <p:spPr>
          <a:xfrm>
            <a:off x="930197" y="3085417"/>
            <a:ext cx="2977012" cy="371897"/>
          </a:xfrm>
          <a:prstGeom prst="rect">
            <a:avLst/>
          </a:prstGeom>
        </p:spPr>
        <p:txBody>
          <a:bodyPr lIns="0" tIns="0" rIns="0" bIns="0" rtlCol="0" anchor="t">
            <a:spAutoFit/>
          </a:bodyPr>
          <a:lstStyle/>
          <a:p>
            <a:pPr>
              <a:lnSpc>
                <a:spcPts val="2880"/>
              </a:lnSpc>
            </a:pPr>
            <a:r>
              <a:rPr lang="en-US" sz="2400" b="1" spc="119">
                <a:solidFill>
                  <a:srgbClr val="0F2940"/>
                </a:solidFill>
                <a:latin typeface="League Spartan"/>
              </a:rPr>
              <a:t>MEMORANDUM</a:t>
            </a:r>
          </a:p>
        </p:txBody>
      </p:sp>
      <p:sp>
        <p:nvSpPr>
          <p:cNvPr id="21" name="TextBox 21"/>
          <p:cNvSpPr txBox="1"/>
          <p:nvPr/>
        </p:nvSpPr>
        <p:spPr>
          <a:xfrm>
            <a:off x="930197" y="3420415"/>
            <a:ext cx="6156177" cy="807913"/>
          </a:xfrm>
          <a:prstGeom prst="rect">
            <a:avLst/>
          </a:prstGeom>
        </p:spPr>
        <p:txBody>
          <a:bodyPr lIns="0" tIns="0" rIns="0" bIns="0" rtlCol="0" anchor="t">
            <a:spAutoFit/>
          </a:bodyPr>
          <a:lstStyle/>
          <a:p>
            <a:pPr marL="308202" lvl="1" indent="-154101">
              <a:lnSpc>
                <a:spcPts val="2053"/>
              </a:lnSpc>
              <a:buFont typeface="Arial"/>
              <a:buChar char="•"/>
            </a:pPr>
            <a:r>
              <a:rPr lang="en-US" sz="1867" b="1" spc="19">
                <a:solidFill>
                  <a:srgbClr val="0F2940"/>
                </a:solidFill>
                <a:latin typeface="Lato"/>
              </a:rPr>
              <a:t>City </a:t>
            </a:r>
            <a:r>
              <a:rPr lang="en-US" sz="1867" spc="19">
                <a:solidFill>
                  <a:srgbClr val="0F2940"/>
                </a:solidFill>
                <a:latin typeface="Lato"/>
              </a:rPr>
              <a:t>- 10,000 supportive housing units</a:t>
            </a:r>
          </a:p>
          <a:p>
            <a:pPr marL="308202" lvl="1" indent="-154101">
              <a:lnSpc>
                <a:spcPts val="2053"/>
              </a:lnSpc>
              <a:buFont typeface="Arial"/>
              <a:buChar char="•"/>
            </a:pPr>
            <a:r>
              <a:rPr lang="en-US" sz="1867" b="1" spc="19">
                <a:solidFill>
                  <a:srgbClr val="0F2940"/>
                </a:solidFill>
                <a:latin typeface="Lato"/>
              </a:rPr>
              <a:t>County </a:t>
            </a:r>
            <a:r>
              <a:rPr lang="en-US" sz="1867" spc="19">
                <a:solidFill>
                  <a:srgbClr val="0F2940"/>
                </a:solidFill>
                <a:latin typeface="Lato"/>
              </a:rPr>
              <a:t>- provide wrap-around services</a:t>
            </a:r>
          </a:p>
          <a:p>
            <a:pPr marL="308202" lvl="1" indent="-154101">
              <a:lnSpc>
                <a:spcPts val="2053"/>
              </a:lnSpc>
              <a:buFont typeface="Arial"/>
              <a:buChar char="•"/>
            </a:pPr>
            <a:r>
              <a:rPr lang="en-US" sz="1867" b="1" spc="19">
                <a:solidFill>
                  <a:srgbClr val="0F2940"/>
                </a:solidFill>
                <a:latin typeface="Lato"/>
              </a:rPr>
              <a:t>HACLA </a:t>
            </a:r>
            <a:r>
              <a:rPr lang="en-US" sz="1867" spc="19">
                <a:solidFill>
                  <a:srgbClr val="0F2940"/>
                </a:solidFill>
                <a:latin typeface="Lato"/>
              </a:rPr>
              <a:t>- 1,000 project-based vouchers per year</a:t>
            </a:r>
          </a:p>
        </p:txBody>
      </p:sp>
      <p:grpSp>
        <p:nvGrpSpPr>
          <p:cNvPr id="22" name="Group 22"/>
          <p:cNvGrpSpPr/>
          <p:nvPr/>
        </p:nvGrpSpPr>
        <p:grpSpPr>
          <a:xfrm>
            <a:off x="560158" y="3085417"/>
            <a:ext cx="210583" cy="210583"/>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grpSp>
        <p:nvGrpSpPr>
          <p:cNvPr id="24" name="Group 24"/>
          <p:cNvGrpSpPr/>
          <p:nvPr/>
        </p:nvGrpSpPr>
        <p:grpSpPr>
          <a:xfrm>
            <a:off x="560158" y="4537329"/>
            <a:ext cx="210583" cy="210583"/>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Tree>
    <p:extLst>
      <p:ext uri="{BB962C8B-B14F-4D97-AF65-F5344CB8AC3E}">
        <p14:creationId xmlns:p14="http://schemas.microsoft.com/office/powerpoint/2010/main" val="2875944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456517"/>
            <a:ext cx="4596110" cy="448841"/>
          </a:xfrm>
          <a:prstGeom prst="rect">
            <a:avLst/>
          </a:prstGeom>
        </p:spPr>
        <p:txBody>
          <a:bodyPr lIns="0" tIns="0" rIns="0" bIns="0" rtlCol="0" anchor="t">
            <a:spAutoFit/>
          </a:bodyPr>
          <a:lstStyle/>
          <a:p>
            <a:pPr>
              <a:lnSpc>
                <a:spcPts val="3547"/>
              </a:lnSpc>
            </a:pPr>
            <a:r>
              <a:rPr lang="en-US" sz="2533" i="1" spc="75">
                <a:solidFill>
                  <a:srgbClr val="0F2940"/>
                </a:solidFill>
                <a:latin typeface="League Spartan"/>
              </a:rPr>
              <a:t>REQUESTS OF THE STATE</a:t>
            </a:r>
          </a:p>
        </p:txBody>
      </p:sp>
      <p:sp>
        <p:nvSpPr>
          <p:cNvPr id="3" name="AutoShape 3"/>
          <p:cNvSpPr/>
          <p:nvPr/>
        </p:nvSpPr>
        <p:spPr>
          <a:xfrm>
            <a:off x="-62822" y="1197980"/>
            <a:ext cx="4338042" cy="37461"/>
          </a:xfrm>
          <a:prstGeom prst="rect">
            <a:avLst/>
          </a:prstGeom>
          <a:solidFill>
            <a:srgbClr val="81312F"/>
          </a:solidFill>
        </p:spPr>
      </p:sp>
      <p:pic>
        <p:nvPicPr>
          <p:cNvPr id="4" name="Picture 4"/>
          <p:cNvPicPr>
            <a:picLocks noChangeAspect="1"/>
          </p:cNvPicPr>
          <p:nvPr/>
        </p:nvPicPr>
        <p:blipFill>
          <a:blip r:embed="rId2"/>
          <a:srcRect l="65980" t="33516" b="3336"/>
          <a:stretch>
            <a:fillRect/>
          </a:stretch>
        </p:blipFill>
        <p:spPr>
          <a:xfrm>
            <a:off x="358960" y="5885855"/>
            <a:ext cx="869077" cy="572690"/>
          </a:xfrm>
          <a:prstGeom prst="rect">
            <a:avLst/>
          </a:prstGeom>
        </p:spPr>
      </p:pic>
      <p:grpSp>
        <p:nvGrpSpPr>
          <p:cNvPr id="5" name="Group 5"/>
          <p:cNvGrpSpPr/>
          <p:nvPr/>
        </p:nvGrpSpPr>
        <p:grpSpPr>
          <a:xfrm rot="5400000">
            <a:off x="-1292726" y="-497681"/>
            <a:ext cx="3303371" cy="3796727"/>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0F2940"/>
            </a:solidFill>
          </p:spPr>
        </p:sp>
      </p:grpSp>
      <p:grpSp>
        <p:nvGrpSpPr>
          <p:cNvPr id="7" name="Group 7"/>
          <p:cNvGrpSpPr/>
          <p:nvPr/>
        </p:nvGrpSpPr>
        <p:grpSpPr>
          <a:xfrm>
            <a:off x="-2728262" y="-1739656"/>
            <a:ext cx="3437998" cy="297730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81312F"/>
            </a:solidFill>
          </p:spPr>
        </p:sp>
      </p:grpSp>
      <p:sp>
        <p:nvSpPr>
          <p:cNvPr id="9" name="TextBox 9"/>
          <p:cNvSpPr txBox="1"/>
          <p:nvPr/>
        </p:nvSpPr>
        <p:spPr>
          <a:xfrm>
            <a:off x="7228398" y="517203"/>
            <a:ext cx="3147011" cy="371897"/>
          </a:xfrm>
          <a:prstGeom prst="rect">
            <a:avLst/>
          </a:prstGeom>
        </p:spPr>
        <p:txBody>
          <a:bodyPr lIns="0" tIns="0" rIns="0" bIns="0" rtlCol="0" anchor="t">
            <a:spAutoFit/>
          </a:bodyPr>
          <a:lstStyle/>
          <a:p>
            <a:pPr>
              <a:lnSpc>
                <a:spcPts val="2880"/>
              </a:lnSpc>
            </a:pPr>
            <a:r>
              <a:rPr lang="en-US" sz="2400" b="1" spc="89">
                <a:solidFill>
                  <a:srgbClr val="0F2940"/>
                </a:solidFill>
                <a:latin typeface="Aileron Regular"/>
              </a:rPr>
              <a:t>Incentive-Based</a:t>
            </a:r>
          </a:p>
        </p:txBody>
      </p:sp>
      <p:sp>
        <p:nvSpPr>
          <p:cNvPr id="10" name="TextBox 10"/>
          <p:cNvSpPr txBox="1"/>
          <p:nvPr/>
        </p:nvSpPr>
        <p:spPr>
          <a:xfrm>
            <a:off x="7228398" y="810386"/>
            <a:ext cx="3147011" cy="307777"/>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Funding match</a:t>
            </a:r>
          </a:p>
        </p:txBody>
      </p:sp>
      <p:grpSp>
        <p:nvGrpSpPr>
          <p:cNvPr id="11" name="Group 11"/>
          <p:cNvGrpSpPr/>
          <p:nvPr/>
        </p:nvGrpSpPr>
        <p:grpSpPr>
          <a:xfrm>
            <a:off x="6886783" y="606899"/>
            <a:ext cx="197615" cy="19761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13" name="TextBox 13"/>
          <p:cNvSpPr txBox="1"/>
          <p:nvPr/>
        </p:nvSpPr>
        <p:spPr>
          <a:xfrm>
            <a:off x="7228398" y="2181482"/>
            <a:ext cx="3147011" cy="333425"/>
          </a:xfrm>
          <a:prstGeom prst="rect">
            <a:avLst/>
          </a:prstGeom>
        </p:spPr>
        <p:txBody>
          <a:bodyPr lIns="0" tIns="0" rIns="0" bIns="0" rtlCol="0" anchor="t">
            <a:spAutoFit/>
          </a:bodyPr>
          <a:lstStyle/>
          <a:p>
            <a:pPr>
              <a:lnSpc>
                <a:spcPts val="2632"/>
              </a:lnSpc>
            </a:pPr>
            <a:r>
              <a:rPr lang="en-US" sz="2193" b="1" spc="81">
                <a:solidFill>
                  <a:srgbClr val="0F2940"/>
                </a:solidFill>
                <a:latin typeface="Aileron Regular"/>
              </a:rPr>
              <a:t>CEQA (AB 1197)</a:t>
            </a:r>
          </a:p>
        </p:txBody>
      </p:sp>
      <p:sp>
        <p:nvSpPr>
          <p:cNvPr id="14" name="TextBox 14"/>
          <p:cNvSpPr txBox="1"/>
          <p:nvPr/>
        </p:nvSpPr>
        <p:spPr>
          <a:xfrm>
            <a:off x="7228398" y="2474665"/>
            <a:ext cx="3147011" cy="307777"/>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Supportive housing exemptions</a:t>
            </a:r>
          </a:p>
        </p:txBody>
      </p:sp>
      <p:grpSp>
        <p:nvGrpSpPr>
          <p:cNvPr id="15" name="Group 15"/>
          <p:cNvGrpSpPr/>
          <p:nvPr/>
        </p:nvGrpSpPr>
        <p:grpSpPr>
          <a:xfrm>
            <a:off x="6886783" y="2255105"/>
            <a:ext cx="197615" cy="19761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17" name="TextBox 17"/>
          <p:cNvSpPr txBox="1"/>
          <p:nvPr/>
        </p:nvSpPr>
        <p:spPr>
          <a:xfrm>
            <a:off x="7228398" y="1364291"/>
            <a:ext cx="3147011" cy="333425"/>
          </a:xfrm>
          <a:prstGeom prst="rect">
            <a:avLst/>
          </a:prstGeom>
        </p:spPr>
        <p:txBody>
          <a:bodyPr lIns="0" tIns="0" rIns="0" bIns="0" rtlCol="0" anchor="t">
            <a:spAutoFit/>
          </a:bodyPr>
          <a:lstStyle/>
          <a:p>
            <a:pPr>
              <a:lnSpc>
                <a:spcPts val="2632"/>
              </a:lnSpc>
            </a:pPr>
            <a:r>
              <a:rPr lang="en-US" sz="2193" b="1" spc="81">
                <a:solidFill>
                  <a:srgbClr val="0F2940"/>
                </a:solidFill>
                <a:latin typeface="Aileron Regular"/>
              </a:rPr>
              <a:t>Rental Subsidy</a:t>
            </a:r>
          </a:p>
        </p:txBody>
      </p:sp>
      <p:sp>
        <p:nvSpPr>
          <p:cNvPr id="18" name="TextBox 18"/>
          <p:cNvSpPr txBox="1"/>
          <p:nvPr/>
        </p:nvSpPr>
        <p:spPr>
          <a:xfrm>
            <a:off x="7228398" y="1647004"/>
            <a:ext cx="3147011" cy="307777"/>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Dedicated source</a:t>
            </a:r>
          </a:p>
        </p:txBody>
      </p:sp>
      <p:grpSp>
        <p:nvGrpSpPr>
          <p:cNvPr id="19" name="Group 19"/>
          <p:cNvGrpSpPr/>
          <p:nvPr/>
        </p:nvGrpSpPr>
        <p:grpSpPr>
          <a:xfrm>
            <a:off x="6886783" y="1437914"/>
            <a:ext cx="197615" cy="197615"/>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21" name="TextBox 21"/>
          <p:cNvSpPr txBox="1"/>
          <p:nvPr/>
        </p:nvSpPr>
        <p:spPr>
          <a:xfrm>
            <a:off x="7228398" y="5508539"/>
            <a:ext cx="3811633" cy="333425"/>
          </a:xfrm>
          <a:prstGeom prst="rect">
            <a:avLst/>
          </a:prstGeom>
        </p:spPr>
        <p:txBody>
          <a:bodyPr lIns="0" tIns="0" rIns="0" bIns="0" rtlCol="0" anchor="t">
            <a:spAutoFit/>
          </a:bodyPr>
          <a:lstStyle/>
          <a:p>
            <a:pPr>
              <a:lnSpc>
                <a:spcPts val="2632"/>
              </a:lnSpc>
            </a:pPr>
            <a:r>
              <a:rPr lang="en-US" sz="2193" b="1" spc="81">
                <a:solidFill>
                  <a:srgbClr val="0F2940"/>
                </a:solidFill>
                <a:latin typeface="Aileron Regular"/>
              </a:rPr>
              <a:t>Ballot Initiative Threshold</a:t>
            </a:r>
          </a:p>
        </p:txBody>
      </p:sp>
      <p:sp>
        <p:nvSpPr>
          <p:cNvPr id="22" name="TextBox 22"/>
          <p:cNvSpPr txBox="1"/>
          <p:nvPr/>
        </p:nvSpPr>
        <p:spPr>
          <a:xfrm>
            <a:off x="7228397" y="5835055"/>
            <a:ext cx="4439036" cy="615553"/>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Lower local 2/3 requirements for local bond measures for supportive housing and services</a:t>
            </a:r>
          </a:p>
        </p:txBody>
      </p:sp>
      <p:grpSp>
        <p:nvGrpSpPr>
          <p:cNvPr id="23" name="Group 23"/>
          <p:cNvGrpSpPr/>
          <p:nvPr/>
        </p:nvGrpSpPr>
        <p:grpSpPr>
          <a:xfrm>
            <a:off x="6886783" y="5582161"/>
            <a:ext cx="197615" cy="197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25" name="TextBox 25"/>
          <p:cNvSpPr txBox="1"/>
          <p:nvPr/>
        </p:nvSpPr>
        <p:spPr>
          <a:xfrm>
            <a:off x="7228398" y="3015976"/>
            <a:ext cx="3147011" cy="333425"/>
          </a:xfrm>
          <a:prstGeom prst="rect">
            <a:avLst/>
          </a:prstGeom>
        </p:spPr>
        <p:txBody>
          <a:bodyPr lIns="0" tIns="0" rIns="0" bIns="0" rtlCol="0" anchor="t">
            <a:spAutoFit/>
          </a:bodyPr>
          <a:lstStyle/>
          <a:p>
            <a:pPr>
              <a:lnSpc>
                <a:spcPts val="2632"/>
              </a:lnSpc>
            </a:pPr>
            <a:r>
              <a:rPr lang="en-US" sz="2193" b="1" spc="81">
                <a:solidFill>
                  <a:srgbClr val="0F2940"/>
                </a:solidFill>
                <a:latin typeface="Aileron Regular"/>
              </a:rPr>
              <a:t>TCAC / CDLAC</a:t>
            </a:r>
          </a:p>
        </p:txBody>
      </p:sp>
      <p:sp>
        <p:nvSpPr>
          <p:cNvPr id="26" name="TextBox 26"/>
          <p:cNvSpPr txBox="1"/>
          <p:nvPr/>
        </p:nvSpPr>
        <p:spPr>
          <a:xfrm>
            <a:off x="7228398" y="3303688"/>
            <a:ext cx="3147011" cy="307777"/>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Geographic equity</a:t>
            </a:r>
          </a:p>
        </p:txBody>
      </p:sp>
      <p:grpSp>
        <p:nvGrpSpPr>
          <p:cNvPr id="27" name="Group 27"/>
          <p:cNvGrpSpPr/>
          <p:nvPr/>
        </p:nvGrpSpPr>
        <p:grpSpPr>
          <a:xfrm>
            <a:off x="6886783" y="3089599"/>
            <a:ext cx="197615" cy="197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29" name="TextBox 29"/>
          <p:cNvSpPr txBox="1"/>
          <p:nvPr/>
        </p:nvSpPr>
        <p:spPr>
          <a:xfrm>
            <a:off x="7228398" y="3856943"/>
            <a:ext cx="3147011" cy="333425"/>
          </a:xfrm>
          <a:prstGeom prst="rect">
            <a:avLst/>
          </a:prstGeom>
        </p:spPr>
        <p:txBody>
          <a:bodyPr lIns="0" tIns="0" rIns="0" bIns="0" rtlCol="0" anchor="t">
            <a:spAutoFit/>
          </a:bodyPr>
          <a:lstStyle/>
          <a:p>
            <a:pPr>
              <a:lnSpc>
                <a:spcPts val="2632"/>
              </a:lnSpc>
            </a:pPr>
            <a:r>
              <a:rPr lang="en-US" sz="2193" b="1" spc="81">
                <a:solidFill>
                  <a:srgbClr val="0F2940"/>
                </a:solidFill>
                <a:latin typeface="Aileron Regular"/>
              </a:rPr>
              <a:t>Medi-Cal Flexibility</a:t>
            </a:r>
          </a:p>
        </p:txBody>
      </p:sp>
      <p:sp>
        <p:nvSpPr>
          <p:cNvPr id="30" name="TextBox 30"/>
          <p:cNvSpPr txBox="1"/>
          <p:nvPr/>
        </p:nvSpPr>
        <p:spPr>
          <a:xfrm>
            <a:off x="7228397" y="4144655"/>
            <a:ext cx="4277803" cy="307777"/>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Work with local health and housing officials</a:t>
            </a:r>
          </a:p>
        </p:txBody>
      </p:sp>
      <p:grpSp>
        <p:nvGrpSpPr>
          <p:cNvPr id="31" name="Group 31"/>
          <p:cNvGrpSpPr/>
          <p:nvPr/>
        </p:nvGrpSpPr>
        <p:grpSpPr>
          <a:xfrm>
            <a:off x="6886783" y="3930567"/>
            <a:ext cx="197615" cy="197615"/>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
        <p:nvSpPr>
          <p:cNvPr id="33" name="TextBox 33"/>
          <p:cNvSpPr txBox="1"/>
          <p:nvPr/>
        </p:nvSpPr>
        <p:spPr>
          <a:xfrm>
            <a:off x="7228397" y="4685453"/>
            <a:ext cx="4439036" cy="333425"/>
          </a:xfrm>
          <a:prstGeom prst="rect">
            <a:avLst/>
          </a:prstGeom>
        </p:spPr>
        <p:txBody>
          <a:bodyPr lIns="0" tIns="0" rIns="0" bIns="0" rtlCol="0" anchor="t">
            <a:spAutoFit/>
          </a:bodyPr>
          <a:lstStyle/>
          <a:p>
            <a:pPr>
              <a:lnSpc>
                <a:spcPts val="2632"/>
              </a:lnSpc>
            </a:pPr>
            <a:r>
              <a:rPr lang="en-US" sz="2193" b="1" spc="81">
                <a:solidFill>
                  <a:srgbClr val="0F2940"/>
                </a:solidFill>
                <a:latin typeface="Aileron Regular"/>
              </a:rPr>
              <a:t>Reduce Parking Requirements</a:t>
            </a:r>
          </a:p>
        </p:txBody>
      </p:sp>
      <p:sp>
        <p:nvSpPr>
          <p:cNvPr id="34" name="TextBox 34"/>
          <p:cNvSpPr txBox="1"/>
          <p:nvPr/>
        </p:nvSpPr>
        <p:spPr>
          <a:xfrm>
            <a:off x="7228397" y="4973165"/>
            <a:ext cx="3680996" cy="307777"/>
          </a:xfrm>
          <a:prstGeom prst="rect">
            <a:avLst/>
          </a:prstGeom>
        </p:spPr>
        <p:txBody>
          <a:bodyPr lIns="0" tIns="0" rIns="0" bIns="0" rtlCol="0" anchor="t">
            <a:spAutoFit/>
          </a:bodyPr>
          <a:lstStyle/>
          <a:p>
            <a:pPr>
              <a:lnSpc>
                <a:spcPts val="2400"/>
              </a:lnSpc>
            </a:pPr>
            <a:r>
              <a:rPr lang="en-US" sz="1600" spc="16">
                <a:solidFill>
                  <a:srgbClr val="0F2940"/>
                </a:solidFill>
                <a:latin typeface="Aileron Regular"/>
              </a:rPr>
              <a:t>Increase density near transit</a:t>
            </a:r>
          </a:p>
        </p:txBody>
      </p:sp>
      <p:grpSp>
        <p:nvGrpSpPr>
          <p:cNvPr id="35" name="Group 35"/>
          <p:cNvGrpSpPr/>
          <p:nvPr/>
        </p:nvGrpSpPr>
        <p:grpSpPr>
          <a:xfrm>
            <a:off x="6886783" y="4759076"/>
            <a:ext cx="197615" cy="197615"/>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1312F"/>
            </a:solidFill>
          </p:spPr>
        </p:sp>
      </p:grpSp>
    </p:spTree>
    <p:extLst>
      <p:ext uri="{BB962C8B-B14F-4D97-AF65-F5344CB8AC3E}">
        <p14:creationId xmlns:p14="http://schemas.microsoft.com/office/powerpoint/2010/main" val="1771873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83129" y="2917961"/>
            <a:ext cx="10270671" cy="1754326"/>
          </a:xfrm>
          <a:prstGeom prst="rect">
            <a:avLst/>
          </a:prstGeom>
          <a:noFill/>
        </p:spPr>
        <p:txBody>
          <a:bodyPr wrap="square" rtlCol="0">
            <a:spAutoFit/>
          </a:bodyPr>
          <a:lstStyle/>
          <a:p>
            <a:pPr algn="ctr"/>
            <a:r>
              <a:rPr lang="en-US" sz="5400" b="1" dirty="0" smtClean="0">
                <a:solidFill>
                  <a:srgbClr val="BED9D6"/>
                </a:solidFill>
              </a:rPr>
              <a:t>HOMELESS HOUSING, ASSISTANCE, AND PREVENTION PROGRAM</a:t>
            </a:r>
            <a:endParaRPr lang="en-US" sz="1600" b="1" dirty="0">
              <a:solidFill>
                <a:srgbClr val="BED9D6"/>
              </a:solidFill>
            </a:endParaRPr>
          </a:p>
        </p:txBody>
      </p:sp>
    </p:spTree>
    <p:extLst>
      <p:ext uri="{BB962C8B-B14F-4D97-AF65-F5344CB8AC3E}">
        <p14:creationId xmlns:p14="http://schemas.microsoft.com/office/powerpoint/2010/main" val="12961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2276203" y="3140029"/>
            <a:ext cx="7639594" cy="1738938"/>
          </a:xfrm>
          <a:prstGeom prst="rect">
            <a:avLst/>
          </a:prstGeom>
          <a:noFill/>
        </p:spPr>
        <p:txBody>
          <a:bodyPr wrap="square" rtlCol="0">
            <a:spAutoFit/>
          </a:bodyPr>
          <a:lstStyle/>
          <a:p>
            <a:pPr algn="ctr"/>
            <a:r>
              <a:rPr lang="en-US" sz="5400" b="1" dirty="0" smtClean="0">
                <a:solidFill>
                  <a:srgbClr val="BED9D6"/>
                </a:solidFill>
              </a:rPr>
              <a:t>LAHELA MATTOX</a:t>
            </a:r>
          </a:p>
          <a:p>
            <a:pPr algn="ctr"/>
            <a:r>
              <a:rPr lang="en-US" sz="2800" b="1" dirty="0" smtClean="0">
                <a:solidFill>
                  <a:srgbClr val="BED9D6"/>
                </a:solidFill>
              </a:rPr>
              <a:t>DIRECTOR OF LOCAL PARTNERSHIP PROGRAMS,</a:t>
            </a:r>
          </a:p>
          <a:p>
            <a:pPr algn="ctr"/>
            <a:r>
              <a:rPr lang="en-US" sz="2500" b="1" dirty="0" smtClean="0">
                <a:solidFill>
                  <a:srgbClr val="BED9D6"/>
                </a:solidFill>
              </a:rPr>
              <a:t>HOMELESS COORDINATING AND FINANCING COUNCIL</a:t>
            </a:r>
            <a:endParaRPr lang="en-US" sz="2500" b="1" dirty="0">
              <a:solidFill>
                <a:srgbClr val="BED9D6"/>
              </a:solidFill>
            </a:endParaRPr>
          </a:p>
        </p:txBody>
      </p:sp>
    </p:spTree>
    <p:extLst>
      <p:ext uri="{BB962C8B-B14F-4D97-AF65-F5344CB8AC3E}">
        <p14:creationId xmlns:p14="http://schemas.microsoft.com/office/powerpoint/2010/main" val="1661558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83129" y="2917961"/>
            <a:ext cx="10270671" cy="1754326"/>
          </a:xfrm>
          <a:prstGeom prst="rect">
            <a:avLst/>
          </a:prstGeom>
          <a:noFill/>
        </p:spPr>
        <p:txBody>
          <a:bodyPr wrap="square" rtlCol="0">
            <a:spAutoFit/>
          </a:bodyPr>
          <a:lstStyle/>
          <a:p>
            <a:pPr algn="ctr"/>
            <a:r>
              <a:rPr lang="en-US" sz="5400" b="1" dirty="0" smtClean="0">
                <a:solidFill>
                  <a:srgbClr val="BED9D6"/>
                </a:solidFill>
              </a:rPr>
              <a:t>GOVERNANCE AND REGIONAL COORDINATION</a:t>
            </a:r>
            <a:endParaRPr lang="en-US" sz="1600" b="1" dirty="0">
              <a:solidFill>
                <a:srgbClr val="BED9D6"/>
              </a:solidFill>
            </a:endParaRPr>
          </a:p>
        </p:txBody>
      </p:sp>
    </p:spTree>
    <p:extLst>
      <p:ext uri="{BB962C8B-B14F-4D97-AF65-F5344CB8AC3E}">
        <p14:creationId xmlns:p14="http://schemas.microsoft.com/office/powerpoint/2010/main" val="2222342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838200" y="3140029"/>
            <a:ext cx="10515600" cy="1723549"/>
          </a:xfrm>
          <a:prstGeom prst="rect">
            <a:avLst/>
          </a:prstGeom>
          <a:noFill/>
        </p:spPr>
        <p:txBody>
          <a:bodyPr wrap="square" rtlCol="0">
            <a:spAutoFit/>
          </a:bodyPr>
          <a:lstStyle/>
          <a:p>
            <a:pPr algn="ctr"/>
            <a:r>
              <a:rPr lang="en-US" sz="5000" b="1" dirty="0" smtClean="0">
                <a:solidFill>
                  <a:srgbClr val="BED9D6"/>
                </a:solidFill>
              </a:rPr>
              <a:t>MICHAEL UDO</a:t>
            </a:r>
          </a:p>
          <a:p>
            <a:pPr algn="ctr"/>
            <a:r>
              <a:rPr lang="en-US" sz="2800" b="1" dirty="0" smtClean="0">
                <a:solidFill>
                  <a:srgbClr val="BED9D6"/>
                </a:solidFill>
              </a:rPr>
              <a:t>STUDENT BODY PRESIDENT,</a:t>
            </a:r>
          </a:p>
          <a:p>
            <a:pPr algn="ctr"/>
            <a:r>
              <a:rPr lang="en-US" sz="2400" b="1" dirty="0" smtClean="0">
                <a:solidFill>
                  <a:srgbClr val="BED9D6"/>
                </a:solidFill>
              </a:rPr>
              <a:t>KING-DREW MAGNET HIGH SCHOOL OF MEDICINE AND SCIENCE</a:t>
            </a:r>
            <a:endParaRPr lang="en-US" sz="2400" b="1" dirty="0">
              <a:solidFill>
                <a:srgbClr val="BED9D6"/>
              </a:solidFill>
            </a:endParaRPr>
          </a:p>
        </p:txBody>
      </p:sp>
    </p:spTree>
    <p:extLst>
      <p:ext uri="{BB962C8B-B14F-4D97-AF65-F5344CB8AC3E}">
        <p14:creationId xmlns:p14="http://schemas.microsoft.com/office/powerpoint/2010/main" val="1891523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838200" y="2290943"/>
            <a:ext cx="10617926" cy="1600438"/>
          </a:xfrm>
          <a:prstGeom prst="rect">
            <a:avLst/>
          </a:prstGeom>
          <a:noFill/>
        </p:spPr>
        <p:txBody>
          <a:bodyPr wrap="square" rtlCol="0">
            <a:spAutoFit/>
          </a:bodyPr>
          <a:lstStyle/>
          <a:p>
            <a:pPr algn="ctr"/>
            <a:r>
              <a:rPr lang="en-US" sz="5400" b="1" dirty="0" smtClean="0">
                <a:solidFill>
                  <a:srgbClr val="BED9D6"/>
                </a:solidFill>
              </a:rPr>
              <a:t>JACQUELINE WAGGONER</a:t>
            </a:r>
          </a:p>
          <a:p>
            <a:pPr algn="ctr"/>
            <a:r>
              <a:rPr lang="en-US" sz="2800" b="1" dirty="0" smtClean="0">
                <a:solidFill>
                  <a:srgbClr val="BED9D6"/>
                </a:solidFill>
              </a:rPr>
              <a:t>COMMISSIONER,</a:t>
            </a:r>
          </a:p>
          <a:p>
            <a:pPr algn="ctr"/>
            <a:r>
              <a:rPr lang="en-US" sz="1600" b="1" dirty="0" smtClean="0">
                <a:solidFill>
                  <a:srgbClr val="BED9D6"/>
                </a:solidFill>
              </a:rPr>
              <a:t>LOS ANGELES HOMELESS SERVICES AUTHORITY</a:t>
            </a:r>
            <a:endParaRPr lang="en-US" sz="1600" b="1" dirty="0">
              <a:solidFill>
                <a:srgbClr val="BED9D6"/>
              </a:solidFill>
            </a:endParaRPr>
          </a:p>
        </p:txBody>
      </p:sp>
      <p:sp>
        <p:nvSpPr>
          <p:cNvPr id="7" name="TextBox 6"/>
          <p:cNvSpPr txBox="1"/>
          <p:nvPr/>
        </p:nvSpPr>
        <p:spPr>
          <a:xfrm>
            <a:off x="2369867" y="4156460"/>
            <a:ext cx="7639594" cy="1600438"/>
          </a:xfrm>
          <a:prstGeom prst="rect">
            <a:avLst/>
          </a:prstGeom>
          <a:noFill/>
        </p:spPr>
        <p:txBody>
          <a:bodyPr wrap="square" rtlCol="0">
            <a:spAutoFit/>
          </a:bodyPr>
          <a:lstStyle/>
          <a:p>
            <a:pPr algn="ctr"/>
            <a:r>
              <a:rPr lang="en-US" sz="5400" b="1" dirty="0" smtClean="0">
                <a:solidFill>
                  <a:srgbClr val="BED9D6"/>
                </a:solidFill>
              </a:rPr>
              <a:t>WENDY GREUEL</a:t>
            </a:r>
          </a:p>
          <a:p>
            <a:pPr algn="ctr"/>
            <a:r>
              <a:rPr lang="en-US" sz="2800" b="1" dirty="0" smtClean="0">
                <a:solidFill>
                  <a:srgbClr val="BED9D6"/>
                </a:solidFill>
              </a:rPr>
              <a:t>COMMISSIONER,</a:t>
            </a:r>
          </a:p>
          <a:p>
            <a:pPr algn="ctr"/>
            <a:r>
              <a:rPr lang="en-US" sz="1600" b="1" dirty="0">
                <a:solidFill>
                  <a:srgbClr val="BED9D6"/>
                </a:solidFill>
              </a:rPr>
              <a:t>LOS ANGELES HOMELESS SERVICES AUTHORITY</a:t>
            </a:r>
          </a:p>
        </p:txBody>
      </p:sp>
    </p:spTree>
    <p:extLst>
      <p:ext uri="{BB962C8B-B14F-4D97-AF65-F5344CB8AC3E}">
        <p14:creationId xmlns:p14="http://schemas.microsoft.com/office/powerpoint/2010/main" val="3158774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3520" y="33333"/>
            <a:ext cx="9095539" cy="6824667"/>
          </a:xfrm>
        </p:spPr>
      </p:pic>
    </p:spTree>
    <p:extLst>
      <p:ext uri="{BB962C8B-B14F-4D97-AF65-F5344CB8AC3E}">
        <p14:creationId xmlns:p14="http://schemas.microsoft.com/office/powerpoint/2010/main" val="1291917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2941" y="0"/>
            <a:ext cx="9144000" cy="6858000"/>
          </a:xfrm>
        </p:spPr>
      </p:pic>
    </p:spTree>
    <p:extLst>
      <p:ext uri="{BB962C8B-B14F-4D97-AF65-F5344CB8AC3E}">
        <p14:creationId xmlns:p14="http://schemas.microsoft.com/office/powerpoint/2010/main" val="666937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91" y="0"/>
            <a:ext cx="9146018" cy="6858000"/>
          </a:xfrm>
          <a:prstGeom prst="rect">
            <a:avLst/>
          </a:prstGeom>
        </p:spPr>
      </p:pic>
    </p:spTree>
    <p:extLst>
      <p:ext uri="{BB962C8B-B14F-4D97-AF65-F5344CB8AC3E}">
        <p14:creationId xmlns:p14="http://schemas.microsoft.com/office/powerpoint/2010/main" val="2237100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87139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838200" y="3140029"/>
            <a:ext cx="10515600" cy="1723549"/>
          </a:xfrm>
          <a:prstGeom prst="rect">
            <a:avLst/>
          </a:prstGeom>
          <a:noFill/>
        </p:spPr>
        <p:txBody>
          <a:bodyPr wrap="square" rtlCol="0">
            <a:spAutoFit/>
          </a:bodyPr>
          <a:lstStyle/>
          <a:p>
            <a:pPr algn="ctr"/>
            <a:r>
              <a:rPr lang="en-US" sz="5000" b="1" dirty="0" smtClean="0">
                <a:solidFill>
                  <a:srgbClr val="BED9D6"/>
                </a:solidFill>
              </a:rPr>
              <a:t>MARK RIDLEY-THOMAS</a:t>
            </a:r>
          </a:p>
          <a:p>
            <a:pPr algn="ctr"/>
            <a:r>
              <a:rPr lang="en-US" sz="2800" b="1" dirty="0" smtClean="0">
                <a:solidFill>
                  <a:srgbClr val="BED9D6"/>
                </a:solidFill>
              </a:rPr>
              <a:t>SUPERVISOR, LOS ANGELES COUNTY </a:t>
            </a:r>
          </a:p>
          <a:p>
            <a:pPr algn="ctr"/>
            <a:r>
              <a:rPr lang="en-US" sz="2800" b="1" dirty="0" smtClean="0">
                <a:solidFill>
                  <a:srgbClr val="BED9D6"/>
                </a:solidFill>
              </a:rPr>
              <a:t>CO-CHAIR</a:t>
            </a:r>
            <a:r>
              <a:rPr lang="en-US" sz="2400" b="1" dirty="0">
                <a:solidFill>
                  <a:srgbClr val="BED9D6"/>
                </a:solidFill>
              </a:rPr>
              <a:t>,</a:t>
            </a:r>
            <a:r>
              <a:rPr lang="en-US" sz="2400" b="1" dirty="0" smtClean="0">
                <a:solidFill>
                  <a:srgbClr val="BED9D6"/>
                </a:solidFill>
              </a:rPr>
              <a:t> </a:t>
            </a:r>
            <a:r>
              <a:rPr lang="en-US" sz="2800" b="1" dirty="0" smtClean="0">
                <a:solidFill>
                  <a:srgbClr val="BED9D6"/>
                </a:solidFill>
              </a:rPr>
              <a:t>COUNCIL OF REGIONAL HOMELESS ADVISORS</a:t>
            </a:r>
            <a:endParaRPr lang="en-US" sz="2400" b="1" dirty="0">
              <a:solidFill>
                <a:srgbClr val="BED9D6"/>
              </a:solidFill>
            </a:endParaRPr>
          </a:p>
        </p:txBody>
      </p:sp>
    </p:spTree>
    <p:extLst>
      <p:ext uri="{BB962C8B-B14F-4D97-AF65-F5344CB8AC3E}">
        <p14:creationId xmlns:p14="http://schemas.microsoft.com/office/powerpoint/2010/main" val="24142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838200" y="3140029"/>
            <a:ext cx="10515600" cy="1723549"/>
          </a:xfrm>
          <a:prstGeom prst="rect">
            <a:avLst/>
          </a:prstGeom>
          <a:noFill/>
        </p:spPr>
        <p:txBody>
          <a:bodyPr wrap="square" rtlCol="0">
            <a:spAutoFit/>
          </a:bodyPr>
          <a:lstStyle/>
          <a:p>
            <a:pPr algn="ctr"/>
            <a:r>
              <a:rPr lang="en-US" sz="5000" b="1" dirty="0" smtClean="0">
                <a:solidFill>
                  <a:srgbClr val="BED9D6"/>
                </a:solidFill>
              </a:rPr>
              <a:t>DARRELL STEINBERG</a:t>
            </a:r>
          </a:p>
          <a:p>
            <a:pPr algn="ctr"/>
            <a:r>
              <a:rPr lang="en-US" sz="2800" b="1" dirty="0" smtClean="0">
                <a:solidFill>
                  <a:srgbClr val="BED9D6"/>
                </a:solidFill>
              </a:rPr>
              <a:t>MAYOR, CITY OF SACRAMENTO</a:t>
            </a:r>
          </a:p>
          <a:p>
            <a:pPr algn="ctr"/>
            <a:r>
              <a:rPr lang="en-US" sz="2800" b="1" dirty="0" smtClean="0">
                <a:solidFill>
                  <a:srgbClr val="BED9D6"/>
                </a:solidFill>
              </a:rPr>
              <a:t>CO-CHAIR</a:t>
            </a:r>
            <a:r>
              <a:rPr lang="en-US" sz="2400" b="1" dirty="0">
                <a:solidFill>
                  <a:srgbClr val="BED9D6"/>
                </a:solidFill>
              </a:rPr>
              <a:t>,</a:t>
            </a:r>
            <a:r>
              <a:rPr lang="en-US" sz="2400" b="1" dirty="0" smtClean="0">
                <a:solidFill>
                  <a:srgbClr val="BED9D6"/>
                </a:solidFill>
              </a:rPr>
              <a:t> </a:t>
            </a:r>
            <a:r>
              <a:rPr lang="en-US" sz="2800" b="1" dirty="0" smtClean="0">
                <a:solidFill>
                  <a:srgbClr val="BED9D6"/>
                </a:solidFill>
              </a:rPr>
              <a:t>COUNCIL OF REGIONAL HOMELESS ADVISORS</a:t>
            </a:r>
            <a:endParaRPr lang="en-US" sz="2400" b="1" dirty="0">
              <a:solidFill>
                <a:srgbClr val="BED9D6"/>
              </a:solidFill>
            </a:endParaRPr>
          </a:p>
        </p:txBody>
      </p:sp>
    </p:spTree>
    <p:extLst>
      <p:ext uri="{BB962C8B-B14F-4D97-AF65-F5344CB8AC3E}">
        <p14:creationId xmlns:p14="http://schemas.microsoft.com/office/powerpoint/2010/main" val="176439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838200" y="3140029"/>
            <a:ext cx="10515600" cy="1292662"/>
          </a:xfrm>
          <a:prstGeom prst="rect">
            <a:avLst/>
          </a:prstGeom>
          <a:noFill/>
        </p:spPr>
        <p:txBody>
          <a:bodyPr wrap="square" rtlCol="0">
            <a:spAutoFit/>
          </a:bodyPr>
          <a:lstStyle/>
          <a:p>
            <a:pPr algn="ctr"/>
            <a:r>
              <a:rPr lang="en-US" sz="5000" b="1" dirty="0" smtClean="0">
                <a:solidFill>
                  <a:srgbClr val="BED9D6"/>
                </a:solidFill>
              </a:rPr>
              <a:t>ERIC GARCETTI</a:t>
            </a:r>
          </a:p>
          <a:p>
            <a:pPr algn="ctr"/>
            <a:r>
              <a:rPr lang="en-US" sz="2800" b="1" dirty="0" smtClean="0">
                <a:solidFill>
                  <a:srgbClr val="BED9D6"/>
                </a:solidFill>
              </a:rPr>
              <a:t>MAYOR, CITY OF LOS ANGELES</a:t>
            </a:r>
            <a:endParaRPr lang="en-US" sz="2400" b="1" dirty="0">
              <a:solidFill>
                <a:srgbClr val="BED9D6"/>
              </a:solidFill>
            </a:endParaRPr>
          </a:p>
        </p:txBody>
      </p:sp>
    </p:spTree>
    <p:extLst>
      <p:ext uri="{BB962C8B-B14F-4D97-AF65-F5344CB8AC3E}">
        <p14:creationId xmlns:p14="http://schemas.microsoft.com/office/powerpoint/2010/main" val="188025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54328" y="3032466"/>
            <a:ext cx="10270671" cy="2092881"/>
          </a:xfrm>
          <a:prstGeom prst="rect">
            <a:avLst/>
          </a:prstGeom>
          <a:noFill/>
        </p:spPr>
        <p:txBody>
          <a:bodyPr wrap="square" rtlCol="0">
            <a:spAutoFit/>
          </a:bodyPr>
          <a:lstStyle/>
          <a:p>
            <a:pPr algn="ctr"/>
            <a:r>
              <a:rPr lang="en-US" sz="6500" b="1" dirty="0" smtClean="0">
                <a:solidFill>
                  <a:srgbClr val="BED9D6"/>
                </a:solidFill>
              </a:rPr>
              <a:t>FRAMING THE </a:t>
            </a:r>
          </a:p>
          <a:p>
            <a:pPr algn="ctr"/>
            <a:r>
              <a:rPr lang="en-US" sz="6500" b="1" dirty="0" smtClean="0">
                <a:solidFill>
                  <a:srgbClr val="BED9D6"/>
                </a:solidFill>
              </a:rPr>
              <a:t>LOS ANGELES RESPONSE</a:t>
            </a:r>
            <a:endParaRPr lang="en-US" sz="6500" b="1" dirty="0">
              <a:solidFill>
                <a:srgbClr val="BED9D6"/>
              </a:solidFill>
            </a:endParaRPr>
          </a:p>
        </p:txBody>
      </p:sp>
    </p:spTree>
    <p:extLst>
      <p:ext uri="{BB962C8B-B14F-4D97-AF65-F5344CB8AC3E}">
        <p14:creationId xmlns:p14="http://schemas.microsoft.com/office/powerpoint/2010/main" val="3792376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1054328" y="3032466"/>
            <a:ext cx="10270671" cy="1092607"/>
          </a:xfrm>
          <a:prstGeom prst="rect">
            <a:avLst/>
          </a:prstGeom>
          <a:noFill/>
        </p:spPr>
        <p:txBody>
          <a:bodyPr wrap="square" rtlCol="0">
            <a:spAutoFit/>
          </a:bodyPr>
          <a:lstStyle/>
          <a:p>
            <a:pPr algn="ctr"/>
            <a:r>
              <a:rPr lang="en-US" sz="6500" b="1" dirty="0" smtClean="0">
                <a:solidFill>
                  <a:srgbClr val="BED9D6"/>
                </a:solidFill>
              </a:rPr>
              <a:t>VIDEO</a:t>
            </a:r>
          </a:p>
        </p:txBody>
      </p:sp>
    </p:spTree>
    <p:extLst>
      <p:ext uri="{BB962C8B-B14F-4D97-AF65-F5344CB8AC3E}">
        <p14:creationId xmlns:p14="http://schemas.microsoft.com/office/powerpoint/2010/main" val="3975334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6360"/>
          <a:stretch/>
        </p:blipFill>
        <p:spPr>
          <a:xfrm>
            <a:off x="0" y="1"/>
            <a:ext cx="12379328" cy="1645920"/>
          </a:xfr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95497"/>
          <a:stretch/>
        </p:blipFill>
        <p:spPr>
          <a:xfrm>
            <a:off x="0" y="6648994"/>
            <a:ext cx="12379328" cy="313509"/>
          </a:xfrm>
          <a:prstGeom prst="rect">
            <a:avLst/>
          </a:prstGeom>
        </p:spPr>
      </p:pic>
      <p:sp>
        <p:nvSpPr>
          <p:cNvPr id="3" name="TextBox 2"/>
          <p:cNvSpPr txBox="1"/>
          <p:nvPr/>
        </p:nvSpPr>
        <p:spPr>
          <a:xfrm>
            <a:off x="2276203" y="3140029"/>
            <a:ext cx="7639594" cy="1723549"/>
          </a:xfrm>
          <a:prstGeom prst="rect">
            <a:avLst/>
          </a:prstGeom>
          <a:noFill/>
        </p:spPr>
        <p:txBody>
          <a:bodyPr wrap="square" rtlCol="0">
            <a:spAutoFit/>
          </a:bodyPr>
          <a:lstStyle/>
          <a:p>
            <a:pPr algn="ctr"/>
            <a:r>
              <a:rPr lang="en-US" sz="5400" b="1" dirty="0" smtClean="0">
                <a:solidFill>
                  <a:srgbClr val="BED9D6"/>
                </a:solidFill>
              </a:rPr>
              <a:t>HEIDI MARSTON</a:t>
            </a:r>
          </a:p>
          <a:p>
            <a:pPr algn="ctr"/>
            <a:r>
              <a:rPr lang="en-US" sz="2800" b="1" dirty="0" smtClean="0">
                <a:solidFill>
                  <a:srgbClr val="BED9D6"/>
                </a:solidFill>
              </a:rPr>
              <a:t>CHIEF PROGRAM OFFICER,</a:t>
            </a:r>
          </a:p>
          <a:p>
            <a:pPr algn="ctr"/>
            <a:r>
              <a:rPr lang="en-US" sz="2400" b="1" dirty="0" smtClean="0">
                <a:solidFill>
                  <a:srgbClr val="BED9D6"/>
                </a:solidFill>
              </a:rPr>
              <a:t>LOS ANGELES HOMELESS SERVICES AUTHORITY</a:t>
            </a:r>
            <a:endParaRPr lang="en-US" sz="2400" b="1" dirty="0">
              <a:solidFill>
                <a:srgbClr val="BED9D6"/>
              </a:solidFill>
            </a:endParaRPr>
          </a:p>
        </p:txBody>
      </p:sp>
    </p:spTree>
    <p:extLst>
      <p:ext uri="{BB962C8B-B14F-4D97-AF65-F5344CB8AC3E}">
        <p14:creationId xmlns:p14="http://schemas.microsoft.com/office/powerpoint/2010/main" val="804559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635</Words>
  <Application>Microsoft Office PowerPoint</Application>
  <PresentationFormat>Custom</PresentationFormat>
  <Paragraphs>160</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 County, Board of Supervisors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Rothe-Kushel, Jethro</dc:creator>
  <cp:lastModifiedBy>Sara Floor</cp:lastModifiedBy>
  <cp:revision>19</cp:revision>
  <cp:lastPrinted>2019-09-26T19:58:12Z</cp:lastPrinted>
  <dcterms:created xsi:type="dcterms:W3CDTF">2019-09-26T17:26:38Z</dcterms:created>
  <dcterms:modified xsi:type="dcterms:W3CDTF">2019-10-08T23:04:46Z</dcterms:modified>
</cp:coreProperties>
</file>