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71" r:id="rId2"/>
    <p:sldId id="282" r:id="rId3"/>
    <p:sldId id="338" r:id="rId4"/>
    <p:sldId id="316" r:id="rId5"/>
    <p:sldId id="339" r:id="rId6"/>
    <p:sldId id="340" r:id="rId7"/>
    <p:sldId id="333" r:id="rId8"/>
    <p:sldId id="345" r:id="rId9"/>
    <p:sldId id="327" r:id="rId10"/>
    <p:sldId id="312" r:id="rId11"/>
    <p:sldId id="341" r:id="rId12"/>
    <p:sldId id="321" r:id="rId13"/>
    <p:sldId id="342" r:id="rId14"/>
    <p:sldId id="343" r:id="rId15"/>
    <p:sldId id="344" r:id="rId16"/>
    <p:sldId id="296"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90ECA59-BFEA-4B5F-9290-2E1B7F127B1B}">
          <p14:sldIdLst>
            <p14:sldId id="271"/>
            <p14:sldId id="282"/>
            <p14:sldId id="338"/>
            <p14:sldId id="316"/>
            <p14:sldId id="339"/>
            <p14:sldId id="340"/>
            <p14:sldId id="333"/>
            <p14:sldId id="345"/>
            <p14:sldId id="327"/>
            <p14:sldId id="312"/>
            <p14:sldId id="341"/>
            <p14:sldId id="321"/>
            <p14:sldId id="342"/>
            <p14:sldId id="343"/>
            <p14:sldId id="344"/>
            <p14:sldId id="29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7DD"/>
    <a:srgbClr val="CCA20A"/>
    <a:srgbClr val="1F1B77"/>
    <a:srgbClr val="F4C4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7" autoAdjust="0"/>
  </p:normalViewPr>
  <p:slideViewPr>
    <p:cSldViewPr>
      <p:cViewPr>
        <p:scale>
          <a:sx n="100" d="100"/>
          <a:sy n="100" d="100"/>
        </p:scale>
        <p:origin x="-802" y="331"/>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2182681718476036E-2"/>
          <c:y val="4.2942257217847772E-2"/>
          <c:w val="0.67314531133120092"/>
          <c:h val="0.89278861296184131"/>
        </c:manualLayout>
      </c:layout>
      <c:barChart>
        <c:barDir val="col"/>
        <c:grouping val="clustered"/>
        <c:varyColors val="0"/>
        <c:ser>
          <c:idx val="0"/>
          <c:order val="0"/>
          <c:tx>
            <c:strRef>
              <c:f>A9R9881!$A$15</c:f>
              <c:strCache>
                <c:ptCount val="1"/>
                <c:pt idx="0">
                  <c:v>Median Household Income </c:v>
                </c:pt>
              </c:strCache>
            </c:strRef>
          </c:tx>
          <c:invertIfNegative val="0"/>
          <c:cat>
            <c:numRef>
              <c:f>A9R9881!$B$14:$C$14</c:f>
              <c:numCache>
                <c:formatCode>General</c:formatCode>
                <c:ptCount val="2"/>
                <c:pt idx="0">
                  <c:v>2015</c:v>
                </c:pt>
                <c:pt idx="1">
                  <c:v>2020</c:v>
                </c:pt>
              </c:numCache>
            </c:numRef>
          </c:cat>
          <c:val>
            <c:numRef>
              <c:f>A9R9881!$B$15:$C$15</c:f>
              <c:numCache>
                <c:formatCode>"$"#,##0_);[Red]\("$"#,##0\)</c:formatCode>
                <c:ptCount val="2"/>
                <c:pt idx="0">
                  <c:v>53263</c:v>
                </c:pt>
                <c:pt idx="1">
                  <c:v>60309</c:v>
                </c:pt>
              </c:numCache>
            </c:numRef>
          </c:val>
        </c:ser>
        <c:ser>
          <c:idx val="1"/>
          <c:order val="1"/>
          <c:tx>
            <c:strRef>
              <c:f>A9R9881!$A$16</c:f>
              <c:strCache>
                <c:ptCount val="1"/>
                <c:pt idx="0">
                  <c:v>Average Household Income </c:v>
                </c:pt>
              </c:strCache>
            </c:strRef>
          </c:tx>
          <c:invertIfNegative val="0"/>
          <c:cat>
            <c:numRef>
              <c:f>A9R9881!$B$14:$C$14</c:f>
              <c:numCache>
                <c:formatCode>General</c:formatCode>
                <c:ptCount val="2"/>
                <c:pt idx="0">
                  <c:v>2015</c:v>
                </c:pt>
                <c:pt idx="1">
                  <c:v>2020</c:v>
                </c:pt>
              </c:numCache>
            </c:numRef>
          </c:cat>
          <c:val>
            <c:numRef>
              <c:f>A9R9881!$B$16:$C$16</c:f>
              <c:numCache>
                <c:formatCode>"$"#,##0_);[Red]\("$"#,##0\)</c:formatCode>
                <c:ptCount val="2"/>
                <c:pt idx="0">
                  <c:v>71226</c:v>
                </c:pt>
                <c:pt idx="1">
                  <c:v>80801</c:v>
                </c:pt>
              </c:numCache>
            </c:numRef>
          </c:val>
        </c:ser>
        <c:ser>
          <c:idx val="2"/>
          <c:order val="2"/>
          <c:tx>
            <c:strRef>
              <c:f>A9R9881!$A$17</c:f>
              <c:strCache>
                <c:ptCount val="1"/>
                <c:pt idx="0">
                  <c:v>Per Capita Income </c:v>
                </c:pt>
              </c:strCache>
            </c:strRef>
          </c:tx>
          <c:invertIfNegative val="0"/>
          <c:cat>
            <c:numRef>
              <c:f>A9R9881!$B$14:$C$14</c:f>
              <c:numCache>
                <c:formatCode>General</c:formatCode>
                <c:ptCount val="2"/>
                <c:pt idx="0">
                  <c:v>2015</c:v>
                </c:pt>
                <c:pt idx="1">
                  <c:v>2020</c:v>
                </c:pt>
              </c:numCache>
            </c:numRef>
          </c:cat>
          <c:val>
            <c:numRef>
              <c:f>A9R9881!$B$17:$C$17</c:f>
              <c:numCache>
                <c:formatCode>"$"#,##0_);[Red]\("$"#,##0\)</c:formatCode>
                <c:ptCount val="2"/>
                <c:pt idx="0">
                  <c:v>21701</c:v>
                </c:pt>
                <c:pt idx="1">
                  <c:v>24461</c:v>
                </c:pt>
              </c:numCache>
            </c:numRef>
          </c:val>
        </c:ser>
        <c:dLbls>
          <c:showLegendKey val="0"/>
          <c:showVal val="0"/>
          <c:showCatName val="0"/>
          <c:showSerName val="0"/>
          <c:showPercent val="0"/>
          <c:showBubbleSize val="0"/>
        </c:dLbls>
        <c:gapWidth val="150"/>
        <c:axId val="31851264"/>
        <c:axId val="31852800"/>
      </c:barChart>
      <c:catAx>
        <c:axId val="31851264"/>
        <c:scaling>
          <c:orientation val="minMax"/>
        </c:scaling>
        <c:delete val="0"/>
        <c:axPos val="b"/>
        <c:numFmt formatCode="General" sourceLinked="1"/>
        <c:majorTickMark val="out"/>
        <c:minorTickMark val="none"/>
        <c:tickLblPos val="nextTo"/>
        <c:txPr>
          <a:bodyPr/>
          <a:lstStyle/>
          <a:p>
            <a:pPr>
              <a:defRPr sz="1150" b="1" baseline="0"/>
            </a:pPr>
            <a:endParaRPr lang="en-US"/>
          </a:p>
        </c:txPr>
        <c:crossAx val="31852800"/>
        <c:crosses val="autoZero"/>
        <c:auto val="1"/>
        <c:lblAlgn val="ctr"/>
        <c:lblOffset val="100"/>
        <c:noMultiLvlLbl val="0"/>
      </c:catAx>
      <c:valAx>
        <c:axId val="31852800"/>
        <c:scaling>
          <c:orientation val="minMax"/>
        </c:scaling>
        <c:delete val="0"/>
        <c:axPos val="l"/>
        <c:majorGridlines/>
        <c:numFmt formatCode="&quot;$&quot;#,##0_);[Red]\(&quot;$&quot;#,##0\)" sourceLinked="1"/>
        <c:majorTickMark val="out"/>
        <c:minorTickMark val="none"/>
        <c:tickLblPos val="nextTo"/>
        <c:txPr>
          <a:bodyPr/>
          <a:lstStyle/>
          <a:p>
            <a:pPr>
              <a:defRPr sz="1400"/>
            </a:pPr>
            <a:endParaRPr lang="en-US"/>
          </a:p>
        </c:txPr>
        <c:crossAx val="31851264"/>
        <c:crosses val="autoZero"/>
        <c:crossBetween val="between"/>
      </c:valAx>
    </c:plotArea>
    <c:legend>
      <c:legendPos val="r"/>
      <c:layout>
        <c:manualLayout>
          <c:xMode val="edge"/>
          <c:yMode val="edge"/>
          <c:x val="0.75074083763865762"/>
          <c:y val="0.322974358974359"/>
          <c:w val="0.24008485153930367"/>
          <c:h val="0.38482051282051277"/>
        </c:manualLayout>
      </c:layout>
      <c:overlay val="0"/>
      <c:txPr>
        <a:bodyPr/>
        <a:lstStyle/>
        <a:p>
          <a:pPr>
            <a:defRPr sz="15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88139" tIns="44070" rIns="88139" bIns="44070" rtlCol="0"/>
          <a:lstStyle>
            <a:lvl1pPr algn="l">
              <a:defRPr sz="1200"/>
            </a:lvl1pPr>
          </a:lstStyle>
          <a:p>
            <a:endParaRPr lang="en-US" dirty="0"/>
          </a:p>
        </p:txBody>
      </p:sp>
      <p:sp>
        <p:nvSpPr>
          <p:cNvPr id="3" name="Date Placeholder 2"/>
          <p:cNvSpPr>
            <a:spLocks noGrp="1"/>
          </p:cNvSpPr>
          <p:nvPr>
            <p:ph type="dt" sz="quarter" idx="1"/>
          </p:nvPr>
        </p:nvSpPr>
        <p:spPr>
          <a:xfrm>
            <a:off x="3970734" y="1"/>
            <a:ext cx="3038145" cy="464205"/>
          </a:xfrm>
          <a:prstGeom prst="rect">
            <a:avLst/>
          </a:prstGeom>
        </p:spPr>
        <p:txBody>
          <a:bodyPr vert="horz" lIns="88139" tIns="44070" rIns="88139" bIns="44070" rtlCol="0"/>
          <a:lstStyle>
            <a:lvl1pPr algn="r">
              <a:defRPr sz="1200"/>
            </a:lvl1pPr>
          </a:lstStyle>
          <a:p>
            <a:fld id="{B14BF2E2-3F8F-44AD-9B62-8BE96A119A7D}" type="datetimeFigureOut">
              <a:rPr lang="en-US" smtClean="0"/>
              <a:t>9/19/2016</a:t>
            </a:fld>
            <a:endParaRPr lang="en-US" dirty="0"/>
          </a:p>
        </p:txBody>
      </p:sp>
      <p:sp>
        <p:nvSpPr>
          <p:cNvPr id="4" name="Footer Placeholder 3"/>
          <p:cNvSpPr>
            <a:spLocks noGrp="1"/>
          </p:cNvSpPr>
          <p:nvPr>
            <p:ph type="ftr" sz="quarter" idx="2"/>
          </p:nvPr>
        </p:nvSpPr>
        <p:spPr>
          <a:xfrm>
            <a:off x="0" y="8830659"/>
            <a:ext cx="3038145" cy="464205"/>
          </a:xfrm>
          <a:prstGeom prst="rect">
            <a:avLst/>
          </a:prstGeom>
        </p:spPr>
        <p:txBody>
          <a:bodyPr vert="horz" lIns="88139" tIns="44070" rIns="88139" bIns="4407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734" y="8830659"/>
            <a:ext cx="3038145" cy="464205"/>
          </a:xfrm>
          <a:prstGeom prst="rect">
            <a:avLst/>
          </a:prstGeom>
        </p:spPr>
        <p:txBody>
          <a:bodyPr vert="horz" lIns="88139" tIns="44070" rIns="88139" bIns="44070" rtlCol="0" anchor="b"/>
          <a:lstStyle>
            <a:lvl1pPr algn="r">
              <a:defRPr sz="1200"/>
            </a:lvl1pPr>
          </a:lstStyle>
          <a:p>
            <a:fld id="{AC94B9CB-5A09-4BFB-9BFF-53DC4C186C6E}" type="slidenum">
              <a:rPr lang="en-US" smtClean="0"/>
              <a:t>‹#›</a:t>
            </a:fld>
            <a:endParaRPr lang="en-US" dirty="0"/>
          </a:p>
        </p:txBody>
      </p:sp>
    </p:spTree>
    <p:extLst>
      <p:ext uri="{BB962C8B-B14F-4D97-AF65-F5344CB8AC3E}">
        <p14:creationId xmlns:p14="http://schemas.microsoft.com/office/powerpoint/2010/main" val="39936086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88139" tIns="44070" rIns="88139" bIns="44070" rtlCol="0"/>
          <a:lstStyle>
            <a:lvl1pPr algn="l">
              <a:defRPr sz="1200"/>
            </a:lvl1pPr>
          </a:lstStyle>
          <a:p>
            <a:endParaRPr lang="en-US" dirty="0"/>
          </a:p>
        </p:txBody>
      </p:sp>
      <p:sp>
        <p:nvSpPr>
          <p:cNvPr id="3" name="Date Placeholder 2"/>
          <p:cNvSpPr>
            <a:spLocks noGrp="1"/>
          </p:cNvSpPr>
          <p:nvPr>
            <p:ph type="dt" idx="1"/>
          </p:nvPr>
        </p:nvSpPr>
        <p:spPr>
          <a:xfrm>
            <a:off x="3970734" y="1"/>
            <a:ext cx="3038145" cy="464205"/>
          </a:xfrm>
          <a:prstGeom prst="rect">
            <a:avLst/>
          </a:prstGeom>
        </p:spPr>
        <p:txBody>
          <a:bodyPr vert="horz" lIns="88139" tIns="44070" rIns="88139" bIns="44070" rtlCol="0"/>
          <a:lstStyle>
            <a:lvl1pPr algn="r">
              <a:defRPr sz="1200"/>
            </a:lvl1pPr>
          </a:lstStyle>
          <a:p>
            <a:fld id="{AB07F2FB-75BC-4AA9-8246-564A36AD30F5}" type="datetimeFigureOut">
              <a:rPr lang="en-US" smtClean="0"/>
              <a:t>9/19/2016</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88139" tIns="44070" rIns="88139" bIns="44070" rtlCol="0" anchor="ctr"/>
          <a:lstStyle/>
          <a:p>
            <a:endParaRPr lang="en-US" dirty="0"/>
          </a:p>
        </p:txBody>
      </p:sp>
      <p:sp>
        <p:nvSpPr>
          <p:cNvPr id="5" name="Notes Placeholder 4"/>
          <p:cNvSpPr>
            <a:spLocks noGrp="1"/>
          </p:cNvSpPr>
          <p:nvPr>
            <p:ph type="body" sz="quarter" idx="3"/>
          </p:nvPr>
        </p:nvSpPr>
        <p:spPr>
          <a:xfrm>
            <a:off x="701345" y="4416099"/>
            <a:ext cx="5607711" cy="4182457"/>
          </a:xfrm>
          <a:prstGeom prst="rect">
            <a:avLst/>
          </a:prstGeom>
        </p:spPr>
        <p:txBody>
          <a:bodyPr vert="horz" lIns="88139" tIns="44070" rIns="88139" bIns="4407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659"/>
            <a:ext cx="3038145" cy="464205"/>
          </a:xfrm>
          <a:prstGeom prst="rect">
            <a:avLst/>
          </a:prstGeom>
        </p:spPr>
        <p:txBody>
          <a:bodyPr vert="horz" lIns="88139" tIns="44070" rIns="88139" bIns="4407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734" y="8830659"/>
            <a:ext cx="3038145" cy="464205"/>
          </a:xfrm>
          <a:prstGeom prst="rect">
            <a:avLst/>
          </a:prstGeom>
        </p:spPr>
        <p:txBody>
          <a:bodyPr vert="horz" lIns="88139" tIns="44070" rIns="88139" bIns="44070" rtlCol="0" anchor="b"/>
          <a:lstStyle>
            <a:lvl1pPr algn="r">
              <a:defRPr sz="1200"/>
            </a:lvl1pPr>
          </a:lstStyle>
          <a:p>
            <a:fld id="{4752DD30-D45E-4C22-B9A3-714A1F31BF34}" type="slidenum">
              <a:rPr lang="en-US" smtClean="0"/>
              <a:t>‹#›</a:t>
            </a:fld>
            <a:endParaRPr lang="en-US" dirty="0"/>
          </a:p>
        </p:txBody>
      </p:sp>
    </p:spTree>
    <p:extLst>
      <p:ext uri="{BB962C8B-B14F-4D97-AF65-F5344CB8AC3E}">
        <p14:creationId xmlns:p14="http://schemas.microsoft.com/office/powerpoint/2010/main" val="405141727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52DD30-D45E-4C22-B9A3-714A1F31BF34}" type="slidenum">
              <a:rPr lang="en-US" smtClean="0"/>
              <a:t>2</a:t>
            </a:fld>
            <a:endParaRPr lang="en-US" dirty="0"/>
          </a:p>
        </p:txBody>
      </p:sp>
    </p:spTree>
    <p:extLst>
      <p:ext uri="{BB962C8B-B14F-4D97-AF65-F5344CB8AC3E}">
        <p14:creationId xmlns:p14="http://schemas.microsoft.com/office/powerpoint/2010/main" val="2444720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52DD30-D45E-4C22-B9A3-714A1F31BF34}" type="slidenum">
              <a:rPr lang="en-US" smtClean="0"/>
              <a:t>11</a:t>
            </a:fld>
            <a:endParaRPr lang="en-US" dirty="0"/>
          </a:p>
        </p:txBody>
      </p:sp>
    </p:spTree>
    <p:extLst>
      <p:ext uri="{BB962C8B-B14F-4D97-AF65-F5344CB8AC3E}">
        <p14:creationId xmlns:p14="http://schemas.microsoft.com/office/powerpoint/2010/main" val="24447207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52DD30-D45E-4C22-B9A3-714A1F31BF34}" type="slidenum">
              <a:rPr lang="en-US" smtClean="0"/>
              <a:t>12</a:t>
            </a:fld>
            <a:endParaRPr lang="en-US" dirty="0"/>
          </a:p>
        </p:txBody>
      </p:sp>
    </p:spTree>
    <p:extLst>
      <p:ext uri="{BB962C8B-B14F-4D97-AF65-F5344CB8AC3E}">
        <p14:creationId xmlns:p14="http://schemas.microsoft.com/office/powerpoint/2010/main" val="24447207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52DD30-D45E-4C22-B9A3-714A1F31BF34}" type="slidenum">
              <a:rPr lang="en-US" smtClean="0"/>
              <a:t>13</a:t>
            </a:fld>
            <a:endParaRPr lang="en-US" dirty="0"/>
          </a:p>
        </p:txBody>
      </p:sp>
    </p:spTree>
    <p:extLst>
      <p:ext uri="{BB962C8B-B14F-4D97-AF65-F5344CB8AC3E}">
        <p14:creationId xmlns:p14="http://schemas.microsoft.com/office/powerpoint/2010/main" val="24447207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52DD30-D45E-4C22-B9A3-714A1F31BF34}" type="slidenum">
              <a:rPr lang="en-US" smtClean="0"/>
              <a:t>14</a:t>
            </a:fld>
            <a:endParaRPr lang="en-US" dirty="0"/>
          </a:p>
        </p:txBody>
      </p:sp>
    </p:spTree>
    <p:extLst>
      <p:ext uri="{BB962C8B-B14F-4D97-AF65-F5344CB8AC3E}">
        <p14:creationId xmlns:p14="http://schemas.microsoft.com/office/powerpoint/2010/main" val="2444720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52DD30-D45E-4C22-B9A3-714A1F31BF34}" type="slidenum">
              <a:rPr lang="en-US" smtClean="0"/>
              <a:t>15</a:t>
            </a:fld>
            <a:endParaRPr lang="en-US" dirty="0"/>
          </a:p>
        </p:txBody>
      </p:sp>
    </p:spTree>
    <p:extLst>
      <p:ext uri="{BB962C8B-B14F-4D97-AF65-F5344CB8AC3E}">
        <p14:creationId xmlns:p14="http://schemas.microsoft.com/office/powerpoint/2010/main" val="2444720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52DD30-D45E-4C22-B9A3-714A1F31BF34}" type="slidenum">
              <a:rPr lang="en-US" smtClean="0"/>
              <a:t>3</a:t>
            </a:fld>
            <a:endParaRPr lang="en-US" dirty="0"/>
          </a:p>
        </p:txBody>
      </p:sp>
    </p:spTree>
    <p:extLst>
      <p:ext uri="{BB962C8B-B14F-4D97-AF65-F5344CB8AC3E}">
        <p14:creationId xmlns:p14="http://schemas.microsoft.com/office/powerpoint/2010/main" val="2444720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52DD30-D45E-4C22-B9A3-714A1F31BF34}" type="slidenum">
              <a:rPr lang="en-US" smtClean="0"/>
              <a:t>4</a:t>
            </a:fld>
            <a:endParaRPr lang="en-US" dirty="0"/>
          </a:p>
        </p:txBody>
      </p:sp>
    </p:spTree>
    <p:extLst>
      <p:ext uri="{BB962C8B-B14F-4D97-AF65-F5344CB8AC3E}">
        <p14:creationId xmlns:p14="http://schemas.microsoft.com/office/powerpoint/2010/main" val="2444720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52DD30-D45E-4C22-B9A3-714A1F31BF34}"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444720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52DD30-D45E-4C22-B9A3-714A1F31BF34}" type="slidenum">
              <a:rPr lang="en-US" smtClean="0"/>
              <a:t>6</a:t>
            </a:fld>
            <a:endParaRPr lang="en-US" dirty="0"/>
          </a:p>
        </p:txBody>
      </p:sp>
    </p:spTree>
    <p:extLst>
      <p:ext uri="{BB962C8B-B14F-4D97-AF65-F5344CB8AC3E}">
        <p14:creationId xmlns:p14="http://schemas.microsoft.com/office/powerpoint/2010/main" val="2444720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52DD30-D45E-4C22-B9A3-714A1F31BF34}" type="slidenum">
              <a:rPr lang="en-US" smtClean="0"/>
              <a:t>7</a:t>
            </a:fld>
            <a:endParaRPr lang="en-US" dirty="0"/>
          </a:p>
        </p:txBody>
      </p:sp>
    </p:spTree>
    <p:extLst>
      <p:ext uri="{BB962C8B-B14F-4D97-AF65-F5344CB8AC3E}">
        <p14:creationId xmlns:p14="http://schemas.microsoft.com/office/powerpoint/2010/main" val="2444720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52DD30-D45E-4C22-B9A3-714A1F31BF34}" type="slidenum">
              <a:rPr lang="en-US" smtClean="0"/>
              <a:t>8</a:t>
            </a:fld>
            <a:endParaRPr lang="en-US" dirty="0"/>
          </a:p>
        </p:txBody>
      </p:sp>
    </p:spTree>
    <p:extLst>
      <p:ext uri="{BB962C8B-B14F-4D97-AF65-F5344CB8AC3E}">
        <p14:creationId xmlns:p14="http://schemas.microsoft.com/office/powerpoint/2010/main" val="2444720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52DD30-D45E-4C22-B9A3-714A1F31BF34}" type="slidenum">
              <a:rPr lang="en-US" smtClean="0"/>
              <a:t>9</a:t>
            </a:fld>
            <a:endParaRPr lang="en-US" dirty="0"/>
          </a:p>
        </p:txBody>
      </p:sp>
    </p:spTree>
    <p:extLst>
      <p:ext uri="{BB962C8B-B14F-4D97-AF65-F5344CB8AC3E}">
        <p14:creationId xmlns:p14="http://schemas.microsoft.com/office/powerpoint/2010/main" val="2444720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52DD30-D45E-4C22-B9A3-714A1F31BF34}" type="slidenum">
              <a:rPr lang="en-US" smtClean="0"/>
              <a:t>10</a:t>
            </a:fld>
            <a:endParaRPr lang="en-US" dirty="0"/>
          </a:p>
        </p:txBody>
      </p:sp>
    </p:spTree>
    <p:extLst>
      <p:ext uri="{BB962C8B-B14F-4D97-AF65-F5344CB8AC3E}">
        <p14:creationId xmlns:p14="http://schemas.microsoft.com/office/powerpoint/2010/main" val="2444720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6200" y="609600"/>
            <a:ext cx="9296400" cy="2514600"/>
          </a:xfrm>
        </p:spPr>
        <p:txBody>
          <a:bodyPr/>
          <a:lstStyle>
            <a:lvl1pPr algn="ctr">
              <a:defRPr sz="4000" baseline="0"/>
            </a:lvl1pPr>
          </a:lstStyle>
          <a:p>
            <a:r>
              <a:rPr lang="en-US" dirty="0" smtClean="0"/>
              <a:t>COUNTY OF SAN BERNARDINO</a:t>
            </a:r>
            <a:br>
              <a:rPr lang="en-US" dirty="0" smtClean="0"/>
            </a:br>
            <a:r>
              <a:rPr lang="en-US" dirty="0" smtClean="0"/>
              <a:t>Style Guide for PowerPoint Presentations</a:t>
            </a:r>
            <a:endParaRPr lang="en-US" dirty="0"/>
          </a:p>
        </p:txBody>
      </p:sp>
      <p:sp>
        <p:nvSpPr>
          <p:cNvPr id="4" name="Date Placeholder 3"/>
          <p:cNvSpPr>
            <a:spLocks noGrp="1"/>
          </p:cNvSpPr>
          <p:nvPr>
            <p:ph type="dt" sz="half" idx="10"/>
          </p:nvPr>
        </p:nvSpPr>
        <p:spPr/>
        <p:txBody>
          <a:bodyPr/>
          <a:lstStyle/>
          <a:p>
            <a:fld id="{3A4D22ED-7239-46C4-865B-6CC2D318DAC0}" type="datetime1">
              <a:rPr lang="en-US" smtClean="0"/>
              <a:t>9/19/2016</a:t>
            </a:fld>
            <a:endParaRPr lang="en-US" dirty="0"/>
          </a:p>
        </p:txBody>
      </p:sp>
      <p:sp>
        <p:nvSpPr>
          <p:cNvPr id="5" name="Footer Placeholder 4"/>
          <p:cNvSpPr>
            <a:spLocks noGrp="1"/>
          </p:cNvSpPr>
          <p:nvPr>
            <p:ph type="ftr" sz="quarter" idx="11"/>
          </p:nvPr>
        </p:nvSpPr>
        <p:spPr/>
        <p:txBody>
          <a:bodyPr/>
          <a:lstStyle>
            <a:lvl1pPr>
              <a:defRPr sz="1400">
                <a:solidFill>
                  <a:schemeClr val="bg1"/>
                </a:solidFill>
                <a:latin typeface="Minion Pro Cond" pitchFamily="18" charset="0"/>
              </a:defRPr>
            </a:lvl1pPr>
          </a:lstStyle>
          <a:p>
            <a:endParaRPr lang="en-US" dirty="0"/>
          </a:p>
        </p:txBody>
      </p:sp>
      <p:sp>
        <p:nvSpPr>
          <p:cNvPr id="6" name="Slide Number Placeholder 5"/>
          <p:cNvSpPr>
            <a:spLocks noGrp="1"/>
          </p:cNvSpPr>
          <p:nvPr>
            <p:ph type="sldNum" sz="quarter" idx="12"/>
          </p:nvPr>
        </p:nvSpPr>
        <p:spPr/>
        <p:txBody>
          <a:bodyPr/>
          <a:lstStyle/>
          <a:p>
            <a:fld id="{7D2A9A1A-67AD-4575-BECD-A721609EF19D}" type="slidenum">
              <a:rPr lang="en-US" smtClean="0"/>
              <a:t>‹#›</a:t>
            </a:fld>
            <a:endParaRPr lang="en-US" dirty="0"/>
          </a:p>
        </p:txBody>
      </p:sp>
    </p:spTree>
    <p:extLst>
      <p:ext uri="{BB962C8B-B14F-4D97-AF65-F5344CB8AC3E}">
        <p14:creationId xmlns:p14="http://schemas.microsoft.com/office/powerpoint/2010/main" val="3317946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DB51073-7BF8-4797-BB30-EDCCBA32E99A}" type="datetime1">
              <a:rPr lang="en-US" smtClean="0"/>
              <a:t>9/19/2016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2A9A1A-67AD-4575-BECD-A721609EF19D}" type="slidenum">
              <a:rPr lang="en-US" smtClean="0"/>
              <a:t>‹#›</a:t>
            </a:fld>
            <a:endParaRPr lang="en-US" dirty="0"/>
          </a:p>
        </p:txBody>
      </p:sp>
    </p:spTree>
    <p:extLst>
      <p:ext uri="{BB962C8B-B14F-4D97-AF65-F5344CB8AC3E}">
        <p14:creationId xmlns:p14="http://schemas.microsoft.com/office/powerpoint/2010/main" val="360152947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ctr">
            <a:normAutofit/>
          </a:bodyPr>
          <a:lstStyle/>
          <a:p>
            <a:r>
              <a:rPr lang="en-US" dirty="0" smtClean="0"/>
              <a:t>COUNTY OF SAN BERNARDINO</a:t>
            </a:r>
            <a:br>
              <a:rPr lang="en-US" dirty="0" smtClean="0"/>
            </a:br>
            <a:r>
              <a:rPr lang="en-US" dirty="0" smtClean="0"/>
              <a:t>Style Guide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63A12E-0506-45AF-9A68-3ED114B0D9D9}" type="datetime1">
              <a:rPr lang="en-US" smtClean="0"/>
              <a:t>9/19/2016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A9A1A-67AD-4575-BECD-A721609EF19D}" type="slidenum">
              <a:rPr lang="en-US" smtClean="0"/>
              <a:t>‹#›</a:t>
            </a:fld>
            <a:endParaRPr lang="en-US" dirty="0"/>
          </a:p>
        </p:txBody>
      </p:sp>
    </p:spTree>
    <p:extLst>
      <p:ext uri="{BB962C8B-B14F-4D97-AF65-F5344CB8AC3E}">
        <p14:creationId xmlns:p14="http://schemas.microsoft.com/office/powerpoint/2010/main" val="154798234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l" defTabSz="914400" rtl="0" eaLnBrk="1" latinLnBrk="0" hangingPunct="1">
        <a:spcBef>
          <a:spcPct val="0"/>
        </a:spcBef>
        <a:buNone/>
        <a:defRPr sz="3600" b="1" kern="1200" baseline="0">
          <a:solidFill>
            <a:schemeClr val="tx2">
              <a:lumMod val="50000"/>
            </a:schemeClr>
          </a:solidFill>
          <a:latin typeface="Minion Pro Cond" pitchFamily="18" charset="0"/>
          <a:ea typeface="+mj-ea"/>
          <a:cs typeface="+mj-cs"/>
        </a:defRPr>
      </a:lvl1pPr>
    </p:titleStyle>
    <p:bodyStyle>
      <a:lvl1pPr marL="342900" indent="-342900" algn="l" defTabSz="914400" rtl="0" eaLnBrk="1" latinLnBrk="0" hangingPunct="1">
        <a:spcBef>
          <a:spcPct val="20000"/>
        </a:spcBef>
        <a:buClr>
          <a:srgbClr val="E6AF00"/>
        </a:buClr>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2">
            <a:lumMod val="75000"/>
          </a:schemeClr>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lumMod val="50000"/>
          </a:schemeClr>
        </a:buClr>
        <a:buSzPct val="70000"/>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C000"/>
        </a:buClr>
        <a:buSzPct val="70000"/>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2">
            <a:lumMod val="75000"/>
          </a:schemeClr>
        </a:buClr>
        <a:buSzPct val="5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marketinsiteadvisors.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22063" y="533400"/>
            <a:ext cx="2283037" cy="11786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5" name="Group 4"/>
          <p:cNvGrpSpPr/>
          <p:nvPr/>
        </p:nvGrpSpPr>
        <p:grpSpPr>
          <a:xfrm>
            <a:off x="-9526" y="2127384"/>
            <a:ext cx="9153526" cy="4749758"/>
            <a:chOff x="-9526" y="2110561"/>
            <a:chExt cx="9153526" cy="4749758"/>
          </a:xfrm>
        </p:grpSpPr>
        <p:grpSp>
          <p:nvGrpSpPr>
            <p:cNvPr id="4" name="Group 3"/>
            <p:cNvGrpSpPr/>
            <p:nvPr/>
          </p:nvGrpSpPr>
          <p:grpSpPr>
            <a:xfrm>
              <a:off x="-9525" y="6041834"/>
              <a:ext cx="9153525" cy="518766"/>
              <a:chOff x="-9525" y="6041834"/>
              <a:chExt cx="9153525" cy="518766"/>
            </a:xfrm>
          </p:grpSpPr>
          <p:grpSp>
            <p:nvGrpSpPr>
              <p:cNvPr id="22" name="Group 21"/>
              <p:cNvGrpSpPr/>
              <p:nvPr/>
            </p:nvGrpSpPr>
            <p:grpSpPr>
              <a:xfrm>
                <a:off x="-9525" y="6041834"/>
                <a:ext cx="7381874" cy="514352"/>
                <a:chOff x="-9525" y="5400671"/>
                <a:chExt cx="7381874" cy="514352"/>
              </a:xfrm>
              <a:solidFill>
                <a:srgbClr val="CCA20A"/>
              </a:solidFill>
            </p:grpSpPr>
            <p:sp>
              <p:nvSpPr>
                <p:cNvPr id="11" name="Rectangle 10"/>
                <p:cNvSpPr/>
                <p:nvPr/>
              </p:nvSpPr>
              <p:spPr>
                <a:xfrm flipV="1">
                  <a:off x="-9525" y="5400671"/>
                  <a:ext cx="6867525" cy="51434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0" name="Right Triangle 19"/>
                <p:cNvSpPr/>
                <p:nvPr/>
              </p:nvSpPr>
              <p:spPr>
                <a:xfrm rot="5400000">
                  <a:off x="6858000" y="5400674"/>
                  <a:ext cx="514349" cy="51434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grpSp>
          <p:grpSp>
            <p:nvGrpSpPr>
              <p:cNvPr id="3" name="Group 2"/>
              <p:cNvGrpSpPr/>
              <p:nvPr/>
            </p:nvGrpSpPr>
            <p:grpSpPr>
              <a:xfrm>
                <a:off x="6926885" y="6046248"/>
                <a:ext cx="2217115" cy="514352"/>
                <a:chOff x="6926885" y="6046248"/>
                <a:chExt cx="2217115" cy="514352"/>
              </a:xfrm>
            </p:grpSpPr>
            <p:sp>
              <p:nvSpPr>
                <p:cNvPr id="24" name="Rectangle 23"/>
                <p:cNvSpPr/>
                <p:nvPr/>
              </p:nvSpPr>
              <p:spPr>
                <a:xfrm rot="10800000" flipV="1">
                  <a:off x="7441234" y="6046251"/>
                  <a:ext cx="1702766" cy="514349"/>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5" name="Right Triangle 24"/>
                <p:cNvSpPr/>
                <p:nvPr/>
              </p:nvSpPr>
              <p:spPr>
                <a:xfrm rot="16200000">
                  <a:off x="6926885" y="6046248"/>
                  <a:ext cx="514349" cy="514349"/>
                </a:xfrm>
                <a:prstGeom prst="rtTriangle">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grpSp>
        </p:grpSp>
        <p:sp>
          <p:nvSpPr>
            <p:cNvPr id="8" name="Rectangle 7"/>
            <p:cNvSpPr/>
            <p:nvPr/>
          </p:nvSpPr>
          <p:spPr>
            <a:xfrm flipV="1">
              <a:off x="0" y="2110561"/>
              <a:ext cx="9144000" cy="3886200"/>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flipV="1">
              <a:off x="-9526" y="6594260"/>
              <a:ext cx="9153525" cy="266059"/>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p:cNvSpPr txBox="1"/>
          <p:nvPr/>
        </p:nvSpPr>
        <p:spPr>
          <a:xfrm>
            <a:off x="7184058" y="6172200"/>
            <a:ext cx="1959941" cy="492443"/>
          </a:xfrm>
          <a:prstGeom prst="rect">
            <a:avLst/>
          </a:prstGeom>
          <a:noFill/>
        </p:spPr>
        <p:txBody>
          <a:bodyPr wrap="square" rtlCol="0">
            <a:spAutoFit/>
          </a:bodyPr>
          <a:lstStyle/>
          <a:p>
            <a:pPr algn="ctr"/>
            <a:r>
              <a:rPr lang="en-US" sz="1300" b="1" i="1" dirty="0">
                <a:solidFill>
                  <a:schemeClr val="bg1"/>
                </a:solidFill>
                <a:latin typeface="Arial Narrow" panose="020B0606020202030204" pitchFamily="34" charset="0"/>
              </a:rPr>
              <a:t>www.SBCounty.gov</a:t>
            </a:r>
          </a:p>
          <a:p>
            <a:endParaRPr lang="en-US" sz="1300" b="1" i="1" dirty="0">
              <a:solidFill>
                <a:schemeClr val="bg1"/>
              </a:solidFill>
              <a:latin typeface="Myriad Pro Cond" pitchFamily="34" charset="0"/>
            </a:endParaRPr>
          </a:p>
        </p:txBody>
      </p:sp>
      <p:sp>
        <p:nvSpPr>
          <p:cNvPr id="6" name="Rectangle 5"/>
          <p:cNvSpPr/>
          <p:nvPr/>
        </p:nvSpPr>
        <p:spPr>
          <a:xfrm>
            <a:off x="1543951" y="2971800"/>
            <a:ext cx="6075189" cy="1169551"/>
          </a:xfrm>
          <a:prstGeom prst="rect">
            <a:avLst/>
          </a:prstGeom>
        </p:spPr>
        <p:txBody>
          <a:bodyPr wrap="none">
            <a:spAutoFit/>
          </a:bodyPr>
          <a:lstStyle/>
          <a:p>
            <a:pPr algn="ctr"/>
            <a:r>
              <a:rPr lang="en-US" sz="3000" b="1" dirty="0" smtClean="0">
                <a:solidFill>
                  <a:schemeClr val="bg1"/>
                </a:solidFill>
                <a:latin typeface="Arial" panose="020B0604020202020204" pitchFamily="34" charset="0"/>
                <a:cs typeface="Arial" panose="020B0604020202020204" pitchFamily="34" charset="0"/>
              </a:rPr>
              <a:t>COUNTY OF SAN BERNARDINO</a:t>
            </a:r>
          </a:p>
          <a:p>
            <a:pPr algn="ctr"/>
            <a:endParaRPr lang="en-US" sz="4000" b="1" dirty="0">
              <a:solidFill>
                <a:schemeClr val="bg1"/>
              </a:solidFill>
              <a:latin typeface="Arial" panose="020B0604020202020204" pitchFamily="34" charset="0"/>
              <a:cs typeface="Arial" panose="020B0604020202020204" pitchFamily="34" charset="0"/>
            </a:endParaRPr>
          </a:p>
        </p:txBody>
      </p:sp>
      <p:sp>
        <p:nvSpPr>
          <p:cNvPr id="9" name="TextBox 8"/>
          <p:cNvSpPr txBox="1"/>
          <p:nvPr/>
        </p:nvSpPr>
        <p:spPr>
          <a:xfrm>
            <a:off x="381000" y="4842921"/>
            <a:ext cx="6734174" cy="1477328"/>
          </a:xfrm>
          <a:prstGeom prst="rect">
            <a:avLst/>
          </a:prstGeom>
          <a:noFill/>
        </p:spPr>
        <p:txBody>
          <a:bodyPr wrap="square" rtlCol="0">
            <a:spAutoFit/>
          </a:bodyPr>
          <a:lstStyle/>
          <a:p>
            <a:r>
              <a:rPr lang="en-US" dirty="0" smtClean="0">
                <a:solidFill>
                  <a:schemeClr val="bg1"/>
                </a:solidFill>
              </a:rPr>
              <a:t>Presented by: Mary Jane Olhasso</a:t>
            </a:r>
          </a:p>
          <a:p>
            <a:r>
              <a:rPr lang="en-US" dirty="0" smtClean="0">
                <a:solidFill>
                  <a:schemeClr val="bg1"/>
                </a:solidFill>
              </a:rPr>
              <a:t>Executive Assistant Officer, Finance and Administration</a:t>
            </a:r>
          </a:p>
          <a:p>
            <a:endParaRPr lang="en-US" dirty="0" smtClean="0">
              <a:solidFill>
                <a:schemeClr val="bg1"/>
              </a:solidFill>
            </a:endParaRPr>
          </a:p>
          <a:p>
            <a:r>
              <a:rPr lang="en-US" dirty="0" smtClean="0">
                <a:solidFill>
                  <a:schemeClr val="bg1"/>
                </a:solidFill>
              </a:rPr>
              <a:t>Presented to: California State Association of Counties (CSAC)</a:t>
            </a:r>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757699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924800" y="400049"/>
            <a:ext cx="1066800" cy="365125"/>
          </a:xfrm>
        </p:spPr>
        <p:txBody>
          <a:bodyPr/>
          <a:lstStyle/>
          <a:p>
            <a:r>
              <a:rPr lang="en-US" dirty="0" smtClean="0"/>
              <a:t>Page </a:t>
            </a:r>
            <a:fld id="{7D2A9A1A-67AD-4575-BECD-A721609EF19D}" type="slidenum">
              <a:rPr lang="en-US" smtClean="0"/>
              <a:t>10</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39636" y="1"/>
            <a:ext cx="5299364" cy="6858000"/>
          </a:xfrm>
          <a:prstGeom prst="rect">
            <a:avLst/>
          </a:prstGeom>
        </p:spPr>
      </p:pic>
    </p:spTree>
    <p:extLst>
      <p:ext uri="{BB962C8B-B14F-4D97-AF65-F5344CB8AC3E}">
        <p14:creationId xmlns:p14="http://schemas.microsoft.com/office/powerpoint/2010/main" val="40627488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 y="0"/>
            <a:ext cx="9153526" cy="874394"/>
            <a:chOff x="-1" y="0"/>
            <a:chExt cx="9153526" cy="874394"/>
          </a:xfrm>
        </p:grpSpPr>
        <p:sp>
          <p:nvSpPr>
            <p:cNvPr id="5" name="Rectangle 4"/>
            <p:cNvSpPr/>
            <p:nvPr/>
          </p:nvSpPr>
          <p:spPr>
            <a:xfrm>
              <a:off x="0" y="723900"/>
              <a:ext cx="9153525" cy="150494"/>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flipV="1">
              <a:off x="-1" y="0"/>
              <a:ext cx="9153525" cy="762000"/>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04799" y="169217"/>
              <a:ext cx="7907987" cy="461665"/>
            </a:xfrm>
            <a:prstGeom prst="rect">
              <a:avLst/>
            </a:prstGeom>
            <a:noFill/>
          </p:spPr>
          <p:txBody>
            <a:bodyPr wrap="square" rtlCol="0">
              <a:spAutoFit/>
            </a:bodyPr>
            <a:lstStyle/>
            <a:p>
              <a:r>
                <a:rPr lang="en-US" sz="2400" dirty="0" smtClean="0">
                  <a:solidFill>
                    <a:schemeClr val="bg1"/>
                  </a:solidFill>
                  <a:latin typeface="Arial MT Black" panose="020B0A04020102020204" pitchFamily="34" charset="0"/>
                </a:rPr>
                <a:t>Inland Region Office Market</a:t>
              </a:r>
              <a:endParaRPr lang="en-US" sz="2400" dirty="0">
                <a:solidFill>
                  <a:schemeClr val="bg1"/>
                </a:solidFill>
                <a:latin typeface="Arial MT Black" panose="020B0A04020102020204" pitchFamily="34" charset="0"/>
              </a:endParaRPr>
            </a:p>
          </p:txBody>
        </p:sp>
      </p:grpSp>
      <p:grpSp>
        <p:nvGrpSpPr>
          <p:cNvPr id="10" name="Group 9"/>
          <p:cNvGrpSpPr/>
          <p:nvPr/>
        </p:nvGrpSpPr>
        <p:grpSpPr>
          <a:xfrm>
            <a:off x="-5511" y="6041834"/>
            <a:ext cx="9153527" cy="838200"/>
            <a:chOff x="-5511" y="6041834"/>
            <a:chExt cx="9153527" cy="838200"/>
          </a:xfrm>
        </p:grpSpPr>
        <p:grpSp>
          <p:nvGrpSpPr>
            <p:cNvPr id="11" name="Group 10"/>
            <p:cNvGrpSpPr/>
            <p:nvPr/>
          </p:nvGrpSpPr>
          <p:grpSpPr>
            <a:xfrm>
              <a:off x="-5511" y="6041834"/>
              <a:ext cx="9153527" cy="838200"/>
              <a:chOff x="-9527" y="5410199"/>
              <a:chExt cx="9153527" cy="518767"/>
            </a:xfrm>
          </p:grpSpPr>
          <p:sp>
            <p:nvSpPr>
              <p:cNvPr id="17" name="Rectangle 16"/>
              <p:cNvSpPr/>
              <p:nvPr/>
            </p:nvSpPr>
            <p:spPr>
              <a:xfrm rot="10800000" flipV="1">
                <a:off x="7229474" y="5414617"/>
                <a:ext cx="1914526" cy="514349"/>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16200000">
                <a:off x="6715127" y="5414614"/>
                <a:ext cx="514349" cy="514349"/>
              </a:xfrm>
              <a:prstGeom prst="rtTriangle">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flipV="1">
                <a:off x="-9527" y="5410199"/>
                <a:ext cx="6655769" cy="514349"/>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Triangle 19"/>
              <p:cNvSpPr/>
              <p:nvPr/>
            </p:nvSpPr>
            <p:spPr>
              <a:xfrm rot="5400000">
                <a:off x="6646242" y="5410203"/>
                <a:ext cx="514349" cy="514349"/>
              </a:xfrm>
              <a:prstGeom prst="rtTriangle">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p:cNvGrpSpPr/>
            <p:nvPr/>
          </p:nvGrpSpPr>
          <p:grpSpPr>
            <a:xfrm>
              <a:off x="342900" y="6186775"/>
              <a:ext cx="5219700" cy="561974"/>
              <a:chOff x="342900" y="6031212"/>
              <a:chExt cx="5219700" cy="561974"/>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 y="6031212"/>
                <a:ext cx="1090537" cy="561974"/>
              </a:xfrm>
              <a:prstGeom prst="rect">
                <a:avLst/>
              </a:prstGeom>
            </p:spPr>
          </p:pic>
          <p:cxnSp>
            <p:nvCxnSpPr>
              <p:cNvPr id="15" name="Straight Connector 14"/>
              <p:cNvCxnSpPr/>
              <p:nvPr/>
            </p:nvCxnSpPr>
            <p:spPr>
              <a:xfrm>
                <a:off x="1676400" y="6116196"/>
                <a:ext cx="0" cy="38100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874520" y="6116196"/>
                <a:ext cx="3688080" cy="230832"/>
              </a:xfrm>
              <a:prstGeom prst="rect">
                <a:avLst/>
              </a:prstGeom>
              <a:noFill/>
            </p:spPr>
            <p:txBody>
              <a:bodyPr wrap="square" rtlCol="0">
                <a:spAutoFit/>
              </a:bodyPr>
              <a:lstStyle/>
              <a:p>
                <a:endParaRPr lang="en-US" sz="900" dirty="0">
                  <a:solidFill>
                    <a:schemeClr val="bg1"/>
                  </a:solidFill>
                  <a:latin typeface="Times New Roman MT Extra Bold" panose="02020A06060301020303" pitchFamily="18" charset="0"/>
                </a:endParaRPr>
              </a:p>
            </p:txBody>
          </p:sp>
        </p:grpSp>
        <p:sp>
          <p:nvSpPr>
            <p:cNvPr id="13" name="TextBox 12"/>
            <p:cNvSpPr txBox="1"/>
            <p:nvPr/>
          </p:nvSpPr>
          <p:spPr>
            <a:xfrm>
              <a:off x="7084765" y="6341008"/>
              <a:ext cx="2057399" cy="292388"/>
            </a:xfrm>
            <a:prstGeom prst="rect">
              <a:avLst/>
            </a:prstGeom>
            <a:noFill/>
          </p:spPr>
          <p:txBody>
            <a:bodyPr wrap="square" rtlCol="0">
              <a:spAutoFit/>
            </a:bodyPr>
            <a:lstStyle/>
            <a:p>
              <a:pPr algn="ctr"/>
              <a:r>
                <a:rPr lang="en-US" sz="1300" b="1" i="1" dirty="0" smtClean="0">
                  <a:solidFill>
                    <a:schemeClr val="bg1"/>
                  </a:solidFill>
                  <a:latin typeface="Arial Narrow" panose="020B0606020202030204" pitchFamily="34" charset="0"/>
                </a:rPr>
                <a:t>www.SBCounty.gov</a:t>
              </a:r>
              <a:endParaRPr lang="en-US" sz="1300" b="1" i="1" dirty="0">
                <a:solidFill>
                  <a:schemeClr val="bg1"/>
                </a:solidFill>
                <a:latin typeface="Arial Narrow" panose="020B0606020202030204" pitchFamily="34" charset="0"/>
              </a:endParaRPr>
            </a:p>
          </p:txBody>
        </p:sp>
      </p:grpSp>
      <p:sp>
        <p:nvSpPr>
          <p:cNvPr id="2" name="Slide Number Placeholder 1"/>
          <p:cNvSpPr>
            <a:spLocks noGrp="1"/>
          </p:cNvSpPr>
          <p:nvPr>
            <p:ph type="sldNum" sz="quarter" idx="12"/>
          </p:nvPr>
        </p:nvSpPr>
        <p:spPr>
          <a:xfrm>
            <a:off x="7924800" y="400049"/>
            <a:ext cx="1066800" cy="365125"/>
          </a:xfrm>
        </p:spPr>
        <p:txBody>
          <a:bodyPr/>
          <a:lstStyle/>
          <a:p>
            <a:r>
              <a:rPr lang="en-US" dirty="0" smtClean="0"/>
              <a:t>Page </a:t>
            </a:r>
            <a:fld id="{7D2A9A1A-67AD-4575-BECD-A721609EF19D}" type="slidenum">
              <a:rPr lang="en-US" smtClean="0"/>
              <a:t>11</a:t>
            </a:fld>
            <a:endParaRPr lang="en-US" dirty="0"/>
          </a:p>
        </p:txBody>
      </p:sp>
      <p:sp>
        <p:nvSpPr>
          <p:cNvPr id="21" name="TextBox 20"/>
          <p:cNvSpPr txBox="1"/>
          <p:nvPr/>
        </p:nvSpPr>
        <p:spPr>
          <a:xfrm>
            <a:off x="563857" y="1116438"/>
            <a:ext cx="8001000" cy="4832092"/>
          </a:xfrm>
          <a:prstGeom prst="rect">
            <a:avLst/>
          </a:prstGeom>
          <a:noFill/>
        </p:spPr>
        <p:txBody>
          <a:bodyPr wrap="square" rtlCol="0">
            <a:spAutoFit/>
          </a:bodyPr>
          <a:lstStyle/>
          <a:p>
            <a:r>
              <a:rPr lang="en-US" b="1" dirty="0" smtClean="0"/>
              <a:t>Broad based absorption continues through the first half of 2016</a:t>
            </a:r>
          </a:p>
          <a:p>
            <a:pPr marL="285750" indent="-285750">
              <a:buFont typeface="Arial" panose="020B0604020202020204" pitchFamily="34" charset="0"/>
              <a:buChar char="•"/>
            </a:pPr>
            <a:endParaRPr lang="en-US" dirty="0" smtClean="0"/>
          </a:p>
          <a:p>
            <a:pPr marL="285750" indent="-285750">
              <a:lnSpc>
                <a:spcPct val="150000"/>
              </a:lnSpc>
              <a:buFont typeface="Arial" panose="020B0604020202020204" pitchFamily="34" charset="0"/>
              <a:buChar char="•"/>
            </a:pPr>
            <a:r>
              <a:rPr lang="en-US" dirty="0" smtClean="0"/>
              <a:t>Vacancy rate 14.1%</a:t>
            </a:r>
          </a:p>
          <a:p>
            <a:pPr marL="285750" indent="-285750">
              <a:lnSpc>
                <a:spcPct val="150000"/>
              </a:lnSpc>
              <a:buFont typeface="Arial" panose="020B0604020202020204" pitchFamily="34" charset="0"/>
              <a:buChar char="•"/>
            </a:pPr>
            <a:r>
              <a:rPr lang="en-US" dirty="0" smtClean="0"/>
              <a:t>Net absorption 64,332 SF</a:t>
            </a:r>
          </a:p>
          <a:p>
            <a:pPr marL="285750" indent="-285750">
              <a:lnSpc>
                <a:spcPct val="150000"/>
              </a:lnSpc>
              <a:buFont typeface="Arial" panose="020B0604020202020204" pitchFamily="34" charset="0"/>
              <a:buChar char="•"/>
            </a:pPr>
            <a:r>
              <a:rPr lang="en-US" dirty="0" smtClean="0"/>
              <a:t>Lease rate $1.87 FSG</a:t>
            </a:r>
          </a:p>
          <a:p>
            <a:pPr marL="285750" indent="-285750">
              <a:lnSpc>
                <a:spcPct val="150000"/>
              </a:lnSpc>
              <a:buFont typeface="Arial" panose="020B0604020202020204" pitchFamily="34" charset="0"/>
              <a:buChar char="•"/>
            </a:pPr>
            <a:r>
              <a:rPr lang="en-US" dirty="0" smtClean="0"/>
              <a:t>No Construction</a:t>
            </a:r>
          </a:p>
          <a:p>
            <a:pPr marL="285750" indent="-285750">
              <a:lnSpc>
                <a:spcPct val="150000"/>
              </a:lnSpc>
              <a:buFont typeface="Arial" panose="020B0604020202020204" pitchFamily="34" charset="0"/>
              <a:buChar char="•"/>
            </a:pPr>
            <a:r>
              <a:rPr lang="en-US" dirty="0" smtClean="0"/>
              <a:t>Overall </a:t>
            </a:r>
            <a:r>
              <a:rPr lang="en-US" dirty="0"/>
              <a:t>vacancy rates are still too high at this point to call it a true </a:t>
            </a:r>
            <a:r>
              <a:rPr lang="en-US" dirty="0" smtClean="0"/>
              <a:t>landlord’s market </a:t>
            </a:r>
            <a:r>
              <a:rPr lang="en-US" dirty="0"/>
              <a:t>– need to fall about 3-4</a:t>
            </a:r>
            <a:r>
              <a:rPr lang="en-US" dirty="0" smtClean="0"/>
              <a:t>%</a:t>
            </a:r>
          </a:p>
          <a:p>
            <a:pPr marL="285750" indent="-285750">
              <a:lnSpc>
                <a:spcPct val="150000"/>
              </a:lnSpc>
              <a:buFont typeface="Arial" panose="020B0604020202020204" pitchFamily="34" charset="0"/>
              <a:buChar char="•"/>
            </a:pPr>
            <a:r>
              <a:rPr lang="en-US" dirty="0" smtClean="0"/>
              <a:t>Existing </a:t>
            </a:r>
            <a:r>
              <a:rPr lang="en-US" dirty="0"/>
              <a:t>supply should continue to be absorbed – causing rental rates to trend </a:t>
            </a:r>
            <a:r>
              <a:rPr lang="en-US" dirty="0" smtClean="0"/>
              <a:t>in a </a:t>
            </a:r>
            <a:r>
              <a:rPr lang="en-US" dirty="0"/>
              <a:t>positive </a:t>
            </a:r>
            <a:r>
              <a:rPr lang="en-US" dirty="0" smtClean="0"/>
              <a:t>direction</a:t>
            </a:r>
            <a:endParaRPr lang="en-US" dirty="0"/>
          </a:p>
          <a:p>
            <a:endParaRPr lang="en-US" sz="1000" dirty="0" smtClean="0"/>
          </a:p>
          <a:p>
            <a:r>
              <a:rPr lang="en-US" sz="1000" dirty="0" smtClean="0"/>
              <a:t>(</a:t>
            </a:r>
            <a:r>
              <a:rPr lang="en-US" sz="1000" dirty="0"/>
              <a:t>Source:  </a:t>
            </a:r>
            <a:r>
              <a:rPr lang="en-US" sz="1000" dirty="0" smtClean="0"/>
              <a:t>CBRE Market Report – Q2 2016)</a:t>
            </a:r>
            <a:endParaRPr lang="en-US" sz="1000" dirty="0"/>
          </a:p>
          <a:p>
            <a:endParaRPr lang="en-US" dirty="0"/>
          </a:p>
          <a:p>
            <a:endParaRPr lang="en-US" dirty="0"/>
          </a:p>
        </p:txBody>
      </p:sp>
    </p:spTree>
    <p:extLst>
      <p:ext uri="{BB962C8B-B14F-4D97-AF65-F5344CB8AC3E}">
        <p14:creationId xmlns:p14="http://schemas.microsoft.com/office/powerpoint/2010/main" val="4251583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 y="0"/>
            <a:ext cx="9153526" cy="874394"/>
            <a:chOff x="-1" y="0"/>
            <a:chExt cx="9153526" cy="874394"/>
          </a:xfrm>
        </p:grpSpPr>
        <p:sp>
          <p:nvSpPr>
            <p:cNvPr id="5" name="Rectangle 4"/>
            <p:cNvSpPr/>
            <p:nvPr/>
          </p:nvSpPr>
          <p:spPr>
            <a:xfrm>
              <a:off x="0" y="723900"/>
              <a:ext cx="9153525" cy="150494"/>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flipV="1">
              <a:off x="-1" y="0"/>
              <a:ext cx="9153525" cy="762000"/>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04799" y="169217"/>
              <a:ext cx="7907987" cy="461665"/>
            </a:xfrm>
            <a:prstGeom prst="rect">
              <a:avLst/>
            </a:prstGeom>
            <a:noFill/>
          </p:spPr>
          <p:txBody>
            <a:bodyPr wrap="square" rtlCol="0">
              <a:spAutoFit/>
            </a:bodyPr>
            <a:lstStyle/>
            <a:p>
              <a:r>
                <a:rPr lang="en-US" sz="2400" dirty="0" smtClean="0">
                  <a:solidFill>
                    <a:schemeClr val="bg1"/>
                  </a:solidFill>
                  <a:latin typeface="Arial MT Black" panose="020B0A04020102020204" pitchFamily="34" charset="0"/>
                </a:rPr>
                <a:t>Inland Region Retail Market</a:t>
              </a:r>
              <a:endParaRPr lang="en-US" sz="2400" dirty="0">
                <a:solidFill>
                  <a:schemeClr val="bg1"/>
                </a:solidFill>
                <a:latin typeface="Arial MT Black" panose="020B0A04020102020204" pitchFamily="34" charset="0"/>
              </a:endParaRPr>
            </a:p>
          </p:txBody>
        </p:sp>
      </p:grpSp>
      <p:grpSp>
        <p:nvGrpSpPr>
          <p:cNvPr id="10" name="Group 9"/>
          <p:cNvGrpSpPr/>
          <p:nvPr/>
        </p:nvGrpSpPr>
        <p:grpSpPr>
          <a:xfrm>
            <a:off x="-5511" y="6041834"/>
            <a:ext cx="9153527" cy="838200"/>
            <a:chOff x="-5511" y="6041834"/>
            <a:chExt cx="9153527" cy="838200"/>
          </a:xfrm>
        </p:grpSpPr>
        <p:grpSp>
          <p:nvGrpSpPr>
            <p:cNvPr id="11" name="Group 10"/>
            <p:cNvGrpSpPr/>
            <p:nvPr/>
          </p:nvGrpSpPr>
          <p:grpSpPr>
            <a:xfrm>
              <a:off x="-5511" y="6041834"/>
              <a:ext cx="9153527" cy="838200"/>
              <a:chOff x="-9527" y="5410199"/>
              <a:chExt cx="9153527" cy="518767"/>
            </a:xfrm>
          </p:grpSpPr>
          <p:sp>
            <p:nvSpPr>
              <p:cNvPr id="17" name="Rectangle 16"/>
              <p:cNvSpPr/>
              <p:nvPr/>
            </p:nvSpPr>
            <p:spPr>
              <a:xfrm rot="10800000" flipV="1">
                <a:off x="7229474" y="5414617"/>
                <a:ext cx="1914526" cy="514349"/>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16200000">
                <a:off x="6715127" y="5414614"/>
                <a:ext cx="514349" cy="514349"/>
              </a:xfrm>
              <a:prstGeom prst="rtTriangle">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flipV="1">
                <a:off x="-9527" y="5410199"/>
                <a:ext cx="6655769" cy="514349"/>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Triangle 19"/>
              <p:cNvSpPr/>
              <p:nvPr/>
            </p:nvSpPr>
            <p:spPr>
              <a:xfrm rot="5400000">
                <a:off x="6646242" y="5410203"/>
                <a:ext cx="514349" cy="514349"/>
              </a:xfrm>
              <a:prstGeom prst="rtTriangle">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p:cNvGrpSpPr/>
            <p:nvPr/>
          </p:nvGrpSpPr>
          <p:grpSpPr>
            <a:xfrm>
              <a:off x="342900" y="6186775"/>
              <a:ext cx="5219700" cy="561974"/>
              <a:chOff x="342900" y="6031212"/>
              <a:chExt cx="5219700" cy="561974"/>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 y="6031212"/>
                <a:ext cx="1090537" cy="561974"/>
              </a:xfrm>
              <a:prstGeom prst="rect">
                <a:avLst/>
              </a:prstGeom>
            </p:spPr>
          </p:pic>
          <p:cxnSp>
            <p:nvCxnSpPr>
              <p:cNvPr id="15" name="Straight Connector 14"/>
              <p:cNvCxnSpPr/>
              <p:nvPr/>
            </p:nvCxnSpPr>
            <p:spPr>
              <a:xfrm>
                <a:off x="1676400" y="6116196"/>
                <a:ext cx="0" cy="38100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874520" y="6116196"/>
                <a:ext cx="3688080" cy="230832"/>
              </a:xfrm>
              <a:prstGeom prst="rect">
                <a:avLst/>
              </a:prstGeom>
              <a:noFill/>
            </p:spPr>
            <p:txBody>
              <a:bodyPr wrap="square" rtlCol="0">
                <a:spAutoFit/>
              </a:bodyPr>
              <a:lstStyle/>
              <a:p>
                <a:endParaRPr lang="en-US" sz="900" dirty="0">
                  <a:solidFill>
                    <a:schemeClr val="bg1"/>
                  </a:solidFill>
                  <a:latin typeface="Times New Roman MT Extra Bold" panose="02020A06060301020303" pitchFamily="18" charset="0"/>
                </a:endParaRPr>
              </a:p>
            </p:txBody>
          </p:sp>
        </p:grpSp>
        <p:sp>
          <p:nvSpPr>
            <p:cNvPr id="13" name="TextBox 12"/>
            <p:cNvSpPr txBox="1"/>
            <p:nvPr/>
          </p:nvSpPr>
          <p:spPr>
            <a:xfrm>
              <a:off x="7084765" y="6341008"/>
              <a:ext cx="2057399" cy="292388"/>
            </a:xfrm>
            <a:prstGeom prst="rect">
              <a:avLst/>
            </a:prstGeom>
            <a:noFill/>
          </p:spPr>
          <p:txBody>
            <a:bodyPr wrap="square" rtlCol="0">
              <a:spAutoFit/>
            </a:bodyPr>
            <a:lstStyle/>
            <a:p>
              <a:pPr algn="ctr"/>
              <a:r>
                <a:rPr lang="en-US" sz="1300" b="1" i="1" dirty="0" smtClean="0">
                  <a:solidFill>
                    <a:schemeClr val="bg1"/>
                  </a:solidFill>
                  <a:latin typeface="Arial Narrow" panose="020B0606020202030204" pitchFamily="34" charset="0"/>
                </a:rPr>
                <a:t>www.SBCounty.gov</a:t>
              </a:r>
              <a:endParaRPr lang="en-US" sz="1300" b="1" i="1" dirty="0">
                <a:solidFill>
                  <a:schemeClr val="bg1"/>
                </a:solidFill>
                <a:latin typeface="Arial Narrow" panose="020B0606020202030204" pitchFamily="34" charset="0"/>
              </a:endParaRPr>
            </a:p>
          </p:txBody>
        </p:sp>
      </p:grpSp>
      <p:sp>
        <p:nvSpPr>
          <p:cNvPr id="2" name="Slide Number Placeholder 1"/>
          <p:cNvSpPr>
            <a:spLocks noGrp="1"/>
          </p:cNvSpPr>
          <p:nvPr>
            <p:ph type="sldNum" sz="quarter" idx="12"/>
          </p:nvPr>
        </p:nvSpPr>
        <p:spPr>
          <a:xfrm>
            <a:off x="7924800" y="400049"/>
            <a:ext cx="1066800" cy="365125"/>
          </a:xfrm>
        </p:spPr>
        <p:txBody>
          <a:bodyPr/>
          <a:lstStyle/>
          <a:p>
            <a:r>
              <a:rPr lang="en-US" dirty="0" smtClean="0"/>
              <a:t>Page </a:t>
            </a:r>
            <a:fld id="{7D2A9A1A-67AD-4575-BECD-A721609EF19D}" type="slidenum">
              <a:rPr lang="en-US" smtClean="0"/>
              <a:t>12</a:t>
            </a:fld>
            <a:endParaRPr lang="en-US" dirty="0"/>
          </a:p>
        </p:txBody>
      </p:sp>
      <p:sp>
        <p:nvSpPr>
          <p:cNvPr id="3" name="Rectangle 2"/>
          <p:cNvSpPr/>
          <p:nvPr/>
        </p:nvSpPr>
        <p:spPr>
          <a:xfrm>
            <a:off x="576261" y="1568508"/>
            <a:ext cx="8001000" cy="4539704"/>
          </a:xfrm>
          <a:prstGeom prst="rect">
            <a:avLst/>
          </a:prstGeom>
        </p:spPr>
        <p:txBody>
          <a:bodyPr wrap="square">
            <a:spAutoFit/>
          </a:bodyPr>
          <a:lstStyle/>
          <a:p>
            <a:pPr marL="285750" indent="-285750">
              <a:lnSpc>
                <a:spcPct val="150000"/>
              </a:lnSpc>
              <a:buFont typeface="Arial" panose="020B0604020202020204" pitchFamily="34" charset="0"/>
              <a:buChar char="•"/>
            </a:pPr>
            <a:r>
              <a:rPr lang="en-US" dirty="0" smtClean="0"/>
              <a:t>The vacancy rate decreased from Q1 – currently at 9.6%</a:t>
            </a:r>
          </a:p>
          <a:p>
            <a:pPr marL="285750" indent="-285750">
              <a:lnSpc>
                <a:spcPct val="150000"/>
              </a:lnSpc>
              <a:buFont typeface="Arial" panose="020B0604020202020204" pitchFamily="34" charset="0"/>
              <a:buChar char="•"/>
            </a:pPr>
            <a:r>
              <a:rPr lang="en-US" dirty="0" smtClean="0"/>
              <a:t>Notable amount of positive net absorption totaling $442,559 sq. ft. </a:t>
            </a:r>
          </a:p>
          <a:p>
            <a:pPr marL="285750" indent="-285750">
              <a:lnSpc>
                <a:spcPct val="150000"/>
              </a:lnSpc>
              <a:buFont typeface="Arial" panose="020B0604020202020204" pitchFamily="34" charset="0"/>
              <a:buChar char="•"/>
            </a:pPr>
            <a:r>
              <a:rPr lang="en-US" dirty="0" smtClean="0"/>
              <a:t>Lease </a:t>
            </a:r>
            <a:r>
              <a:rPr lang="en-US" dirty="0"/>
              <a:t>rate $</a:t>
            </a:r>
            <a:r>
              <a:rPr lang="en-US" dirty="0" smtClean="0"/>
              <a:t>1.89 NNN</a:t>
            </a:r>
          </a:p>
          <a:p>
            <a:pPr marL="285750" indent="-285750">
              <a:lnSpc>
                <a:spcPct val="150000"/>
              </a:lnSpc>
              <a:buFont typeface="Arial" panose="020B0604020202020204" pitchFamily="34" charset="0"/>
              <a:buChar char="•"/>
            </a:pPr>
            <a:r>
              <a:rPr lang="en-US" dirty="0"/>
              <a:t>Discount department stores and fitness tenants among most active users for 2016 thus far</a:t>
            </a:r>
          </a:p>
          <a:p>
            <a:pPr marL="285750" indent="-285750">
              <a:lnSpc>
                <a:spcPct val="150000"/>
              </a:lnSpc>
              <a:buFont typeface="Arial" panose="020B0604020202020204" pitchFamily="34" charset="0"/>
              <a:buChar char="•"/>
            </a:pPr>
            <a:r>
              <a:rPr lang="en-US" dirty="0" smtClean="0"/>
              <a:t>Overall progress in the region</a:t>
            </a:r>
          </a:p>
          <a:p>
            <a:pPr marL="742950" lvl="1" indent="-285750">
              <a:lnSpc>
                <a:spcPct val="150000"/>
              </a:lnSpc>
              <a:buFont typeface="Arial" panose="020B0604020202020204" pitchFamily="34" charset="0"/>
              <a:buChar char="•"/>
            </a:pPr>
            <a:r>
              <a:rPr lang="en-US" dirty="0" smtClean="0"/>
              <a:t>Declined vacancy</a:t>
            </a:r>
          </a:p>
          <a:p>
            <a:pPr marL="742950" lvl="1" indent="-285750">
              <a:lnSpc>
                <a:spcPct val="150000"/>
              </a:lnSpc>
              <a:buFont typeface="Arial" panose="020B0604020202020204" pitchFamily="34" charset="0"/>
              <a:buChar char="•"/>
            </a:pPr>
            <a:r>
              <a:rPr lang="en-US" dirty="0" smtClean="0"/>
              <a:t>Strong positive absorption</a:t>
            </a:r>
          </a:p>
          <a:p>
            <a:pPr marL="742950" lvl="1" indent="-285750">
              <a:lnSpc>
                <a:spcPct val="150000"/>
              </a:lnSpc>
              <a:buFont typeface="Arial" panose="020B0604020202020204" pitchFamily="34" charset="0"/>
              <a:buChar char="•"/>
            </a:pPr>
            <a:r>
              <a:rPr lang="en-US" dirty="0" smtClean="0"/>
              <a:t>Continued job growth</a:t>
            </a:r>
            <a:endParaRPr lang="en-US" dirty="0"/>
          </a:p>
          <a:p>
            <a:endParaRPr lang="en-US" dirty="0" smtClean="0"/>
          </a:p>
          <a:p>
            <a:r>
              <a:rPr lang="en-US" sz="1000" dirty="0"/>
              <a:t>(Source:  CBRE Market Report – </a:t>
            </a:r>
            <a:r>
              <a:rPr lang="en-US" sz="1000" dirty="0" smtClean="0"/>
              <a:t>Q2 2016</a:t>
            </a:r>
            <a:r>
              <a:rPr lang="en-US" sz="1000" dirty="0"/>
              <a:t>)</a:t>
            </a:r>
          </a:p>
          <a:p>
            <a:endParaRPr lang="en-US" dirty="0"/>
          </a:p>
        </p:txBody>
      </p:sp>
      <p:sp>
        <p:nvSpPr>
          <p:cNvPr id="8" name="Rectangle 7"/>
          <p:cNvSpPr/>
          <p:nvPr/>
        </p:nvSpPr>
        <p:spPr>
          <a:xfrm>
            <a:off x="685800" y="1066800"/>
            <a:ext cx="5519460" cy="369332"/>
          </a:xfrm>
          <a:prstGeom prst="rect">
            <a:avLst/>
          </a:prstGeom>
        </p:spPr>
        <p:txBody>
          <a:bodyPr wrap="none">
            <a:spAutoFit/>
          </a:bodyPr>
          <a:lstStyle/>
          <a:p>
            <a:r>
              <a:rPr lang="en-US" b="1" dirty="0" smtClean="0"/>
              <a:t>Strong leasing and active tenants drive retail in Q2</a:t>
            </a:r>
            <a:endParaRPr lang="en-US" b="1" dirty="0"/>
          </a:p>
        </p:txBody>
      </p:sp>
    </p:spTree>
    <p:extLst>
      <p:ext uri="{BB962C8B-B14F-4D97-AF65-F5344CB8AC3E}">
        <p14:creationId xmlns:p14="http://schemas.microsoft.com/office/powerpoint/2010/main" val="647615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 y="0"/>
            <a:ext cx="9153526" cy="874394"/>
            <a:chOff x="-1" y="0"/>
            <a:chExt cx="9153526" cy="874394"/>
          </a:xfrm>
        </p:grpSpPr>
        <p:sp>
          <p:nvSpPr>
            <p:cNvPr id="5" name="Rectangle 4"/>
            <p:cNvSpPr/>
            <p:nvPr/>
          </p:nvSpPr>
          <p:spPr>
            <a:xfrm>
              <a:off x="0" y="723900"/>
              <a:ext cx="9153525" cy="150494"/>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flipV="1">
              <a:off x="-1" y="0"/>
              <a:ext cx="9153525" cy="762000"/>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04799" y="169217"/>
              <a:ext cx="7907987" cy="461665"/>
            </a:xfrm>
            <a:prstGeom prst="rect">
              <a:avLst/>
            </a:prstGeom>
            <a:noFill/>
          </p:spPr>
          <p:txBody>
            <a:bodyPr wrap="square" rtlCol="0">
              <a:spAutoFit/>
            </a:bodyPr>
            <a:lstStyle/>
            <a:p>
              <a:r>
                <a:rPr lang="en-US" sz="2400" dirty="0" smtClean="0">
                  <a:solidFill>
                    <a:schemeClr val="bg1"/>
                  </a:solidFill>
                  <a:latin typeface="Arial MT Black" panose="020B0A04020102020204" pitchFamily="34" charset="0"/>
                </a:rPr>
                <a:t>Inland Region Industrial Market</a:t>
              </a:r>
              <a:endParaRPr lang="en-US" sz="2400" dirty="0">
                <a:solidFill>
                  <a:schemeClr val="bg1"/>
                </a:solidFill>
                <a:latin typeface="Arial MT Black" panose="020B0A04020102020204" pitchFamily="34" charset="0"/>
              </a:endParaRPr>
            </a:p>
          </p:txBody>
        </p:sp>
      </p:grpSp>
      <p:grpSp>
        <p:nvGrpSpPr>
          <p:cNvPr id="10" name="Group 9"/>
          <p:cNvGrpSpPr/>
          <p:nvPr/>
        </p:nvGrpSpPr>
        <p:grpSpPr>
          <a:xfrm>
            <a:off x="-5511" y="6041834"/>
            <a:ext cx="9153527" cy="838200"/>
            <a:chOff x="-5511" y="6041834"/>
            <a:chExt cx="9153527" cy="838200"/>
          </a:xfrm>
        </p:grpSpPr>
        <p:grpSp>
          <p:nvGrpSpPr>
            <p:cNvPr id="11" name="Group 10"/>
            <p:cNvGrpSpPr/>
            <p:nvPr/>
          </p:nvGrpSpPr>
          <p:grpSpPr>
            <a:xfrm>
              <a:off x="-5511" y="6041834"/>
              <a:ext cx="9153527" cy="838200"/>
              <a:chOff x="-9527" y="5410199"/>
              <a:chExt cx="9153527" cy="518767"/>
            </a:xfrm>
          </p:grpSpPr>
          <p:sp>
            <p:nvSpPr>
              <p:cNvPr id="17" name="Rectangle 16"/>
              <p:cNvSpPr/>
              <p:nvPr/>
            </p:nvSpPr>
            <p:spPr>
              <a:xfrm rot="10800000" flipV="1">
                <a:off x="7229474" y="5414617"/>
                <a:ext cx="1914526" cy="514349"/>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16200000">
                <a:off x="6715127" y="5414614"/>
                <a:ext cx="514349" cy="514349"/>
              </a:xfrm>
              <a:prstGeom prst="rtTriangle">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flipV="1">
                <a:off x="-9527" y="5410199"/>
                <a:ext cx="6655769" cy="514349"/>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Triangle 19"/>
              <p:cNvSpPr/>
              <p:nvPr/>
            </p:nvSpPr>
            <p:spPr>
              <a:xfrm rot="5400000">
                <a:off x="6646242" y="5410203"/>
                <a:ext cx="514349" cy="514349"/>
              </a:xfrm>
              <a:prstGeom prst="rtTriangle">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p:cNvGrpSpPr/>
            <p:nvPr/>
          </p:nvGrpSpPr>
          <p:grpSpPr>
            <a:xfrm>
              <a:off x="342900" y="6186775"/>
              <a:ext cx="5219700" cy="561974"/>
              <a:chOff x="342900" y="6031212"/>
              <a:chExt cx="5219700" cy="561974"/>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 y="6031212"/>
                <a:ext cx="1090537" cy="561974"/>
              </a:xfrm>
              <a:prstGeom prst="rect">
                <a:avLst/>
              </a:prstGeom>
            </p:spPr>
          </p:pic>
          <p:cxnSp>
            <p:nvCxnSpPr>
              <p:cNvPr id="15" name="Straight Connector 14"/>
              <p:cNvCxnSpPr/>
              <p:nvPr/>
            </p:nvCxnSpPr>
            <p:spPr>
              <a:xfrm>
                <a:off x="1676400" y="6116196"/>
                <a:ext cx="0" cy="38100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874520" y="6116196"/>
                <a:ext cx="3688080" cy="230832"/>
              </a:xfrm>
              <a:prstGeom prst="rect">
                <a:avLst/>
              </a:prstGeom>
              <a:noFill/>
            </p:spPr>
            <p:txBody>
              <a:bodyPr wrap="square" rtlCol="0">
                <a:spAutoFit/>
              </a:bodyPr>
              <a:lstStyle/>
              <a:p>
                <a:endParaRPr lang="en-US" sz="900" dirty="0">
                  <a:solidFill>
                    <a:schemeClr val="bg1"/>
                  </a:solidFill>
                  <a:latin typeface="Times New Roman MT Extra Bold" panose="02020A06060301020303" pitchFamily="18" charset="0"/>
                </a:endParaRPr>
              </a:p>
            </p:txBody>
          </p:sp>
        </p:grpSp>
        <p:sp>
          <p:nvSpPr>
            <p:cNvPr id="13" name="TextBox 12"/>
            <p:cNvSpPr txBox="1"/>
            <p:nvPr/>
          </p:nvSpPr>
          <p:spPr>
            <a:xfrm>
              <a:off x="7084765" y="6341008"/>
              <a:ext cx="2057399" cy="292388"/>
            </a:xfrm>
            <a:prstGeom prst="rect">
              <a:avLst/>
            </a:prstGeom>
            <a:noFill/>
          </p:spPr>
          <p:txBody>
            <a:bodyPr wrap="square" rtlCol="0">
              <a:spAutoFit/>
            </a:bodyPr>
            <a:lstStyle/>
            <a:p>
              <a:pPr algn="ctr"/>
              <a:r>
                <a:rPr lang="en-US" sz="1300" b="1" i="1" dirty="0" smtClean="0">
                  <a:solidFill>
                    <a:schemeClr val="bg1"/>
                  </a:solidFill>
                  <a:latin typeface="Arial Narrow" panose="020B0606020202030204" pitchFamily="34" charset="0"/>
                </a:rPr>
                <a:t>www.SBCounty.gov</a:t>
              </a:r>
              <a:endParaRPr lang="en-US" sz="1300" b="1" i="1" dirty="0">
                <a:solidFill>
                  <a:schemeClr val="bg1"/>
                </a:solidFill>
                <a:latin typeface="Arial Narrow" panose="020B0606020202030204" pitchFamily="34" charset="0"/>
              </a:endParaRPr>
            </a:p>
          </p:txBody>
        </p:sp>
      </p:grpSp>
      <p:sp>
        <p:nvSpPr>
          <p:cNvPr id="2" name="Slide Number Placeholder 1"/>
          <p:cNvSpPr>
            <a:spLocks noGrp="1"/>
          </p:cNvSpPr>
          <p:nvPr>
            <p:ph type="sldNum" sz="quarter" idx="12"/>
          </p:nvPr>
        </p:nvSpPr>
        <p:spPr>
          <a:xfrm>
            <a:off x="7924800" y="400049"/>
            <a:ext cx="1066800" cy="365125"/>
          </a:xfrm>
        </p:spPr>
        <p:txBody>
          <a:bodyPr/>
          <a:lstStyle/>
          <a:p>
            <a:r>
              <a:rPr lang="en-US" dirty="0" smtClean="0"/>
              <a:t>Page </a:t>
            </a:r>
            <a:fld id="{7D2A9A1A-67AD-4575-BECD-A721609EF19D}" type="slidenum">
              <a:rPr lang="en-US" smtClean="0"/>
              <a:t>13</a:t>
            </a:fld>
            <a:endParaRPr lang="en-US" dirty="0"/>
          </a:p>
        </p:txBody>
      </p:sp>
      <p:sp>
        <p:nvSpPr>
          <p:cNvPr id="21" name="TextBox 20"/>
          <p:cNvSpPr txBox="1"/>
          <p:nvPr/>
        </p:nvSpPr>
        <p:spPr>
          <a:xfrm>
            <a:off x="563857" y="1116438"/>
            <a:ext cx="8001000" cy="6617196"/>
          </a:xfrm>
          <a:prstGeom prst="rect">
            <a:avLst/>
          </a:prstGeom>
          <a:noFill/>
        </p:spPr>
        <p:txBody>
          <a:bodyPr wrap="square" rtlCol="0">
            <a:spAutoFit/>
          </a:bodyPr>
          <a:lstStyle/>
          <a:p>
            <a:r>
              <a:rPr lang="en-US" b="1" dirty="0" smtClean="0"/>
              <a:t>Industrial market continues to soar through its second renaissance</a:t>
            </a:r>
          </a:p>
          <a:p>
            <a:endParaRPr lang="en-US" sz="1000" dirty="0"/>
          </a:p>
          <a:p>
            <a:pPr marL="285750" indent="-285750">
              <a:lnSpc>
                <a:spcPct val="150000"/>
              </a:lnSpc>
              <a:buFont typeface="Arial" panose="020B0604020202020204" pitchFamily="34" charset="0"/>
              <a:buChar char="•"/>
            </a:pPr>
            <a:r>
              <a:rPr lang="en-US" dirty="0" smtClean="0"/>
              <a:t>Vacancy rate closed Q2 at 3.7%</a:t>
            </a:r>
          </a:p>
          <a:p>
            <a:pPr marL="285750" indent="-285750">
              <a:lnSpc>
                <a:spcPct val="150000"/>
              </a:lnSpc>
              <a:buFont typeface="Arial" panose="020B0604020202020204" pitchFamily="34" charset="0"/>
              <a:buChar char="•"/>
            </a:pPr>
            <a:r>
              <a:rPr lang="en-US" dirty="0" smtClean="0"/>
              <a:t>Gross activity and net absorption rose to 12.2 million sq. ft. and 6.2 million sq. ft. respectively</a:t>
            </a:r>
          </a:p>
          <a:p>
            <a:pPr marL="285750" indent="-285750">
              <a:lnSpc>
                <a:spcPct val="150000"/>
              </a:lnSpc>
              <a:buFont typeface="Arial" panose="020B0604020202020204" pitchFamily="34" charset="0"/>
              <a:buChar char="•"/>
            </a:pPr>
            <a:r>
              <a:rPr lang="en-US" dirty="0" smtClean="0"/>
              <a:t>Lease rate $0.50 NNN</a:t>
            </a:r>
          </a:p>
          <a:p>
            <a:pPr marL="285750" indent="-285750">
              <a:lnSpc>
                <a:spcPct val="150000"/>
              </a:lnSpc>
              <a:buFont typeface="Arial" panose="020B0604020202020204" pitchFamily="34" charset="0"/>
              <a:buChar char="•"/>
            </a:pPr>
            <a:r>
              <a:rPr lang="en-US" dirty="0" smtClean="0"/>
              <a:t>Year-to-date gross activity has outpaced levels from one year ago by 4.8%</a:t>
            </a:r>
          </a:p>
          <a:p>
            <a:pPr marL="285750" indent="-285750">
              <a:lnSpc>
                <a:spcPct val="150000"/>
              </a:lnSpc>
              <a:buFont typeface="Arial" panose="020B0604020202020204" pitchFamily="34" charset="0"/>
              <a:buChar char="•"/>
            </a:pPr>
            <a:r>
              <a:rPr lang="en-US" dirty="0" smtClean="0"/>
              <a:t>Consumer goods and 3PLs involved in e-commerce related activities continue to drive gross activity and net absorption.</a:t>
            </a:r>
          </a:p>
          <a:p>
            <a:pPr marL="285750" indent="-285750">
              <a:lnSpc>
                <a:spcPct val="150000"/>
              </a:lnSpc>
              <a:buFont typeface="Arial" panose="020B0604020202020204" pitchFamily="34" charset="0"/>
              <a:buChar char="•"/>
            </a:pPr>
            <a:r>
              <a:rPr lang="en-US" dirty="0" smtClean="0"/>
              <a:t>Construction activity expected to remain strong throughout 2016 and well into 2017</a:t>
            </a:r>
          </a:p>
          <a:p>
            <a:endParaRPr lang="en-US" sz="1000" dirty="0"/>
          </a:p>
          <a:p>
            <a:r>
              <a:rPr lang="en-US" sz="1000" dirty="0"/>
              <a:t>(Source:  CBRE Market Report – Q2 2016)</a:t>
            </a:r>
          </a:p>
          <a:p>
            <a:pPr marL="285750" indent="-285750">
              <a:lnSpc>
                <a:spcPct val="150000"/>
              </a:lnSpc>
              <a:buFont typeface="Arial" panose="020B0604020202020204" pitchFamily="34" charset="0"/>
              <a:buChar char="•"/>
            </a:pPr>
            <a:endParaRPr lang="en-US" dirty="0" smtClean="0"/>
          </a:p>
          <a:p>
            <a:pPr>
              <a:lnSpc>
                <a:spcPct val="150000"/>
              </a:lnSpc>
            </a:pPr>
            <a:endParaRPr lang="en-US" dirty="0" smtClean="0"/>
          </a:p>
          <a:p>
            <a:pPr>
              <a:lnSpc>
                <a:spcPct val="150000"/>
              </a:lnSpc>
            </a:pPr>
            <a:endParaRPr lang="en-US" dirty="0" smtClean="0"/>
          </a:p>
          <a:p>
            <a:endParaRPr lang="en-US" dirty="0"/>
          </a:p>
          <a:p>
            <a:endParaRPr lang="en-US" dirty="0"/>
          </a:p>
        </p:txBody>
      </p:sp>
    </p:spTree>
    <p:extLst>
      <p:ext uri="{BB962C8B-B14F-4D97-AF65-F5344CB8AC3E}">
        <p14:creationId xmlns:p14="http://schemas.microsoft.com/office/powerpoint/2010/main" val="40448690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 y="0"/>
            <a:ext cx="9153526" cy="874394"/>
            <a:chOff x="-1" y="0"/>
            <a:chExt cx="9153526" cy="874394"/>
          </a:xfrm>
        </p:grpSpPr>
        <p:sp>
          <p:nvSpPr>
            <p:cNvPr id="5" name="Rectangle 4"/>
            <p:cNvSpPr/>
            <p:nvPr/>
          </p:nvSpPr>
          <p:spPr>
            <a:xfrm>
              <a:off x="0" y="723900"/>
              <a:ext cx="9153525" cy="150494"/>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flipV="1">
              <a:off x="-1" y="0"/>
              <a:ext cx="9153525" cy="762000"/>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04799" y="169217"/>
              <a:ext cx="7907987" cy="400110"/>
            </a:xfrm>
            <a:prstGeom prst="rect">
              <a:avLst/>
            </a:prstGeom>
            <a:noFill/>
          </p:spPr>
          <p:txBody>
            <a:bodyPr wrap="square" rtlCol="0">
              <a:spAutoFit/>
            </a:bodyPr>
            <a:lstStyle/>
            <a:p>
              <a:r>
                <a:rPr lang="en-US" sz="2000" dirty="0" smtClean="0">
                  <a:solidFill>
                    <a:schemeClr val="bg1"/>
                  </a:solidFill>
                  <a:latin typeface="Arial MT Black" panose="020B0A04020102020204" pitchFamily="34" charset="0"/>
                </a:rPr>
                <a:t>Employment – Riverside-San Bernardino-Ontario MSA</a:t>
              </a:r>
              <a:endParaRPr lang="en-US" sz="2000" dirty="0">
                <a:solidFill>
                  <a:schemeClr val="bg1"/>
                </a:solidFill>
                <a:latin typeface="Arial MT Black" panose="020B0A04020102020204" pitchFamily="34" charset="0"/>
              </a:endParaRPr>
            </a:p>
          </p:txBody>
        </p:sp>
      </p:grpSp>
      <p:grpSp>
        <p:nvGrpSpPr>
          <p:cNvPr id="10" name="Group 9"/>
          <p:cNvGrpSpPr/>
          <p:nvPr/>
        </p:nvGrpSpPr>
        <p:grpSpPr>
          <a:xfrm>
            <a:off x="-5511" y="6041834"/>
            <a:ext cx="9153527" cy="838200"/>
            <a:chOff x="-5511" y="6041834"/>
            <a:chExt cx="9153527" cy="838200"/>
          </a:xfrm>
        </p:grpSpPr>
        <p:grpSp>
          <p:nvGrpSpPr>
            <p:cNvPr id="11" name="Group 10"/>
            <p:cNvGrpSpPr/>
            <p:nvPr/>
          </p:nvGrpSpPr>
          <p:grpSpPr>
            <a:xfrm>
              <a:off x="-5511" y="6041834"/>
              <a:ext cx="9153527" cy="838200"/>
              <a:chOff x="-9527" y="5410199"/>
              <a:chExt cx="9153527" cy="518767"/>
            </a:xfrm>
          </p:grpSpPr>
          <p:sp>
            <p:nvSpPr>
              <p:cNvPr id="17" name="Rectangle 16"/>
              <p:cNvSpPr/>
              <p:nvPr/>
            </p:nvSpPr>
            <p:spPr>
              <a:xfrm rot="10800000" flipV="1">
                <a:off x="7229474" y="5414617"/>
                <a:ext cx="1914526" cy="514349"/>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16200000">
                <a:off x="6715127" y="5414614"/>
                <a:ext cx="514349" cy="514349"/>
              </a:xfrm>
              <a:prstGeom prst="rtTriangle">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flipV="1">
                <a:off x="-9527" y="5410199"/>
                <a:ext cx="6655769" cy="514349"/>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Triangle 19"/>
              <p:cNvSpPr/>
              <p:nvPr/>
            </p:nvSpPr>
            <p:spPr>
              <a:xfrm rot="5400000">
                <a:off x="6646242" y="5410203"/>
                <a:ext cx="514349" cy="514349"/>
              </a:xfrm>
              <a:prstGeom prst="rtTriangle">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p:cNvGrpSpPr/>
            <p:nvPr/>
          </p:nvGrpSpPr>
          <p:grpSpPr>
            <a:xfrm>
              <a:off x="342900" y="6186775"/>
              <a:ext cx="5219700" cy="561974"/>
              <a:chOff x="342900" y="6031212"/>
              <a:chExt cx="5219700" cy="561974"/>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 y="6031212"/>
                <a:ext cx="1090537" cy="561974"/>
              </a:xfrm>
              <a:prstGeom prst="rect">
                <a:avLst/>
              </a:prstGeom>
            </p:spPr>
          </p:pic>
          <p:cxnSp>
            <p:nvCxnSpPr>
              <p:cNvPr id="15" name="Straight Connector 14"/>
              <p:cNvCxnSpPr/>
              <p:nvPr/>
            </p:nvCxnSpPr>
            <p:spPr>
              <a:xfrm>
                <a:off x="1676400" y="6116196"/>
                <a:ext cx="0" cy="38100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874520" y="6116196"/>
                <a:ext cx="3688080" cy="230832"/>
              </a:xfrm>
              <a:prstGeom prst="rect">
                <a:avLst/>
              </a:prstGeom>
              <a:noFill/>
            </p:spPr>
            <p:txBody>
              <a:bodyPr wrap="square" rtlCol="0">
                <a:spAutoFit/>
              </a:bodyPr>
              <a:lstStyle/>
              <a:p>
                <a:endParaRPr lang="en-US" sz="900" dirty="0">
                  <a:solidFill>
                    <a:schemeClr val="bg1"/>
                  </a:solidFill>
                  <a:latin typeface="Times New Roman MT Extra Bold" panose="02020A06060301020303" pitchFamily="18" charset="0"/>
                </a:endParaRPr>
              </a:p>
            </p:txBody>
          </p:sp>
        </p:grpSp>
        <p:sp>
          <p:nvSpPr>
            <p:cNvPr id="13" name="TextBox 12"/>
            <p:cNvSpPr txBox="1"/>
            <p:nvPr/>
          </p:nvSpPr>
          <p:spPr>
            <a:xfrm>
              <a:off x="7084765" y="6341008"/>
              <a:ext cx="2057399" cy="292388"/>
            </a:xfrm>
            <a:prstGeom prst="rect">
              <a:avLst/>
            </a:prstGeom>
            <a:noFill/>
          </p:spPr>
          <p:txBody>
            <a:bodyPr wrap="square" rtlCol="0">
              <a:spAutoFit/>
            </a:bodyPr>
            <a:lstStyle/>
            <a:p>
              <a:pPr algn="ctr"/>
              <a:r>
                <a:rPr lang="en-US" sz="1300" b="1" i="1" dirty="0" smtClean="0">
                  <a:solidFill>
                    <a:schemeClr val="bg1"/>
                  </a:solidFill>
                  <a:latin typeface="Arial Narrow" panose="020B0606020202030204" pitchFamily="34" charset="0"/>
                </a:rPr>
                <a:t>www.SBCounty.gov</a:t>
              </a:r>
              <a:endParaRPr lang="en-US" sz="1300" b="1" i="1" dirty="0">
                <a:solidFill>
                  <a:schemeClr val="bg1"/>
                </a:solidFill>
                <a:latin typeface="Arial Narrow" panose="020B0606020202030204" pitchFamily="34" charset="0"/>
              </a:endParaRPr>
            </a:p>
          </p:txBody>
        </p:sp>
      </p:grpSp>
      <p:sp>
        <p:nvSpPr>
          <p:cNvPr id="2" name="Slide Number Placeholder 1"/>
          <p:cNvSpPr>
            <a:spLocks noGrp="1"/>
          </p:cNvSpPr>
          <p:nvPr>
            <p:ph type="sldNum" sz="quarter" idx="12"/>
          </p:nvPr>
        </p:nvSpPr>
        <p:spPr>
          <a:xfrm>
            <a:off x="7924800" y="400049"/>
            <a:ext cx="1066800" cy="365125"/>
          </a:xfrm>
        </p:spPr>
        <p:txBody>
          <a:bodyPr/>
          <a:lstStyle/>
          <a:p>
            <a:r>
              <a:rPr lang="en-US" dirty="0" smtClean="0"/>
              <a:t>Page </a:t>
            </a:r>
            <a:fld id="{7D2A9A1A-67AD-4575-BECD-A721609EF19D}" type="slidenum">
              <a:rPr lang="en-US" smtClean="0"/>
              <a:t>14</a:t>
            </a:fld>
            <a:endParaRPr lang="en-US" dirty="0"/>
          </a:p>
        </p:txBody>
      </p:sp>
      <p:sp>
        <p:nvSpPr>
          <p:cNvPr id="21" name="TextBox 20"/>
          <p:cNvSpPr txBox="1"/>
          <p:nvPr/>
        </p:nvSpPr>
        <p:spPr>
          <a:xfrm>
            <a:off x="563857" y="1116438"/>
            <a:ext cx="8001000" cy="5401479"/>
          </a:xfrm>
          <a:prstGeom prst="rect">
            <a:avLst/>
          </a:prstGeom>
          <a:noFill/>
        </p:spPr>
        <p:txBody>
          <a:bodyPr wrap="square" rtlCol="0">
            <a:spAutoFit/>
          </a:bodyPr>
          <a:lstStyle/>
          <a:p>
            <a:pPr marL="285750" indent="-285750">
              <a:buFont typeface="Arial" panose="020B0604020202020204" pitchFamily="34" charset="0"/>
              <a:buChar char="•"/>
            </a:pPr>
            <a:r>
              <a:rPr lang="en-US" sz="1700" dirty="0" smtClean="0"/>
              <a:t>The unemployment rate in the Riverside-San Bernardino-Ontario MSA was 6.9% in July 2016, up from a revised 6.6% in June 2016, and below the year-ago estimate of 7.2%.  This compares with an unadjusted unemployment rate of 5.9% for California and 5.1% for the nation during the same time period.  The unemployment rate was 6.7% in San Bernardino County.</a:t>
            </a:r>
          </a:p>
          <a:p>
            <a:endParaRPr lang="en-US" sz="1700" dirty="0" smtClean="0"/>
          </a:p>
          <a:p>
            <a:pPr marL="285750" indent="-285750">
              <a:buFont typeface="Arial" panose="020B0604020202020204" pitchFamily="34" charset="0"/>
              <a:buChar char="•"/>
            </a:pPr>
            <a:r>
              <a:rPr lang="en-US" sz="1700" dirty="0" smtClean="0"/>
              <a:t>Between July 2015 and July 2016, total nonfarm employment increased by 31,500 jobs or 2.4%.  Agricultural employment increased by 900 jobs, or 6.3%.</a:t>
            </a:r>
          </a:p>
          <a:p>
            <a:pPr marL="285750" indent="-285750">
              <a:buFont typeface="Arial" panose="020B0604020202020204" pitchFamily="34" charset="0"/>
              <a:buChar char="•"/>
            </a:pPr>
            <a:endParaRPr lang="en-US" sz="1700" dirty="0" smtClean="0"/>
          </a:p>
          <a:p>
            <a:pPr marL="285750" indent="-285750">
              <a:buFont typeface="Arial" panose="020B0604020202020204" pitchFamily="34" charset="0"/>
              <a:buChar char="•"/>
            </a:pPr>
            <a:r>
              <a:rPr lang="en-US" sz="1700" dirty="0" smtClean="0"/>
              <a:t>Trade, transportation, and utilities outdid all other industry sectors by adding 10,700 jobs to the region. </a:t>
            </a:r>
          </a:p>
          <a:p>
            <a:pPr marL="285750" indent="-285750">
              <a:buFont typeface="Arial" panose="020B0604020202020204" pitchFamily="34" charset="0"/>
              <a:buChar char="•"/>
            </a:pPr>
            <a:endParaRPr lang="en-US" sz="1700" dirty="0" smtClean="0"/>
          </a:p>
          <a:p>
            <a:pPr marL="285750" indent="-285750">
              <a:buFont typeface="Arial" panose="020B0604020202020204" pitchFamily="34" charset="0"/>
              <a:buChar char="•"/>
            </a:pPr>
            <a:r>
              <a:rPr lang="en-US" sz="1700" dirty="0" smtClean="0"/>
              <a:t>Notable job growth was also reported in government, educational and health services, manufacturing, leisure &amp; hospitality, and construction. </a:t>
            </a:r>
          </a:p>
          <a:p>
            <a:pPr marL="285750" indent="-285750">
              <a:buFont typeface="Arial" panose="020B0604020202020204" pitchFamily="34" charset="0"/>
              <a:buChar char="•"/>
            </a:pPr>
            <a:endParaRPr lang="en-US" sz="1700" dirty="0" smtClean="0"/>
          </a:p>
          <a:p>
            <a:pPr marL="285750" indent="-285750">
              <a:buFont typeface="Arial" panose="020B0604020202020204" pitchFamily="34" charset="0"/>
              <a:buChar char="•"/>
            </a:pPr>
            <a:r>
              <a:rPr lang="en-US" sz="1700" dirty="0" smtClean="0"/>
              <a:t>Professional and business services and mining and logging reported a decrease of 400 and 200 jobs respectively. </a:t>
            </a:r>
          </a:p>
          <a:p>
            <a:endParaRPr lang="en-US" sz="1000" dirty="0" smtClean="0"/>
          </a:p>
          <a:p>
            <a:r>
              <a:rPr lang="en-US" sz="1000" dirty="0" smtClean="0"/>
              <a:t>(</a:t>
            </a:r>
            <a:r>
              <a:rPr lang="en-US" sz="1000" dirty="0"/>
              <a:t>Source:  </a:t>
            </a:r>
            <a:r>
              <a:rPr lang="en-US" sz="1000" dirty="0" smtClean="0"/>
              <a:t>Employment Development Department – Labor Market Information Division 08/19/16)</a:t>
            </a:r>
            <a:endParaRPr lang="en-US" sz="1000" dirty="0"/>
          </a:p>
          <a:p>
            <a:endParaRPr lang="en-US" dirty="0"/>
          </a:p>
          <a:p>
            <a:endParaRPr lang="en-US" dirty="0"/>
          </a:p>
        </p:txBody>
      </p:sp>
    </p:spTree>
    <p:extLst>
      <p:ext uri="{BB962C8B-B14F-4D97-AF65-F5344CB8AC3E}">
        <p14:creationId xmlns:p14="http://schemas.microsoft.com/office/powerpoint/2010/main" val="232347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 y="0"/>
            <a:ext cx="9153526" cy="874394"/>
            <a:chOff x="-1" y="0"/>
            <a:chExt cx="9153526" cy="874394"/>
          </a:xfrm>
        </p:grpSpPr>
        <p:sp>
          <p:nvSpPr>
            <p:cNvPr id="5" name="Rectangle 4"/>
            <p:cNvSpPr/>
            <p:nvPr/>
          </p:nvSpPr>
          <p:spPr>
            <a:xfrm>
              <a:off x="0" y="723900"/>
              <a:ext cx="9153525" cy="150494"/>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flipV="1">
              <a:off x="-1" y="0"/>
              <a:ext cx="9153525" cy="762000"/>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04799" y="169217"/>
              <a:ext cx="7907987" cy="400110"/>
            </a:xfrm>
            <a:prstGeom prst="rect">
              <a:avLst/>
            </a:prstGeom>
            <a:noFill/>
          </p:spPr>
          <p:txBody>
            <a:bodyPr wrap="square" rtlCol="0">
              <a:spAutoFit/>
            </a:bodyPr>
            <a:lstStyle/>
            <a:p>
              <a:r>
                <a:rPr lang="en-US" sz="2000" dirty="0" smtClean="0">
                  <a:solidFill>
                    <a:schemeClr val="bg1"/>
                  </a:solidFill>
                  <a:latin typeface="Arial MT Black" panose="020B0A04020102020204" pitchFamily="34" charset="0"/>
                </a:rPr>
                <a:t>Contact Information </a:t>
              </a:r>
              <a:endParaRPr lang="en-US" sz="2000" dirty="0">
                <a:solidFill>
                  <a:schemeClr val="bg1"/>
                </a:solidFill>
                <a:latin typeface="Arial MT Black" panose="020B0A04020102020204" pitchFamily="34" charset="0"/>
              </a:endParaRPr>
            </a:p>
          </p:txBody>
        </p:sp>
      </p:grpSp>
      <p:grpSp>
        <p:nvGrpSpPr>
          <p:cNvPr id="10" name="Group 9"/>
          <p:cNvGrpSpPr/>
          <p:nvPr/>
        </p:nvGrpSpPr>
        <p:grpSpPr>
          <a:xfrm>
            <a:off x="-5511" y="6041834"/>
            <a:ext cx="9153527" cy="838200"/>
            <a:chOff x="-5511" y="6041834"/>
            <a:chExt cx="9153527" cy="838200"/>
          </a:xfrm>
        </p:grpSpPr>
        <p:grpSp>
          <p:nvGrpSpPr>
            <p:cNvPr id="11" name="Group 10"/>
            <p:cNvGrpSpPr/>
            <p:nvPr/>
          </p:nvGrpSpPr>
          <p:grpSpPr>
            <a:xfrm>
              <a:off x="-5511" y="6041834"/>
              <a:ext cx="9153527" cy="838200"/>
              <a:chOff x="-9527" y="5410199"/>
              <a:chExt cx="9153527" cy="518767"/>
            </a:xfrm>
          </p:grpSpPr>
          <p:sp>
            <p:nvSpPr>
              <p:cNvPr id="17" name="Rectangle 16"/>
              <p:cNvSpPr/>
              <p:nvPr/>
            </p:nvSpPr>
            <p:spPr>
              <a:xfrm rot="10800000" flipV="1">
                <a:off x="7229474" y="5414617"/>
                <a:ext cx="1914526" cy="514349"/>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16200000">
                <a:off x="6715127" y="5414614"/>
                <a:ext cx="514349" cy="514349"/>
              </a:xfrm>
              <a:prstGeom prst="rtTriangle">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flipV="1">
                <a:off x="-9527" y="5410199"/>
                <a:ext cx="6655769" cy="514349"/>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Triangle 19"/>
              <p:cNvSpPr/>
              <p:nvPr/>
            </p:nvSpPr>
            <p:spPr>
              <a:xfrm rot="5400000">
                <a:off x="6646242" y="5410203"/>
                <a:ext cx="514349" cy="514349"/>
              </a:xfrm>
              <a:prstGeom prst="rtTriangle">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p:cNvGrpSpPr/>
            <p:nvPr/>
          </p:nvGrpSpPr>
          <p:grpSpPr>
            <a:xfrm>
              <a:off x="342900" y="6186775"/>
              <a:ext cx="5219700" cy="561974"/>
              <a:chOff x="342900" y="6031212"/>
              <a:chExt cx="5219700" cy="561974"/>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 y="6031212"/>
                <a:ext cx="1090537" cy="561974"/>
              </a:xfrm>
              <a:prstGeom prst="rect">
                <a:avLst/>
              </a:prstGeom>
            </p:spPr>
          </p:pic>
          <p:cxnSp>
            <p:nvCxnSpPr>
              <p:cNvPr id="15" name="Straight Connector 14"/>
              <p:cNvCxnSpPr/>
              <p:nvPr/>
            </p:nvCxnSpPr>
            <p:spPr>
              <a:xfrm>
                <a:off x="1676400" y="6116196"/>
                <a:ext cx="0" cy="38100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874520" y="6116196"/>
                <a:ext cx="3688080" cy="230832"/>
              </a:xfrm>
              <a:prstGeom prst="rect">
                <a:avLst/>
              </a:prstGeom>
              <a:noFill/>
            </p:spPr>
            <p:txBody>
              <a:bodyPr wrap="square" rtlCol="0">
                <a:spAutoFit/>
              </a:bodyPr>
              <a:lstStyle/>
              <a:p>
                <a:endParaRPr lang="en-US" sz="900" dirty="0">
                  <a:solidFill>
                    <a:schemeClr val="bg1"/>
                  </a:solidFill>
                  <a:latin typeface="Times New Roman MT Extra Bold" panose="02020A06060301020303" pitchFamily="18" charset="0"/>
                </a:endParaRPr>
              </a:p>
            </p:txBody>
          </p:sp>
        </p:grpSp>
        <p:sp>
          <p:nvSpPr>
            <p:cNvPr id="13" name="TextBox 12"/>
            <p:cNvSpPr txBox="1"/>
            <p:nvPr/>
          </p:nvSpPr>
          <p:spPr>
            <a:xfrm>
              <a:off x="7084765" y="6341008"/>
              <a:ext cx="2057399" cy="292388"/>
            </a:xfrm>
            <a:prstGeom prst="rect">
              <a:avLst/>
            </a:prstGeom>
            <a:noFill/>
          </p:spPr>
          <p:txBody>
            <a:bodyPr wrap="square" rtlCol="0">
              <a:spAutoFit/>
            </a:bodyPr>
            <a:lstStyle/>
            <a:p>
              <a:pPr algn="ctr"/>
              <a:r>
                <a:rPr lang="en-US" sz="1300" b="1" i="1" dirty="0" smtClean="0">
                  <a:solidFill>
                    <a:schemeClr val="bg1"/>
                  </a:solidFill>
                  <a:latin typeface="Arial Narrow" panose="020B0606020202030204" pitchFamily="34" charset="0"/>
                </a:rPr>
                <a:t>www.SBCounty.gov</a:t>
              </a:r>
              <a:endParaRPr lang="en-US" sz="1300" b="1" i="1" dirty="0">
                <a:solidFill>
                  <a:schemeClr val="bg1"/>
                </a:solidFill>
                <a:latin typeface="Arial Narrow" panose="020B0606020202030204" pitchFamily="34" charset="0"/>
              </a:endParaRPr>
            </a:p>
          </p:txBody>
        </p:sp>
      </p:grpSp>
      <p:sp>
        <p:nvSpPr>
          <p:cNvPr id="2" name="Slide Number Placeholder 1"/>
          <p:cNvSpPr>
            <a:spLocks noGrp="1"/>
          </p:cNvSpPr>
          <p:nvPr>
            <p:ph type="sldNum" sz="quarter" idx="12"/>
          </p:nvPr>
        </p:nvSpPr>
        <p:spPr>
          <a:xfrm>
            <a:off x="7924800" y="400049"/>
            <a:ext cx="1066800" cy="365125"/>
          </a:xfrm>
        </p:spPr>
        <p:txBody>
          <a:bodyPr/>
          <a:lstStyle/>
          <a:p>
            <a:r>
              <a:rPr lang="en-US" dirty="0" smtClean="0"/>
              <a:t>Page </a:t>
            </a:r>
            <a:fld id="{7D2A9A1A-67AD-4575-BECD-A721609EF19D}" type="slidenum">
              <a:rPr lang="en-US" smtClean="0"/>
              <a:t>15</a:t>
            </a:fld>
            <a:endParaRPr lang="en-US" dirty="0"/>
          </a:p>
        </p:txBody>
      </p:sp>
      <p:sp>
        <p:nvSpPr>
          <p:cNvPr id="21" name="TextBox 20"/>
          <p:cNvSpPr txBox="1"/>
          <p:nvPr/>
        </p:nvSpPr>
        <p:spPr>
          <a:xfrm>
            <a:off x="563857" y="1116438"/>
            <a:ext cx="8001000" cy="3447098"/>
          </a:xfrm>
          <a:prstGeom prst="rect">
            <a:avLst/>
          </a:prstGeom>
          <a:noFill/>
        </p:spPr>
        <p:txBody>
          <a:bodyPr wrap="square" rtlCol="0">
            <a:spAutoFit/>
          </a:bodyPr>
          <a:lstStyle/>
          <a:p>
            <a:endParaRPr lang="en-US" dirty="0" smtClean="0"/>
          </a:p>
          <a:p>
            <a:endParaRPr lang="en-US" dirty="0"/>
          </a:p>
          <a:p>
            <a:endParaRPr lang="en-US" dirty="0"/>
          </a:p>
          <a:p>
            <a:endParaRPr lang="en-US" dirty="0" smtClean="0"/>
          </a:p>
          <a:p>
            <a:pPr algn="ctr"/>
            <a:r>
              <a:rPr lang="en-US" b="1" dirty="0" smtClean="0">
                <a:solidFill>
                  <a:schemeClr val="accent2">
                    <a:lumMod val="75000"/>
                  </a:schemeClr>
                </a:solidFill>
              </a:rPr>
              <a:t>For additional information please contact:</a:t>
            </a:r>
          </a:p>
          <a:p>
            <a:pPr algn="ctr"/>
            <a:endParaRPr lang="en-US" b="1" dirty="0" smtClean="0">
              <a:solidFill>
                <a:schemeClr val="accent2">
                  <a:lumMod val="75000"/>
                </a:schemeClr>
              </a:solidFill>
            </a:endParaRPr>
          </a:p>
          <a:p>
            <a:pPr algn="ctr"/>
            <a:r>
              <a:rPr lang="en-US" b="1" dirty="0" smtClean="0">
                <a:solidFill>
                  <a:schemeClr val="accent2">
                    <a:lumMod val="75000"/>
                  </a:schemeClr>
                </a:solidFill>
              </a:rPr>
              <a:t>Mary Jane Olhasso, Executive Assistant Officer</a:t>
            </a:r>
          </a:p>
          <a:p>
            <a:pPr algn="ctr"/>
            <a:r>
              <a:rPr lang="en-US" b="1" dirty="0" smtClean="0">
                <a:solidFill>
                  <a:schemeClr val="accent2">
                    <a:lumMod val="75000"/>
                  </a:schemeClr>
                </a:solidFill>
              </a:rPr>
              <a:t>County Administrative Office</a:t>
            </a:r>
          </a:p>
          <a:p>
            <a:pPr algn="ctr"/>
            <a:r>
              <a:rPr lang="en-US" b="1" dirty="0" smtClean="0">
                <a:solidFill>
                  <a:schemeClr val="accent2">
                    <a:lumMod val="75000"/>
                  </a:schemeClr>
                </a:solidFill>
              </a:rPr>
              <a:t>Finance and Administration</a:t>
            </a:r>
          </a:p>
          <a:p>
            <a:pPr algn="ctr"/>
            <a:endParaRPr lang="en-US" b="1" dirty="0" smtClean="0">
              <a:solidFill>
                <a:schemeClr val="accent2">
                  <a:lumMod val="75000"/>
                </a:schemeClr>
              </a:solidFill>
            </a:endParaRPr>
          </a:p>
          <a:p>
            <a:pPr algn="ctr"/>
            <a:r>
              <a:rPr lang="en-US" b="1" dirty="0" smtClean="0">
                <a:solidFill>
                  <a:schemeClr val="accent2">
                    <a:lumMod val="75000"/>
                  </a:schemeClr>
                </a:solidFill>
              </a:rPr>
              <a:t>Maryjane.Olhasso@CAO.SBCounty.Gov</a:t>
            </a:r>
            <a:endParaRPr lang="en-US" dirty="0">
              <a:solidFill>
                <a:schemeClr val="accent2">
                  <a:lumMod val="75000"/>
                </a:schemeClr>
              </a:solidFill>
            </a:endParaRPr>
          </a:p>
          <a:p>
            <a:endParaRPr lang="en-US" sz="2000" dirty="0"/>
          </a:p>
        </p:txBody>
      </p:sp>
    </p:spTree>
    <p:extLst>
      <p:ext uri="{BB962C8B-B14F-4D97-AF65-F5344CB8AC3E}">
        <p14:creationId xmlns:p14="http://schemas.microsoft.com/office/powerpoint/2010/main" val="26973230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22063" y="533400"/>
            <a:ext cx="2283037" cy="11786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5" name="Group 4"/>
          <p:cNvGrpSpPr/>
          <p:nvPr/>
        </p:nvGrpSpPr>
        <p:grpSpPr>
          <a:xfrm>
            <a:off x="-9526" y="1752600"/>
            <a:ext cx="9153526" cy="5124542"/>
            <a:chOff x="-9526" y="2110561"/>
            <a:chExt cx="9153526" cy="4749758"/>
          </a:xfrm>
        </p:grpSpPr>
        <p:grpSp>
          <p:nvGrpSpPr>
            <p:cNvPr id="4" name="Group 3"/>
            <p:cNvGrpSpPr/>
            <p:nvPr/>
          </p:nvGrpSpPr>
          <p:grpSpPr>
            <a:xfrm>
              <a:off x="-9525" y="6041834"/>
              <a:ext cx="9153525" cy="518766"/>
              <a:chOff x="-9525" y="6041834"/>
              <a:chExt cx="9153525" cy="518766"/>
            </a:xfrm>
          </p:grpSpPr>
          <p:grpSp>
            <p:nvGrpSpPr>
              <p:cNvPr id="22" name="Group 21"/>
              <p:cNvGrpSpPr/>
              <p:nvPr/>
            </p:nvGrpSpPr>
            <p:grpSpPr>
              <a:xfrm>
                <a:off x="-9525" y="6041834"/>
                <a:ext cx="7381874" cy="514352"/>
                <a:chOff x="-9525" y="5400671"/>
                <a:chExt cx="7381874" cy="514352"/>
              </a:xfrm>
              <a:solidFill>
                <a:srgbClr val="CCA20A"/>
              </a:solidFill>
            </p:grpSpPr>
            <p:sp>
              <p:nvSpPr>
                <p:cNvPr id="11" name="Rectangle 10"/>
                <p:cNvSpPr/>
                <p:nvPr/>
              </p:nvSpPr>
              <p:spPr>
                <a:xfrm flipV="1">
                  <a:off x="-9525" y="5400671"/>
                  <a:ext cx="6867525" cy="51434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0" name="Right Triangle 19"/>
                <p:cNvSpPr/>
                <p:nvPr/>
              </p:nvSpPr>
              <p:spPr>
                <a:xfrm rot="5400000">
                  <a:off x="6858000" y="5400674"/>
                  <a:ext cx="514349" cy="51434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grpSp>
          <p:grpSp>
            <p:nvGrpSpPr>
              <p:cNvPr id="3" name="Group 2"/>
              <p:cNvGrpSpPr/>
              <p:nvPr/>
            </p:nvGrpSpPr>
            <p:grpSpPr>
              <a:xfrm>
                <a:off x="6926885" y="6046248"/>
                <a:ext cx="2217115" cy="514352"/>
                <a:chOff x="6926885" y="6046248"/>
                <a:chExt cx="2217115" cy="514352"/>
              </a:xfrm>
            </p:grpSpPr>
            <p:sp>
              <p:nvSpPr>
                <p:cNvPr id="24" name="Rectangle 23"/>
                <p:cNvSpPr/>
                <p:nvPr/>
              </p:nvSpPr>
              <p:spPr>
                <a:xfrm rot="10800000" flipV="1">
                  <a:off x="7441234" y="6046251"/>
                  <a:ext cx="1702766" cy="514349"/>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5" name="Right Triangle 24"/>
                <p:cNvSpPr/>
                <p:nvPr/>
              </p:nvSpPr>
              <p:spPr>
                <a:xfrm rot="16200000">
                  <a:off x="6926885" y="6046248"/>
                  <a:ext cx="514349" cy="514349"/>
                </a:xfrm>
                <a:prstGeom prst="rtTriangle">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grpSp>
        </p:grpSp>
        <p:sp>
          <p:nvSpPr>
            <p:cNvPr id="8" name="Rectangle 7"/>
            <p:cNvSpPr/>
            <p:nvPr/>
          </p:nvSpPr>
          <p:spPr>
            <a:xfrm flipV="1">
              <a:off x="0" y="2110561"/>
              <a:ext cx="9144000" cy="3886200"/>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flipV="1">
              <a:off x="-9526" y="6594260"/>
              <a:ext cx="9153525" cy="266059"/>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7" name="TextBox 16"/>
          <p:cNvSpPr txBox="1"/>
          <p:nvPr/>
        </p:nvSpPr>
        <p:spPr>
          <a:xfrm>
            <a:off x="1066800" y="1981199"/>
            <a:ext cx="7780934" cy="646331"/>
          </a:xfrm>
          <a:prstGeom prst="rect">
            <a:avLst/>
          </a:prstGeom>
          <a:noFill/>
        </p:spPr>
        <p:txBody>
          <a:bodyPr wrap="square" rtlCol="0">
            <a:spAutoFit/>
          </a:bodyPr>
          <a:lstStyle/>
          <a:p>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p:txBody>
      </p:sp>
      <p:sp>
        <p:nvSpPr>
          <p:cNvPr id="33" name="TextBox 32"/>
          <p:cNvSpPr txBox="1"/>
          <p:nvPr/>
        </p:nvSpPr>
        <p:spPr>
          <a:xfrm>
            <a:off x="7184058" y="6172200"/>
            <a:ext cx="1959941" cy="492443"/>
          </a:xfrm>
          <a:prstGeom prst="rect">
            <a:avLst/>
          </a:prstGeom>
          <a:noFill/>
        </p:spPr>
        <p:txBody>
          <a:bodyPr wrap="square" rtlCol="0">
            <a:spAutoFit/>
          </a:bodyPr>
          <a:lstStyle/>
          <a:p>
            <a:pPr algn="ctr"/>
            <a:r>
              <a:rPr lang="en-US" sz="1300" b="1" i="1" dirty="0">
                <a:solidFill>
                  <a:schemeClr val="bg1"/>
                </a:solidFill>
                <a:latin typeface="Arial Narrow" panose="020B0606020202030204" pitchFamily="34" charset="0"/>
              </a:rPr>
              <a:t>www.SBCounty.gov</a:t>
            </a:r>
          </a:p>
          <a:p>
            <a:endParaRPr lang="en-US" sz="1300" b="1" i="1" dirty="0">
              <a:solidFill>
                <a:schemeClr val="bg1"/>
              </a:solidFill>
              <a:latin typeface="Myriad Pro Cond" pitchFamily="34" charset="0"/>
            </a:endParaRPr>
          </a:p>
        </p:txBody>
      </p:sp>
      <p:sp>
        <p:nvSpPr>
          <p:cNvPr id="2" name="TextBox 1"/>
          <p:cNvSpPr txBox="1"/>
          <p:nvPr/>
        </p:nvSpPr>
        <p:spPr>
          <a:xfrm>
            <a:off x="147636" y="2321429"/>
            <a:ext cx="8839200" cy="2569934"/>
          </a:xfrm>
          <a:prstGeom prst="rect">
            <a:avLst/>
          </a:prstGeom>
          <a:noFill/>
        </p:spPr>
        <p:txBody>
          <a:bodyPr wrap="square" rtlCol="0">
            <a:spAutoFit/>
          </a:bodyPr>
          <a:lstStyle/>
          <a:p>
            <a:pPr algn="ctr"/>
            <a:r>
              <a:rPr lang="en-US" dirty="0" smtClean="0">
                <a:solidFill>
                  <a:srgbClr val="FFC000"/>
                </a:solidFill>
              </a:rPr>
              <a:t>BOARD OF SUPERVISORS</a:t>
            </a:r>
          </a:p>
          <a:p>
            <a:pPr algn="ctr"/>
            <a:endParaRPr lang="en-US" sz="1400" b="1" dirty="0" smtClean="0">
              <a:solidFill>
                <a:srgbClr val="FFC000"/>
              </a:solidFill>
            </a:endParaRPr>
          </a:p>
          <a:p>
            <a:pPr algn="ctr"/>
            <a:r>
              <a:rPr lang="en-US" sz="1500" b="1" dirty="0" smtClean="0">
                <a:solidFill>
                  <a:srgbClr val="FFC000"/>
                </a:solidFill>
              </a:rPr>
              <a:t>James C. Ramos, Chairman, </a:t>
            </a:r>
            <a:r>
              <a:rPr lang="en-US" sz="1500" dirty="0" smtClean="0">
                <a:solidFill>
                  <a:srgbClr val="FFC000"/>
                </a:solidFill>
              </a:rPr>
              <a:t>Third District Supervisor</a:t>
            </a:r>
          </a:p>
          <a:p>
            <a:pPr algn="ctr"/>
            <a:r>
              <a:rPr lang="en-US" sz="1500" b="1" dirty="0" smtClean="0">
                <a:solidFill>
                  <a:srgbClr val="FFC000"/>
                </a:solidFill>
              </a:rPr>
              <a:t>	   Robert A. Lovingood, Vice Chairman, </a:t>
            </a:r>
            <a:r>
              <a:rPr lang="en-US" sz="1500" dirty="0" smtClean="0">
                <a:solidFill>
                  <a:srgbClr val="FFC000"/>
                </a:solidFill>
              </a:rPr>
              <a:t>First District Supervisor</a:t>
            </a:r>
          </a:p>
          <a:p>
            <a:pPr algn="ctr"/>
            <a:r>
              <a:rPr lang="en-US" sz="1500" b="1" dirty="0" smtClean="0">
                <a:solidFill>
                  <a:srgbClr val="FFC000"/>
                </a:solidFill>
              </a:rPr>
              <a:t>       	Janice Rutherford, </a:t>
            </a:r>
            <a:r>
              <a:rPr lang="en-US" sz="1500" dirty="0" smtClean="0">
                <a:solidFill>
                  <a:srgbClr val="FFC000"/>
                </a:solidFill>
              </a:rPr>
              <a:t>Second District Supervisor</a:t>
            </a:r>
          </a:p>
          <a:p>
            <a:pPr algn="ctr"/>
            <a:r>
              <a:rPr lang="en-US" sz="1500" b="1" dirty="0" smtClean="0">
                <a:solidFill>
                  <a:srgbClr val="FFC000"/>
                </a:solidFill>
              </a:rPr>
              <a:t>	      Curt Hagman, </a:t>
            </a:r>
            <a:r>
              <a:rPr lang="en-US" sz="1500" dirty="0" smtClean="0">
                <a:solidFill>
                  <a:srgbClr val="FFC000"/>
                </a:solidFill>
              </a:rPr>
              <a:t>Fourth District Supervisor</a:t>
            </a:r>
            <a:endParaRPr lang="en-US" sz="1500" dirty="0">
              <a:solidFill>
                <a:srgbClr val="FFC000"/>
              </a:solidFill>
            </a:endParaRPr>
          </a:p>
          <a:p>
            <a:pPr algn="ctr"/>
            <a:r>
              <a:rPr lang="en-US" sz="1500" b="1" dirty="0" smtClean="0">
                <a:solidFill>
                  <a:srgbClr val="FFC000"/>
                </a:solidFill>
              </a:rPr>
              <a:t>Josie Gonzales, </a:t>
            </a:r>
            <a:r>
              <a:rPr lang="en-US" sz="1500" dirty="0" smtClean="0">
                <a:solidFill>
                  <a:srgbClr val="FFC000"/>
                </a:solidFill>
              </a:rPr>
              <a:t>Fifth District Supervisor</a:t>
            </a:r>
          </a:p>
          <a:p>
            <a:pPr algn="ctr"/>
            <a:endParaRPr lang="en-US" sz="1500" dirty="0">
              <a:solidFill>
                <a:srgbClr val="FFC000"/>
              </a:solidFill>
            </a:endParaRPr>
          </a:p>
          <a:p>
            <a:pPr algn="ctr"/>
            <a:endParaRPr lang="en-US" sz="1500" dirty="0" smtClean="0">
              <a:solidFill>
                <a:srgbClr val="FFC000"/>
              </a:solidFill>
            </a:endParaRPr>
          </a:p>
          <a:p>
            <a:pPr algn="ctr"/>
            <a:r>
              <a:rPr lang="en-US" sz="1500" dirty="0" smtClean="0">
                <a:solidFill>
                  <a:srgbClr val="FFC000"/>
                </a:solidFill>
              </a:rPr>
              <a:t>Gregory C. Devereaux, CEO</a:t>
            </a:r>
          </a:p>
          <a:p>
            <a:pPr algn="ctr">
              <a:tabLst>
                <a:tab pos="1997075" algn="l"/>
              </a:tabLst>
            </a:pPr>
            <a:r>
              <a:rPr lang="en-US" sz="900" dirty="0" smtClean="0">
                <a:solidFill>
                  <a:srgbClr val="FFC000"/>
                </a:solidFill>
              </a:rPr>
              <a:t>		</a:t>
            </a:r>
            <a:endParaRPr lang="en-US" sz="900" dirty="0">
              <a:solidFill>
                <a:srgbClr val="FFC000"/>
              </a:solidFill>
            </a:endParaRPr>
          </a:p>
        </p:txBody>
      </p:sp>
    </p:spTree>
    <p:extLst>
      <p:ext uri="{BB962C8B-B14F-4D97-AF65-F5344CB8AC3E}">
        <p14:creationId xmlns:p14="http://schemas.microsoft.com/office/powerpoint/2010/main" val="36479322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 y="0"/>
            <a:ext cx="9153526" cy="874394"/>
            <a:chOff x="-1" y="0"/>
            <a:chExt cx="9153526" cy="874394"/>
          </a:xfrm>
        </p:grpSpPr>
        <p:sp>
          <p:nvSpPr>
            <p:cNvPr id="5" name="Rectangle 4"/>
            <p:cNvSpPr/>
            <p:nvPr/>
          </p:nvSpPr>
          <p:spPr>
            <a:xfrm>
              <a:off x="0" y="723900"/>
              <a:ext cx="9153525" cy="150494"/>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flipV="1">
              <a:off x="-1" y="0"/>
              <a:ext cx="9153525" cy="762000"/>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04799" y="169217"/>
              <a:ext cx="7907987" cy="461665"/>
            </a:xfrm>
            <a:prstGeom prst="rect">
              <a:avLst/>
            </a:prstGeom>
            <a:noFill/>
          </p:spPr>
          <p:txBody>
            <a:bodyPr wrap="square" rtlCol="0">
              <a:spAutoFit/>
            </a:bodyPr>
            <a:lstStyle/>
            <a:p>
              <a:r>
                <a:rPr lang="en-US" sz="2400" dirty="0" smtClean="0">
                  <a:solidFill>
                    <a:schemeClr val="bg1"/>
                  </a:solidFill>
                  <a:latin typeface="Arial MT Black" panose="020B0A04020102020204" pitchFamily="34" charset="0"/>
                </a:rPr>
                <a:t>San Bernardino County</a:t>
              </a:r>
              <a:endParaRPr lang="en-US" sz="2400" dirty="0">
                <a:solidFill>
                  <a:schemeClr val="bg1"/>
                </a:solidFill>
                <a:latin typeface="Arial MT Black" panose="020B0A04020102020204" pitchFamily="34" charset="0"/>
              </a:endParaRPr>
            </a:p>
          </p:txBody>
        </p:sp>
      </p:grpSp>
      <p:grpSp>
        <p:nvGrpSpPr>
          <p:cNvPr id="10" name="Group 9"/>
          <p:cNvGrpSpPr/>
          <p:nvPr/>
        </p:nvGrpSpPr>
        <p:grpSpPr>
          <a:xfrm>
            <a:off x="-5511" y="6041834"/>
            <a:ext cx="9153527" cy="838200"/>
            <a:chOff x="-5511" y="6041834"/>
            <a:chExt cx="9153527" cy="838200"/>
          </a:xfrm>
        </p:grpSpPr>
        <p:grpSp>
          <p:nvGrpSpPr>
            <p:cNvPr id="11" name="Group 10"/>
            <p:cNvGrpSpPr/>
            <p:nvPr/>
          </p:nvGrpSpPr>
          <p:grpSpPr>
            <a:xfrm>
              <a:off x="-5511" y="6041834"/>
              <a:ext cx="9153527" cy="838200"/>
              <a:chOff x="-9527" y="5410199"/>
              <a:chExt cx="9153527" cy="518767"/>
            </a:xfrm>
          </p:grpSpPr>
          <p:sp>
            <p:nvSpPr>
              <p:cNvPr id="17" name="Rectangle 16"/>
              <p:cNvSpPr/>
              <p:nvPr/>
            </p:nvSpPr>
            <p:spPr>
              <a:xfrm rot="10800000" flipV="1">
                <a:off x="7229474" y="5414617"/>
                <a:ext cx="1914526" cy="514349"/>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16200000">
                <a:off x="6715127" y="5414614"/>
                <a:ext cx="514349" cy="514349"/>
              </a:xfrm>
              <a:prstGeom prst="rtTriangle">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flipV="1">
                <a:off x="-9527" y="5410199"/>
                <a:ext cx="6655769" cy="514349"/>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Triangle 19"/>
              <p:cNvSpPr/>
              <p:nvPr/>
            </p:nvSpPr>
            <p:spPr>
              <a:xfrm rot="5400000">
                <a:off x="6646242" y="5410203"/>
                <a:ext cx="514349" cy="514349"/>
              </a:xfrm>
              <a:prstGeom prst="rtTriangle">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p:cNvGrpSpPr/>
            <p:nvPr/>
          </p:nvGrpSpPr>
          <p:grpSpPr>
            <a:xfrm>
              <a:off x="342900" y="6186775"/>
              <a:ext cx="5219700" cy="561974"/>
              <a:chOff x="342900" y="6031212"/>
              <a:chExt cx="5219700" cy="561974"/>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 y="6031212"/>
                <a:ext cx="1090537" cy="561974"/>
              </a:xfrm>
              <a:prstGeom prst="rect">
                <a:avLst/>
              </a:prstGeom>
            </p:spPr>
          </p:pic>
          <p:cxnSp>
            <p:nvCxnSpPr>
              <p:cNvPr id="15" name="Straight Connector 14"/>
              <p:cNvCxnSpPr/>
              <p:nvPr/>
            </p:nvCxnSpPr>
            <p:spPr>
              <a:xfrm>
                <a:off x="1676400" y="6116196"/>
                <a:ext cx="0" cy="38100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874520" y="6116196"/>
                <a:ext cx="3688080" cy="230832"/>
              </a:xfrm>
              <a:prstGeom prst="rect">
                <a:avLst/>
              </a:prstGeom>
              <a:noFill/>
            </p:spPr>
            <p:txBody>
              <a:bodyPr wrap="square" rtlCol="0">
                <a:spAutoFit/>
              </a:bodyPr>
              <a:lstStyle/>
              <a:p>
                <a:endParaRPr lang="en-US" sz="900" dirty="0">
                  <a:solidFill>
                    <a:schemeClr val="bg1"/>
                  </a:solidFill>
                  <a:latin typeface="Times New Roman MT Extra Bold" panose="02020A06060301020303" pitchFamily="18" charset="0"/>
                </a:endParaRPr>
              </a:p>
            </p:txBody>
          </p:sp>
        </p:grpSp>
        <p:sp>
          <p:nvSpPr>
            <p:cNvPr id="13" name="TextBox 12"/>
            <p:cNvSpPr txBox="1"/>
            <p:nvPr/>
          </p:nvSpPr>
          <p:spPr>
            <a:xfrm>
              <a:off x="7084765" y="6341008"/>
              <a:ext cx="2057399" cy="292388"/>
            </a:xfrm>
            <a:prstGeom prst="rect">
              <a:avLst/>
            </a:prstGeom>
            <a:noFill/>
          </p:spPr>
          <p:txBody>
            <a:bodyPr wrap="square" rtlCol="0">
              <a:spAutoFit/>
            </a:bodyPr>
            <a:lstStyle/>
            <a:p>
              <a:pPr algn="ctr"/>
              <a:r>
                <a:rPr lang="en-US" sz="1300" b="1" i="1" dirty="0" smtClean="0">
                  <a:solidFill>
                    <a:schemeClr val="bg1"/>
                  </a:solidFill>
                  <a:latin typeface="Arial Narrow" panose="020B0606020202030204" pitchFamily="34" charset="0"/>
                </a:rPr>
                <a:t>www.SBCounty.gov</a:t>
              </a:r>
              <a:endParaRPr lang="en-US" sz="1300" b="1" i="1" dirty="0">
                <a:solidFill>
                  <a:schemeClr val="bg1"/>
                </a:solidFill>
                <a:latin typeface="Arial Narrow" panose="020B0606020202030204" pitchFamily="34" charset="0"/>
              </a:endParaRPr>
            </a:p>
          </p:txBody>
        </p:sp>
      </p:grpSp>
      <p:sp>
        <p:nvSpPr>
          <p:cNvPr id="2" name="Slide Number Placeholder 1"/>
          <p:cNvSpPr>
            <a:spLocks noGrp="1"/>
          </p:cNvSpPr>
          <p:nvPr>
            <p:ph type="sldNum" sz="quarter" idx="12"/>
          </p:nvPr>
        </p:nvSpPr>
        <p:spPr>
          <a:xfrm>
            <a:off x="7924800" y="400049"/>
            <a:ext cx="1066800" cy="365125"/>
          </a:xfrm>
        </p:spPr>
        <p:txBody>
          <a:bodyPr/>
          <a:lstStyle/>
          <a:p>
            <a:r>
              <a:rPr lang="en-US" dirty="0" smtClean="0"/>
              <a:t>Page </a:t>
            </a:r>
            <a:fld id="{7D2A9A1A-67AD-4575-BECD-A721609EF19D}" type="slidenum">
              <a:rPr lang="en-US" smtClean="0"/>
              <a:t>2</a:t>
            </a:fld>
            <a:endParaRPr lang="en-US" dirty="0"/>
          </a:p>
        </p:txBody>
      </p:sp>
      <p:sp>
        <p:nvSpPr>
          <p:cNvPr id="23" name="Rectangle 1"/>
          <p:cNvSpPr>
            <a:spLocks noGrp="1" noChangeArrowheads="1"/>
          </p:cNvSpPr>
          <p:nvPr>
            <p:ph idx="1"/>
          </p:nvPr>
        </p:nvSpPr>
        <p:spPr bwMode="auto">
          <a:xfrm>
            <a:off x="342900" y="1295400"/>
            <a:ext cx="8534400" cy="4327338"/>
          </a:xfrm>
          <a:prstGeom prst="rect">
            <a:avLst/>
          </a:prstGeom>
          <a:noFill/>
          <a:ln w="9525">
            <a:noFill/>
            <a:miter lim="800000"/>
            <a:headEnd/>
            <a:tailEnd/>
          </a:ln>
        </p:spPr>
        <p:txBody>
          <a:bodyPr wrap="square">
            <a:spAutoFit/>
          </a:bodyPr>
          <a:lstStyle/>
          <a:p>
            <a:pPr marL="914400" lvl="2" indent="0">
              <a:buNone/>
            </a:pPr>
            <a:endParaRPr lang="en-US" sz="800" i="1" dirty="0" smtClean="0"/>
          </a:p>
          <a:p>
            <a:pPr marL="0" indent="0" algn="ctr">
              <a:buNone/>
            </a:pPr>
            <a:r>
              <a:rPr lang="en-US" sz="1600" i="1" dirty="0" smtClean="0">
                <a:solidFill>
                  <a:srgbClr val="1F1B77"/>
                </a:solidFill>
              </a:rPr>
              <a:t>The Vision</a:t>
            </a:r>
            <a:endParaRPr lang="en-US" sz="1600" i="1" dirty="0">
              <a:solidFill>
                <a:srgbClr val="1F1B77"/>
              </a:solidFill>
            </a:endParaRPr>
          </a:p>
          <a:p>
            <a:r>
              <a:rPr lang="en-US" sz="1600" i="1" dirty="0" smtClean="0">
                <a:solidFill>
                  <a:srgbClr val="1F1B77"/>
                </a:solidFill>
              </a:rPr>
              <a:t>We </a:t>
            </a:r>
            <a:r>
              <a:rPr lang="en-US" sz="1600" i="1" dirty="0">
                <a:solidFill>
                  <a:srgbClr val="1F1B77"/>
                </a:solidFill>
              </a:rPr>
              <a:t>envision a complete county that capitalizes on the diversity of its people, its geography, and its economy to create a broad range of choices for its residents in how they live, work, and play</a:t>
            </a:r>
            <a:r>
              <a:rPr lang="en-US" sz="1600" i="1" dirty="0" smtClean="0">
                <a:solidFill>
                  <a:srgbClr val="1F1B77"/>
                </a:solidFill>
              </a:rPr>
              <a:t>.</a:t>
            </a:r>
            <a:endParaRPr lang="en-US" sz="1600" dirty="0">
              <a:solidFill>
                <a:srgbClr val="1F1B77"/>
              </a:solidFill>
            </a:endParaRPr>
          </a:p>
          <a:p>
            <a:r>
              <a:rPr lang="en-US" sz="1600" i="1" dirty="0">
                <a:solidFill>
                  <a:srgbClr val="1F1B77"/>
                </a:solidFill>
              </a:rPr>
              <a:t>We envision a vibrant economy with a skilled workforce that attracts employers who seize the opportunities presented by the county’s unique advantages and provide the jobs that create countywide prosperity</a:t>
            </a:r>
            <a:r>
              <a:rPr lang="en-US" sz="1600" i="1" dirty="0" smtClean="0">
                <a:solidFill>
                  <a:srgbClr val="1F1B77"/>
                </a:solidFill>
              </a:rPr>
              <a:t>.</a:t>
            </a:r>
            <a:endParaRPr lang="en-US" sz="1600" dirty="0">
              <a:solidFill>
                <a:srgbClr val="1F1B77"/>
              </a:solidFill>
            </a:endParaRPr>
          </a:p>
          <a:p>
            <a:r>
              <a:rPr lang="en-US" sz="1600" i="1" dirty="0">
                <a:solidFill>
                  <a:srgbClr val="1F1B77"/>
                </a:solidFill>
              </a:rPr>
              <a:t>We envision a sustainable system of high‐quality education, community health, public safety, housing, retail, recreation, arts and culture, and infrastructure, in which development complements our natural resources and environment</a:t>
            </a:r>
            <a:r>
              <a:rPr lang="en-US" sz="1600" i="1" dirty="0" smtClean="0">
                <a:solidFill>
                  <a:srgbClr val="1F1B77"/>
                </a:solidFill>
              </a:rPr>
              <a:t>.</a:t>
            </a:r>
            <a:endParaRPr lang="en-US" sz="1600" dirty="0">
              <a:solidFill>
                <a:srgbClr val="1F1B77"/>
              </a:solidFill>
            </a:endParaRPr>
          </a:p>
          <a:p>
            <a:r>
              <a:rPr lang="en-US" sz="1600" i="1" dirty="0">
                <a:solidFill>
                  <a:srgbClr val="1F1B77"/>
                </a:solidFill>
              </a:rPr>
              <a:t>We envision a model community which is governed in an open and ethical manner, where great ideas are replicated and brought to scale, and all sectors work collaboratively to reach shared goals</a:t>
            </a:r>
            <a:r>
              <a:rPr lang="en-US" sz="1600" i="1" dirty="0" smtClean="0">
                <a:solidFill>
                  <a:srgbClr val="1F1B77"/>
                </a:solidFill>
              </a:rPr>
              <a:t>.</a:t>
            </a:r>
            <a:endParaRPr lang="en-US" sz="1600" dirty="0">
              <a:solidFill>
                <a:srgbClr val="1F1B77"/>
              </a:solidFill>
            </a:endParaRPr>
          </a:p>
          <a:p>
            <a:r>
              <a:rPr lang="en-US" sz="1600" i="1" dirty="0">
                <a:solidFill>
                  <a:srgbClr val="1F1B77"/>
                </a:solidFill>
              </a:rPr>
              <a:t>From our valleys, across our mountains, and into our deserts, we envision a county that is a destination for visitors and a home for anyone seeking a sense of community and the best life has to offer.</a:t>
            </a:r>
            <a:endParaRPr lang="en-US" sz="1600" dirty="0">
              <a:solidFill>
                <a:srgbClr val="1F1B77"/>
              </a:solidFill>
            </a:endParaRPr>
          </a:p>
        </p:txBody>
      </p:sp>
    </p:spTree>
    <p:extLst>
      <p:ext uri="{BB962C8B-B14F-4D97-AF65-F5344CB8AC3E}">
        <p14:creationId xmlns:p14="http://schemas.microsoft.com/office/powerpoint/2010/main" val="1845172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 y="0"/>
            <a:ext cx="9153526" cy="874394"/>
            <a:chOff x="-1" y="0"/>
            <a:chExt cx="9153526" cy="874394"/>
          </a:xfrm>
        </p:grpSpPr>
        <p:sp>
          <p:nvSpPr>
            <p:cNvPr id="5" name="Rectangle 4"/>
            <p:cNvSpPr/>
            <p:nvPr/>
          </p:nvSpPr>
          <p:spPr>
            <a:xfrm>
              <a:off x="0" y="723900"/>
              <a:ext cx="9153525" cy="150494"/>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flipV="1">
              <a:off x="-1" y="0"/>
              <a:ext cx="9153525" cy="762000"/>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04799" y="169217"/>
              <a:ext cx="7907987" cy="461665"/>
            </a:xfrm>
            <a:prstGeom prst="rect">
              <a:avLst/>
            </a:prstGeom>
            <a:noFill/>
          </p:spPr>
          <p:txBody>
            <a:bodyPr wrap="square" rtlCol="0">
              <a:spAutoFit/>
            </a:bodyPr>
            <a:lstStyle/>
            <a:p>
              <a:r>
                <a:rPr lang="en-US" sz="2400" dirty="0" smtClean="0">
                  <a:solidFill>
                    <a:schemeClr val="bg1"/>
                  </a:solidFill>
                  <a:latin typeface="Arial MT Black" panose="020B0A04020102020204" pitchFamily="34" charset="0"/>
                </a:rPr>
                <a:t>San Bernardino County – Fast Facts</a:t>
              </a:r>
              <a:endParaRPr lang="en-US" sz="2400" dirty="0">
                <a:solidFill>
                  <a:schemeClr val="bg1"/>
                </a:solidFill>
                <a:latin typeface="Arial MT Black" panose="020B0A04020102020204" pitchFamily="34" charset="0"/>
              </a:endParaRPr>
            </a:p>
          </p:txBody>
        </p:sp>
      </p:grpSp>
      <p:grpSp>
        <p:nvGrpSpPr>
          <p:cNvPr id="10" name="Group 9"/>
          <p:cNvGrpSpPr/>
          <p:nvPr/>
        </p:nvGrpSpPr>
        <p:grpSpPr>
          <a:xfrm>
            <a:off x="-5511" y="6041834"/>
            <a:ext cx="9153527" cy="838200"/>
            <a:chOff x="-5511" y="6041834"/>
            <a:chExt cx="9153527" cy="838200"/>
          </a:xfrm>
        </p:grpSpPr>
        <p:grpSp>
          <p:nvGrpSpPr>
            <p:cNvPr id="11" name="Group 10"/>
            <p:cNvGrpSpPr/>
            <p:nvPr/>
          </p:nvGrpSpPr>
          <p:grpSpPr>
            <a:xfrm>
              <a:off x="-5511" y="6041834"/>
              <a:ext cx="9153527" cy="838200"/>
              <a:chOff x="-9527" y="5410199"/>
              <a:chExt cx="9153527" cy="518767"/>
            </a:xfrm>
          </p:grpSpPr>
          <p:sp>
            <p:nvSpPr>
              <p:cNvPr id="17" name="Rectangle 16"/>
              <p:cNvSpPr/>
              <p:nvPr/>
            </p:nvSpPr>
            <p:spPr>
              <a:xfrm rot="10800000" flipV="1">
                <a:off x="7229474" y="5414617"/>
                <a:ext cx="1914526" cy="514349"/>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16200000">
                <a:off x="6715127" y="5414614"/>
                <a:ext cx="514349" cy="514349"/>
              </a:xfrm>
              <a:prstGeom prst="rtTriangle">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flipV="1">
                <a:off x="-9527" y="5410199"/>
                <a:ext cx="6655769" cy="514349"/>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Triangle 19"/>
              <p:cNvSpPr/>
              <p:nvPr/>
            </p:nvSpPr>
            <p:spPr>
              <a:xfrm rot="5400000">
                <a:off x="6646242" y="5410203"/>
                <a:ext cx="514349" cy="514349"/>
              </a:xfrm>
              <a:prstGeom prst="rtTriangle">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p:cNvGrpSpPr/>
            <p:nvPr/>
          </p:nvGrpSpPr>
          <p:grpSpPr>
            <a:xfrm>
              <a:off x="342900" y="6186775"/>
              <a:ext cx="5219700" cy="561974"/>
              <a:chOff x="342900" y="6031212"/>
              <a:chExt cx="5219700" cy="561974"/>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 y="6031212"/>
                <a:ext cx="1090537" cy="561974"/>
              </a:xfrm>
              <a:prstGeom prst="rect">
                <a:avLst/>
              </a:prstGeom>
            </p:spPr>
          </p:pic>
          <p:cxnSp>
            <p:nvCxnSpPr>
              <p:cNvPr id="15" name="Straight Connector 14"/>
              <p:cNvCxnSpPr/>
              <p:nvPr/>
            </p:nvCxnSpPr>
            <p:spPr>
              <a:xfrm>
                <a:off x="1676400" y="6116196"/>
                <a:ext cx="0" cy="38100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874520" y="6116196"/>
                <a:ext cx="3688080" cy="230832"/>
              </a:xfrm>
              <a:prstGeom prst="rect">
                <a:avLst/>
              </a:prstGeom>
              <a:noFill/>
            </p:spPr>
            <p:txBody>
              <a:bodyPr wrap="square" rtlCol="0">
                <a:spAutoFit/>
              </a:bodyPr>
              <a:lstStyle/>
              <a:p>
                <a:endParaRPr lang="en-US" sz="900" dirty="0">
                  <a:solidFill>
                    <a:schemeClr val="bg1"/>
                  </a:solidFill>
                  <a:latin typeface="Times New Roman MT Extra Bold" panose="02020A06060301020303" pitchFamily="18" charset="0"/>
                </a:endParaRPr>
              </a:p>
            </p:txBody>
          </p:sp>
        </p:grpSp>
        <p:sp>
          <p:nvSpPr>
            <p:cNvPr id="13" name="TextBox 12"/>
            <p:cNvSpPr txBox="1"/>
            <p:nvPr/>
          </p:nvSpPr>
          <p:spPr>
            <a:xfrm>
              <a:off x="7084765" y="6341008"/>
              <a:ext cx="2057399" cy="292388"/>
            </a:xfrm>
            <a:prstGeom prst="rect">
              <a:avLst/>
            </a:prstGeom>
            <a:noFill/>
          </p:spPr>
          <p:txBody>
            <a:bodyPr wrap="square" rtlCol="0">
              <a:spAutoFit/>
            </a:bodyPr>
            <a:lstStyle/>
            <a:p>
              <a:pPr algn="ctr"/>
              <a:r>
                <a:rPr lang="en-US" sz="1300" b="1" i="1" dirty="0" smtClean="0">
                  <a:solidFill>
                    <a:schemeClr val="bg1"/>
                  </a:solidFill>
                  <a:latin typeface="Arial Narrow" panose="020B0606020202030204" pitchFamily="34" charset="0"/>
                </a:rPr>
                <a:t>www.SBCounty.gov</a:t>
              </a:r>
              <a:endParaRPr lang="en-US" sz="1300" b="1" i="1" dirty="0">
                <a:solidFill>
                  <a:schemeClr val="bg1"/>
                </a:solidFill>
                <a:latin typeface="Arial Narrow" panose="020B0606020202030204" pitchFamily="34" charset="0"/>
              </a:endParaRPr>
            </a:p>
          </p:txBody>
        </p:sp>
      </p:grpSp>
      <p:sp>
        <p:nvSpPr>
          <p:cNvPr id="2" name="Slide Number Placeholder 1"/>
          <p:cNvSpPr>
            <a:spLocks noGrp="1"/>
          </p:cNvSpPr>
          <p:nvPr>
            <p:ph type="sldNum" sz="quarter" idx="12"/>
          </p:nvPr>
        </p:nvSpPr>
        <p:spPr>
          <a:xfrm>
            <a:off x="7924800" y="400049"/>
            <a:ext cx="1066800" cy="365125"/>
          </a:xfrm>
        </p:spPr>
        <p:txBody>
          <a:bodyPr/>
          <a:lstStyle/>
          <a:p>
            <a:r>
              <a:rPr lang="en-US" dirty="0" smtClean="0"/>
              <a:t>Page </a:t>
            </a:r>
            <a:fld id="{7D2A9A1A-67AD-4575-BECD-A721609EF19D}" type="slidenum">
              <a:rPr lang="en-US" smtClean="0"/>
              <a:t>3</a:t>
            </a:fld>
            <a:endParaRPr lang="en-US" dirty="0"/>
          </a:p>
        </p:txBody>
      </p:sp>
      <p:sp>
        <p:nvSpPr>
          <p:cNvPr id="21" name="TextBox 20"/>
          <p:cNvSpPr txBox="1"/>
          <p:nvPr/>
        </p:nvSpPr>
        <p:spPr>
          <a:xfrm>
            <a:off x="342900" y="1262695"/>
            <a:ext cx="5499249" cy="507831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1600" dirty="0" smtClean="0"/>
              <a:t>The largest county in the U.S. at 20,160 sq. mi. </a:t>
            </a:r>
          </a:p>
          <a:p>
            <a:pPr marL="285750" indent="-285750">
              <a:lnSpc>
                <a:spcPct val="150000"/>
              </a:lnSpc>
              <a:buFont typeface="Arial" panose="020B0604020202020204" pitchFamily="34" charset="0"/>
              <a:buChar char="•"/>
            </a:pPr>
            <a:r>
              <a:rPr lang="en-US" sz="1600" dirty="0" smtClean="0"/>
              <a:t>Population of 2.1 million residents</a:t>
            </a:r>
          </a:p>
          <a:p>
            <a:pPr marL="285750" indent="-285750">
              <a:lnSpc>
                <a:spcPct val="150000"/>
              </a:lnSpc>
              <a:buFont typeface="Arial" panose="020B0604020202020204" pitchFamily="34" charset="0"/>
              <a:buChar char="•"/>
            </a:pPr>
            <a:r>
              <a:rPr lang="en-US" sz="1600" dirty="0" smtClean="0"/>
              <a:t>$76.6 billion GDP</a:t>
            </a:r>
            <a:endParaRPr lang="en-US" sz="1600" dirty="0" smtClean="0"/>
          </a:p>
          <a:p>
            <a:pPr marL="285750" indent="-285750">
              <a:lnSpc>
                <a:spcPct val="150000"/>
              </a:lnSpc>
              <a:buFont typeface="Arial" panose="020B0604020202020204" pitchFamily="34" charset="0"/>
              <a:buChar char="•"/>
            </a:pPr>
            <a:r>
              <a:rPr lang="en-US" sz="1600" dirty="0" smtClean="0"/>
              <a:t>Local access to more than 20 colleges and universities</a:t>
            </a:r>
          </a:p>
          <a:p>
            <a:pPr marL="285750" indent="-285750">
              <a:lnSpc>
                <a:spcPct val="150000"/>
              </a:lnSpc>
              <a:buFont typeface="Arial" panose="020B0604020202020204" pitchFamily="34" charset="0"/>
              <a:buChar char="•"/>
            </a:pPr>
            <a:r>
              <a:rPr lang="en-US" sz="1600" dirty="0" smtClean="0"/>
              <a:t>Access to 900,000 person workforce</a:t>
            </a:r>
          </a:p>
          <a:p>
            <a:pPr marL="285750" indent="-285750">
              <a:lnSpc>
                <a:spcPct val="150000"/>
              </a:lnSpc>
              <a:buFont typeface="Arial" panose="020B0604020202020204" pitchFamily="34" charset="0"/>
              <a:buChar char="•"/>
            </a:pPr>
            <a:r>
              <a:rPr lang="en-US" sz="1600" dirty="0" smtClean="0"/>
              <a:t>Regional labor force population of 1.5 million</a:t>
            </a:r>
          </a:p>
          <a:p>
            <a:pPr marL="285750" indent="-285750">
              <a:lnSpc>
                <a:spcPct val="150000"/>
              </a:lnSpc>
              <a:buFont typeface="Arial" panose="020B0604020202020204" pitchFamily="34" charset="0"/>
              <a:buChar char="•"/>
            </a:pPr>
            <a:r>
              <a:rPr lang="en-US" sz="1600" dirty="0"/>
              <a:t>Median age 32.3</a:t>
            </a:r>
          </a:p>
          <a:p>
            <a:pPr marL="285750" indent="-285750">
              <a:lnSpc>
                <a:spcPct val="150000"/>
              </a:lnSpc>
              <a:buFont typeface="Arial" panose="020B0604020202020204" pitchFamily="34" charset="0"/>
              <a:buChar char="•"/>
            </a:pPr>
            <a:r>
              <a:rPr lang="en-US" sz="1600" dirty="0" smtClean="0"/>
              <a:t>Median </a:t>
            </a:r>
            <a:r>
              <a:rPr lang="en-US" sz="1600" dirty="0"/>
              <a:t>commute 30 minutes</a:t>
            </a:r>
          </a:p>
          <a:p>
            <a:pPr marL="285750" indent="-285750">
              <a:lnSpc>
                <a:spcPct val="150000"/>
              </a:lnSpc>
              <a:buFont typeface="Arial" panose="020B0604020202020204" pitchFamily="34" charset="0"/>
              <a:buChar char="•"/>
            </a:pPr>
            <a:r>
              <a:rPr lang="en-US" sz="1600" dirty="0" smtClean="0"/>
              <a:t>Avg</a:t>
            </a:r>
            <a:r>
              <a:rPr lang="en-US" sz="1600" dirty="0"/>
              <a:t>. household size 3.28</a:t>
            </a:r>
          </a:p>
          <a:p>
            <a:pPr marL="285750" indent="-285750">
              <a:lnSpc>
                <a:spcPct val="150000"/>
              </a:lnSpc>
              <a:buFont typeface="Arial" panose="020B0604020202020204" pitchFamily="34" charset="0"/>
              <a:buChar char="•"/>
            </a:pPr>
            <a:r>
              <a:rPr lang="en-US" sz="1600" dirty="0" smtClean="0"/>
              <a:t>Avg</a:t>
            </a:r>
            <a:r>
              <a:rPr lang="en-US" sz="1600" dirty="0"/>
              <a:t>. household income $71,226</a:t>
            </a:r>
          </a:p>
          <a:p>
            <a:pPr marL="285750" indent="-285750">
              <a:lnSpc>
                <a:spcPct val="150000"/>
              </a:lnSpc>
              <a:buFont typeface="Arial" panose="020B0604020202020204" pitchFamily="34" charset="0"/>
              <a:buChar char="•"/>
            </a:pPr>
            <a:r>
              <a:rPr lang="en-US" sz="1600" dirty="0" smtClean="0"/>
              <a:t>2015 </a:t>
            </a:r>
            <a:r>
              <a:rPr lang="en-US" sz="1600" dirty="0"/>
              <a:t>total taxable retail sales (incl. food/drink) $24.8 billion</a:t>
            </a:r>
          </a:p>
          <a:p>
            <a:endParaRPr lang="en-US" dirty="0"/>
          </a:p>
          <a:p>
            <a:endParaRPr lang="en-US" dirty="0"/>
          </a:p>
        </p:txBody>
      </p:sp>
      <p:pic>
        <p:nvPicPr>
          <p:cNvPr id="22" name="Picture 2" descr="C:\Users\r1898\Pictures\CNO\origina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63216" y="896263"/>
            <a:ext cx="2336115" cy="1732637"/>
          </a:xfrm>
          <a:prstGeom prst="rect">
            <a:avLst/>
          </a:prstGeom>
          <a:no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xtLst>
            <a:ext uri="{909E8E84-426E-40DD-AFC4-6F175D3DCCD1}">
              <a14:hiddenFill xmlns:a14="http://schemas.microsoft.com/office/drawing/2010/main">
                <a:solidFill>
                  <a:srgbClr val="FFFFFF"/>
                </a:solidFill>
              </a14:hiddenFill>
            </a:ext>
          </a:extLst>
        </p:spPr>
      </p:pic>
      <p:pic>
        <p:nvPicPr>
          <p:cNvPr id="23" name="Picture 3" descr="C:\Users\r1898\Desktop\Victoria garden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06013" y="4315460"/>
            <a:ext cx="2276504" cy="1711140"/>
          </a:xfrm>
          <a:prstGeom prst="rect">
            <a:avLst/>
          </a:prstGeom>
          <a:noFill/>
          <a:ln>
            <a:gradFill flip="none" rotWithShape="1">
              <a:gsLst>
                <a:gs pos="2000">
                  <a:schemeClr val="accent1">
                    <a:tint val="66000"/>
                    <a:satMod val="160000"/>
                  </a:schemeClr>
                </a:gs>
                <a:gs pos="50000">
                  <a:schemeClr val="accent1">
                    <a:tint val="44500"/>
                    <a:satMod val="160000"/>
                  </a:schemeClr>
                </a:gs>
                <a:gs pos="100000">
                  <a:schemeClr val="accent1">
                    <a:tint val="23500"/>
                    <a:satMod val="16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66592" y="2581312"/>
            <a:ext cx="2355346" cy="170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8376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 y="0"/>
            <a:ext cx="9153526" cy="874394"/>
            <a:chOff x="-1" y="0"/>
            <a:chExt cx="9153526" cy="874394"/>
          </a:xfrm>
        </p:grpSpPr>
        <p:sp>
          <p:nvSpPr>
            <p:cNvPr id="5" name="Rectangle 4"/>
            <p:cNvSpPr/>
            <p:nvPr/>
          </p:nvSpPr>
          <p:spPr>
            <a:xfrm>
              <a:off x="0" y="723900"/>
              <a:ext cx="9153525" cy="150494"/>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flipV="1">
              <a:off x="-1" y="0"/>
              <a:ext cx="9153525" cy="762000"/>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04799" y="169217"/>
              <a:ext cx="7907987" cy="461665"/>
            </a:xfrm>
            <a:prstGeom prst="rect">
              <a:avLst/>
            </a:prstGeom>
            <a:noFill/>
          </p:spPr>
          <p:txBody>
            <a:bodyPr wrap="square" rtlCol="0">
              <a:spAutoFit/>
            </a:bodyPr>
            <a:lstStyle/>
            <a:p>
              <a:r>
                <a:rPr lang="en-US" sz="2400" dirty="0" smtClean="0">
                  <a:solidFill>
                    <a:schemeClr val="bg1"/>
                  </a:solidFill>
                  <a:latin typeface="Arial MT Black" panose="020B0A04020102020204" pitchFamily="34" charset="0"/>
                </a:rPr>
                <a:t>Median, Average &amp; Per Capita Income</a:t>
              </a:r>
              <a:endParaRPr lang="en-US" sz="2400" dirty="0">
                <a:solidFill>
                  <a:schemeClr val="bg1"/>
                </a:solidFill>
                <a:latin typeface="Arial MT Black" panose="020B0A04020102020204" pitchFamily="34" charset="0"/>
              </a:endParaRPr>
            </a:p>
          </p:txBody>
        </p:sp>
      </p:grpSp>
      <p:sp>
        <p:nvSpPr>
          <p:cNvPr id="2" name="Slide Number Placeholder 1"/>
          <p:cNvSpPr>
            <a:spLocks noGrp="1"/>
          </p:cNvSpPr>
          <p:nvPr>
            <p:ph type="sldNum" sz="quarter" idx="12"/>
          </p:nvPr>
        </p:nvSpPr>
        <p:spPr>
          <a:xfrm>
            <a:off x="7924800" y="400049"/>
            <a:ext cx="1066800" cy="365125"/>
          </a:xfrm>
        </p:spPr>
        <p:txBody>
          <a:bodyPr/>
          <a:lstStyle/>
          <a:p>
            <a:r>
              <a:rPr lang="en-US" dirty="0" smtClean="0"/>
              <a:t>Page </a:t>
            </a:r>
            <a:fld id="{7D2A9A1A-67AD-4575-BECD-A721609EF19D}" type="slidenum">
              <a:rPr lang="en-US" smtClean="0"/>
              <a:t>4</a:t>
            </a:fld>
            <a:endParaRPr lang="en-US" dirty="0"/>
          </a:p>
        </p:txBody>
      </p:sp>
      <p:graphicFrame>
        <p:nvGraphicFramePr>
          <p:cNvPr id="13" name="Chart 12"/>
          <p:cNvGraphicFramePr>
            <a:graphicFrameLocks/>
          </p:cNvGraphicFramePr>
          <p:nvPr>
            <p:extLst>
              <p:ext uri="{D42A27DB-BD31-4B8C-83A1-F6EECF244321}">
                <p14:modId xmlns:p14="http://schemas.microsoft.com/office/powerpoint/2010/main" val="488001828"/>
              </p:ext>
            </p:extLst>
          </p:nvPr>
        </p:nvGraphicFramePr>
        <p:xfrm>
          <a:off x="228600" y="1143000"/>
          <a:ext cx="86106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609600" y="6172200"/>
            <a:ext cx="2971800" cy="215444"/>
          </a:xfrm>
          <a:prstGeom prst="rect">
            <a:avLst/>
          </a:prstGeom>
          <a:noFill/>
        </p:spPr>
        <p:txBody>
          <a:bodyPr wrap="square" rtlCol="0">
            <a:spAutoFit/>
          </a:bodyPr>
          <a:lstStyle/>
          <a:p>
            <a:r>
              <a:rPr lang="en-US" sz="800" dirty="0" smtClean="0"/>
              <a:t>Source: ESRI</a:t>
            </a:r>
            <a:endParaRPr lang="en-US" sz="800" dirty="0"/>
          </a:p>
        </p:txBody>
      </p:sp>
    </p:spTree>
    <p:extLst>
      <p:ext uri="{BB962C8B-B14F-4D97-AF65-F5344CB8AC3E}">
        <p14:creationId xmlns:p14="http://schemas.microsoft.com/office/powerpoint/2010/main" val="1961683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 y="0"/>
            <a:ext cx="9153526" cy="874394"/>
            <a:chOff x="-1" y="0"/>
            <a:chExt cx="9153526" cy="874394"/>
          </a:xfrm>
        </p:grpSpPr>
        <p:sp>
          <p:nvSpPr>
            <p:cNvPr id="5" name="Rectangle 4"/>
            <p:cNvSpPr/>
            <p:nvPr/>
          </p:nvSpPr>
          <p:spPr>
            <a:xfrm>
              <a:off x="0" y="723900"/>
              <a:ext cx="9153525" cy="150494"/>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Rectangle 5"/>
            <p:cNvSpPr/>
            <p:nvPr/>
          </p:nvSpPr>
          <p:spPr>
            <a:xfrm flipV="1">
              <a:off x="-1" y="0"/>
              <a:ext cx="9153525" cy="762000"/>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TextBox 6"/>
            <p:cNvSpPr txBox="1"/>
            <p:nvPr/>
          </p:nvSpPr>
          <p:spPr>
            <a:xfrm>
              <a:off x="304799" y="169217"/>
              <a:ext cx="7907987" cy="461665"/>
            </a:xfrm>
            <a:prstGeom prst="rect">
              <a:avLst/>
            </a:prstGeom>
            <a:noFill/>
          </p:spPr>
          <p:txBody>
            <a:bodyPr wrap="square" rtlCol="0">
              <a:spAutoFit/>
            </a:bodyPr>
            <a:lstStyle/>
            <a:p>
              <a:r>
                <a:rPr lang="en-US" sz="2400" dirty="0" smtClean="0">
                  <a:solidFill>
                    <a:prstClr val="white"/>
                  </a:solidFill>
                  <a:latin typeface="Arial MT Black" panose="020B0A04020102020204" pitchFamily="34" charset="0"/>
                </a:rPr>
                <a:t>Financial Forecast</a:t>
              </a:r>
              <a:endParaRPr lang="en-US" sz="2400" dirty="0">
                <a:solidFill>
                  <a:prstClr val="white"/>
                </a:solidFill>
                <a:latin typeface="Arial MT Black" panose="020B0A04020102020204" pitchFamily="34" charset="0"/>
              </a:endParaRPr>
            </a:p>
          </p:txBody>
        </p:sp>
      </p:grpSp>
      <p:grpSp>
        <p:nvGrpSpPr>
          <p:cNvPr id="10" name="Group 9"/>
          <p:cNvGrpSpPr/>
          <p:nvPr/>
        </p:nvGrpSpPr>
        <p:grpSpPr>
          <a:xfrm>
            <a:off x="-5511" y="6041834"/>
            <a:ext cx="9153527" cy="838200"/>
            <a:chOff x="-5511" y="6041834"/>
            <a:chExt cx="9153527" cy="838200"/>
          </a:xfrm>
        </p:grpSpPr>
        <p:grpSp>
          <p:nvGrpSpPr>
            <p:cNvPr id="11" name="Group 10"/>
            <p:cNvGrpSpPr/>
            <p:nvPr/>
          </p:nvGrpSpPr>
          <p:grpSpPr>
            <a:xfrm>
              <a:off x="-5511" y="6041834"/>
              <a:ext cx="9153527" cy="838200"/>
              <a:chOff x="-9527" y="5410199"/>
              <a:chExt cx="9153527" cy="518767"/>
            </a:xfrm>
          </p:grpSpPr>
          <p:sp>
            <p:nvSpPr>
              <p:cNvPr id="17" name="Rectangle 16"/>
              <p:cNvSpPr/>
              <p:nvPr/>
            </p:nvSpPr>
            <p:spPr>
              <a:xfrm rot="10800000" flipV="1">
                <a:off x="7229474" y="5414617"/>
                <a:ext cx="1914526" cy="514349"/>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8" name="Right Triangle 17"/>
              <p:cNvSpPr/>
              <p:nvPr/>
            </p:nvSpPr>
            <p:spPr>
              <a:xfrm rot="16200000">
                <a:off x="6715127" y="5414614"/>
                <a:ext cx="514349" cy="514349"/>
              </a:xfrm>
              <a:prstGeom prst="rtTriangle">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9" name="Rectangle 18"/>
              <p:cNvSpPr/>
              <p:nvPr/>
            </p:nvSpPr>
            <p:spPr>
              <a:xfrm flipV="1">
                <a:off x="-9527" y="5410199"/>
                <a:ext cx="6655769" cy="514349"/>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0" name="Right Triangle 19"/>
              <p:cNvSpPr/>
              <p:nvPr/>
            </p:nvSpPr>
            <p:spPr>
              <a:xfrm rot="5400000">
                <a:off x="6646242" y="5410203"/>
                <a:ext cx="514349" cy="514349"/>
              </a:xfrm>
              <a:prstGeom prst="rtTriangle">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12" name="Group 11"/>
            <p:cNvGrpSpPr/>
            <p:nvPr/>
          </p:nvGrpSpPr>
          <p:grpSpPr>
            <a:xfrm>
              <a:off x="342900" y="6186775"/>
              <a:ext cx="5219700" cy="561974"/>
              <a:chOff x="342900" y="6031212"/>
              <a:chExt cx="5219700" cy="561974"/>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 y="6031212"/>
                <a:ext cx="1090537" cy="561974"/>
              </a:xfrm>
              <a:prstGeom prst="rect">
                <a:avLst/>
              </a:prstGeom>
            </p:spPr>
          </p:pic>
          <p:cxnSp>
            <p:nvCxnSpPr>
              <p:cNvPr id="15" name="Straight Connector 14"/>
              <p:cNvCxnSpPr/>
              <p:nvPr/>
            </p:nvCxnSpPr>
            <p:spPr>
              <a:xfrm>
                <a:off x="1676400" y="6116196"/>
                <a:ext cx="0" cy="38100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874520" y="6116196"/>
                <a:ext cx="3688080" cy="230832"/>
              </a:xfrm>
              <a:prstGeom prst="rect">
                <a:avLst/>
              </a:prstGeom>
              <a:noFill/>
            </p:spPr>
            <p:txBody>
              <a:bodyPr wrap="square" rtlCol="0">
                <a:spAutoFit/>
              </a:bodyPr>
              <a:lstStyle/>
              <a:p>
                <a:endParaRPr lang="en-US" sz="900" dirty="0">
                  <a:solidFill>
                    <a:prstClr val="white"/>
                  </a:solidFill>
                  <a:latin typeface="Times New Roman MT Extra Bold" panose="02020A06060301020303" pitchFamily="18" charset="0"/>
                </a:endParaRPr>
              </a:p>
            </p:txBody>
          </p:sp>
        </p:grpSp>
        <p:sp>
          <p:nvSpPr>
            <p:cNvPr id="13" name="TextBox 12"/>
            <p:cNvSpPr txBox="1"/>
            <p:nvPr/>
          </p:nvSpPr>
          <p:spPr>
            <a:xfrm>
              <a:off x="7084765" y="6341008"/>
              <a:ext cx="2057399" cy="292388"/>
            </a:xfrm>
            <a:prstGeom prst="rect">
              <a:avLst/>
            </a:prstGeom>
            <a:noFill/>
          </p:spPr>
          <p:txBody>
            <a:bodyPr wrap="square" rtlCol="0">
              <a:spAutoFit/>
            </a:bodyPr>
            <a:lstStyle/>
            <a:p>
              <a:pPr algn="ctr"/>
              <a:r>
                <a:rPr lang="en-US" sz="1300" b="1" i="1" dirty="0" smtClean="0">
                  <a:solidFill>
                    <a:prstClr val="white"/>
                  </a:solidFill>
                  <a:latin typeface="Arial Narrow" panose="020B0606020202030204" pitchFamily="34" charset="0"/>
                </a:rPr>
                <a:t>www.SBCounty.gov</a:t>
              </a:r>
              <a:endParaRPr lang="en-US" sz="1300" b="1" i="1" dirty="0">
                <a:solidFill>
                  <a:prstClr val="white"/>
                </a:solidFill>
                <a:latin typeface="Arial Narrow" panose="020B0606020202030204" pitchFamily="34" charset="0"/>
              </a:endParaRPr>
            </a:p>
          </p:txBody>
        </p:sp>
      </p:grpSp>
      <p:sp>
        <p:nvSpPr>
          <p:cNvPr id="2" name="Slide Number Placeholder 1"/>
          <p:cNvSpPr>
            <a:spLocks noGrp="1"/>
          </p:cNvSpPr>
          <p:nvPr>
            <p:ph type="sldNum" sz="quarter" idx="12"/>
          </p:nvPr>
        </p:nvSpPr>
        <p:spPr>
          <a:xfrm>
            <a:off x="7924800" y="400049"/>
            <a:ext cx="1066800" cy="365125"/>
          </a:xfrm>
        </p:spPr>
        <p:txBody>
          <a:bodyPr/>
          <a:lstStyle/>
          <a:p>
            <a:r>
              <a:rPr lang="en-US" dirty="0" smtClean="0">
                <a:solidFill>
                  <a:prstClr val="black">
                    <a:tint val="75000"/>
                  </a:prstClr>
                </a:solidFill>
              </a:rPr>
              <a:t>Page </a:t>
            </a:r>
            <a:fld id="{7D2A9A1A-67AD-4575-BECD-A721609EF19D}" type="slidenum">
              <a:rPr lang="en-US" smtClean="0">
                <a:solidFill>
                  <a:prstClr val="black">
                    <a:tint val="75000"/>
                  </a:prstClr>
                </a:solidFill>
              </a:rPr>
              <a:pPr/>
              <a:t>5</a:t>
            </a:fld>
            <a:endParaRPr lang="en-US" dirty="0">
              <a:solidFill>
                <a:prstClr val="black">
                  <a:tint val="75000"/>
                </a:prstClr>
              </a:solidFill>
            </a:endParaRPr>
          </a:p>
        </p:txBody>
      </p:sp>
      <p:sp>
        <p:nvSpPr>
          <p:cNvPr id="8" name="TextBox 7"/>
          <p:cNvSpPr txBox="1"/>
          <p:nvPr/>
        </p:nvSpPr>
        <p:spPr>
          <a:xfrm>
            <a:off x="342112" y="1170017"/>
            <a:ext cx="8534402" cy="4939814"/>
          </a:xfrm>
          <a:prstGeom prst="rect">
            <a:avLst/>
          </a:prstGeom>
          <a:noFill/>
        </p:spPr>
        <p:txBody>
          <a:bodyPr wrap="square" rtlCol="0">
            <a:spAutoFit/>
          </a:bodyPr>
          <a:lstStyle/>
          <a:p>
            <a:pPr marL="285750" indent="-285750">
              <a:buFont typeface="Arial" panose="020B0604020202020204" pitchFamily="34" charset="0"/>
              <a:buChar char="•"/>
            </a:pPr>
            <a:r>
              <a:rPr lang="en-US" sz="1500" dirty="0" smtClean="0"/>
              <a:t>The Financial Forecast (July 2016 – June 2021) includes moderate growth of major revenue streams.  Not included in the forecast are the impacts of a potential recession or the unknown economic impacts of the coming statewide $15 minimum wage. </a:t>
            </a:r>
          </a:p>
          <a:p>
            <a:pPr marL="285750" indent="-285750">
              <a:buFont typeface="Arial" panose="020B0604020202020204" pitchFamily="34" charset="0"/>
              <a:buChar char="•"/>
            </a:pPr>
            <a:endParaRPr lang="en-US" sz="1500" dirty="0">
              <a:solidFill>
                <a:prstClr val="black"/>
              </a:solidFill>
            </a:endParaRPr>
          </a:p>
          <a:p>
            <a:pPr marL="285750" indent="-285750">
              <a:buFont typeface="Arial" panose="020B0604020202020204" pitchFamily="34" charset="0"/>
              <a:buChar char="•"/>
            </a:pPr>
            <a:r>
              <a:rPr lang="en-US" sz="1500" dirty="0" smtClean="0">
                <a:solidFill>
                  <a:prstClr val="black"/>
                </a:solidFill>
              </a:rPr>
              <a:t>The County continues to adopt structurally balanced budgets wherein ongoing revenue pay for ongoing expenses. </a:t>
            </a:r>
            <a:endParaRPr lang="en-US" sz="1500" dirty="0" smtClean="0">
              <a:solidFill>
                <a:prstClr val="black"/>
              </a:solidFill>
            </a:endParaRPr>
          </a:p>
          <a:p>
            <a:pPr marL="285750" indent="-285750">
              <a:buFont typeface="Arial" panose="020B0604020202020204" pitchFamily="34" charset="0"/>
              <a:buChar char="•"/>
            </a:pPr>
            <a:endParaRPr lang="en-US" sz="1500" dirty="0">
              <a:solidFill>
                <a:prstClr val="black"/>
              </a:solidFill>
            </a:endParaRPr>
          </a:p>
          <a:p>
            <a:pPr marL="285750" indent="-285750">
              <a:buFont typeface="Arial" panose="020B0604020202020204" pitchFamily="34" charset="0"/>
              <a:buChar char="•"/>
            </a:pPr>
            <a:r>
              <a:rPr lang="en-US" sz="1500" dirty="0" smtClean="0">
                <a:solidFill>
                  <a:prstClr val="black"/>
                </a:solidFill>
              </a:rPr>
              <a:t>The realignment of many state services has made counties increasingly dependent </a:t>
            </a:r>
            <a:r>
              <a:rPr lang="en-US" sz="1500" dirty="0">
                <a:solidFill>
                  <a:prstClr val="black"/>
                </a:solidFill>
              </a:rPr>
              <a:t>on sales tax </a:t>
            </a:r>
            <a:r>
              <a:rPr lang="en-US" sz="1500" dirty="0" smtClean="0">
                <a:solidFill>
                  <a:prstClr val="black"/>
                </a:solidFill>
              </a:rPr>
              <a:t>revenue.  While sales taxes are </a:t>
            </a:r>
            <a:r>
              <a:rPr lang="en-US" sz="1500" dirty="0" smtClean="0">
                <a:solidFill>
                  <a:prstClr val="black"/>
                </a:solidFill>
              </a:rPr>
              <a:t>projected </a:t>
            </a:r>
            <a:r>
              <a:rPr lang="en-US" sz="1500" dirty="0" smtClean="0">
                <a:solidFill>
                  <a:prstClr val="black"/>
                </a:solidFill>
              </a:rPr>
              <a:t>to experience a modest increase in 2016-17, they tend to be much more volatile and quicker to react to changes in the economy, resulting in a higher risk of funding </a:t>
            </a:r>
            <a:r>
              <a:rPr lang="en-US" sz="1500" dirty="0" smtClean="0">
                <a:solidFill>
                  <a:prstClr val="black"/>
                </a:solidFill>
              </a:rPr>
              <a:t>losses during times of economic stress.  </a:t>
            </a:r>
            <a:endParaRPr lang="en-US" sz="1500" dirty="0" smtClean="0">
              <a:solidFill>
                <a:prstClr val="black"/>
              </a:solidFill>
            </a:endParaRPr>
          </a:p>
          <a:p>
            <a:pPr marL="285750" indent="-285750">
              <a:buFont typeface="Arial" panose="020B0604020202020204" pitchFamily="34" charset="0"/>
              <a:buChar char="•"/>
            </a:pPr>
            <a:endParaRPr lang="en-US" sz="1500" dirty="0">
              <a:solidFill>
                <a:prstClr val="black"/>
              </a:solidFill>
            </a:endParaRPr>
          </a:p>
          <a:p>
            <a:pPr marL="285750" indent="-285750">
              <a:buFont typeface="Arial" panose="020B0604020202020204" pitchFamily="34" charset="0"/>
              <a:buChar char="•"/>
            </a:pPr>
            <a:r>
              <a:rPr lang="en-US" sz="1500" dirty="0" smtClean="0">
                <a:solidFill>
                  <a:prstClr val="black"/>
                </a:solidFill>
              </a:rPr>
              <a:t>We </a:t>
            </a:r>
            <a:r>
              <a:rPr lang="en-US" sz="1500" dirty="0">
                <a:solidFill>
                  <a:prstClr val="black"/>
                </a:solidFill>
              </a:rPr>
              <a:t>are now over seven years into what has been a slow recovery.  </a:t>
            </a:r>
            <a:r>
              <a:rPr lang="en-US" sz="1500" dirty="0" smtClean="0">
                <a:solidFill>
                  <a:prstClr val="black"/>
                </a:solidFill>
              </a:rPr>
              <a:t>For </a:t>
            </a:r>
            <a:r>
              <a:rPr lang="en-US" sz="1500" dirty="0">
                <a:solidFill>
                  <a:prstClr val="black"/>
                </a:solidFill>
              </a:rPr>
              <a:t>perspective the longest expansion in U.S. History is 10 years.  </a:t>
            </a:r>
            <a:endParaRPr lang="en-US" sz="1500" dirty="0" smtClean="0">
              <a:solidFill>
                <a:prstClr val="black"/>
              </a:solidFill>
            </a:endParaRPr>
          </a:p>
          <a:p>
            <a:pPr marL="285750" indent="-285750">
              <a:buFont typeface="Arial" panose="020B0604020202020204" pitchFamily="34" charset="0"/>
              <a:buChar char="•"/>
            </a:pPr>
            <a:endParaRPr lang="en-US" sz="1500" dirty="0">
              <a:solidFill>
                <a:prstClr val="black"/>
              </a:solidFill>
            </a:endParaRPr>
          </a:p>
          <a:p>
            <a:pPr marL="285750" indent="-285750">
              <a:buFont typeface="Arial" panose="020B0604020202020204" pitchFamily="34" charset="0"/>
              <a:buChar char="•"/>
            </a:pPr>
            <a:r>
              <a:rPr lang="en-US" sz="1500" dirty="0" smtClean="0">
                <a:solidFill>
                  <a:prstClr val="black"/>
                </a:solidFill>
              </a:rPr>
              <a:t>The County fiscal plan is conservative in projecting anticipated costs and revenues while focusing on ensuring that the County is positioned to attract and retain a competitive workforce and is committed to making the most of its funding to provide necessary public services in an effective and efficient manner and fulfilling its role in the achievement of the Countywide Vision. </a:t>
            </a:r>
          </a:p>
          <a:p>
            <a:endParaRPr lang="en-US" sz="1500" dirty="0">
              <a:solidFill>
                <a:prstClr val="black"/>
              </a:solidFill>
            </a:endParaRPr>
          </a:p>
        </p:txBody>
      </p:sp>
    </p:spTree>
    <p:extLst>
      <p:ext uri="{BB962C8B-B14F-4D97-AF65-F5344CB8AC3E}">
        <p14:creationId xmlns:p14="http://schemas.microsoft.com/office/powerpoint/2010/main" val="3310588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1362" y="0"/>
            <a:ext cx="9153526" cy="874394"/>
            <a:chOff x="-1" y="0"/>
            <a:chExt cx="9153526" cy="874394"/>
          </a:xfrm>
        </p:grpSpPr>
        <p:sp>
          <p:nvSpPr>
            <p:cNvPr id="5" name="Rectangle 4"/>
            <p:cNvSpPr/>
            <p:nvPr/>
          </p:nvSpPr>
          <p:spPr>
            <a:xfrm>
              <a:off x="0" y="723900"/>
              <a:ext cx="9153525" cy="150494"/>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flipV="1">
              <a:off x="-1" y="0"/>
              <a:ext cx="9153525" cy="762000"/>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04799" y="169217"/>
              <a:ext cx="7907987" cy="461665"/>
            </a:xfrm>
            <a:prstGeom prst="rect">
              <a:avLst/>
            </a:prstGeom>
            <a:noFill/>
          </p:spPr>
          <p:txBody>
            <a:bodyPr wrap="square" rtlCol="0">
              <a:spAutoFit/>
            </a:bodyPr>
            <a:lstStyle/>
            <a:p>
              <a:r>
                <a:rPr lang="en-US" sz="2400" dirty="0" smtClean="0">
                  <a:solidFill>
                    <a:schemeClr val="bg1"/>
                  </a:solidFill>
                  <a:latin typeface="Arial MT Black" panose="020B0A04020102020204" pitchFamily="34" charset="0"/>
                </a:rPr>
                <a:t>The Countywide Plan</a:t>
              </a:r>
              <a:endParaRPr lang="en-US" sz="2400" dirty="0">
                <a:solidFill>
                  <a:schemeClr val="bg1"/>
                </a:solidFill>
                <a:latin typeface="Arial MT Black" panose="020B0A04020102020204" pitchFamily="34" charset="0"/>
              </a:endParaRPr>
            </a:p>
          </p:txBody>
        </p:sp>
      </p:grpSp>
      <p:grpSp>
        <p:nvGrpSpPr>
          <p:cNvPr id="10" name="Group 9"/>
          <p:cNvGrpSpPr/>
          <p:nvPr/>
        </p:nvGrpSpPr>
        <p:grpSpPr>
          <a:xfrm>
            <a:off x="-5511" y="6041834"/>
            <a:ext cx="9153527" cy="838200"/>
            <a:chOff x="-5511" y="6041834"/>
            <a:chExt cx="9153527" cy="838200"/>
          </a:xfrm>
        </p:grpSpPr>
        <p:grpSp>
          <p:nvGrpSpPr>
            <p:cNvPr id="11" name="Group 10"/>
            <p:cNvGrpSpPr/>
            <p:nvPr/>
          </p:nvGrpSpPr>
          <p:grpSpPr>
            <a:xfrm>
              <a:off x="-5511" y="6041834"/>
              <a:ext cx="9153527" cy="838200"/>
              <a:chOff x="-9527" y="5410199"/>
              <a:chExt cx="9153527" cy="518767"/>
            </a:xfrm>
          </p:grpSpPr>
          <p:sp>
            <p:nvSpPr>
              <p:cNvPr id="17" name="Rectangle 16"/>
              <p:cNvSpPr/>
              <p:nvPr/>
            </p:nvSpPr>
            <p:spPr>
              <a:xfrm rot="10800000" flipV="1">
                <a:off x="7229474" y="5414617"/>
                <a:ext cx="1914526" cy="514349"/>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16200000">
                <a:off x="6715127" y="5414614"/>
                <a:ext cx="514349" cy="514349"/>
              </a:xfrm>
              <a:prstGeom prst="rtTriangle">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flipV="1">
                <a:off x="-9527" y="5410199"/>
                <a:ext cx="6655769" cy="514349"/>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Triangle 19"/>
              <p:cNvSpPr/>
              <p:nvPr/>
            </p:nvSpPr>
            <p:spPr>
              <a:xfrm rot="5400000">
                <a:off x="6646242" y="5410203"/>
                <a:ext cx="514349" cy="514349"/>
              </a:xfrm>
              <a:prstGeom prst="rtTriangle">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p:cNvGrpSpPr/>
            <p:nvPr/>
          </p:nvGrpSpPr>
          <p:grpSpPr>
            <a:xfrm>
              <a:off x="342900" y="6186775"/>
              <a:ext cx="5219700" cy="561974"/>
              <a:chOff x="342900" y="6031212"/>
              <a:chExt cx="5219700" cy="561974"/>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 y="6031212"/>
                <a:ext cx="1090537" cy="561974"/>
              </a:xfrm>
              <a:prstGeom prst="rect">
                <a:avLst/>
              </a:prstGeom>
            </p:spPr>
          </p:pic>
          <p:cxnSp>
            <p:nvCxnSpPr>
              <p:cNvPr id="15" name="Straight Connector 14"/>
              <p:cNvCxnSpPr/>
              <p:nvPr/>
            </p:nvCxnSpPr>
            <p:spPr>
              <a:xfrm>
                <a:off x="1676400" y="6116196"/>
                <a:ext cx="0" cy="38100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874520" y="6116196"/>
                <a:ext cx="3688080" cy="230832"/>
              </a:xfrm>
              <a:prstGeom prst="rect">
                <a:avLst/>
              </a:prstGeom>
              <a:noFill/>
            </p:spPr>
            <p:txBody>
              <a:bodyPr wrap="square" rtlCol="0">
                <a:spAutoFit/>
              </a:bodyPr>
              <a:lstStyle/>
              <a:p>
                <a:endParaRPr lang="en-US" sz="900" dirty="0">
                  <a:solidFill>
                    <a:schemeClr val="bg1"/>
                  </a:solidFill>
                  <a:latin typeface="Times New Roman MT Extra Bold" panose="02020A06060301020303" pitchFamily="18" charset="0"/>
                </a:endParaRPr>
              </a:p>
            </p:txBody>
          </p:sp>
        </p:grpSp>
        <p:sp>
          <p:nvSpPr>
            <p:cNvPr id="13" name="TextBox 12"/>
            <p:cNvSpPr txBox="1"/>
            <p:nvPr/>
          </p:nvSpPr>
          <p:spPr>
            <a:xfrm>
              <a:off x="7084765" y="6341008"/>
              <a:ext cx="2057399" cy="292388"/>
            </a:xfrm>
            <a:prstGeom prst="rect">
              <a:avLst/>
            </a:prstGeom>
            <a:noFill/>
          </p:spPr>
          <p:txBody>
            <a:bodyPr wrap="square" rtlCol="0">
              <a:spAutoFit/>
            </a:bodyPr>
            <a:lstStyle/>
            <a:p>
              <a:pPr algn="ctr"/>
              <a:r>
                <a:rPr lang="en-US" sz="1300" b="1" i="1" dirty="0" smtClean="0">
                  <a:solidFill>
                    <a:schemeClr val="bg1"/>
                  </a:solidFill>
                  <a:latin typeface="Arial Narrow" panose="020B0606020202030204" pitchFamily="34" charset="0"/>
                </a:rPr>
                <a:t>www.SBCounty.gov</a:t>
              </a:r>
              <a:endParaRPr lang="en-US" sz="1300" b="1" i="1" dirty="0">
                <a:solidFill>
                  <a:schemeClr val="bg1"/>
                </a:solidFill>
                <a:latin typeface="Arial Narrow" panose="020B0606020202030204" pitchFamily="34" charset="0"/>
              </a:endParaRPr>
            </a:p>
          </p:txBody>
        </p:sp>
      </p:grpSp>
      <p:sp>
        <p:nvSpPr>
          <p:cNvPr id="2" name="Slide Number Placeholder 1"/>
          <p:cNvSpPr>
            <a:spLocks noGrp="1"/>
          </p:cNvSpPr>
          <p:nvPr>
            <p:ph type="sldNum" sz="quarter" idx="12"/>
          </p:nvPr>
        </p:nvSpPr>
        <p:spPr>
          <a:xfrm>
            <a:off x="7924800" y="400049"/>
            <a:ext cx="1066800" cy="365125"/>
          </a:xfrm>
        </p:spPr>
        <p:txBody>
          <a:bodyPr/>
          <a:lstStyle/>
          <a:p>
            <a:r>
              <a:rPr lang="en-US" dirty="0" smtClean="0"/>
              <a:t>Page </a:t>
            </a:r>
            <a:fld id="{7D2A9A1A-67AD-4575-BECD-A721609EF19D}" type="slidenum">
              <a:rPr lang="en-US" smtClean="0"/>
              <a:t>6</a:t>
            </a:fld>
            <a:endParaRPr lang="en-US" dirty="0"/>
          </a:p>
        </p:txBody>
      </p:sp>
      <p:sp>
        <p:nvSpPr>
          <p:cNvPr id="23" name="Rectangle 1"/>
          <p:cNvSpPr>
            <a:spLocks noGrp="1" noChangeArrowheads="1"/>
          </p:cNvSpPr>
          <p:nvPr>
            <p:ph idx="1"/>
          </p:nvPr>
        </p:nvSpPr>
        <p:spPr bwMode="auto">
          <a:xfrm>
            <a:off x="-152400" y="1066800"/>
            <a:ext cx="8534400" cy="4081117"/>
          </a:xfrm>
          <a:prstGeom prst="rect">
            <a:avLst/>
          </a:prstGeom>
          <a:noFill/>
          <a:ln w="9525">
            <a:noFill/>
            <a:miter lim="800000"/>
            <a:headEnd/>
            <a:tailEnd/>
          </a:ln>
        </p:spPr>
        <p:txBody>
          <a:bodyPr wrap="square">
            <a:spAutoFit/>
          </a:bodyPr>
          <a:lstStyle/>
          <a:p>
            <a:pPr marL="914400" lvl="2" indent="0">
              <a:buNone/>
            </a:pPr>
            <a:r>
              <a:rPr lang="en-US" sz="1800" dirty="0" smtClean="0"/>
              <a:t>The Countywide Plan will be a comprehensive web-based system to document land use planning and organizational governance policies.  </a:t>
            </a:r>
          </a:p>
          <a:p>
            <a:pPr marL="914400" lvl="2" indent="0">
              <a:buNone/>
            </a:pPr>
            <a:endParaRPr lang="en-US" sz="1800" dirty="0"/>
          </a:p>
          <a:p>
            <a:pPr marL="914400" lvl="2" indent="0">
              <a:buNone/>
            </a:pPr>
            <a:r>
              <a:rPr lang="en-US" sz="1800" dirty="0" smtClean="0"/>
              <a:t>Composed of three basic components:</a:t>
            </a:r>
          </a:p>
          <a:p>
            <a:pPr lvl="2"/>
            <a:r>
              <a:rPr lang="en-US" sz="1800" dirty="0" smtClean="0"/>
              <a:t>Policy Plan (a comprehensive general plan)</a:t>
            </a:r>
          </a:p>
          <a:p>
            <a:pPr lvl="2"/>
            <a:r>
              <a:rPr lang="en-US" sz="1800" dirty="0" smtClean="0"/>
              <a:t>County Business Plan (a system that will define and guide how the County government operates and manages itself)</a:t>
            </a:r>
          </a:p>
          <a:p>
            <a:pPr lvl="2"/>
            <a:r>
              <a:rPr lang="en-US" sz="1800" dirty="0" smtClean="0"/>
              <a:t>Regional Issues Forum (a web-based resource center containing information regarding shared Countywide issues)</a:t>
            </a:r>
          </a:p>
          <a:p>
            <a:pPr marL="914400" lvl="2" indent="0">
              <a:buNone/>
            </a:pPr>
            <a:endParaRPr lang="en-US" sz="1800" dirty="0"/>
          </a:p>
          <a:p>
            <a:pPr marL="914400" lvl="2" indent="0">
              <a:buNone/>
            </a:pPr>
            <a:r>
              <a:rPr lang="en-US" sz="1800" dirty="0" smtClean="0"/>
              <a:t>Additionally, the County is updating and expanding the community plans.  When completed, there will be 27 web-based community plans involving 49 communities</a:t>
            </a:r>
          </a:p>
        </p:txBody>
      </p:sp>
    </p:spTree>
    <p:extLst>
      <p:ext uri="{BB962C8B-B14F-4D97-AF65-F5344CB8AC3E}">
        <p14:creationId xmlns:p14="http://schemas.microsoft.com/office/powerpoint/2010/main" val="2947305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 y="0"/>
            <a:ext cx="9153526" cy="874394"/>
            <a:chOff x="-1" y="0"/>
            <a:chExt cx="9153526" cy="874394"/>
          </a:xfrm>
        </p:grpSpPr>
        <p:sp>
          <p:nvSpPr>
            <p:cNvPr id="5" name="Rectangle 4"/>
            <p:cNvSpPr/>
            <p:nvPr/>
          </p:nvSpPr>
          <p:spPr>
            <a:xfrm>
              <a:off x="0" y="723900"/>
              <a:ext cx="9153525" cy="150494"/>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flipV="1">
              <a:off x="-1" y="0"/>
              <a:ext cx="9153525" cy="762000"/>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04799" y="169217"/>
              <a:ext cx="7907987" cy="461665"/>
            </a:xfrm>
            <a:prstGeom prst="rect">
              <a:avLst/>
            </a:prstGeom>
            <a:noFill/>
          </p:spPr>
          <p:txBody>
            <a:bodyPr wrap="square" rtlCol="0">
              <a:spAutoFit/>
            </a:bodyPr>
            <a:lstStyle/>
            <a:p>
              <a:r>
                <a:rPr lang="en-US" sz="2400" dirty="0">
                  <a:solidFill>
                    <a:schemeClr val="bg1"/>
                  </a:solidFill>
                  <a:latin typeface="Arial MT Black" panose="020B0A04020102020204" pitchFamily="34" charset="0"/>
                </a:rPr>
                <a:t>Inland Region Housing Market</a:t>
              </a:r>
            </a:p>
          </p:txBody>
        </p:sp>
      </p:grpSp>
      <p:grpSp>
        <p:nvGrpSpPr>
          <p:cNvPr id="10" name="Group 9"/>
          <p:cNvGrpSpPr/>
          <p:nvPr/>
        </p:nvGrpSpPr>
        <p:grpSpPr>
          <a:xfrm>
            <a:off x="-5511" y="6041834"/>
            <a:ext cx="9153527" cy="838200"/>
            <a:chOff x="-5511" y="6041834"/>
            <a:chExt cx="9153527" cy="838200"/>
          </a:xfrm>
        </p:grpSpPr>
        <p:grpSp>
          <p:nvGrpSpPr>
            <p:cNvPr id="11" name="Group 10"/>
            <p:cNvGrpSpPr/>
            <p:nvPr/>
          </p:nvGrpSpPr>
          <p:grpSpPr>
            <a:xfrm>
              <a:off x="-5511" y="6041834"/>
              <a:ext cx="9153527" cy="838200"/>
              <a:chOff x="-9527" y="5410199"/>
              <a:chExt cx="9153527" cy="518767"/>
            </a:xfrm>
          </p:grpSpPr>
          <p:sp>
            <p:nvSpPr>
              <p:cNvPr id="17" name="Rectangle 16"/>
              <p:cNvSpPr/>
              <p:nvPr/>
            </p:nvSpPr>
            <p:spPr>
              <a:xfrm rot="10800000" flipV="1">
                <a:off x="7229474" y="5414617"/>
                <a:ext cx="1914526" cy="514349"/>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16200000">
                <a:off x="6715127" y="5414614"/>
                <a:ext cx="514349" cy="514349"/>
              </a:xfrm>
              <a:prstGeom prst="rtTriangle">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flipV="1">
                <a:off x="-9527" y="5410199"/>
                <a:ext cx="6655769" cy="514349"/>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Triangle 19"/>
              <p:cNvSpPr/>
              <p:nvPr/>
            </p:nvSpPr>
            <p:spPr>
              <a:xfrm rot="5400000">
                <a:off x="6646242" y="5410203"/>
                <a:ext cx="514349" cy="514349"/>
              </a:xfrm>
              <a:prstGeom prst="rtTriangle">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p:cNvGrpSpPr/>
            <p:nvPr/>
          </p:nvGrpSpPr>
          <p:grpSpPr>
            <a:xfrm>
              <a:off x="342900" y="6186775"/>
              <a:ext cx="5219700" cy="561974"/>
              <a:chOff x="342900" y="6031212"/>
              <a:chExt cx="5219700" cy="561974"/>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 y="6031212"/>
                <a:ext cx="1090537" cy="561974"/>
              </a:xfrm>
              <a:prstGeom prst="rect">
                <a:avLst/>
              </a:prstGeom>
            </p:spPr>
          </p:pic>
          <p:cxnSp>
            <p:nvCxnSpPr>
              <p:cNvPr id="15" name="Straight Connector 14"/>
              <p:cNvCxnSpPr/>
              <p:nvPr/>
            </p:nvCxnSpPr>
            <p:spPr>
              <a:xfrm>
                <a:off x="1676400" y="6116196"/>
                <a:ext cx="0" cy="38100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874520" y="6116196"/>
                <a:ext cx="3688080" cy="230832"/>
              </a:xfrm>
              <a:prstGeom prst="rect">
                <a:avLst/>
              </a:prstGeom>
              <a:noFill/>
            </p:spPr>
            <p:txBody>
              <a:bodyPr wrap="square" rtlCol="0">
                <a:spAutoFit/>
              </a:bodyPr>
              <a:lstStyle/>
              <a:p>
                <a:endParaRPr lang="en-US" sz="900" dirty="0">
                  <a:solidFill>
                    <a:schemeClr val="bg1"/>
                  </a:solidFill>
                  <a:latin typeface="Times New Roman MT Extra Bold" panose="02020A06060301020303" pitchFamily="18" charset="0"/>
                </a:endParaRPr>
              </a:p>
            </p:txBody>
          </p:sp>
        </p:grpSp>
        <p:sp>
          <p:nvSpPr>
            <p:cNvPr id="13" name="TextBox 12"/>
            <p:cNvSpPr txBox="1"/>
            <p:nvPr/>
          </p:nvSpPr>
          <p:spPr>
            <a:xfrm>
              <a:off x="7084765" y="6341008"/>
              <a:ext cx="2057399" cy="292388"/>
            </a:xfrm>
            <a:prstGeom prst="rect">
              <a:avLst/>
            </a:prstGeom>
            <a:noFill/>
          </p:spPr>
          <p:txBody>
            <a:bodyPr wrap="square" rtlCol="0">
              <a:spAutoFit/>
            </a:bodyPr>
            <a:lstStyle/>
            <a:p>
              <a:pPr algn="ctr"/>
              <a:r>
                <a:rPr lang="en-US" sz="1300" b="1" i="1" dirty="0" smtClean="0">
                  <a:solidFill>
                    <a:schemeClr val="bg1"/>
                  </a:solidFill>
                  <a:latin typeface="Arial Narrow" panose="020B0606020202030204" pitchFamily="34" charset="0"/>
                </a:rPr>
                <a:t>www.SBCounty.gov</a:t>
              </a:r>
              <a:endParaRPr lang="en-US" sz="1300" b="1" i="1" dirty="0">
                <a:solidFill>
                  <a:schemeClr val="bg1"/>
                </a:solidFill>
                <a:latin typeface="Arial Narrow" panose="020B0606020202030204" pitchFamily="34" charset="0"/>
              </a:endParaRPr>
            </a:p>
          </p:txBody>
        </p:sp>
      </p:grpSp>
      <p:sp>
        <p:nvSpPr>
          <p:cNvPr id="2" name="Slide Number Placeholder 1"/>
          <p:cNvSpPr>
            <a:spLocks noGrp="1"/>
          </p:cNvSpPr>
          <p:nvPr>
            <p:ph type="sldNum" sz="quarter" idx="12"/>
          </p:nvPr>
        </p:nvSpPr>
        <p:spPr>
          <a:xfrm>
            <a:off x="7924800" y="400049"/>
            <a:ext cx="1066800" cy="365125"/>
          </a:xfrm>
        </p:spPr>
        <p:txBody>
          <a:bodyPr/>
          <a:lstStyle/>
          <a:p>
            <a:r>
              <a:rPr lang="en-US" dirty="0" smtClean="0"/>
              <a:t>Page </a:t>
            </a:r>
            <a:fld id="{7D2A9A1A-67AD-4575-BECD-A721609EF19D}" type="slidenum">
              <a:rPr lang="en-US" smtClean="0"/>
              <a:t>7</a:t>
            </a:fld>
            <a:endParaRPr lang="en-US" dirty="0"/>
          </a:p>
        </p:txBody>
      </p:sp>
      <p:sp>
        <p:nvSpPr>
          <p:cNvPr id="21" name="TextBox 20"/>
          <p:cNvSpPr txBox="1"/>
          <p:nvPr/>
        </p:nvSpPr>
        <p:spPr>
          <a:xfrm>
            <a:off x="741034" y="893444"/>
            <a:ext cx="8001000" cy="6186309"/>
          </a:xfrm>
          <a:prstGeom prst="rect">
            <a:avLst/>
          </a:prstGeom>
          <a:noFill/>
        </p:spPr>
        <p:txBody>
          <a:bodyPr wrap="square" rtlCol="0">
            <a:spAutoFit/>
          </a:bodyPr>
          <a:lstStyle/>
          <a:p>
            <a:endParaRPr lang="en-US" sz="1700" b="1" u="sng" dirty="0" smtClean="0"/>
          </a:p>
          <a:p>
            <a:r>
              <a:rPr lang="en-US" sz="1700" b="1" u="sng" dirty="0" smtClean="0"/>
              <a:t>San Bernardino County Housing Market</a:t>
            </a:r>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r>
              <a:rPr lang="en-US" sz="1700" dirty="0" smtClean="0"/>
              <a:t>79 </a:t>
            </a:r>
            <a:r>
              <a:rPr lang="en-US" sz="1700" dirty="0"/>
              <a:t>new home developments selling in </a:t>
            </a:r>
            <a:r>
              <a:rPr lang="en-US" sz="1700" dirty="0" smtClean="0"/>
              <a:t>SB Co. </a:t>
            </a:r>
            <a:r>
              <a:rPr lang="en-US" sz="1700" dirty="0"/>
              <a:t>at the end of </a:t>
            </a:r>
            <a:r>
              <a:rPr lang="en-US" sz="1700" dirty="0" smtClean="0"/>
              <a:t>2015.</a:t>
            </a:r>
            <a:endParaRPr lang="en-US" sz="1700" dirty="0"/>
          </a:p>
          <a:p>
            <a:pPr marL="285750" indent="-285750">
              <a:buFont typeface="Arial" panose="020B0604020202020204" pitchFamily="34" charset="0"/>
              <a:buChar char="•"/>
            </a:pPr>
            <a:r>
              <a:rPr lang="en-US" sz="1700" dirty="0" smtClean="0"/>
              <a:t>Avg</a:t>
            </a:r>
            <a:r>
              <a:rPr lang="en-US" sz="1700" dirty="0"/>
              <a:t>. price of new homes sold in </a:t>
            </a:r>
            <a:r>
              <a:rPr lang="en-US" sz="1700" dirty="0" smtClean="0"/>
              <a:t>SB Co. </a:t>
            </a:r>
            <a:r>
              <a:rPr lang="en-US" sz="1700" dirty="0"/>
              <a:t>during Q4 2015: $460,940 (a </a:t>
            </a:r>
            <a:r>
              <a:rPr lang="en-US" sz="1700" dirty="0" smtClean="0"/>
              <a:t>4.8% increase </a:t>
            </a:r>
            <a:r>
              <a:rPr lang="en-US" sz="1700" dirty="0"/>
              <a:t>over the avg. price of new homes sold during Q4 2014: $439,875)</a:t>
            </a:r>
          </a:p>
          <a:p>
            <a:pPr marL="285750" indent="-285750">
              <a:buFont typeface="Arial" panose="020B0604020202020204" pitchFamily="34" charset="0"/>
              <a:buChar char="•"/>
            </a:pPr>
            <a:r>
              <a:rPr lang="en-US" sz="1700" dirty="0" smtClean="0"/>
              <a:t>Avg</a:t>
            </a:r>
            <a:r>
              <a:rPr lang="en-US" sz="1700" dirty="0"/>
              <a:t>. rate of absorption among actively selling new home developments: </a:t>
            </a:r>
            <a:r>
              <a:rPr lang="en-US" sz="1700" dirty="0" smtClean="0"/>
              <a:t>2.9 sales </a:t>
            </a:r>
            <a:r>
              <a:rPr lang="en-US" sz="1700" dirty="0"/>
              <a:t>per </a:t>
            </a:r>
            <a:r>
              <a:rPr lang="en-US" sz="1700" dirty="0" smtClean="0"/>
              <a:t>month.</a:t>
            </a:r>
            <a:endParaRPr lang="en-US" sz="1700" dirty="0"/>
          </a:p>
          <a:p>
            <a:pPr marL="285750" indent="-285750">
              <a:buFont typeface="Arial" panose="020B0604020202020204" pitchFamily="34" charset="0"/>
              <a:buChar char="•"/>
            </a:pPr>
            <a:r>
              <a:rPr lang="en-US" sz="1700" dirty="0" smtClean="0"/>
              <a:t>Only </a:t>
            </a:r>
            <a:r>
              <a:rPr lang="en-US" sz="1700" dirty="0"/>
              <a:t>508 released and unsold units in </a:t>
            </a:r>
            <a:r>
              <a:rPr lang="en-US" sz="1700" dirty="0" smtClean="0"/>
              <a:t>SB Co. </a:t>
            </a:r>
            <a:r>
              <a:rPr lang="en-US" sz="1700" dirty="0"/>
              <a:t>at the end of 2015 (approx. </a:t>
            </a:r>
            <a:r>
              <a:rPr lang="en-US" sz="1700" dirty="0" smtClean="0"/>
              <a:t>2.2 month(s</a:t>
            </a:r>
            <a:r>
              <a:rPr lang="en-US" sz="1700" dirty="0"/>
              <a:t>) supply) of which approx. 89% are Single Family Detached homes.</a:t>
            </a:r>
          </a:p>
          <a:p>
            <a:pPr marL="285750" indent="-285750">
              <a:buFont typeface="Arial" panose="020B0604020202020204" pitchFamily="34" charset="0"/>
              <a:buChar char="•"/>
            </a:pPr>
            <a:r>
              <a:rPr lang="en-US" sz="1700" dirty="0" smtClean="0"/>
              <a:t>2,434 </a:t>
            </a:r>
            <a:r>
              <a:rPr lang="en-US" sz="1700" dirty="0"/>
              <a:t>new home sales in </a:t>
            </a:r>
            <a:r>
              <a:rPr lang="en-US" sz="1700" dirty="0" smtClean="0"/>
              <a:t>SB Co. </a:t>
            </a:r>
            <a:r>
              <a:rPr lang="en-US" sz="1700" dirty="0"/>
              <a:t>in </a:t>
            </a:r>
            <a:r>
              <a:rPr lang="en-US" sz="1700" dirty="0" smtClean="0"/>
              <a:t>2015.</a:t>
            </a:r>
            <a:endParaRPr lang="en-US" sz="1700" dirty="0"/>
          </a:p>
          <a:p>
            <a:pPr marL="742950" lvl="1" indent="-285750">
              <a:buFont typeface="Arial" panose="020B0604020202020204" pitchFamily="34" charset="0"/>
              <a:buChar char="•"/>
            </a:pPr>
            <a:r>
              <a:rPr lang="en-US" sz="1700" dirty="0" smtClean="0"/>
              <a:t>2015 </a:t>
            </a:r>
            <a:r>
              <a:rPr lang="en-US" sz="1700" dirty="0"/>
              <a:t>Single Family Detached home sales: 2,142 – 88%</a:t>
            </a:r>
          </a:p>
          <a:p>
            <a:pPr marL="742950" lvl="1" indent="-285750">
              <a:buFont typeface="Arial" panose="020B0604020202020204" pitchFamily="34" charset="0"/>
              <a:buChar char="•"/>
            </a:pPr>
            <a:r>
              <a:rPr lang="en-US" sz="1700" dirty="0" smtClean="0"/>
              <a:t>2015 </a:t>
            </a:r>
            <a:r>
              <a:rPr lang="en-US" sz="1700" dirty="0"/>
              <a:t>Single Family Attached home sales: 292 – 12%</a:t>
            </a:r>
          </a:p>
          <a:p>
            <a:pPr marL="285750" indent="-285750">
              <a:buFont typeface="Arial" panose="020B0604020202020204" pitchFamily="34" charset="0"/>
              <a:buChar char="•"/>
            </a:pPr>
            <a:r>
              <a:rPr lang="it-IT" sz="1700" dirty="0" smtClean="0"/>
              <a:t>6</a:t>
            </a:r>
            <a:r>
              <a:rPr lang="it-IT" sz="1700" dirty="0"/>
              <a:t>% resale appreciation in </a:t>
            </a:r>
            <a:r>
              <a:rPr lang="it-IT" sz="1700" dirty="0" smtClean="0"/>
              <a:t>2015.</a:t>
            </a:r>
            <a:endParaRPr lang="it-IT" sz="1700" dirty="0"/>
          </a:p>
          <a:p>
            <a:pPr marL="285750" indent="-285750">
              <a:buFont typeface="Arial" panose="020B0604020202020204" pitchFamily="34" charset="0"/>
              <a:buChar char="•"/>
            </a:pPr>
            <a:r>
              <a:rPr lang="en-US" sz="1700" dirty="0" smtClean="0"/>
              <a:t>Forecasted </a:t>
            </a:r>
            <a:r>
              <a:rPr lang="en-US" sz="1700" dirty="0"/>
              <a:t>new homes market activity in </a:t>
            </a:r>
            <a:r>
              <a:rPr lang="en-US" sz="1700" dirty="0" smtClean="0"/>
              <a:t>SB Co. </a:t>
            </a:r>
            <a:r>
              <a:rPr lang="en-US" sz="1700" dirty="0"/>
              <a:t>5% (based on inflation in </a:t>
            </a:r>
            <a:r>
              <a:rPr lang="en-US" sz="1700" dirty="0" smtClean="0"/>
              <a:t>direct construction </a:t>
            </a:r>
            <a:r>
              <a:rPr lang="en-US" sz="1700" dirty="0"/>
              <a:t>costs per sq. ft. due to </a:t>
            </a:r>
            <a:r>
              <a:rPr lang="en-US" sz="1700" dirty="0" smtClean="0"/>
              <a:t>labor.) </a:t>
            </a:r>
          </a:p>
          <a:p>
            <a:endParaRPr lang="en-US" sz="1700" dirty="0"/>
          </a:p>
          <a:p>
            <a:r>
              <a:rPr lang="en-US" sz="1100" dirty="0" smtClean="0"/>
              <a:t>(Source:  </a:t>
            </a:r>
            <a:r>
              <a:rPr lang="en-US" sz="1100" dirty="0" smtClean="0">
                <a:hlinkClick r:id="rId4"/>
              </a:rPr>
              <a:t>www.marketinsiteadvisors.com</a:t>
            </a:r>
            <a:r>
              <a:rPr lang="en-US" sz="1100" dirty="0" smtClean="0"/>
              <a:t> and Doug Jorritsma – Land Advisors)</a:t>
            </a:r>
          </a:p>
          <a:p>
            <a:pPr marL="285750" indent="-285750">
              <a:buFont typeface="Arial" panose="020B0604020202020204" pitchFamily="34" charset="0"/>
              <a:buChar char="•"/>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49432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 y="0"/>
            <a:ext cx="9153526" cy="874394"/>
            <a:chOff x="-1" y="0"/>
            <a:chExt cx="9153526" cy="874394"/>
          </a:xfrm>
        </p:grpSpPr>
        <p:sp>
          <p:nvSpPr>
            <p:cNvPr id="5" name="Rectangle 4"/>
            <p:cNvSpPr/>
            <p:nvPr/>
          </p:nvSpPr>
          <p:spPr>
            <a:xfrm>
              <a:off x="0" y="723900"/>
              <a:ext cx="9153525" cy="150494"/>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flipV="1">
              <a:off x="-1" y="0"/>
              <a:ext cx="9153525" cy="762000"/>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04799" y="169217"/>
              <a:ext cx="7907987" cy="461665"/>
            </a:xfrm>
            <a:prstGeom prst="rect">
              <a:avLst/>
            </a:prstGeom>
            <a:noFill/>
          </p:spPr>
          <p:txBody>
            <a:bodyPr wrap="square" rtlCol="0">
              <a:spAutoFit/>
            </a:bodyPr>
            <a:lstStyle/>
            <a:p>
              <a:r>
                <a:rPr lang="en-US" sz="2400" dirty="0" smtClean="0">
                  <a:solidFill>
                    <a:schemeClr val="bg1"/>
                  </a:solidFill>
                  <a:latin typeface="Arial MT Black" panose="020B0A04020102020204" pitchFamily="34" charset="0"/>
                </a:rPr>
                <a:t>Indicators </a:t>
              </a:r>
              <a:endParaRPr lang="en-US" sz="2400" dirty="0">
                <a:solidFill>
                  <a:schemeClr val="bg1"/>
                </a:solidFill>
                <a:latin typeface="Arial MT Black" panose="020B0A04020102020204" pitchFamily="34" charset="0"/>
              </a:endParaRPr>
            </a:p>
          </p:txBody>
        </p:sp>
      </p:grpSp>
      <p:grpSp>
        <p:nvGrpSpPr>
          <p:cNvPr id="10" name="Group 9"/>
          <p:cNvGrpSpPr/>
          <p:nvPr/>
        </p:nvGrpSpPr>
        <p:grpSpPr>
          <a:xfrm>
            <a:off x="-5511" y="6041834"/>
            <a:ext cx="9153527" cy="838200"/>
            <a:chOff x="-5511" y="6041834"/>
            <a:chExt cx="9153527" cy="838200"/>
          </a:xfrm>
        </p:grpSpPr>
        <p:grpSp>
          <p:nvGrpSpPr>
            <p:cNvPr id="11" name="Group 10"/>
            <p:cNvGrpSpPr/>
            <p:nvPr/>
          </p:nvGrpSpPr>
          <p:grpSpPr>
            <a:xfrm>
              <a:off x="-5511" y="6041834"/>
              <a:ext cx="9153527" cy="838200"/>
              <a:chOff x="-9527" y="5410199"/>
              <a:chExt cx="9153527" cy="518767"/>
            </a:xfrm>
          </p:grpSpPr>
          <p:sp>
            <p:nvSpPr>
              <p:cNvPr id="17" name="Rectangle 16"/>
              <p:cNvSpPr/>
              <p:nvPr/>
            </p:nvSpPr>
            <p:spPr>
              <a:xfrm rot="10800000" flipV="1">
                <a:off x="7229474" y="5414617"/>
                <a:ext cx="1914526" cy="514349"/>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16200000">
                <a:off x="6715127" y="5414614"/>
                <a:ext cx="514349" cy="514349"/>
              </a:xfrm>
              <a:prstGeom prst="rtTriangle">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flipV="1">
                <a:off x="-9527" y="5410199"/>
                <a:ext cx="6655769" cy="514349"/>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Triangle 19"/>
              <p:cNvSpPr/>
              <p:nvPr/>
            </p:nvSpPr>
            <p:spPr>
              <a:xfrm rot="5400000">
                <a:off x="6646242" y="5410203"/>
                <a:ext cx="514349" cy="514349"/>
              </a:xfrm>
              <a:prstGeom prst="rtTriangle">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p:cNvGrpSpPr/>
            <p:nvPr/>
          </p:nvGrpSpPr>
          <p:grpSpPr>
            <a:xfrm>
              <a:off x="342900" y="6186775"/>
              <a:ext cx="5219700" cy="561974"/>
              <a:chOff x="342900" y="6031212"/>
              <a:chExt cx="5219700" cy="561974"/>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 y="6031212"/>
                <a:ext cx="1090537" cy="561974"/>
              </a:xfrm>
              <a:prstGeom prst="rect">
                <a:avLst/>
              </a:prstGeom>
            </p:spPr>
          </p:pic>
          <p:cxnSp>
            <p:nvCxnSpPr>
              <p:cNvPr id="15" name="Straight Connector 14"/>
              <p:cNvCxnSpPr/>
              <p:nvPr/>
            </p:nvCxnSpPr>
            <p:spPr>
              <a:xfrm>
                <a:off x="1676400" y="6116196"/>
                <a:ext cx="0" cy="38100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874520" y="6116196"/>
                <a:ext cx="3688080" cy="230832"/>
              </a:xfrm>
              <a:prstGeom prst="rect">
                <a:avLst/>
              </a:prstGeom>
              <a:noFill/>
            </p:spPr>
            <p:txBody>
              <a:bodyPr wrap="square" rtlCol="0">
                <a:spAutoFit/>
              </a:bodyPr>
              <a:lstStyle/>
              <a:p>
                <a:endParaRPr lang="en-US" sz="900" dirty="0">
                  <a:solidFill>
                    <a:schemeClr val="bg1"/>
                  </a:solidFill>
                  <a:latin typeface="Times New Roman MT Extra Bold" panose="02020A06060301020303" pitchFamily="18" charset="0"/>
                </a:endParaRPr>
              </a:p>
            </p:txBody>
          </p:sp>
        </p:grpSp>
        <p:sp>
          <p:nvSpPr>
            <p:cNvPr id="13" name="TextBox 12"/>
            <p:cNvSpPr txBox="1"/>
            <p:nvPr/>
          </p:nvSpPr>
          <p:spPr>
            <a:xfrm>
              <a:off x="7084765" y="6341008"/>
              <a:ext cx="2057399" cy="292388"/>
            </a:xfrm>
            <a:prstGeom prst="rect">
              <a:avLst/>
            </a:prstGeom>
            <a:noFill/>
          </p:spPr>
          <p:txBody>
            <a:bodyPr wrap="square" rtlCol="0">
              <a:spAutoFit/>
            </a:bodyPr>
            <a:lstStyle/>
            <a:p>
              <a:pPr algn="ctr"/>
              <a:r>
                <a:rPr lang="en-US" sz="1300" b="1" i="1" dirty="0" smtClean="0">
                  <a:solidFill>
                    <a:schemeClr val="bg1"/>
                  </a:solidFill>
                  <a:latin typeface="Arial Narrow" panose="020B0606020202030204" pitchFamily="34" charset="0"/>
                </a:rPr>
                <a:t>www.SBCounty.gov</a:t>
              </a:r>
              <a:endParaRPr lang="en-US" sz="1300" b="1" i="1" dirty="0">
                <a:solidFill>
                  <a:schemeClr val="bg1"/>
                </a:solidFill>
                <a:latin typeface="Arial Narrow" panose="020B0606020202030204" pitchFamily="34" charset="0"/>
              </a:endParaRPr>
            </a:p>
          </p:txBody>
        </p:sp>
      </p:grpSp>
      <p:sp>
        <p:nvSpPr>
          <p:cNvPr id="2" name="Slide Number Placeholder 1"/>
          <p:cNvSpPr>
            <a:spLocks noGrp="1"/>
          </p:cNvSpPr>
          <p:nvPr>
            <p:ph type="sldNum" sz="quarter" idx="12"/>
          </p:nvPr>
        </p:nvSpPr>
        <p:spPr>
          <a:xfrm>
            <a:off x="7924800" y="400049"/>
            <a:ext cx="1066800" cy="365125"/>
          </a:xfrm>
        </p:spPr>
        <p:txBody>
          <a:bodyPr/>
          <a:lstStyle/>
          <a:p>
            <a:r>
              <a:rPr lang="en-US" dirty="0" smtClean="0"/>
              <a:t>Page </a:t>
            </a:r>
            <a:fld id="{7D2A9A1A-67AD-4575-BECD-A721609EF19D}" type="slidenum">
              <a:rPr lang="en-US" smtClean="0"/>
              <a:t>8</a:t>
            </a:fld>
            <a:endParaRPr lang="en-US" dirty="0"/>
          </a:p>
        </p:txBody>
      </p:sp>
      <p:sp>
        <p:nvSpPr>
          <p:cNvPr id="21" name="TextBox 20"/>
          <p:cNvSpPr txBox="1"/>
          <p:nvPr/>
        </p:nvSpPr>
        <p:spPr>
          <a:xfrm>
            <a:off x="563857" y="1116438"/>
            <a:ext cx="8001000" cy="923330"/>
          </a:xfrm>
          <a:prstGeom prst="rect">
            <a:avLst/>
          </a:prstGeom>
          <a:noFill/>
        </p:spPr>
        <p:txBody>
          <a:bodyPr wrap="square" rtlCol="0">
            <a:spAutoFit/>
          </a:bodyPr>
          <a:lstStyle/>
          <a:p>
            <a:endParaRPr lang="en-US" dirty="0" smtClean="0"/>
          </a:p>
          <a:p>
            <a:endParaRPr lang="en-US" dirty="0"/>
          </a:p>
          <a:p>
            <a:endParaRPr lang="en-US" dirty="0"/>
          </a:p>
        </p:txBody>
      </p:sp>
      <p:pic>
        <p:nvPicPr>
          <p:cNvPr id="1026" name="Chart 1" descr="image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2039768"/>
            <a:ext cx="5393111" cy="3239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838200" y="1116438"/>
            <a:ext cx="6934200" cy="369332"/>
          </a:xfrm>
          <a:prstGeom prst="rect">
            <a:avLst/>
          </a:prstGeom>
          <a:noFill/>
        </p:spPr>
        <p:txBody>
          <a:bodyPr wrap="square" rtlCol="0">
            <a:spAutoFit/>
          </a:bodyPr>
          <a:lstStyle/>
          <a:p>
            <a:endParaRPr lang="en-US" dirty="0"/>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799" y="1213211"/>
            <a:ext cx="8930641" cy="768073"/>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81938" y="5486400"/>
            <a:ext cx="8481061" cy="369332"/>
          </a:xfrm>
          <a:prstGeom prst="rect">
            <a:avLst/>
          </a:prstGeom>
        </p:spPr>
        <p:txBody>
          <a:bodyPr wrap="square">
            <a:spAutoFit/>
          </a:bodyPr>
          <a:lstStyle/>
          <a:p>
            <a:r>
              <a:rPr lang="en-US" dirty="0" smtClean="0">
                <a:solidFill>
                  <a:srgbClr val="1F497D"/>
                </a:solidFill>
                <a:latin typeface="Calibri"/>
                <a:ea typeface="Calibri"/>
                <a:cs typeface="Times New Roman"/>
              </a:rPr>
              <a:t>*Three </a:t>
            </a:r>
            <a:r>
              <a:rPr lang="en-US" dirty="0">
                <a:solidFill>
                  <a:srgbClr val="1F497D"/>
                </a:solidFill>
                <a:latin typeface="Calibri"/>
                <a:ea typeface="Calibri"/>
                <a:cs typeface="Times New Roman"/>
              </a:rPr>
              <a:t>indicators showing (data is recent peak growth rate through 2015-16 growth rate)</a:t>
            </a:r>
            <a:endParaRPr lang="en-US" dirty="0">
              <a:effectLst/>
              <a:latin typeface="Calibri"/>
              <a:ea typeface="Calibri"/>
              <a:cs typeface="Times New Roman"/>
            </a:endParaRPr>
          </a:p>
        </p:txBody>
      </p:sp>
    </p:spTree>
    <p:extLst>
      <p:ext uri="{BB962C8B-B14F-4D97-AF65-F5344CB8AC3E}">
        <p14:creationId xmlns:p14="http://schemas.microsoft.com/office/powerpoint/2010/main" val="4237509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 y="0"/>
            <a:ext cx="9153526" cy="874394"/>
            <a:chOff x="-1" y="0"/>
            <a:chExt cx="9153526" cy="874394"/>
          </a:xfrm>
        </p:grpSpPr>
        <p:sp>
          <p:nvSpPr>
            <p:cNvPr id="5" name="Rectangle 4"/>
            <p:cNvSpPr/>
            <p:nvPr/>
          </p:nvSpPr>
          <p:spPr>
            <a:xfrm>
              <a:off x="0" y="723900"/>
              <a:ext cx="9153525" cy="150494"/>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flipV="1">
              <a:off x="-1" y="0"/>
              <a:ext cx="9153525" cy="762000"/>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04799" y="169217"/>
              <a:ext cx="7907987" cy="461665"/>
            </a:xfrm>
            <a:prstGeom prst="rect">
              <a:avLst/>
            </a:prstGeom>
            <a:noFill/>
          </p:spPr>
          <p:txBody>
            <a:bodyPr wrap="square" rtlCol="0">
              <a:spAutoFit/>
            </a:bodyPr>
            <a:lstStyle/>
            <a:p>
              <a:r>
                <a:rPr lang="en-US" sz="2400" dirty="0" smtClean="0">
                  <a:solidFill>
                    <a:schemeClr val="bg1"/>
                  </a:solidFill>
                  <a:latin typeface="Arial MT Black" panose="020B0A04020102020204" pitchFamily="34" charset="0"/>
                </a:rPr>
                <a:t>Inland Region Housing Market</a:t>
              </a:r>
              <a:endParaRPr lang="en-US" sz="2400" dirty="0">
                <a:solidFill>
                  <a:schemeClr val="bg1"/>
                </a:solidFill>
                <a:latin typeface="Arial MT Black" panose="020B0A04020102020204" pitchFamily="34" charset="0"/>
              </a:endParaRPr>
            </a:p>
          </p:txBody>
        </p:sp>
      </p:grpSp>
      <p:grpSp>
        <p:nvGrpSpPr>
          <p:cNvPr id="10" name="Group 9"/>
          <p:cNvGrpSpPr/>
          <p:nvPr/>
        </p:nvGrpSpPr>
        <p:grpSpPr>
          <a:xfrm>
            <a:off x="-5511" y="6041834"/>
            <a:ext cx="9153527" cy="838200"/>
            <a:chOff x="-5511" y="6041834"/>
            <a:chExt cx="9153527" cy="838200"/>
          </a:xfrm>
        </p:grpSpPr>
        <p:grpSp>
          <p:nvGrpSpPr>
            <p:cNvPr id="11" name="Group 10"/>
            <p:cNvGrpSpPr/>
            <p:nvPr/>
          </p:nvGrpSpPr>
          <p:grpSpPr>
            <a:xfrm>
              <a:off x="-5511" y="6041834"/>
              <a:ext cx="9153527" cy="838200"/>
              <a:chOff x="-9527" y="5410199"/>
              <a:chExt cx="9153527" cy="518767"/>
            </a:xfrm>
          </p:grpSpPr>
          <p:sp>
            <p:nvSpPr>
              <p:cNvPr id="17" name="Rectangle 16"/>
              <p:cNvSpPr/>
              <p:nvPr/>
            </p:nvSpPr>
            <p:spPr>
              <a:xfrm rot="10800000" flipV="1">
                <a:off x="7229474" y="5414617"/>
                <a:ext cx="1914526" cy="514349"/>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16200000">
                <a:off x="6715127" y="5414614"/>
                <a:ext cx="514349" cy="514349"/>
              </a:xfrm>
              <a:prstGeom prst="rtTriangle">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flipV="1">
                <a:off x="-9527" y="5410199"/>
                <a:ext cx="6655769" cy="514349"/>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Triangle 19"/>
              <p:cNvSpPr/>
              <p:nvPr/>
            </p:nvSpPr>
            <p:spPr>
              <a:xfrm rot="5400000">
                <a:off x="6646242" y="5410203"/>
                <a:ext cx="514349" cy="514349"/>
              </a:xfrm>
              <a:prstGeom prst="rtTriangle">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p:cNvGrpSpPr/>
            <p:nvPr/>
          </p:nvGrpSpPr>
          <p:grpSpPr>
            <a:xfrm>
              <a:off x="342900" y="6186775"/>
              <a:ext cx="5219700" cy="561974"/>
              <a:chOff x="342900" y="6031212"/>
              <a:chExt cx="5219700" cy="561974"/>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 y="6031212"/>
                <a:ext cx="1090537" cy="561974"/>
              </a:xfrm>
              <a:prstGeom prst="rect">
                <a:avLst/>
              </a:prstGeom>
            </p:spPr>
          </p:pic>
          <p:cxnSp>
            <p:nvCxnSpPr>
              <p:cNvPr id="15" name="Straight Connector 14"/>
              <p:cNvCxnSpPr/>
              <p:nvPr/>
            </p:nvCxnSpPr>
            <p:spPr>
              <a:xfrm>
                <a:off x="1676400" y="6116196"/>
                <a:ext cx="0" cy="38100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874520" y="6116196"/>
                <a:ext cx="3688080" cy="230832"/>
              </a:xfrm>
              <a:prstGeom prst="rect">
                <a:avLst/>
              </a:prstGeom>
              <a:noFill/>
            </p:spPr>
            <p:txBody>
              <a:bodyPr wrap="square" rtlCol="0">
                <a:spAutoFit/>
              </a:bodyPr>
              <a:lstStyle/>
              <a:p>
                <a:endParaRPr lang="en-US" sz="900" dirty="0">
                  <a:solidFill>
                    <a:schemeClr val="bg1"/>
                  </a:solidFill>
                  <a:latin typeface="Times New Roman MT Extra Bold" panose="02020A06060301020303" pitchFamily="18" charset="0"/>
                </a:endParaRPr>
              </a:p>
            </p:txBody>
          </p:sp>
        </p:grpSp>
        <p:sp>
          <p:nvSpPr>
            <p:cNvPr id="13" name="TextBox 12"/>
            <p:cNvSpPr txBox="1"/>
            <p:nvPr/>
          </p:nvSpPr>
          <p:spPr>
            <a:xfrm>
              <a:off x="7084765" y="6341008"/>
              <a:ext cx="2057399" cy="292388"/>
            </a:xfrm>
            <a:prstGeom prst="rect">
              <a:avLst/>
            </a:prstGeom>
            <a:noFill/>
          </p:spPr>
          <p:txBody>
            <a:bodyPr wrap="square" rtlCol="0">
              <a:spAutoFit/>
            </a:bodyPr>
            <a:lstStyle/>
            <a:p>
              <a:pPr algn="ctr"/>
              <a:r>
                <a:rPr lang="en-US" sz="1300" b="1" i="1" dirty="0" smtClean="0">
                  <a:solidFill>
                    <a:schemeClr val="bg1"/>
                  </a:solidFill>
                  <a:latin typeface="Arial Narrow" panose="020B0606020202030204" pitchFamily="34" charset="0"/>
                </a:rPr>
                <a:t>www.SBCounty.gov</a:t>
              </a:r>
              <a:endParaRPr lang="en-US" sz="1300" b="1" i="1" dirty="0">
                <a:solidFill>
                  <a:schemeClr val="bg1"/>
                </a:solidFill>
                <a:latin typeface="Arial Narrow" panose="020B0606020202030204" pitchFamily="34" charset="0"/>
              </a:endParaRPr>
            </a:p>
          </p:txBody>
        </p:sp>
      </p:grpSp>
      <p:sp>
        <p:nvSpPr>
          <p:cNvPr id="2" name="Slide Number Placeholder 1"/>
          <p:cNvSpPr>
            <a:spLocks noGrp="1"/>
          </p:cNvSpPr>
          <p:nvPr>
            <p:ph type="sldNum" sz="quarter" idx="12"/>
          </p:nvPr>
        </p:nvSpPr>
        <p:spPr>
          <a:xfrm>
            <a:off x="7924800" y="400049"/>
            <a:ext cx="1066800" cy="365125"/>
          </a:xfrm>
        </p:spPr>
        <p:txBody>
          <a:bodyPr/>
          <a:lstStyle/>
          <a:p>
            <a:r>
              <a:rPr lang="en-US" dirty="0" smtClean="0"/>
              <a:t>Page </a:t>
            </a:r>
            <a:fld id="{7D2A9A1A-67AD-4575-BECD-A721609EF19D}" type="slidenum">
              <a:rPr lang="en-US" smtClean="0"/>
              <a:t>9</a:t>
            </a:fld>
            <a:endParaRPr lang="en-US" dirty="0"/>
          </a:p>
        </p:txBody>
      </p:sp>
      <p:sp>
        <p:nvSpPr>
          <p:cNvPr id="21" name="TextBox 20"/>
          <p:cNvSpPr txBox="1"/>
          <p:nvPr/>
        </p:nvSpPr>
        <p:spPr>
          <a:xfrm>
            <a:off x="1962150" y="990600"/>
            <a:ext cx="6877050" cy="2800767"/>
          </a:xfrm>
          <a:prstGeom prst="rect">
            <a:avLst/>
          </a:prstGeom>
          <a:noFill/>
        </p:spPr>
        <p:txBody>
          <a:bodyPr wrap="square" rtlCol="0">
            <a:spAutoFit/>
          </a:bodyPr>
          <a:lstStyle/>
          <a:p>
            <a:r>
              <a:rPr lang="en-US" sz="1600" dirty="0" smtClean="0"/>
              <a:t>According to Futurist, Joel Kotkin</a:t>
            </a:r>
            <a:r>
              <a:rPr lang="en-US" sz="1600" dirty="0"/>
              <a:t> </a:t>
            </a:r>
            <a:r>
              <a:rPr lang="en-US" sz="1600" dirty="0" smtClean="0"/>
              <a:t>- </a:t>
            </a:r>
          </a:p>
          <a:p>
            <a:endParaRPr lang="en-US" sz="1600" dirty="0" smtClean="0"/>
          </a:p>
          <a:p>
            <a:r>
              <a:rPr lang="en-US" sz="1600" dirty="0" smtClean="0"/>
              <a:t>“</a:t>
            </a:r>
            <a:r>
              <a:rPr lang="en-US" sz="1600" dirty="0"/>
              <a:t>The shortage of new housing everywhere else in Southern California </a:t>
            </a:r>
            <a:r>
              <a:rPr lang="en-US" sz="1600" dirty="0" smtClean="0"/>
              <a:t>suggests that </a:t>
            </a:r>
            <a:r>
              <a:rPr lang="en-US" sz="1600" dirty="0"/>
              <a:t>the Inland region will continue to be price competitive with the </a:t>
            </a:r>
            <a:r>
              <a:rPr lang="en-US" sz="1600" dirty="0" smtClean="0"/>
              <a:t>coastal counties</a:t>
            </a:r>
            <a:r>
              <a:rPr lang="en-US" sz="1600" dirty="0"/>
              <a:t>. Although median prices have risen from a low of $142,000 in </a:t>
            </a:r>
            <a:r>
              <a:rPr lang="en-US" sz="1600" dirty="0" smtClean="0"/>
              <a:t>2010, the </a:t>
            </a:r>
            <a:r>
              <a:rPr lang="en-US" sz="1600" dirty="0"/>
              <a:t>present price of $254,000 is well below the bubble high of $373,000 seen </a:t>
            </a:r>
            <a:r>
              <a:rPr lang="en-US" sz="1600" dirty="0" smtClean="0"/>
              <a:t>in 2007</a:t>
            </a:r>
            <a:r>
              <a:rPr lang="en-US" sz="1600" dirty="0"/>
              <a:t>. The area remains far more in the range of potential homebuyers</a:t>
            </a:r>
            <a:r>
              <a:rPr lang="en-US" sz="1600" dirty="0" smtClean="0"/>
              <a:t>; although </a:t>
            </a:r>
            <a:r>
              <a:rPr lang="en-US" sz="1600" dirty="0"/>
              <a:t>affordability has dropped from a high of 70 percent in 2010 to </a:t>
            </a:r>
            <a:r>
              <a:rPr lang="en-US" sz="1600" dirty="0" smtClean="0"/>
              <a:t>50 percent</a:t>
            </a:r>
            <a:r>
              <a:rPr lang="en-US" sz="1600" dirty="0"/>
              <a:t>. This is much better than in Los Angeles and Orange </a:t>
            </a:r>
            <a:r>
              <a:rPr lang="en-US" sz="1600" dirty="0" smtClean="0"/>
              <a:t>counties, where affordability </a:t>
            </a:r>
            <a:r>
              <a:rPr lang="en-US" sz="1600" dirty="0"/>
              <a:t>is roughly half as high</a:t>
            </a:r>
            <a:r>
              <a:rPr lang="en-US" sz="1600" dirty="0" smtClean="0"/>
              <a:t>.”</a:t>
            </a:r>
            <a:endParaRPr lang="en-US" sz="1600" dirty="0"/>
          </a:p>
          <a:p>
            <a:endParaRPr lang="en-US" sz="1600"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1881" y="990600"/>
            <a:ext cx="1742639" cy="1306980"/>
          </a:xfrm>
          <a:prstGeom prst="rect">
            <a:avLst/>
          </a:prstGeom>
        </p:spPr>
      </p:pic>
      <p:sp>
        <p:nvSpPr>
          <p:cNvPr id="8" name="TextBox 7"/>
          <p:cNvSpPr txBox="1"/>
          <p:nvPr/>
        </p:nvSpPr>
        <p:spPr>
          <a:xfrm>
            <a:off x="304798" y="3482527"/>
            <a:ext cx="8534402" cy="2092881"/>
          </a:xfrm>
          <a:prstGeom prst="rect">
            <a:avLst/>
          </a:prstGeom>
          <a:noFill/>
        </p:spPr>
        <p:txBody>
          <a:bodyPr wrap="square" rtlCol="0">
            <a:spAutoFit/>
          </a:bodyPr>
          <a:lstStyle/>
          <a:p>
            <a:r>
              <a:rPr lang="en-US" sz="1600" dirty="0" smtClean="0"/>
              <a:t>	</a:t>
            </a:r>
          </a:p>
          <a:p>
            <a:r>
              <a:rPr lang="en-US" sz="1600" dirty="0" smtClean="0"/>
              <a:t>“Overall</a:t>
            </a:r>
            <a:r>
              <a:rPr lang="en-US" sz="1600" dirty="0"/>
              <a:t>, San Bernardino County has experienced a stronger rise in millennial population than the coastal counties between 2000 and 2010. Arguably the strongest lure for millennials, particularly as they age, will be finding affordable housing. Despite much writings to the contrary, millennials, according to various surveys, actually prefer single family houses and suburbs by a wide margin when they consider the “ideal” places to settle down. Overall, they remain as committed to home ownership as previous generations. </a:t>
            </a:r>
            <a:r>
              <a:rPr lang="en-US" sz="1600" dirty="0" smtClean="0"/>
              <a:t>“ </a:t>
            </a:r>
            <a:endParaRPr lang="en-US" sz="1600" dirty="0"/>
          </a:p>
          <a:p>
            <a:endParaRPr lang="en-US" dirty="0"/>
          </a:p>
        </p:txBody>
      </p:sp>
    </p:spTree>
    <p:extLst>
      <p:ext uri="{BB962C8B-B14F-4D97-AF65-F5344CB8AC3E}">
        <p14:creationId xmlns:p14="http://schemas.microsoft.com/office/powerpoint/2010/main" val="1487604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6830</TotalTime>
  <Words>1465</Words>
  <Application>Microsoft Office PowerPoint</Application>
  <PresentationFormat>On-screen Show (4:3)</PresentationFormat>
  <Paragraphs>187</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County of San Bernardino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Taack, Marcia</dc:creator>
  <cp:lastModifiedBy>Rivera, Marissa</cp:lastModifiedBy>
  <cp:revision>214</cp:revision>
  <cp:lastPrinted>2016-04-21T22:26:11Z</cp:lastPrinted>
  <dcterms:created xsi:type="dcterms:W3CDTF">2014-06-18T17:45:02Z</dcterms:created>
  <dcterms:modified xsi:type="dcterms:W3CDTF">2016-09-19T20:57:02Z</dcterms:modified>
</cp:coreProperties>
</file>