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7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70" r:id="rId4"/>
    <p:sldId id="278" r:id="rId5"/>
    <p:sldId id="275" r:id="rId6"/>
    <p:sldId id="296" r:id="rId7"/>
    <p:sldId id="274" r:id="rId8"/>
    <p:sldId id="258" r:id="rId9"/>
    <p:sldId id="273" r:id="rId10"/>
    <p:sldId id="272" r:id="rId11"/>
    <p:sldId id="298" r:id="rId12"/>
    <p:sldId id="297" r:id="rId13"/>
    <p:sldId id="271" r:id="rId14"/>
    <p:sldId id="267" r:id="rId1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94C"/>
    <a:srgbClr val="FFFF99"/>
    <a:srgbClr val="3399FF"/>
    <a:srgbClr val="1F1F5F"/>
    <a:srgbClr val="252571"/>
    <a:srgbClr val="1D1D79"/>
    <a:srgbClr val="28287A"/>
    <a:srgbClr val="3333CC"/>
    <a:srgbClr val="9BCDFF"/>
    <a:srgbClr val="7B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9204" autoAdjust="0"/>
  </p:normalViewPr>
  <p:slideViewPr>
    <p:cSldViewPr>
      <p:cViewPr>
        <p:scale>
          <a:sx n="100" d="100"/>
          <a:sy n="100" d="100"/>
        </p:scale>
        <p:origin x="-188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810" y="-1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26833" cy="51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168" y="2"/>
            <a:ext cx="3026833" cy="51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7940"/>
            <a:ext cx="3026833" cy="51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168" y="8767940"/>
            <a:ext cx="3026833" cy="51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955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3" tIns="46472" rIns="92943" bIns="464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43" tIns="46472" rIns="92943" bIns="464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368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955" y="8817368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88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8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2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8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27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71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81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84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7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6482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Subtitle 2"/>
          <p:cNvSpPr txBox="1">
            <a:spLocks/>
          </p:cNvSpPr>
          <p:nvPr userDrawn="1"/>
        </p:nvSpPr>
        <p:spPr>
          <a:xfrm>
            <a:off x="3733800" y="4419600"/>
            <a:ext cx="16764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Presented to:</a:t>
            </a:r>
          </a:p>
        </p:txBody>
      </p:sp>
      <p:pic>
        <p:nvPicPr>
          <p:cNvPr id="1026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78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2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 with Sub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905000"/>
            <a:ext cx="8305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7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48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295400" y="2667000"/>
            <a:ext cx="7086600" cy="76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lao.ca.gov</a:t>
            </a:r>
          </a:p>
        </p:txBody>
      </p:sp>
    </p:spTree>
    <p:extLst>
      <p:ext uri="{BB962C8B-B14F-4D97-AF65-F5344CB8AC3E}">
        <p14:creationId xmlns:p14="http://schemas.microsoft.com/office/powerpoint/2010/main" val="177135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am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4958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8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8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228600" y="23622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21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Section Header</a:t>
            </a:r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4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24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lang="en-US" sz="1800" dirty="0" smtClean="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5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2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482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lang="en-US" sz="18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lang="en-US" sz="1600" b="0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2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2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Divider Page</a:t>
            </a:r>
          </a:p>
        </p:txBody>
      </p:sp>
      <p:pic>
        <p:nvPicPr>
          <p:cNvPr id="10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2" descr="C:\Users\vchu\Desktop\Powerpoint Designs\lao-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60" r:id="rId9"/>
    <p:sldLayoutId id="2147483682" r:id="rId10"/>
    <p:sldLayoutId id="2147483685" r:id="rId11"/>
    <p:sldLayoutId id="2147483686" r:id="rId12"/>
    <p:sldLayoutId id="2147483687" r:id="rId13"/>
    <p:sldLayoutId id="2147483681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November 29, 2018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 smtClean="0"/>
              <a:t>The 2019-20 Budget: California’s Fiscal Outlook</a:t>
            </a:r>
            <a:endParaRPr lang="en-US" sz="5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900" dirty="0" smtClean="0"/>
              <a:t>California State Association of Counties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0899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Condition </a:t>
            </a:r>
            <a:br>
              <a:rPr lang="en-US" dirty="0" smtClean="0"/>
            </a:br>
            <a:r>
              <a:rPr lang="en-US" dirty="0" smtClean="0"/>
              <a:t>Under Recession Scenario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228600" y="1905000"/>
            <a:ext cx="8915400" cy="461516"/>
          </a:xfrm>
        </p:spPr>
        <p:txBody>
          <a:bodyPr>
            <a:normAutofit fontScale="92500"/>
          </a:bodyPr>
          <a:lstStyle/>
          <a:p>
            <a:r>
              <a:rPr lang="en-US" dirty="0"/>
              <a:t>With More Commitments, Reserves Might Not Fully Cover the Budget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2" descr="C:\Users\lmorales\Desktop\Outlook figures\Figure 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9"/>
          <a:stretch/>
        </p:blipFill>
        <p:spPr bwMode="auto">
          <a:xfrm>
            <a:off x="1241128" y="2331100"/>
            <a:ext cx="7140872" cy="41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9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State’s Budget Condition Can Change Quickly</a:t>
            </a:r>
          </a:p>
          <a:p>
            <a:r>
              <a:rPr lang="en-US" dirty="0" smtClean="0"/>
              <a:t>Legislatures Has Unique Opportunity to Prepare for Coming Challenges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Comments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Demographic 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Growth by Age Cohort, 2017-2023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Net, Demographic </a:t>
            </a:r>
            <a:r>
              <a:rPr lang="en-US" dirty="0"/>
              <a:t>T</a:t>
            </a:r>
            <a:r>
              <a:rPr lang="en-US" dirty="0" smtClean="0"/>
              <a:t>rends Likely Resulting In Lower General Fund Spending Growth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2" descr="C:\Users\lmorales\Desktop\Outlook figures\Figure 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6"/>
          <a:stretch/>
        </p:blipFill>
        <p:spPr bwMode="auto">
          <a:xfrm>
            <a:off x="1747361" y="2344578"/>
            <a:ext cx="5877876" cy="443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3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Near-Term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Projections of Key Economic Variables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2" descr="C:\Users\lmorales\Desktop\Outlook figures\Figure 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4"/>
          <a:stretch/>
        </p:blipFill>
        <p:spPr bwMode="auto">
          <a:xfrm>
            <a:off x="1793745" y="2057400"/>
            <a:ext cx="5800412" cy="468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2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Revenue Outlook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Budget </a:t>
            </a:r>
            <a:r>
              <a:rPr lang="en-US" dirty="0"/>
              <a:t>Is </a:t>
            </a:r>
            <a:r>
              <a:rPr lang="en-US" dirty="0" smtClean="0"/>
              <a:t>in </a:t>
            </a:r>
            <a:r>
              <a:rPr lang="en-US" dirty="0"/>
              <a:t>Remarkably Good Shape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074" name="Picture 2" descr="C:\Users\lmorales\Desktop\Outlook figures\Figure 2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52889" y="2565197"/>
            <a:ext cx="4772134" cy="38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8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General Fund Condition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The Budget </a:t>
            </a:r>
            <a:r>
              <a:rPr lang="en-US" dirty="0"/>
              <a:t>I</a:t>
            </a:r>
            <a:r>
              <a:rPr lang="en-US" dirty="0" smtClean="0"/>
              <a:t>s in Remarkably Good Shape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146" name="Picture 2" descr="C:\Users\lmorales\Desktop\Outlook figures\Figure 5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39143" y="2417674"/>
            <a:ext cx="4494315" cy="398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Longer-Term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Spending in </a:t>
            </a:r>
            <a:r>
              <a:rPr lang="en-US" dirty="0" smtClean="0"/>
              <a:t>Growth Scenario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Schools, Community Colleges, and Medi-Cal Drive $19 Billion in Projected Spending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2" descr="C:\Users\lmorales\Desktop\Outlook figures\Figure 6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7"/>
          <a:stretch/>
        </p:blipFill>
        <p:spPr bwMode="auto">
          <a:xfrm>
            <a:off x="1938391" y="2438400"/>
            <a:ext cx="5495816" cy="424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7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Surpluses and </a:t>
            </a:r>
            <a:br>
              <a:rPr lang="en-US" dirty="0" smtClean="0"/>
            </a:br>
            <a:r>
              <a:rPr lang="en-US" dirty="0" smtClean="0"/>
              <a:t>Deficits Under Different Scenarios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Long-Term Outlook Is Positive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3" descr="C:\Users\lmorales\Desktop\Outlook figures\Exec Summar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4"/>
          <a:stretch/>
        </p:blipFill>
        <p:spPr bwMode="auto">
          <a:xfrm>
            <a:off x="1097677" y="2402944"/>
            <a:ext cx="7177247" cy="384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Surpluses </a:t>
            </a:r>
            <a:br>
              <a:rPr lang="en-US" dirty="0" smtClean="0"/>
            </a:br>
            <a:r>
              <a:rPr lang="en-US" dirty="0" smtClean="0"/>
              <a:t>Under Economic Growth Scenario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228600" y="1953808"/>
            <a:ext cx="8915400" cy="507668"/>
          </a:xfrm>
        </p:spPr>
        <p:txBody>
          <a:bodyPr>
            <a:normAutofit/>
          </a:bodyPr>
          <a:lstStyle/>
          <a:p>
            <a:r>
              <a:rPr lang="en-US" dirty="0" smtClean="0"/>
              <a:t>General Fund Operating Surpluses Decline With New Commitments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2" descr="C:\Users\lmorales\Desktop\Outlook figures\Figure 7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/>
          <a:stretch/>
        </p:blipFill>
        <p:spPr bwMode="auto">
          <a:xfrm>
            <a:off x="1219200" y="2373376"/>
            <a:ext cx="7164095" cy="417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3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</Words>
  <Application>Microsoft Office PowerPoint</Application>
  <PresentationFormat>On-screen Show (4:3)</PresentationFormat>
  <Paragraphs>47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LAO Slide Template</vt:lpstr>
      <vt:lpstr>The 2019-20 Budget: California’s Fiscal Outlook</vt:lpstr>
      <vt:lpstr>PowerPoint Presentation</vt:lpstr>
      <vt:lpstr>Projections of Key Economic Variables </vt:lpstr>
      <vt:lpstr>LAO Revenue Outlook</vt:lpstr>
      <vt:lpstr>LAO General Fund Condition </vt:lpstr>
      <vt:lpstr>PowerPoint Presentation</vt:lpstr>
      <vt:lpstr>Spending in Growth Scenario</vt:lpstr>
      <vt:lpstr>General Fund Surpluses and  Deficits Under Different Scenarios </vt:lpstr>
      <vt:lpstr>General Fund Surpluses  Under Economic Growth Scenario </vt:lpstr>
      <vt:lpstr>General Fund Condition  Under Recession Scenario </vt:lpstr>
      <vt:lpstr>LAO Comments </vt:lpstr>
      <vt:lpstr>PowerPoint Presentation</vt:lpstr>
      <vt:lpstr>Expected Growth by Age Cohort, 2017-2023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2018-11-20T17:35:02Z</dcterms:created>
  <dcterms:modified xsi:type="dcterms:W3CDTF">2018-11-20T22:56:31Z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