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Lst>
  <p:notesMasterIdLst>
    <p:notesMasterId r:id="rId20"/>
  </p:notesMasterIdLst>
  <p:handoutMasterIdLst>
    <p:handoutMasterId r:id="rId21"/>
  </p:handoutMasterIdLst>
  <p:sldIdLst>
    <p:sldId id="256" r:id="rId2"/>
    <p:sldId id="275" r:id="rId3"/>
    <p:sldId id="262" r:id="rId4"/>
    <p:sldId id="282" r:id="rId5"/>
    <p:sldId id="261" r:id="rId6"/>
    <p:sldId id="281" r:id="rId7"/>
    <p:sldId id="285" r:id="rId8"/>
    <p:sldId id="288" r:id="rId9"/>
    <p:sldId id="283" r:id="rId10"/>
    <p:sldId id="289" r:id="rId11"/>
    <p:sldId id="263" r:id="rId12"/>
    <p:sldId id="257" r:id="rId13"/>
    <p:sldId id="260" r:id="rId14"/>
    <p:sldId id="277" r:id="rId15"/>
    <p:sldId id="276" r:id="rId16"/>
    <p:sldId id="278" r:id="rId17"/>
    <p:sldId id="279" r:id="rId18"/>
    <p:sldId id="280" r:id="rId19"/>
  </p:sldIdLst>
  <p:sldSz cx="9144000" cy="6858000" type="screen4x3"/>
  <p:notesSz cx="6858000" cy="9144000"/>
  <p:embeddedFontLst>
    <p:embeddedFont>
      <p:font typeface="Calibri" pitchFamily="34" charset="0"/>
      <p:regular r:id="rId22"/>
      <p:bold r:id="rId23"/>
      <p:italic r:id="rId24"/>
      <p:boldItalic r:id="rId25"/>
    </p:embeddedFont>
    <p:embeddedFont>
      <p:font typeface="Wingdings 2" pitchFamily="18" charset="2"/>
      <p:regular r:id="rId26"/>
    </p:embeddedFont>
    <p:embeddedFont>
      <p:font typeface="Microsoft Sans Serif" pitchFamily="34" charset="0"/>
      <p:regular r:id="rId27"/>
    </p:embeddedFont>
    <p:embeddedFont>
      <p:font typeface="Constantia"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AAC"/>
    <a:srgbClr val="FFE48F"/>
    <a:srgbClr val="FFD08B"/>
    <a:srgbClr val="FFFFCC"/>
    <a:srgbClr val="FFF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42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63F28-CDD2-46C1-B139-3DCCD98BF57B}" type="datetimeFigureOut">
              <a:rPr lang="en-US" smtClean="0"/>
              <a:pPr/>
              <a:t>12/13/2012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5C327-6C87-4000-9989-72CC3AF87FB9}" type="slidenum">
              <a:rPr lang="en-US" smtClean="0"/>
              <a:pPr/>
              <a:t>‹#›</a:t>
            </a:fld>
            <a:endParaRPr lang="en-US"/>
          </a:p>
        </p:txBody>
      </p:sp>
    </p:spTree>
    <p:extLst>
      <p:ext uri="{BB962C8B-B14F-4D97-AF65-F5344CB8AC3E}">
        <p14:creationId xmlns:p14="http://schemas.microsoft.com/office/powerpoint/2010/main" val="128680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0AF01-1D3F-4E81-A709-A836B21BF0F0}" type="datetimeFigureOut">
              <a:rPr lang="en-US" smtClean="0"/>
              <a:pPr/>
              <a:t>12/13/2012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F90E5-E1EF-4C94-A69E-73AFDD1B892C}" type="slidenum">
              <a:rPr lang="en-US" smtClean="0"/>
              <a:pPr/>
              <a:t>‹#›</a:t>
            </a:fld>
            <a:endParaRPr lang="en-US"/>
          </a:p>
        </p:txBody>
      </p:sp>
    </p:spTree>
    <p:extLst>
      <p:ext uri="{BB962C8B-B14F-4D97-AF65-F5344CB8AC3E}">
        <p14:creationId xmlns:p14="http://schemas.microsoft.com/office/powerpoint/2010/main" val="176764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1</a:t>
            </a:fld>
            <a:endParaRPr lang="en-US"/>
          </a:p>
        </p:txBody>
      </p:sp>
    </p:spTree>
    <p:extLst>
      <p:ext uri="{BB962C8B-B14F-4D97-AF65-F5344CB8AC3E}">
        <p14:creationId xmlns:p14="http://schemas.microsoft.com/office/powerpoint/2010/main" val="421290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10</a:t>
            </a:fld>
            <a:endParaRPr lang="en-US"/>
          </a:p>
        </p:txBody>
      </p:sp>
    </p:spTree>
    <p:extLst>
      <p:ext uri="{BB962C8B-B14F-4D97-AF65-F5344CB8AC3E}">
        <p14:creationId xmlns:p14="http://schemas.microsoft.com/office/powerpoint/2010/main" val="35710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0A4AA-A66F-4E6D-A5D6-69A3D578CE50}" type="slidenum">
              <a:rPr lang="en-US"/>
              <a:pPr/>
              <a:t>11</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12</a:t>
            </a:fld>
            <a:endParaRPr lang="en-US"/>
          </a:p>
        </p:txBody>
      </p:sp>
    </p:spTree>
    <p:extLst>
      <p:ext uri="{BB962C8B-B14F-4D97-AF65-F5344CB8AC3E}">
        <p14:creationId xmlns:p14="http://schemas.microsoft.com/office/powerpoint/2010/main" val="405231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13</a:t>
            </a:fld>
            <a:endParaRPr lang="en-US"/>
          </a:p>
        </p:txBody>
      </p:sp>
    </p:spTree>
    <p:extLst>
      <p:ext uri="{BB962C8B-B14F-4D97-AF65-F5344CB8AC3E}">
        <p14:creationId xmlns:p14="http://schemas.microsoft.com/office/powerpoint/2010/main" val="225566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14</a:t>
            </a:fld>
            <a:endParaRPr lang="en-US"/>
          </a:p>
        </p:txBody>
      </p:sp>
    </p:spTree>
    <p:extLst>
      <p:ext uri="{BB962C8B-B14F-4D97-AF65-F5344CB8AC3E}">
        <p14:creationId xmlns:p14="http://schemas.microsoft.com/office/powerpoint/2010/main" val="160909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0A4AA-A66F-4E6D-A5D6-69A3D578CE50}" type="slidenum">
              <a:rPr lang="en-US"/>
              <a:pPr/>
              <a:t>15</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12/13/2012 9:23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12/13/2012 9:23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12/13/2012 9:23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2</a:t>
            </a:fld>
            <a:endParaRPr lang="en-US"/>
          </a:p>
        </p:txBody>
      </p:sp>
    </p:spTree>
    <p:extLst>
      <p:ext uri="{BB962C8B-B14F-4D97-AF65-F5344CB8AC3E}">
        <p14:creationId xmlns:p14="http://schemas.microsoft.com/office/powerpoint/2010/main" val="253200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3</a:t>
            </a:fld>
            <a:endParaRPr lang="en-US"/>
          </a:p>
        </p:txBody>
      </p:sp>
    </p:spTree>
    <p:extLst>
      <p:ext uri="{BB962C8B-B14F-4D97-AF65-F5344CB8AC3E}">
        <p14:creationId xmlns:p14="http://schemas.microsoft.com/office/powerpoint/2010/main" val="272016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4</a:t>
            </a:fld>
            <a:endParaRPr lang="en-US"/>
          </a:p>
        </p:txBody>
      </p:sp>
    </p:spTree>
    <p:extLst>
      <p:ext uri="{BB962C8B-B14F-4D97-AF65-F5344CB8AC3E}">
        <p14:creationId xmlns:p14="http://schemas.microsoft.com/office/powerpoint/2010/main" val="20131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76D1C-B3C9-464D-9C36-3E7C7E4E787B}"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6</a:t>
            </a:fld>
            <a:endParaRPr lang="en-US"/>
          </a:p>
        </p:txBody>
      </p:sp>
    </p:spTree>
    <p:extLst>
      <p:ext uri="{BB962C8B-B14F-4D97-AF65-F5344CB8AC3E}">
        <p14:creationId xmlns:p14="http://schemas.microsoft.com/office/powerpoint/2010/main" val="141504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AE8F20-0B47-4F9B-A39F-02F89808A49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AE8F20-0B47-4F9B-A39F-02F89808A495}"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90E5-E1EF-4C94-A69E-73AFDD1B892C}" type="slidenum">
              <a:rPr lang="en-US" smtClean="0"/>
              <a:pPr/>
              <a:t>9</a:t>
            </a:fld>
            <a:endParaRPr lang="en-US"/>
          </a:p>
        </p:txBody>
      </p:sp>
    </p:spTree>
    <p:extLst>
      <p:ext uri="{BB962C8B-B14F-4D97-AF65-F5344CB8AC3E}">
        <p14:creationId xmlns:p14="http://schemas.microsoft.com/office/powerpoint/2010/main" val="254105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0"/>
          </p:nvPr>
        </p:nvSpPr>
        <p:spPr/>
        <p:txBody>
          <a:bodyPr rtlCol="0"/>
          <a:lstStyle/>
          <a:p>
            <a:fld id="{16B08E7D-A5F5-4B57-88D9-EE8DED0BB0F9}" type="datetimeFigureOut">
              <a:rPr lang="en-US" smtClean="0"/>
              <a:pPr/>
              <a:t>12/13/2012</a:t>
            </a:fld>
            <a:endParaRPr lang="en-US"/>
          </a:p>
        </p:txBody>
      </p:sp>
      <p:sp>
        <p:nvSpPr>
          <p:cNvPr id="11" name="Slide Number Placeholder 10"/>
          <p:cNvSpPr>
            <a:spLocks noGrp="1"/>
          </p:cNvSpPr>
          <p:nvPr>
            <p:ph type="sldNum" sz="quarter" idx="11"/>
          </p:nvPr>
        </p:nvSpPr>
        <p:spPr/>
        <p:txBody>
          <a:bodyPr rtlCol="0"/>
          <a:lstStyle/>
          <a:p>
            <a:fld id="{C349C2B7-80B8-4F28-B182-D3819F42EDD1}"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hasCustomPrompt="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Protecting Data in an Online Age</a:t>
            </a:r>
            <a:endParaRPr lang="en-US" dirty="0"/>
          </a:p>
        </p:txBody>
      </p:sp>
      <p:sp>
        <p:nvSpPr>
          <p:cNvPr id="28" name="Title 27"/>
          <p:cNvSpPr>
            <a:spLocks noGrp="1"/>
          </p:cNvSpPr>
          <p:nvPr>
            <p:ph type="ctrTitle" hasCustomPrompt="1"/>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dirty="0" smtClean="0"/>
              <a:t>E-Forms or e-filing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16B08E7D-A5F5-4B57-88D9-EE8DED0BB0F9}" type="datetimeFigureOut">
              <a:rPr lang="en-US" smtClean="0"/>
              <a:pPr/>
              <a:t>12/13/2012</a:t>
            </a:fld>
            <a:endParaRPr lang="en-US"/>
          </a:p>
        </p:txBody>
      </p:sp>
      <p:sp>
        <p:nvSpPr>
          <p:cNvPr id="11" name="Slide Number Placeholder 10"/>
          <p:cNvSpPr>
            <a:spLocks noGrp="1"/>
          </p:cNvSpPr>
          <p:nvPr>
            <p:ph type="sldNum" sz="quarter" idx="15"/>
          </p:nvPr>
        </p:nvSpPr>
        <p:spPr/>
        <p:txBody>
          <a:bodyPr rtlCol="0"/>
          <a:lstStyle/>
          <a:p>
            <a:fld id="{C349C2B7-80B8-4F28-B182-D3819F42EDD1}"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349C2B7-80B8-4F28-B182-D3819F42EDD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9C2B7-80B8-4F28-B182-D3819F42EDD1}"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349C2B7-80B8-4F28-B182-D3819F42EDD1}"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16B08E7D-A5F5-4B57-88D9-EE8DED0BB0F9}" type="datetimeFigureOut">
              <a:rPr lang="en-US" smtClean="0"/>
              <a:pPr/>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349C2B7-80B8-4F28-B182-D3819F42EDD1}"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16B08E7D-A5F5-4B57-88D9-EE8DED0BB0F9}" type="datetimeFigureOut">
              <a:rPr lang="en-US" smtClean="0"/>
              <a:pPr/>
              <a:t>12/13/2012</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C349C2B7-80B8-4F28-B182-D3819F42EDD1}"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18" Type="http://schemas.openxmlformats.org/officeDocument/2006/relationships/image" Target="../media/image18.gif"/><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7.gif"/><Relationship Id="rId2" Type="http://schemas.openxmlformats.org/officeDocument/2006/relationships/notesSlide" Target="../notesSlides/notesSlide3.xml"/><Relationship Id="rId16" Type="http://schemas.openxmlformats.org/officeDocument/2006/relationships/image" Target="../media/image16.gif"/><Relationship Id="rId20" Type="http://schemas.openxmlformats.org/officeDocument/2006/relationships/image" Target="../media/image20.gif"/><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15.gif"/><Relationship Id="rId10" Type="http://schemas.openxmlformats.org/officeDocument/2006/relationships/image" Target="../media/image10.gif"/><Relationship Id="rId19" Type="http://schemas.openxmlformats.org/officeDocument/2006/relationships/image" Target="../media/image19.tif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tudios566.files.wordpress.com/2011/05/telecommunications1.jpg"/>
          <p:cNvPicPr>
            <a:picLocks noChangeAspect="1" noChangeArrowheads="1"/>
          </p:cNvPicPr>
          <p:nvPr/>
        </p:nvPicPr>
        <p:blipFill>
          <a:blip r:embed="rId3"/>
          <a:srcRect/>
          <a:stretch>
            <a:fillRect/>
          </a:stretch>
        </p:blipFill>
        <p:spPr bwMode="auto">
          <a:xfrm>
            <a:off x="0" y="0"/>
            <a:ext cx="9144000" cy="6861004"/>
          </a:xfrm>
          <a:prstGeom prst="rect">
            <a:avLst/>
          </a:prstGeom>
          <a:noFill/>
        </p:spPr>
      </p:pic>
      <p:sp>
        <p:nvSpPr>
          <p:cNvPr id="4" name="TextBox 3"/>
          <p:cNvSpPr txBox="1"/>
          <p:nvPr/>
        </p:nvSpPr>
        <p:spPr>
          <a:xfrm>
            <a:off x="76200" y="136571"/>
            <a:ext cx="8902769" cy="1006429"/>
          </a:xfrm>
          <a:prstGeom prst="rect">
            <a:avLst/>
          </a:prstGeom>
          <a:noFill/>
        </p:spPr>
        <p:txBody>
          <a:bodyPr wrap="square" rtlCol="0">
            <a:spAutoFit/>
          </a:bodyPr>
          <a:lstStyle/>
          <a:p>
            <a:pPr algn="ctr">
              <a:lnSpc>
                <a:spcPct val="90000"/>
              </a:lnSpc>
            </a:pPr>
            <a:r>
              <a:rPr lang="en-US" sz="6600" b="1" dirty="0" smtClean="0">
                <a:effectLst>
                  <a:outerShdw blurRad="38100" dist="38100" dir="2700000" algn="tl">
                    <a:srgbClr val="000000">
                      <a:alpha val="43137"/>
                    </a:srgbClr>
                  </a:outerShdw>
                </a:effectLst>
                <a:latin typeface="Microsoft Sans Serif" pitchFamily="34" charset="0"/>
                <a:cs typeface="Microsoft Sans Serif" pitchFamily="34" charset="0"/>
              </a:rPr>
              <a:t>Closing Considerations</a:t>
            </a:r>
            <a:endParaRPr lang="en-US" sz="6600" b="1" dirty="0">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7" name="TextBox 6"/>
          <p:cNvSpPr txBox="1"/>
          <p:nvPr/>
        </p:nvSpPr>
        <p:spPr>
          <a:xfrm>
            <a:off x="88831" y="5969270"/>
            <a:ext cx="8902769" cy="812530"/>
          </a:xfrm>
          <a:prstGeom prst="rect">
            <a:avLst/>
          </a:prstGeom>
          <a:noFill/>
        </p:spPr>
        <p:txBody>
          <a:bodyPr wrap="square" rtlCol="0">
            <a:spAutoFit/>
          </a:bodyPr>
          <a:lstStyle/>
          <a:p>
            <a:pPr>
              <a:lnSpc>
                <a:spcPct val="90000"/>
              </a:lnSpc>
            </a:pPr>
            <a:r>
              <a:rPr lang="en-US" sz="2000" b="1" dirty="0" smtClean="0">
                <a:effectLst>
                  <a:outerShdw blurRad="38100" dist="38100" dir="2700000" algn="tl">
                    <a:srgbClr val="000000">
                      <a:alpha val="43137"/>
                    </a:srgbClr>
                  </a:outerShdw>
                </a:effectLst>
                <a:latin typeface="Microsoft Sans Serif" pitchFamily="34" charset="0"/>
                <a:cs typeface="Microsoft Sans Serif" pitchFamily="34" charset="0"/>
              </a:rPr>
              <a:t>Presented by:</a:t>
            </a:r>
          </a:p>
          <a:p>
            <a:pPr>
              <a:lnSpc>
                <a:spcPct val="90000"/>
              </a:lnSpc>
            </a:pPr>
            <a:r>
              <a:rPr lang="en-US" sz="3200" b="1" dirty="0" smtClean="0">
                <a:effectLst>
                  <a:outerShdw blurRad="38100" dist="38100" dir="2700000" algn="tl">
                    <a:srgbClr val="000000">
                      <a:alpha val="43137"/>
                    </a:srgbClr>
                  </a:outerShdw>
                </a:effectLst>
                <a:latin typeface="Microsoft Sans Serif" pitchFamily="34" charset="0"/>
                <a:cs typeface="Microsoft Sans Serif" pitchFamily="34" charset="0"/>
              </a:rPr>
              <a:t>Webster J. Guillory, Orange County Assessor</a:t>
            </a:r>
            <a:endParaRPr lang="en-US" sz="3200" b="1" dirty="0">
              <a:effectLst>
                <a:outerShdw blurRad="38100" dist="38100" dir="2700000" algn="tl">
                  <a:srgbClr val="000000">
                    <a:alpha val="43137"/>
                  </a:srgbClr>
                </a:outerShdw>
              </a:effectLst>
              <a:latin typeface="Microsoft Sans Serif" pitchFamily="34" charset="0"/>
              <a:cs typeface="Microsoft Sans Serif"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457200"/>
            <a:ext cx="8991600" cy="605294"/>
          </a:xfrm>
          <a:prstGeom prst="rect">
            <a:avLst/>
          </a:prstGeom>
          <a:noFill/>
        </p:spPr>
        <p:txBody>
          <a:bodyPr wrap="square" rtlCol="0">
            <a:spAutoFit/>
          </a:bodyPr>
          <a:lstStyle/>
          <a:p>
            <a:pPr algn="ctr">
              <a:lnSpc>
                <a:spcPts val="4000"/>
              </a:lnSpc>
            </a:pPr>
            <a:r>
              <a:rPr lang="en-US" sz="4800" spc="-150" dirty="0" smtClean="0">
                <a:latin typeface="Microsoft Sans Serif" pitchFamily="34" charset="0"/>
                <a:ea typeface="Kozuka Mincho Pro H" pitchFamily="18" charset="-128"/>
                <a:cs typeface="Microsoft Sans Serif" pitchFamily="34" charset="0"/>
              </a:rPr>
              <a:t>Why Consider an Online Solution?</a:t>
            </a:r>
          </a:p>
        </p:txBody>
      </p:sp>
      <p:sp>
        <p:nvSpPr>
          <p:cNvPr id="11" name="TextBox 10"/>
          <p:cNvSpPr txBox="1"/>
          <p:nvPr/>
        </p:nvSpPr>
        <p:spPr>
          <a:xfrm>
            <a:off x="152400" y="1330131"/>
            <a:ext cx="8839200" cy="5890843"/>
          </a:xfrm>
          <a:prstGeom prst="rect">
            <a:avLst/>
          </a:prstGeom>
          <a:noFill/>
          <a:ln>
            <a:noFill/>
          </a:ln>
        </p:spPr>
        <p:txBody>
          <a:bodyPr wrap="square" rtlCol="0">
            <a:spAutoFit/>
          </a:bodyPr>
          <a:lstStyle/>
          <a:p>
            <a:pPr marL="349250" indent="-349250">
              <a:lnSpc>
                <a:spcPct val="90000"/>
              </a:lnSpc>
              <a:spcAft>
                <a:spcPts val="1800"/>
              </a:spcAft>
              <a:buFont typeface="Arial" pitchFamily="34" charset="0"/>
              <a:buChar char="•"/>
            </a:pPr>
            <a:r>
              <a:rPr lang="en-US" sz="4400" dirty="0" smtClean="0">
                <a:solidFill>
                  <a:srgbClr val="FFFF00"/>
                </a:solidFill>
                <a:latin typeface="Microsoft Sans Serif" pitchFamily="34" charset="0"/>
                <a:cs typeface="Microsoft Sans Serif" pitchFamily="34" charset="0"/>
              </a:rPr>
              <a:t>Enhanced Customer/Public Service</a:t>
            </a:r>
          </a:p>
          <a:p>
            <a:pPr marL="349250" indent="-349250">
              <a:lnSpc>
                <a:spcPct val="90000"/>
              </a:lnSpc>
              <a:spcAft>
                <a:spcPts val="1800"/>
              </a:spcAft>
              <a:buFont typeface="Arial" pitchFamily="34" charset="0"/>
              <a:buChar char="•"/>
            </a:pPr>
            <a:r>
              <a:rPr lang="en-US" sz="4400" dirty="0" smtClean="0">
                <a:solidFill>
                  <a:srgbClr val="FFFF00"/>
                </a:solidFill>
                <a:latin typeface="Microsoft Sans Serif" pitchFamily="34" charset="0"/>
                <a:cs typeface="Microsoft Sans Serif" pitchFamily="34" charset="0"/>
              </a:rPr>
              <a:t>Reduced Waiting/Processing Time</a:t>
            </a:r>
          </a:p>
          <a:p>
            <a:pPr marL="349250" indent="-349250">
              <a:lnSpc>
                <a:spcPct val="90000"/>
              </a:lnSpc>
              <a:spcAft>
                <a:spcPts val="1800"/>
              </a:spcAft>
              <a:buFont typeface="Arial" pitchFamily="34" charset="0"/>
              <a:buChar char="•"/>
            </a:pPr>
            <a:r>
              <a:rPr lang="en-US" sz="4400" dirty="0" smtClean="0">
                <a:solidFill>
                  <a:srgbClr val="FFFF00"/>
                </a:solidFill>
                <a:latin typeface="Microsoft Sans Serif" pitchFamily="34" charset="0"/>
                <a:cs typeface="Microsoft Sans Serif" pitchFamily="34" charset="0"/>
              </a:rPr>
              <a:t>Improved Access to Information and Services</a:t>
            </a:r>
          </a:p>
          <a:p>
            <a:pPr marL="349250" indent="-349250">
              <a:lnSpc>
                <a:spcPct val="90000"/>
              </a:lnSpc>
              <a:spcAft>
                <a:spcPts val="1800"/>
              </a:spcAft>
              <a:buFont typeface="Arial" pitchFamily="34" charset="0"/>
              <a:buChar char="•"/>
            </a:pPr>
            <a:r>
              <a:rPr lang="en-US" sz="4400" dirty="0" smtClean="0">
                <a:solidFill>
                  <a:srgbClr val="FFFF00"/>
                </a:solidFill>
                <a:latin typeface="Microsoft Sans Serif" pitchFamily="34" charset="0"/>
                <a:cs typeface="Microsoft Sans Serif" pitchFamily="34" charset="0"/>
              </a:rPr>
              <a:t>Efficiency &amp; Productivity Gains</a:t>
            </a:r>
          </a:p>
          <a:p>
            <a:pPr marL="349250" indent="-349250">
              <a:lnSpc>
                <a:spcPct val="90000"/>
              </a:lnSpc>
              <a:spcAft>
                <a:spcPts val="1800"/>
              </a:spcAft>
              <a:buFont typeface="Arial" pitchFamily="34" charset="0"/>
              <a:buChar char="•"/>
            </a:pPr>
            <a:endParaRPr lang="en-US" sz="4400" dirty="0" smtClean="0">
              <a:solidFill>
                <a:srgbClr val="FFFF00"/>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p:cNvSpPr>
          <p:nvPr/>
        </p:nvSpPr>
        <p:spPr bwMode="auto">
          <a:xfrm>
            <a:off x="381000" y="965391"/>
            <a:ext cx="8458200" cy="5715000"/>
          </a:xfrm>
          <a:prstGeom prst="rect">
            <a:avLst/>
          </a:prstGeom>
          <a:solidFill>
            <a:schemeClr val="tx1"/>
          </a:solidFill>
          <a:ln w="28575">
            <a:solidFill>
              <a:schemeClr val="tx1"/>
            </a:solidFill>
            <a:miter lim="800000"/>
            <a:headEnd/>
            <a:tailEnd/>
          </a:ln>
          <a:effectLst/>
        </p:spPr>
        <p:txBody>
          <a:bodyPr wrap="none" anchor="ctr"/>
          <a:lstStyle/>
          <a:p>
            <a:endParaRPr lang="en-US" dirty="0">
              <a:latin typeface="Microsoft Sans Serif" pitchFamily="34" charset="0"/>
              <a:cs typeface="Microsoft Sans Serif" pitchFamily="34" charset="0"/>
            </a:endParaRPr>
          </a:p>
        </p:txBody>
      </p:sp>
      <p:graphicFrame>
        <p:nvGraphicFramePr>
          <p:cNvPr id="52227" name="Rectangle 1027"/>
          <p:cNvGraphicFramePr>
            <a:graphicFrameLocks/>
          </p:cNvGraphicFramePr>
          <p:nvPr/>
        </p:nvGraphicFramePr>
        <p:xfrm>
          <a:off x="1524000" y="1524191"/>
          <a:ext cx="6096000" cy="4064000"/>
        </p:xfrm>
        <a:graphic>
          <a:graphicData uri="http://schemas.openxmlformats.org/presentationml/2006/ole">
            <mc:AlternateContent xmlns:mc="http://schemas.openxmlformats.org/markup-compatibility/2006">
              <mc:Choice xmlns:v="urn:schemas-microsoft-com:vml" Requires="v">
                <p:oleObj spid="_x0000_s18435" name="Clip" r:id="rId4" imgW="0" imgH="0" progId="">
                  <p:embed/>
                </p:oleObj>
              </mc:Choice>
              <mc:Fallback>
                <p:oleObj name="Clip" r:id="rId4" imgW="0" imgH="0" progId="">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524191"/>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4" name="Text Box 1034"/>
          <p:cNvSpPr txBox="1">
            <a:spLocks noChangeArrowheads="1"/>
          </p:cNvSpPr>
          <p:nvPr/>
        </p:nvSpPr>
        <p:spPr bwMode="auto">
          <a:xfrm>
            <a:off x="381000" y="838200"/>
            <a:ext cx="8382000" cy="5938549"/>
          </a:xfrm>
          <a:prstGeom prst="rect">
            <a:avLst/>
          </a:prstGeom>
          <a:noFill/>
          <a:ln w="9525">
            <a:noFill/>
            <a:miter lim="800000"/>
            <a:headEnd/>
            <a:tailEnd/>
          </a:ln>
          <a:effectLst/>
        </p:spPr>
        <p:txBody>
          <a:bodyPr wrap="square">
            <a:spAutoFit/>
          </a:bodyPr>
          <a:lstStyle/>
          <a:p>
            <a:pPr algn="ctr"/>
            <a:endParaRPr lang="en-US" sz="300" b="1" i="1" dirty="0">
              <a:solidFill>
                <a:srgbClr val="A50021"/>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i="1" dirty="0">
              <a:solidFill>
                <a:srgbClr val="A50021"/>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A50021"/>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A50021"/>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A50021"/>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lnSpc>
                <a:spcPct val="90000"/>
              </a:lnSpc>
            </a:pPr>
            <a:r>
              <a:rPr lang="en-US" sz="3800" b="1" dirty="0" smtClean="0">
                <a:solidFill>
                  <a:srgbClr val="003399"/>
                </a:solidFill>
                <a:effectLst>
                  <a:outerShdw blurRad="38100" dist="38100" dir="2700000" algn="tl">
                    <a:srgbClr val="000000">
                      <a:alpha val="43137"/>
                    </a:srgbClr>
                  </a:outerShdw>
                </a:effectLst>
                <a:latin typeface="Microsoft Sans Serif" pitchFamily="34" charset="0"/>
                <a:cs typeface="Microsoft Sans Serif" pitchFamily="34" charset="0"/>
              </a:rPr>
              <a:t>$5.25 Billion Annually For Employers With 1,000 Information Workers</a:t>
            </a:r>
          </a:p>
          <a:p>
            <a:pPr marL="0" lvl="4" algn="ctr">
              <a:lnSpc>
                <a:spcPct val="90000"/>
              </a:lnSpc>
            </a:pPr>
            <a:r>
              <a:rPr lang="en-US" b="1" i="1" dirty="0" smtClean="0">
                <a:solidFill>
                  <a:srgbClr val="00B0F0"/>
                </a:solidFill>
                <a:latin typeface="Microsoft Sans Serif" pitchFamily="34" charset="0"/>
                <a:cs typeface="Microsoft Sans Serif" pitchFamily="34" charset="0"/>
              </a:rPr>
              <a:t>As much as 10% of a company’s salary costs are wasted on ineffective searches</a:t>
            </a:r>
          </a:p>
          <a:p>
            <a:pPr algn="ctr">
              <a:lnSpc>
                <a:spcPct val="90000"/>
              </a:lnSpc>
            </a:pPr>
            <a:endParaRPr lang="en-US" sz="3800" b="1" dirty="0">
              <a:solidFill>
                <a:srgbClr val="003399"/>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3399"/>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3399"/>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1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smtClean="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smtClean="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smtClean="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gn="ctr">
              <a:spcBef>
                <a:spcPct val="20000"/>
              </a:spcBef>
            </a:pPr>
            <a:endParaRPr lang="en-US" sz="300" b="1" i="1" u="sng"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nSpc>
                <a:spcPct val="70000"/>
              </a:lnSpc>
              <a:spcBef>
                <a:spcPct val="20000"/>
              </a:spcBef>
            </a:pPr>
            <a:r>
              <a:rPr lang="en-US" sz="1800" b="1" i="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rPr>
              <a:t>         </a:t>
            </a:r>
            <a:r>
              <a:rPr lang="en-US" sz="600" b="1" i="1" dirty="0" smtClean="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rPr>
              <a:t>                         </a:t>
            </a:r>
            <a:endParaRPr lang="en-US" sz="600" b="1" i="1" dirty="0">
              <a:solidFill>
                <a:srgbClr val="008000"/>
              </a:solidFill>
              <a:effectLst>
                <a:outerShdw blurRad="38100" dist="38100" dir="2700000" algn="tl">
                  <a:srgbClr val="000000">
                    <a:alpha val="43137"/>
                  </a:srgbClr>
                </a:outerShdw>
              </a:effectLst>
              <a:latin typeface="Microsoft Sans Serif" pitchFamily="34" charset="0"/>
              <a:cs typeface="Microsoft Sans Serif" pitchFamily="34" charset="0"/>
            </a:endParaRPr>
          </a:p>
          <a:p>
            <a:pPr>
              <a:lnSpc>
                <a:spcPct val="90000"/>
              </a:lnSpc>
              <a:spcBef>
                <a:spcPct val="20000"/>
              </a:spcBef>
            </a:pPr>
            <a:endParaRPr lang="en-US" sz="600" b="1" u="sng" dirty="0" smtClean="0">
              <a:solidFill>
                <a:srgbClr val="003399"/>
              </a:solidFill>
              <a:latin typeface="Microsoft Sans Serif" pitchFamily="34" charset="0"/>
              <a:cs typeface="Microsoft Sans Serif" pitchFamily="34" charset="0"/>
            </a:endParaRPr>
          </a:p>
          <a:p>
            <a:pPr>
              <a:lnSpc>
                <a:spcPct val="90000"/>
              </a:lnSpc>
              <a:spcBef>
                <a:spcPct val="20000"/>
              </a:spcBef>
            </a:pPr>
            <a:r>
              <a:rPr lang="en-US" sz="1800" b="1" u="sng" dirty="0" smtClean="0">
                <a:solidFill>
                  <a:srgbClr val="003399"/>
                </a:solidFill>
                <a:latin typeface="Microsoft Sans Serif" pitchFamily="34" charset="0"/>
                <a:cs typeface="Microsoft Sans Serif" pitchFamily="34" charset="0"/>
              </a:rPr>
              <a:t>Assumptions</a:t>
            </a:r>
            <a:endParaRPr lang="en-US" sz="600" b="1" u="sng" dirty="0">
              <a:solidFill>
                <a:srgbClr val="003399"/>
              </a:solidFill>
              <a:latin typeface="Microsoft Sans Serif" pitchFamily="34" charset="0"/>
              <a:cs typeface="Microsoft Sans Serif" pitchFamily="34" charset="0"/>
            </a:endParaRPr>
          </a:p>
          <a:p>
            <a:pPr marL="468313" lvl="4" indent="-236538">
              <a:lnSpc>
                <a:spcPct val="90000"/>
              </a:lnSpc>
              <a:spcBef>
                <a:spcPct val="20000"/>
              </a:spcBef>
              <a:buFontTx/>
              <a:buChar char="•"/>
            </a:pPr>
            <a:r>
              <a:rPr lang="en-US" sz="1600" b="1" dirty="0" smtClean="0">
                <a:solidFill>
                  <a:srgbClr val="003399"/>
                </a:solidFill>
                <a:latin typeface="Microsoft Sans Serif" pitchFamily="34" charset="0"/>
                <a:cs typeface="Microsoft Sans Serif" pitchFamily="34" charset="0"/>
              </a:rPr>
              <a:t>$60,000 </a:t>
            </a:r>
            <a:r>
              <a:rPr lang="en-US" sz="1600" b="1" dirty="0">
                <a:solidFill>
                  <a:srgbClr val="003399"/>
                </a:solidFill>
                <a:latin typeface="Microsoft Sans Serif" pitchFamily="34" charset="0"/>
                <a:cs typeface="Microsoft Sans Serif" pitchFamily="34" charset="0"/>
              </a:rPr>
              <a:t>annual salary plus benefits</a:t>
            </a:r>
          </a:p>
          <a:p>
            <a:pPr marL="468313" lvl="4" indent="-236538">
              <a:lnSpc>
                <a:spcPct val="90000"/>
              </a:lnSpc>
              <a:spcBef>
                <a:spcPct val="20000"/>
              </a:spcBef>
              <a:buFontTx/>
              <a:buChar char="•"/>
            </a:pPr>
            <a:r>
              <a:rPr lang="en-US" sz="1600" b="1" dirty="0" smtClean="0">
                <a:solidFill>
                  <a:srgbClr val="003399"/>
                </a:solidFill>
                <a:latin typeface="Microsoft Sans Serif" pitchFamily="34" charset="0"/>
                <a:cs typeface="Microsoft Sans Serif" pitchFamily="34" charset="0"/>
              </a:rPr>
              <a:t>9 to 10 </a:t>
            </a:r>
            <a:r>
              <a:rPr lang="en-US" sz="1600" b="1" dirty="0">
                <a:solidFill>
                  <a:srgbClr val="003399"/>
                </a:solidFill>
                <a:latin typeface="Microsoft Sans Serif" pitchFamily="34" charset="0"/>
                <a:cs typeface="Microsoft Sans Serif" pitchFamily="34" charset="0"/>
              </a:rPr>
              <a:t>hours </a:t>
            </a:r>
            <a:r>
              <a:rPr lang="en-US" sz="1600" b="1" dirty="0" smtClean="0">
                <a:solidFill>
                  <a:srgbClr val="003399"/>
                </a:solidFill>
                <a:latin typeface="Microsoft Sans Serif" pitchFamily="34" charset="0"/>
                <a:cs typeface="Microsoft Sans Serif" pitchFamily="34" charset="0"/>
              </a:rPr>
              <a:t>a week, on average, looking for information</a:t>
            </a:r>
          </a:p>
          <a:p>
            <a:pPr>
              <a:lnSpc>
                <a:spcPct val="90000"/>
              </a:lnSpc>
            </a:pPr>
            <a:endParaRPr lang="en-US" sz="300" b="1" dirty="0">
              <a:solidFill>
                <a:srgbClr val="003399"/>
              </a:solidFill>
              <a:latin typeface="Microsoft Sans Serif" pitchFamily="34" charset="0"/>
              <a:cs typeface="Microsoft Sans Serif" pitchFamily="34" charset="0"/>
            </a:endParaRPr>
          </a:p>
          <a:p>
            <a:pPr>
              <a:lnSpc>
                <a:spcPct val="90000"/>
              </a:lnSpc>
            </a:pPr>
            <a:endParaRPr lang="en-US" sz="300" b="1" dirty="0">
              <a:solidFill>
                <a:srgbClr val="003399"/>
              </a:solidFill>
              <a:latin typeface="Microsoft Sans Serif" pitchFamily="34" charset="0"/>
              <a:cs typeface="Microsoft Sans Serif" pitchFamily="34" charset="0"/>
            </a:endParaRPr>
          </a:p>
          <a:p>
            <a:pPr>
              <a:lnSpc>
                <a:spcPct val="90000"/>
              </a:lnSpc>
            </a:pPr>
            <a:endParaRPr lang="en-US" sz="300" b="1" dirty="0">
              <a:solidFill>
                <a:srgbClr val="003399"/>
              </a:solidFill>
              <a:latin typeface="Microsoft Sans Serif" pitchFamily="34" charset="0"/>
              <a:cs typeface="Microsoft Sans Serif" pitchFamily="34" charset="0"/>
            </a:endParaRPr>
          </a:p>
          <a:p>
            <a:pPr>
              <a:lnSpc>
                <a:spcPct val="90000"/>
              </a:lnSpc>
            </a:pPr>
            <a:r>
              <a:rPr lang="en-US" sz="1200" b="1" dirty="0">
                <a:solidFill>
                  <a:srgbClr val="003399"/>
                </a:solidFill>
                <a:latin typeface="Microsoft Sans Serif" pitchFamily="34" charset="0"/>
                <a:cs typeface="Microsoft Sans Serif" pitchFamily="34" charset="0"/>
              </a:rPr>
              <a:t>SOURCE:  </a:t>
            </a:r>
            <a:r>
              <a:rPr lang="en-US" sz="1200" b="1" dirty="0" smtClean="0">
                <a:solidFill>
                  <a:srgbClr val="003399"/>
                </a:solidFill>
                <a:latin typeface="Microsoft Sans Serif" pitchFamily="34" charset="0"/>
                <a:cs typeface="Microsoft Sans Serif" pitchFamily="34" charset="0"/>
              </a:rPr>
              <a:t>NETWORKWORLD</a:t>
            </a:r>
            <a:r>
              <a:rPr lang="en-US" sz="1200" b="1" dirty="0">
                <a:solidFill>
                  <a:srgbClr val="003399"/>
                </a:solidFill>
                <a:latin typeface="Microsoft Sans Serif" pitchFamily="34" charset="0"/>
                <a:cs typeface="Microsoft Sans Serif" pitchFamily="34" charset="0"/>
              </a:rPr>
              <a:t>, JANUARY </a:t>
            </a:r>
            <a:r>
              <a:rPr lang="en-US" sz="1200" b="1" dirty="0" smtClean="0">
                <a:solidFill>
                  <a:srgbClr val="003399"/>
                </a:solidFill>
                <a:latin typeface="Microsoft Sans Serif" pitchFamily="34" charset="0"/>
                <a:cs typeface="Microsoft Sans Serif" pitchFamily="34" charset="0"/>
              </a:rPr>
              <a:t>23, 2007</a:t>
            </a:r>
            <a:endParaRPr lang="en-US" sz="1600" b="1" dirty="0">
              <a:solidFill>
                <a:srgbClr val="003399"/>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13" name="Title 1"/>
          <p:cNvSpPr>
            <a:spLocks noGrp="1"/>
          </p:cNvSpPr>
          <p:nvPr>
            <p:ph type="title"/>
          </p:nvPr>
        </p:nvSpPr>
        <p:spPr>
          <a:xfrm>
            <a:off x="0" y="230188"/>
            <a:ext cx="9144000" cy="664797"/>
          </a:xfrm>
        </p:spPr>
        <p:txBody>
          <a:bodyPr>
            <a:noAutofit/>
          </a:bodyPr>
          <a:lstStyle/>
          <a:p>
            <a:pPr algn="ctr"/>
            <a:r>
              <a:rPr sz="4400" smtClean="0">
                <a:solidFill>
                  <a:schemeClr val="tx1"/>
                </a:solidFill>
                <a:latin typeface="Microsoft Sans Serif" pitchFamily="34" charset="0"/>
                <a:cs typeface="Microsoft Sans Serif" pitchFamily="34" charset="0"/>
              </a:rPr>
              <a:t>Cost Of Time Wasted Searching . . .</a:t>
            </a:r>
            <a:endParaRPr lang="en-US" sz="4400" dirty="0">
              <a:solidFill>
                <a:schemeClr val="tx1"/>
              </a:solidFill>
              <a:latin typeface="Microsoft Sans Serif" pitchFamily="34" charset="0"/>
              <a:cs typeface="Microsoft Sans Serif" pitchFamily="34" charset="0"/>
            </a:endParaRPr>
          </a:p>
        </p:txBody>
      </p:sp>
      <p:pic>
        <p:nvPicPr>
          <p:cNvPr id="26629" name="Picture 5" descr="http://nslimited.com/images/hoursinday.gif"/>
          <p:cNvPicPr>
            <a:picLocks noChangeAspect="1" noChangeArrowheads="1"/>
          </p:cNvPicPr>
          <p:nvPr/>
        </p:nvPicPr>
        <p:blipFill>
          <a:blip r:embed="rId5"/>
          <a:srcRect/>
          <a:stretch>
            <a:fillRect/>
          </a:stretch>
        </p:blipFill>
        <p:spPr bwMode="auto">
          <a:xfrm>
            <a:off x="1127007" y="2594166"/>
            <a:ext cx="3292593" cy="2667000"/>
          </a:xfrm>
          <a:prstGeom prst="rect">
            <a:avLst/>
          </a:prstGeom>
          <a:noFill/>
        </p:spPr>
      </p:pic>
      <p:pic>
        <p:nvPicPr>
          <p:cNvPr id="26631" name="Picture 7" descr="http://www.smminstitute.com/storage/wastetime.jpg?__SQUARESPACE_CACHEVERSION=1257540347635"/>
          <p:cNvPicPr>
            <a:picLocks noChangeAspect="1" noChangeArrowheads="1"/>
          </p:cNvPicPr>
          <p:nvPr/>
        </p:nvPicPr>
        <p:blipFill>
          <a:blip r:embed="rId6"/>
          <a:srcRect/>
          <a:stretch>
            <a:fillRect/>
          </a:stretch>
        </p:blipFill>
        <p:spPr bwMode="auto">
          <a:xfrm>
            <a:off x="4724400" y="2466975"/>
            <a:ext cx="3600450" cy="301942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srcRect l="3585" t="15625" r="38096" b="32292"/>
          <a:stretch>
            <a:fillRect/>
          </a:stretch>
        </p:blipFill>
        <p:spPr bwMode="auto">
          <a:xfrm>
            <a:off x="822058" y="3048000"/>
            <a:ext cx="3581400" cy="2286000"/>
          </a:xfrm>
          <a:prstGeom prst="rect">
            <a:avLst/>
          </a:prstGeom>
          <a:noFill/>
          <a:ln w="9525">
            <a:noFill/>
            <a:miter lim="800000"/>
            <a:headEnd/>
            <a:tailEnd/>
          </a:ln>
          <a:effectLst/>
        </p:spPr>
      </p:pic>
      <p:sp>
        <p:nvSpPr>
          <p:cNvPr id="2" name="Title 1"/>
          <p:cNvSpPr>
            <a:spLocks noGrp="1"/>
          </p:cNvSpPr>
          <p:nvPr>
            <p:ph type="title"/>
          </p:nvPr>
        </p:nvSpPr>
        <p:spPr>
          <a:xfrm>
            <a:off x="228600" y="152400"/>
            <a:ext cx="8229600" cy="1143000"/>
          </a:xfrm>
        </p:spPr>
        <p:txBody>
          <a:bodyPr>
            <a:noAutofit/>
          </a:bodyPr>
          <a:lstStyle/>
          <a:p>
            <a:r>
              <a:rPr lang="en-US" sz="5600" dirty="0" smtClean="0">
                <a:solidFill>
                  <a:schemeClr val="tx1"/>
                </a:solidFill>
                <a:latin typeface="Microsoft Sans Serif" pitchFamily="34" charset="0"/>
                <a:cs typeface="Microsoft Sans Serif" pitchFamily="34" charset="0"/>
              </a:rPr>
              <a:t>California e-File Statistics</a:t>
            </a:r>
            <a:endParaRPr lang="en-US" sz="5600" dirty="0">
              <a:solidFill>
                <a:schemeClr val="tx1"/>
              </a:solidFill>
              <a:latin typeface="Microsoft Sans Serif" pitchFamily="34" charset="0"/>
              <a:cs typeface="Microsoft Sans Serif" pitchFamily="34" charset="0"/>
            </a:endParaRPr>
          </a:p>
        </p:txBody>
      </p:sp>
      <p:sp>
        <p:nvSpPr>
          <p:cNvPr id="3" name="TextBox 2"/>
          <p:cNvSpPr txBox="1"/>
          <p:nvPr/>
        </p:nvSpPr>
        <p:spPr>
          <a:xfrm>
            <a:off x="232012" y="1279029"/>
            <a:ext cx="8670963" cy="1692771"/>
          </a:xfrm>
          <a:prstGeom prst="rect">
            <a:avLst/>
          </a:prstGeom>
          <a:noFill/>
        </p:spPr>
        <p:txBody>
          <a:bodyPr wrap="none" rtlCol="0">
            <a:spAutoFit/>
          </a:bodyPr>
          <a:lstStyle/>
          <a:p>
            <a:pPr marL="231775" indent="-223838">
              <a:spcAft>
                <a:spcPts val="600"/>
              </a:spcAft>
            </a:pPr>
            <a:r>
              <a:rPr lang="en-US" sz="3400" b="1" u="sng" dirty="0" smtClean="0">
                <a:solidFill>
                  <a:srgbClr val="FFFF00"/>
                </a:solidFill>
                <a:latin typeface="Microsoft Sans Serif" pitchFamily="34" charset="0"/>
                <a:cs typeface="Microsoft Sans Serif" pitchFamily="34" charset="0"/>
              </a:rPr>
              <a:t>Department of Motor Vehicles - FY 2011-12</a:t>
            </a:r>
          </a:p>
          <a:p>
            <a:pPr marL="231775" lvl="1" indent="-223838">
              <a:spcAft>
                <a:spcPts val="600"/>
              </a:spcAft>
              <a:buFont typeface="Arial" pitchFamily="34" charset="0"/>
              <a:buChar char="•"/>
            </a:pPr>
            <a:r>
              <a:rPr lang="en-US" sz="3000" dirty="0" smtClean="0">
                <a:latin typeface="Microsoft Sans Serif" pitchFamily="34" charset="0"/>
                <a:cs typeface="Microsoft Sans Serif" pitchFamily="34" charset="0"/>
              </a:rPr>
              <a:t>Driver’s License Renewal: 433,593 or 30%</a:t>
            </a:r>
          </a:p>
          <a:p>
            <a:pPr marL="231775" lvl="1" indent="-223838">
              <a:spcAft>
                <a:spcPts val="600"/>
              </a:spcAft>
              <a:buFont typeface="Arial" pitchFamily="34" charset="0"/>
              <a:buChar char="•"/>
            </a:pPr>
            <a:r>
              <a:rPr lang="en-US" sz="3000" dirty="0" smtClean="0">
                <a:latin typeface="Microsoft Sans Serif" pitchFamily="34" charset="0"/>
                <a:cs typeface="Microsoft Sans Serif" pitchFamily="34" charset="0"/>
              </a:rPr>
              <a:t>Vehicle Registration Renewal: 7,267,000 or 25%</a:t>
            </a:r>
            <a:endParaRPr lang="en-US" sz="3000" i="1" dirty="0" smtClean="0">
              <a:latin typeface="Microsoft Sans Serif" pitchFamily="34" charset="0"/>
              <a:cs typeface="Microsoft Sans Serif" pitchFamily="34" charset="0"/>
            </a:endParaRPr>
          </a:p>
        </p:txBody>
      </p:sp>
      <p:pic>
        <p:nvPicPr>
          <p:cNvPr id="2056" name="Picture 8"/>
          <p:cNvPicPr>
            <a:picLocks noChangeAspect="1" noChangeArrowheads="1"/>
          </p:cNvPicPr>
          <p:nvPr/>
        </p:nvPicPr>
        <p:blipFill>
          <a:blip r:embed="rId4"/>
          <a:srcRect l="3125" t="19118" r="38149" b="31127"/>
          <a:stretch>
            <a:fillRect/>
          </a:stretch>
        </p:blipFill>
        <p:spPr bwMode="auto">
          <a:xfrm>
            <a:off x="4555858" y="3048000"/>
            <a:ext cx="3597542" cy="2286000"/>
          </a:xfrm>
          <a:prstGeom prst="rect">
            <a:avLst/>
          </a:prstGeom>
          <a:noFill/>
          <a:ln w="9525">
            <a:noFill/>
            <a:miter lim="800000"/>
            <a:headEnd/>
            <a:tailEnd/>
          </a:ln>
          <a:effectLst/>
        </p:spPr>
      </p:pic>
      <p:pic>
        <p:nvPicPr>
          <p:cNvPr id="2052" name="Picture 4" descr="http://www.norcalblogs.com/commission/images/dmv.jpg"/>
          <p:cNvPicPr>
            <a:picLocks noChangeAspect="1" noChangeArrowheads="1"/>
          </p:cNvPicPr>
          <p:nvPr/>
        </p:nvPicPr>
        <p:blipFill>
          <a:blip r:embed="rId5"/>
          <a:srcRect l="3365" t="29213"/>
          <a:stretch>
            <a:fillRect/>
          </a:stretch>
        </p:blipFill>
        <p:spPr bwMode="auto">
          <a:xfrm>
            <a:off x="0" y="4486083"/>
            <a:ext cx="3200400" cy="1757017"/>
          </a:xfrm>
          <a:prstGeom prst="rect">
            <a:avLst/>
          </a:prstGeom>
          <a:noFill/>
        </p:spPr>
      </p:pic>
      <p:pic>
        <p:nvPicPr>
          <p:cNvPr id="2054" name="Picture 6" descr="http://www.rocket-shoes.com/wp-content/uploads/2011/04/dmv1.jpeg"/>
          <p:cNvPicPr>
            <a:picLocks noChangeAspect="1" noChangeArrowheads="1"/>
          </p:cNvPicPr>
          <p:nvPr/>
        </p:nvPicPr>
        <p:blipFill>
          <a:blip r:embed="rId6"/>
          <a:srcRect t="5263" b="2632"/>
          <a:stretch>
            <a:fillRect/>
          </a:stretch>
        </p:blipFill>
        <p:spPr bwMode="auto">
          <a:xfrm>
            <a:off x="5943600" y="4486082"/>
            <a:ext cx="3200400" cy="1762318"/>
          </a:xfrm>
          <a:prstGeom prst="rect">
            <a:avLst/>
          </a:prstGeom>
          <a:noFill/>
        </p:spPr>
      </p:pic>
      <p:sp>
        <p:nvSpPr>
          <p:cNvPr id="9" name="TextBox 8"/>
          <p:cNvSpPr txBox="1"/>
          <p:nvPr/>
        </p:nvSpPr>
        <p:spPr>
          <a:xfrm>
            <a:off x="1295400" y="6172200"/>
            <a:ext cx="6409127" cy="646331"/>
          </a:xfrm>
          <a:prstGeom prst="rect">
            <a:avLst/>
          </a:prstGeom>
          <a:noFill/>
        </p:spPr>
        <p:txBody>
          <a:bodyPr wrap="none" rtlCol="0">
            <a:spAutoFit/>
          </a:bodyPr>
          <a:lstStyle/>
          <a:p>
            <a:r>
              <a:rPr lang="en-US" sz="3600" b="1" dirty="0" smtClean="0">
                <a:latin typeface="Microsoft Sans Serif" pitchFamily="34" charset="0"/>
                <a:cs typeface="Microsoft Sans Serif" pitchFamily="34" charset="0"/>
              </a:rPr>
              <a:t>Renew Online or Wait in Line?</a:t>
            </a:r>
            <a:endParaRPr lang="en-US" sz="36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371600"/>
            <a:ext cx="9047670" cy="1600438"/>
          </a:xfrm>
          <a:prstGeom prst="rect">
            <a:avLst/>
          </a:prstGeom>
          <a:noFill/>
        </p:spPr>
        <p:txBody>
          <a:bodyPr wrap="none" rtlCol="0">
            <a:spAutoFit/>
          </a:bodyPr>
          <a:lstStyle/>
          <a:p>
            <a:pPr marL="231775" indent="-223838">
              <a:spcAft>
                <a:spcPts val="600"/>
              </a:spcAft>
            </a:pPr>
            <a:r>
              <a:rPr lang="en-US" sz="3400" b="1" u="sng" dirty="0" smtClean="0">
                <a:solidFill>
                  <a:srgbClr val="FFFF00"/>
                </a:solidFill>
                <a:latin typeface="Microsoft Sans Serif" pitchFamily="34" charset="0"/>
                <a:cs typeface="Microsoft Sans Serif" pitchFamily="34" charset="0"/>
              </a:rPr>
              <a:t>Franchise Tax Board – 2011 Filing Season</a:t>
            </a:r>
          </a:p>
          <a:p>
            <a:pPr marL="231775" lvl="1" indent="-223838">
              <a:spcAft>
                <a:spcPts val="600"/>
              </a:spcAft>
              <a:buFont typeface="Arial" pitchFamily="34" charset="0"/>
              <a:buChar char="•"/>
            </a:pPr>
            <a:r>
              <a:rPr lang="en-US" sz="3000" dirty="0" smtClean="0">
                <a:latin typeface="Microsoft Sans Serif" pitchFamily="34" charset="0"/>
                <a:cs typeface="Microsoft Sans Serif" pitchFamily="34" charset="0"/>
              </a:rPr>
              <a:t>Individual Income Tax Returns: 11,122,500 or 85%</a:t>
            </a:r>
          </a:p>
          <a:p>
            <a:pPr marL="688975" lvl="3" indent="-223838">
              <a:spcAft>
                <a:spcPts val="600"/>
              </a:spcAft>
            </a:pPr>
            <a:r>
              <a:rPr lang="en-US" sz="2400" i="1" dirty="0" smtClean="0">
                <a:solidFill>
                  <a:srgbClr val="FFFF00"/>
                </a:solidFill>
                <a:latin typeface="Microsoft Sans Serif" pitchFamily="34" charset="0"/>
                <a:cs typeface="Microsoft Sans Serif" pitchFamily="34" charset="0"/>
              </a:rPr>
              <a:t>(Avg. Processing Time:  5-10 days vs. 1 month for paper)</a:t>
            </a:r>
          </a:p>
        </p:txBody>
      </p:sp>
      <p:sp>
        <p:nvSpPr>
          <p:cNvPr id="4" name="TextBox 3"/>
          <p:cNvSpPr txBox="1"/>
          <p:nvPr/>
        </p:nvSpPr>
        <p:spPr>
          <a:xfrm>
            <a:off x="990600" y="6172200"/>
            <a:ext cx="7388561" cy="646331"/>
          </a:xfrm>
          <a:prstGeom prst="rect">
            <a:avLst/>
          </a:prstGeom>
          <a:noFill/>
        </p:spPr>
        <p:txBody>
          <a:bodyPr wrap="none" rtlCol="0">
            <a:spAutoFit/>
          </a:bodyPr>
          <a:lstStyle/>
          <a:p>
            <a:r>
              <a:rPr lang="en-US" sz="3600" b="1" dirty="0" smtClean="0">
                <a:latin typeface="Microsoft Sans Serif" pitchFamily="34" charset="0"/>
                <a:cs typeface="Microsoft Sans Serif" pitchFamily="34" charset="0"/>
              </a:rPr>
              <a:t>How Fast Do You Want a Refund?</a:t>
            </a:r>
            <a:endParaRPr lang="en-US" sz="3600" b="1" dirty="0">
              <a:latin typeface="Microsoft Sans Serif" pitchFamily="34" charset="0"/>
              <a:cs typeface="Microsoft Sans Serif" pitchFamily="34" charset="0"/>
            </a:endParaRPr>
          </a:p>
        </p:txBody>
      </p:sp>
      <p:pic>
        <p:nvPicPr>
          <p:cNvPr id="16386" name="Picture 2" descr="http://institutechildrenslit.net/Writers-First-Aid-blog/wp-content/uploads/2008/11/waiting1.jpg"/>
          <p:cNvPicPr>
            <a:picLocks noChangeAspect="1" noChangeArrowheads="1"/>
          </p:cNvPicPr>
          <p:nvPr/>
        </p:nvPicPr>
        <p:blipFill>
          <a:blip r:embed="rId3"/>
          <a:srcRect/>
          <a:stretch>
            <a:fillRect/>
          </a:stretch>
        </p:blipFill>
        <p:spPr bwMode="auto">
          <a:xfrm>
            <a:off x="2436980" y="3048000"/>
            <a:ext cx="4495800" cy="3088474"/>
          </a:xfrm>
          <a:prstGeom prst="rect">
            <a:avLst/>
          </a:prstGeom>
          <a:noFill/>
        </p:spPr>
      </p:pic>
      <p:sp>
        <p:nvSpPr>
          <p:cNvPr id="7" name="Title 1"/>
          <p:cNvSpPr>
            <a:spLocks noGrp="1"/>
          </p:cNvSpPr>
          <p:nvPr>
            <p:ph type="title"/>
          </p:nvPr>
        </p:nvSpPr>
        <p:spPr>
          <a:xfrm>
            <a:off x="228600" y="152400"/>
            <a:ext cx="8229600" cy="1143000"/>
          </a:xfrm>
        </p:spPr>
        <p:txBody>
          <a:bodyPr>
            <a:noAutofit/>
          </a:bodyPr>
          <a:lstStyle/>
          <a:p>
            <a:r>
              <a:rPr lang="en-US" sz="5600" dirty="0" smtClean="0">
                <a:solidFill>
                  <a:schemeClr val="tx1"/>
                </a:solidFill>
                <a:latin typeface="Microsoft Sans Serif" pitchFamily="34" charset="0"/>
                <a:cs typeface="Microsoft Sans Serif" pitchFamily="34" charset="0"/>
              </a:rPr>
              <a:t>California e-File Statistics</a:t>
            </a:r>
            <a:endParaRPr lang="en-US" sz="5600" dirty="0">
              <a:solidFill>
                <a:schemeClr val="tx1"/>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511737"/>
            <a:ext cx="8839200" cy="648383"/>
          </a:xfrm>
          <a:prstGeom prst="rect">
            <a:avLst/>
          </a:prstGeom>
          <a:noFill/>
        </p:spPr>
        <p:txBody>
          <a:bodyPr wrap="square" rtlCol="0">
            <a:spAutoFit/>
          </a:bodyPr>
          <a:lstStyle/>
          <a:p>
            <a:pPr algn="ctr">
              <a:lnSpc>
                <a:spcPts val="4000"/>
              </a:lnSpc>
            </a:pPr>
            <a:r>
              <a:rPr lang="en-US" sz="6000" spc="-150" dirty="0" smtClean="0">
                <a:latin typeface="Microsoft Sans Serif" pitchFamily="34" charset="0"/>
                <a:ea typeface="Kozuka Mincho Pro H" pitchFamily="18" charset="-128"/>
                <a:cs typeface="Microsoft Sans Serif" pitchFamily="34" charset="0"/>
              </a:rPr>
              <a:t>What Makes Good $</a:t>
            </a:r>
            <a:r>
              <a:rPr lang="en-US" sz="6000" spc="-150" dirty="0" err="1" smtClean="0">
                <a:latin typeface="Microsoft Sans Serif" pitchFamily="34" charset="0"/>
                <a:ea typeface="Kozuka Mincho Pro H" pitchFamily="18" charset="-128"/>
                <a:cs typeface="Microsoft Sans Serif" pitchFamily="34" charset="0"/>
              </a:rPr>
              <a:t>ense</a:t>
            </a:r>
            <a:endParaRPr lang="en-US" sz="6000" spc="-150" dirty="0" smtClean="0">
              <a:latin typeface="Microsoft Sans Serif" pitchFamily="34" charset="0"/>
              <a:ea typeface="Kozuka Mincho Pro H" pitchFamily="18" charset="-128"/>
              <a:cs typeface="Microsoft Sans Serif" pitchFamily="34" charset="0"/>
            </a:endParaRPr>
          </a:p>
        </p:txBody>
      </p:sp>
      <p:pic>
        <p:nvPicPr>
          <p:cNvPr id="33798" name="Picture 6" descr="http://quieretemilvecesmas.com/blog/wp-content/uploads/2011/01/decision.jpg"/>
          <p:cNvPicPr>
            <a:picLocks noChangeAspect="1" noChangeArrowheads="1"/>
          </p:cNvPicPr>
          <p:nvPr/>
        </p:nvPicPr>
        <p:blipFill>
          <a:blip r:embed="rId3"/>
          <a:srcRect t="4823"/>
          <a:stretch>
            <a:fillRect/>
          </a:stretch>
        </p:blipFill>
        <p:spPr bwMode="auto">
          <a:xfrm>
            <a:off x="6135644" y="4495800"/>
            <a:ext cx="2881698" cy="2209800"/>
          </a:xfrm>
          <a:prstGeom prst="rect">
            <a:avLst/>
          </a:prstGeom>
          <a:noFill/>
        </p:spPr>
      </p:pic>
      <p:sp>
        <p:nvSpPr>
          <p:cNvPr id="11" name="TextBox 10"/>
          <p:cNvSpPr txBox="1"/>
          <p:nvPr/>
        </p:nvSpPr>
        <p:spPr>
          <a:xfrm>
            <a:off x="152400" y="1371600"/>
            <a:ext cx="8915400" cy="5623078"/>
          </a:xfrm>
          <a:prstGeom prst="rect">
            <a:avLst/>
          </a:prstGeom>
          <a:noFill/>
          <a:ln>
            <a:noFill/>
          </a:ln>
        </p:spPr>
        <p:txBody>
          <a:bodyPr wrap="square" rtlCol="0">
            <a:spAutoFit/>
          </a:bodyPr>
          <a:lstStyle/>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What are the long-term benefits?</a:t>
            </a:r>
          </a:p>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What are the costs (initial &amp; ongoing)?</a:t>
            </a:r>
          </a:p>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What entities could become a partner?</a:t>
            </a:r>
          </a:p>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What are the options and risks?</a:t>
            </a:r>
          </a:p>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What support is needed?</a:t>
            </a:r>
          </a:p>
          <a:p>
            <a:pPr marL="349250" indent="-349250">
              <a:lnSpc>
                <a:spcPct val="90000"/>
              </a:lnSpc>
              <a:spcAft>
                <a:spcPts val="2400"/>
              </a:spcAft>
              <a:buFont typeface="Arial" pitchFamily="34" charset="0"/>
              <a:buChar char="•"/>
            </a:pPr>
            <a:r>
              <a:rPr lang="en-US" sz="3800" dirty="0" smtClean="0">
                <a:latin typeface="Microsoft Sans Serif" pitchFamily="34" charset="0"/>
                <a:cs typeface="Microsoft Sans Serif" pitchFamily="34" charset="0"/>
              </a:rPr>
              <a:t>Who will be responsible?</a:t>
            </a:r>
          </a:p>
          <a:p>
            <a:pPr marL="349250" indent="-349250">
              <a:lnSpc>
                <a:spcPct val="90000"/>
              </a:lnSpc>
              <a:spcAft>
                <a:spcPts val="2400"/>
              </a:spcAft>
              <a:buFont typeface="Arial" pitchFamily="34" charset="0"/>
              <a:buChar char="•"/>
            </a:pPr>
            <a:endParaRPr lang="en-US" sz="3800" dirty="0" smtClean="0">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100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5000"/>
                                        <p:tgtEl>
                                          <p:spTgt spid="33798"/>
                                        </p:tgtEl>
                                      </p:cBhvr>
                                    </p:animEffect>
                                    <p:anim calcmode="lin" valueType="num">
                                      <p:cBhvr>
                                        <p:cTn id="8" dur="5000" fill="hold"/>
                                        <p:tgtEl>
                                          <p:spTgt spid="33798"/>
                                        </p:tgtEl>
                                        <p:attrNameLst>
                                          <p:attrName>style.rotation</p:attrName>
                                        </p:attrNameLst>
                                      </p:cBhvr>
                                      <p:tavLst>
                                        <p:tav tm="0">
                                          <p:val>
                                            <p:fltVal val="720"/>
                                          </p:val>
                                        </p:tav>
                                        <p:tav tm="100000">
                                          <p:val>
                                            <p:fltVal val="0"/>
                                          </p:val>
                                        </p:tav>
                                      </p:tavLst>
                                    </p:anim>
                                    <p:anim calcmode="lin" valueType="num">
                                      <p:cBhvr>
                                        <p:cTn id="9" dur="5000" fill="hold"/>
                                        <p:tgtEl>
                                          <p:spTgt spid="33798"/>
                                        </p:tgtEl>
                                        <p:attrNameLst>
                                          <p:attrName>ppt_h</p:attrName>
                                        </p:attrNameLst>
                                      </p:cBhvr>
                                      <p:tavLst>
                                        <p:tav tm="0">
                                          <p:val>
                                            <p:fltVal val="0"/>
                                          </p:val>
                                        </p:tav>
                                        <p:tav tm="100000">
                                          <p:val>
                                            <p:strVal val="#ppt_h"/>
                                          </p:val>
                                        </p:tav>
                                      </p:tavLst>
                                    </p:anim>
                                    <p:anim calcmode="lin" valueType="num">
                                      <p:cBhvr>
                                        <p:cTn id="10" dur="5000" fill="hold"/>
                                        <p:tgtEl>
                                          <p:spTgt spid="337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Rectangle 1027"/>
          <p:cNvGraphicFramePr>
            <a:graphicFrameLocks/>
          </p:cNvGraphicFramePr>
          <p:nvPr/>
        </p:nvGraphicFramePr>
        <p:xfrm>
          <a:off x="1524000" y="1524191"/>
          <a:ext cx="6096000" cy="4064000"/>
        </p:xfrm>
        <a:graphic>
          <a:graphicData uri="http://schemas.openxmlformats.org/presentationml/2006/ole">
            <mc:AlternateContent xmlns:mc="http://schemas.openxmlformats.org/markup-compatibility/2006">
              <mc:Choice xmlns:v="urn:schemas-microsoft-com:vml" Requires="v">
                <p:oleObj spid="_x0000_s32771" name="Clip" r:id="rId4" imgW="0" imgH="0" progId="">
                  <p:embed/>
                </p:oleObj>
              </mc:Choice>
              <mc:Fallback>
                <p:oleObj name="Clip" r:id="rId4" imgW="0" imgH="0" progId="">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524191"/>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itle 1"/>
          <p:cNvSpPr>
            <a:spLocks noGrp="1"/>
          </p:cNvSpPr>
          <p:nvPr>
            <p:ph type="title"/>
          </p:nvPr>
        </p:nvSpPr>
        <p:spPr>
          <a:xfrm>
            <a:off x="0" y="230188"/>
            <a:ext cx="9144000" cy="664797"/>
          </a:xfrm>
        </p:spPr>
        <p:txBody>
          <a:bodyPr>
            <a:noAutofit/>
          </a:bodyPr>
          <a:lstStyle/>
          <a:p>
            <a:pPr algn="ctr"/>
            <a:r>
              <a:rPr sz="4400" smtClean="0">
                <a:solidFill>
                  <a:schemeClr val="tx1"/>
                </a:solidFill>
                <a:latin typeface="Microsoft Sans Serif" pitchFamily="34" charset="0"/>
                <a:cs typeface="Microsoft Sans Serif" pitchFamily="34" charset="0"/>
              </a:rPr>
              <a:t>How C</a:t>
            </a:r>
            <a:r>
              <a:rPr lang="en-US" sz="4400" dirty="0" smtClean="0">
                <a:solidFill>
                  <a:schemeClr val="tx1"/>
                </a:solidFill>
                <a:latin typeface="Microsoft Sans Serif" pitchFamily="34" charset="0"/>
                <a:cs typeface="Microsoft Sans Serif" pitchFamily="34" charset="0"/>
              </a:rPr>
              <a:t>a</a:t>
            </a:r>
            <a:r>
              <a:rPr sz="4400" smtClean="0">
                <a:solidFill>
                  <a:schemeClr val="tx1"/>
                </a:solidFill>
                <a:latin typeface="Microsoft Sans Serif" pitchFamily="34" charset="0"/>
                <a:cs typeface="Microsoft Sans Serif" pitchFamily="34" charset="0"/>
              </a:rPr>
              <a:t>n We Do M</a:t>
            </a:r>
            <a:r>
              <a:rPr lang="en-US" sz="4400" dirty="0" smtClean="0">
                <a:solidFill>
                  <a:schemeClr val="tx1"/>
                </a:solidFill>
                <a:latin typeface="Microsoft Sans Serif" pitchFamily="34" charset="0"/>
                <a:cs typeface="Microsoft Sans Serif" pitchFamily="34" charset="0"/>
              </a:rPr>
              <a:t>or</a:t>
            </a:r>
            <a:r>
              <a:rPr sz="4400" smtClean="0">
                <a:solidFill>
                  <a:schemeClr val="tx1"/>
                </a:solidFill>
                <a:latin typeface="Microsoft Sans Serif" pitchFamily="34" charset="0"/>
                <a:cs typeface="Microsoft Sans Serif" pitchFamily="34" charset="0"/>
              </a:rPr>
              <a:t>e With L</a:t>
            </a:r>
            <a:r>
              <a:rPr lang="en-US" sz="4400" dirty="0" smtClean="0">
                <a:solidFill>
                  <a:schemeClr val="tx1"/>
                </a:solidFill>
                <a:latin typeface="Microsoft Sans Serif" pitchFamily="34" charset="0"/>
                <a:cs typeface="Microsoft Sans Serif" pitchFamily="34" charset="0"/>
              </a:rPr>
              <a:t>e</a:t>
            </a:r>
            <a:r>
              <a:rPr sz="4400" smtClean="0">
                <a:solidFill>
                  <a:schemeClr val="tx1"/>
                </a:solidFill>
                <a:latin typeface="Microsoft Sans Serif" pitchFamily="34" charset="0"/>
                <a:cs typeface="Microsoft Sans Serif" pitchFamily="34" charset="0"/>
              </a:rPr>
              <a:t>ss . . .</a:t>
            </a:r>
            <a:endParaRPr lang="en-US" sz="4400" dirty="0">
              <a:solidFill>
                <a:schemeClr val="tx1"/>
              </a:solidFill>
              <a:latin typeface="Microsoft Sans Serif" pitchFamily="34" charset="0"/>
              <a:cs typeface="Microsoft Sans Serif" pitchFamily="34" charset="0"/>
            </a:endParaRPr>
          </a:p>
        </p:txBody>
      </p:sp>
      <p:sp>
        <p:nvSpPr>
          <p:cNvPr id="10" name="Content Placeholder 2"/>
          <p:cNvSpPr txBox="1">
            <a:spLocks/>
          </p:cNvSpPr>
          <p:nvPr/>
        </p:nvSpPr>
        <p:spPr>
          <a:xfrm>
            <a:off x="228600" y="1263706"/>
            <a:ext cx="8763000" cy="4222694"/>
          </a:xfrm>
          <a:prstGeom prst="rect">
            <a:avLst/>
          </a:prstGeom>
        </p:spPr>
        <p:txBody>
          <a:bodyPr>
            <a:noAutofit/>
          </a:bodyPr>
          <a:lstStyle/>
          <a:p>
            <a:pPr marL="274320" marR="0" lvl="0" indent="-274320" algn="l" defTabSz="914400" rtl="0" eaLnBrk="1" fontAlgn="auto" latinLnBrk="0" hangingPunct="1">
              <a:lnSpc>
                <a:spcPct val="100000"/>
              </a:lnSpc>
              <a:spcBef>
                <a:spcPts val="700"/>
              </a:spcBef>
              <a:spcAft>
                <a:spcPts val="0"/>
              </a:spcAft>
              <a:buClr>
                <a:srgbClr val="FFC000"/>
              </a:buClr>
              <a:buSzPct val="85000"/>
              <a:buFont typeface="Wingdings 2"/>
              <a:buNone/>
              <a:tabLst/>
              <a:defRPr/>
            </a:pPr>
            <a:r>
              <a:rPr kumimoji="0" lang="en-US" sz="3800" b="0" i="0" u="none" strike="noStrike" kern="1200" cap="none" spc="0" normalizeH="0" baseline="0" noProof="0" dirty="0" smtClean="0">
                <a:ln>
                  <a:noFill/>
                </a:ln>
                <a:solidFill>
                  <a:srgbClr val="FFFF00"/>
                </a:solidFill>
                <a:effectLst/>
                <a:uLnTx/>
                <a:uFillTx/>
                <a:latin typeface="Microsoft Sans Serif" pitchFamily="34" charset="0"/>
                <a:ea typeface="+mn-ea"/>
                <a:cs typeface="Microsoft Sans Serif" pitchFamily="34" charset="0"/>
              </a:rPr>
              <a:t>Share your ideas and expertise</a:t>
            </a:r>
          </a:p>
          <a:p>
            <a:pPr marL="640080" marR="0" lvl="1" indent="-274320" algn="l" defTabSz="914400" rtl="0" eaLnBrk="1" fontAlgn="auto" latinLnBrk="0" hangingPunct="1">
              <a:lnSpc>
                <a:spcPct val="100000"/>
              </a:lnSpc>
              <a:spcBef>
                <a:spcPts val="600"/>
              </a:spcBef>
              <a:spcAft>
                <a:spcPts val="0"/>
              </a:spcAft>
              <a:buClr>
                <a:srgbClr val="FFFF00"/>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Offer input – don’t just let it happen</a:t>
            </a:r>
          </a:p>
          <a:p>
            <a:pPr marL="640080" marR="0" lvl="1" indent="-274320" algn="l" defTabSz="914400" rtl="0" eaLnBrk="1" fontAlgn="auto" latinLnBrk="0" hangingPunct="1">
              <a:lnSpc>
                <a:spcPct val="100000"/>
              </a:lnSpc>
              <a:spcBef>
                <a:spcPts val="600"/>
              </a:spcBef>
              <a:spcAft>
                <a:spcPts val="0"/>
              </a:spcAft>
              <a:buClr>
                <a:srgbClr val="FFFF00"/>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Your insight may make the difference</a:t>
            </a:r>
          </a:p>
          <a:p>
            <a:pPr marL="274320" marR="0" lvl="0" indent="-274320" algn="l" defTabSz="914400" rtl="0" eaLnBrk="1" fontAlgn="auto" latinLnBrk="0" hangingPunct="1">
              <a:lnSpc>
                <a:spcPct val="100000"/>
              </a:lnSpc>
              <a:spcBef>
                <a:spcPts val="700"/>
              </a:spcBef>
              <a:spcAft>
                <a:spcPts val="0"/>
              </a:spcAft>
              <a:buClr>
                <a:srgbClr val="FFFF00"/>
              </a:buClr>
              <a:buSzPct val="85000"/>
              <a:buFont typeface="Wingdings 2"/>
              <a:buNone/>
              <a:tabLst/>
              <a:defRPr/>
            </a:pPr>
            <a:endParaRPr kumimoji="0" lang="en-US" sz="1200" b="0" i="0" u="none" strike="noStrike" kern="1200" cap="none" spc="0" normalizeH="0" baseline="0" noProof="0" dirty="0" smtClean="0">
              <a:ln>
                <a:noFill/>
              </a:ln>
              <a:solidFill>
                <a:srgbClr val="FFC000"/>
              </a:solidFill>
              <a:effectLst/>
              <a:uLnTx/>
              <a:uFillTx/>
              <a:latin typeface="Microsoft Sans Serif" pitchFamily="34" charset="0"/>
              <a:ea typeface="+mn-ea"/>
              <a:cs typeface="Microsoft Sans Serif" pitchFamily="34" charset="0"/>
            </a:endParaRPr>
          </a:p>
          <a:p>
            <a:pPr marL="274320" marR="0" lvl="0" indent="-274320" algn="l" defTabSz="914400" rtl="0" eaLnBrk="1" fontAlgn="auto" latinLnBrk="0" hangingPunct="1">
              <a:lnSpc>
                <a:spcPct val="100000"/>
              </a:lnSpc>
              <a:spcBef>
                <a:spcPts val="700"/>
              </a:spcBef>
              <a:spcAft>
                <a:spcPts val="0"/>
              </a:spcAft>
              <a:buClr>
                <a:srgbClr val="FFFF00"/>
              </a:buClr>
              <a:buSzPct val="85000"/>
              <a:buFont typeface="Wingdings 2"/>
              <a:buNone/>
              <a:tabLst/>
              <a:defRPr/>
            </a:pPr>
            <a:r>
              <a:rPr kumimoji="0" lang="en-US" sz="3800" b="0" i="0" u="none" strike="noStrike" kern="1200" cap="none" spc="0" normalizeH="0" baseline="0" noProof="0" dirty="0" smtClean="0">
                <a:ln>
                  <a:noFill/>
                </a:ln>
                <a:solidFill>
                  <a:srgbClr val="FFFF00"/>
                </a:solidFill>
                <a:effectLst/>
                <a:uLnTx/>
                <a:uFillTx/>
                <a:latin typeface="Microsoft Sans Serif" pitchFamily="34" charset="0"/>
                <a:ea typeface="+mn-ea"/>
                <a:cs typeface="Microsoft Sans Serif" pitchFamily="34" charset="0"/>
              </a:rPr>
              <a:t>Learn something new</a:t>
            </a:r>
          </a:p>
          <a:p>
            <a:pPr marL="640080" marR="0" lvl="1" indent="-274320" algn="l" defTabSz="914400" rtl="0" eaLnBrk="1" fontAlgn="auto" latinLnBrk="0" hangingPunct="1">
              <a:lnSpc>
                <a:spcPct val="100000"/>
              </a:lnSpc>
              <a:spcBef>
                <a:spcPts val="600"/>
              </a:spcBef>
              <a:spcAft>
                <a:spcPts val="0"/>
              </a:spcAft>
              <a:buClr>
                <a:srgbClr val="FFFF00"/>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You may be required to do a new task</a:t>
            </a:r>
          </a:p>
          <a:p>
            <a:pPr marL="274320" marR="0" lvl="0" indent="-274320" algn="l" defTabSz="914400" rtl="0" eaLnBrk="1" fontAlgn="auto" latinLnBrk="0" hangingPunct="1">
              <a:lnSpc>
                <a:spcPct val="100000"/>
              </a:lnSpc>
              <a:spcBef>
                <a:spcPts val="700"/>
              </a:spcBef>
              <a:spcAft>
                <a:spcPts val="0"/>
              </a:spcAft>
              <a:buClr>
                <a:srgbClr val="FFFF00"/>
              </a:buClr>
              <a:buSzPct val="85000"/>
              <a:buFont typeface="Wingdings 2"/>
              <a:buNone/>
              <a:tabLst/>
              <a:defRPr/>
            </a:pPr>
            <a:endParaRPr kumimoji="0" lang="en-US" sz="1200" b="0" i="0" u="none" strike="noStrike" kern="1200" cap="none" spc="0" normalizeH="0" baseline="0" noProof="0" dirty="0" smtClean="0">
              <a:ln>
                <a:noFill/>
              </a:ln>
              <a:solidFill>
                <a:srgbClr val="FFC000"/>
              </a:solidFill>
              <a:effectLst/>
              <a:uLnTx/>
              <a:uFillTx/>
              <a:latin typeface="Microsoft Sans Serif" pitchFamily="34" charset="0"/>
              <a:ea typeface="+mn-ea"/>
              <a:cs typeface="Microsoft Sans Serif" pitchFamily="34" charset="0"/>
            </a:endParaRPr>
          </a:p>
          <a:p>
            <a:pPr marL="274320" marR="0" lvl="0" indent="-274320" algn="l" defTabSz="914400" rtl="0" eaLnBrk="1" fontAlgn="auto" latinLnBrk="0" hangingPunct="1">
              <a:lnSpc>
                <a:spcPct val="100000"/>
              </a:lnSpc>
              <a:spcBef>
                <a:spcPts val="700"/>
              </a:spcBef>
              <a:spcAft>
                <a:spcPts val="0"/>
              </a:spcAft>
              <a:buClr>
                <a:srgbClr val="FFFF00"/>
              </a:buClr>
              <a:buSzPct val="85000"/>
              <a:buFont typeface="Wingdings 2"/>
              <a:buNone/>
              <a:tabLst/>
              <a:defRPr/>
            </a:pPr>
            <a:r>
              <a:rPr kumimoji="0" lang="en-US" sz="3800" b="0" i="0" u="none" strike="noStrike" kern="1200" cap="none" spc="0" normalizeH="0" baseline="0" noProof="0" dirty="0" smtClean="0">
                <a:ln>
                  <a:noFill/>
                </a:ln>
                <a:solidFill>
                  <a:srgbClr val="FFFF00"/>
                </a:solidFill>
                <a:effectLst/>
                <a:uLnTx/>
                <a:uFillTx/>
                <a:latin typeface="Microsoft Sans Serif" pitchFamily="34" charset="0"/>
                <a:ea typeface="+mn-ea"/>
                <a:cs typeface="Microsoft Sans Serif" pitchFamily="34" charset="0"/>
              </a:rPr>
              <a:t>Work together to get things done</a:t>
            </a:r>
          </a:p>
          <a:p>
            <a:pPr marL="640080" marR="0" lvl="1" indent="-274320" algn="l" defTabSz="914400" rtl="0" eaLnBrk="1" fontAlgn="auto" latinLnBrk="0" hangingPunct="1">
              <a:lnSpc>
                <a:spcPct val="100000"/>
              </a:lnSpc>
              <a:spcBef>
                <a:spcPts val="600"/>
              </a:spcBef>
              <a:spcAft>
                <a:spcPts val="0"/>
              </a:spcAft>
              <a:buClr>
                <a:srgbClr val="FFFF00"/>
              </a:buClr>
              <a:buSzPct val="8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Assist others when possible</a:t>
            </a:r>
          </a:p>
          <a:p>
            <a:pPr marL="4763" marR="0" lvl="0" indent="9525" algn="l" defTabSz="914400" rtl="0" eaLnBrk="1" fontAlgn="auto" latinLnBrk="0" hangingPunct="1">
              <a:lnSpc>
                <a:spcPct val="100000"/>
              </a:lnSpc>
              <a:spcBef>
                <a:spcPts val="700"/>
              </a:spcBef>
              <a:spcAft>
                <a:spcPts val="0"/>
              </a:spcAft>
              <a:buClr>
                <a:srgbClr val="FFC000"/>
              </a:buClr>
              <a:buSzPct val="85000"/>
              <a:buFont typeface="Wingdings 2"/>
              <a:buNone/>
              <a:tabLst/>
              <a:defRPr/>
            </a:pPr>
            <a:r>
              <a:rPr kumimoji="0" lang="en-US" sz="3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icrosoft Sans Serif" pitchFamily="34" charset="0"/>
                <a:ea typeface="+mn-ea"/>
                <a:cs typeface="Microsoft Sans Serif" pitchFamily="34" charset="0"/>
              </a:rPr>
              <a:t>Remember . . . technology is your friend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48" y="1371600"/>
            <a:ext cx="8592670" cy="4093428"/>
          </a:xfrm>
          <a:prstGeom prst="rect">
            <a:avLst/>
          </a:prstGeom>
          <a:noFill/>
        </p:spPr>
        <p:txBody>
          <a:bodyPr wrap="square" rtlCol="0">
            <a:spAutoFit/>
          </a:bodyPr>
          <a:lstStyle/>
          <a:p>
            <a:pPr marL="228600" indent="-228600">
              <a:spcAft>
                <a:spcPts val="2400"/>
              </a:spcAft>
              <a:buFont typeface="Arial" pitchFamily="34" charset="0"/>
              <a:buChar char="•"/>
            </a:pPr>
            <a:r>
              <a:rPr lang="en-US" sz="4000" dirty="0" smtClean="0">
                <a:latin typeface="Microsoft Sans Serif" pitchFamily="34" charset="0"/>
                <a:cs typeface="Microsoft Sans Serif" pitchFamily="34" charset="0"/>
              </a:rPr>
              <a:t>The NSA is building the country’s biggest spy center in Utah</a:t>
            </a:r>
          </a:p>
          <a:p>
            <a:pPr marL="228600" indent="-228600">
              <a:spcAft>
                <a:spcPts val="2400"/>
              </a:spcAft>
              <a:buFont typeface="Arial" pitchFamily="34" charset="0"/>
              <a:buChar char="•"/>
            </a:pPr>
            <a:r>
              <a:rPr lang="en-US" sz="4000" dirty="0" smtClean="0">
                <a:latin typeface="Microsoft Sans Serif" pitchFamily="34" charset="0"/>
                <a:cs typeface="Microsoft Sans Serif" pitchFamily="34" charset="0"/>
              </a:rPr>
              <a:t>The $2 billion facility will encompass 1 million square feet, have storage capacity of 1</a:t>
            </a:r>
            <a:r>
              <a:rPr lang="en-US" sz="4000" dirty="0" smtClean="0">
                <a:solidFill>
                  <a:srgbClr val="FFC000"/>
                </a:solidFill>
                <a:latin typeface="Microsoft Sans Serif" pitchFamily="34" charset="0"/>
                <a:cs typeface="Microsoft Sans Serif" pitchFamily="34" charset="0"/>
              </a:rPr>
              <a:t> </a:t>
            </a:r>
            <a:r>
              <a:rPr lang="en-US" sz="4000" u="sng" dirty="0" smtClean="0">
                <a:solidFill>
                  <a:srgbClr val="FFFF00"/>
                </a:solidFill>
                <a:latin typeface="Microsoft Sans Serif" pitchFamily="34" charset="0"/>
                <a:cs typeface="Microsoft Sans Serif" pitchFamily="34" charset="0"/>
              </a:rPr>
              <a:t>YOTTABYTE</a:t>
            </a:r>
            <a:endParaRPr lang="en-US" sz="2000" b="1" u="sng" dirty="0" smtClean="0">
              <a:solidFill>
                <a:srgbClr val="FFFF00"/>
              </a:solidFill>
              <a:latin typeface="Microsoft Sans Serif" pitchFamily="34" charset="0"/>
              <a:cs typeface="Microsoft Sans Serif" pitchFamily="34" charset="0"/>
            </a:endParaRPr>
          </a:p>
          <a:p>
            <a:pPr marL="228600" indent="-228600"/>
            <a:r>
              <a:rPr lang="en-US" sz="2000" dirty="0" smtClean="0">
                <a:latin typeface="Microsoft Sans Serif" pitchFamily="34" charset="0"/>
                <a:cs typeface="Microsoft Sans Serif" pitchFamily="34" charset="0"/>
              </a:rPr>
              <a:t>    (Wired Magazine, March 15, 2012)</a:t>
            </a:r>
          </a:p>
        </p:txBody>
      </p:sp>
      <p:sp>
        <p:nvSpPr>
          <p:cNvPr id="9" name="Rectangle 8"/>
          <p:cNvSpPr/>
          <p:nvPr/>
        </p:nvSpPr>
        <p:spPr>
          <a:xfrm>
            <a:off x="0" y="1301926"/>
            <a:ext cx="9144000" cy="45720"/>
          </a:xfrm>
          <a:prstGeom prst="rect">
            <a:avLst/>
          </a:prstGeom>
          <a:solidFill>
            <a:schemeClr val="bg2">
              <a:lumMod val="60000"/>
              <a:lumOff val="40000"/>
            </a:schemeClr>
          </a:solidFill>
          <a:ln w="9525"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Microsoft Sans Serif" pitchFamily="34" charset="0"/>
              <a:cs typeface="Microsoft Sans Serif" pitchFamily="34" charset="0"/>
            </a:endParaRPr>
          </a:p>
        </p:txBody>
      </p:sp>
      <p:sp>
        <p:nvSpPr>
          <p:cNvPr id="5" name="Title 1"/>
          <p:cNvSpPr txBox="1">
            <a:spLocks/>
          </p:cNvSpPr>
          <p:nvPr/>
        </p:nvSpPr>
        <p:spPr>
          <a:xfrm>
            <a:off x="152400" y="158926"/>
            <a:ext cx="8991600" cy="1143000"/>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100" normalizeH="0" baseline="0" noProof="0" dirty="0" smtClean="0">
                <a:ln>
                  <a:noFill/>
                </a:ln>
                <a:solidFill>
                  <a:schemeClr val="tx1"/>
                </a:solidFill>
                <a:effectLst/>
                <a:uLnTx/>
                <a:uFillTx/>
                <a:latin typeface="Microsoft Sans Serif" pitchFamily="34" charset="0"/>
                <a:ea typeface="+mj-ea"/>
                <a:cs typeface="Microsoft Sans Serif" pitchFamily="34" charset="0"/>
              </a:rPr>
              <a:t>Did You Know . . .</a:t>
            </a:r>
            <a:endParaRPr kumimoji="0" lang="en-US" sz="6000" b="0" i="0" u="none" strike="noStrike" kern="1200" cap="none" spc="-100" normalizeH="0" baseline="0" noProof="0" dirty="0">
              <a:ln>
                <a:noFill/>
              </a:ln>
              <a:solidFill>
                <a:schemeClr val="tx1"/>
              </a:solidFill>
              <a:effectLst/>
              <a:uLnTx/>
              <a:uFillTx/>
              <a:latin typeface="Microsoft Sans Serif" pitchFamily="34" charset="0"/>
              <a:ea typeface="+mj-ea"/>
              <a:cs typeface="Microsoft Sans Serif" pitchFamily="34" charset="0"/>
            </a:endParaRPr>
          </a:p>
        </p:txBody>
      </p:sp>
      <p:pic>
        <p:nvPicPr>
          <p:cNvPr id="14340" name="Picture 4" descr="http://www.net-security.org/images/articles/nsa-logo.jpg"/>
          <p:cNvPicPr>
            <a:picLocks noChangeAspect="1" noChangeArrowheads="1"/>
          </p:cNvPicPr>
          <p:nvPr/>
        </p:nvPicPr>
        <p:blipFill>
          <a:blip r:embed="rId3"/>
          <a:srcRect/>
          <a:stretch>
            <a:fillRect/>
          </a:stretch>
        </p:blipFill>
        <p:spPr bwMode="auto">
          <a:xfrm>
            <a:off x="5337254" y="4953000"/>
            <a:ext cx="1816689" cy="1828800"/>
          </a:xfrm>
          <a:prstGeom prst="rect">
            <a:avLst/>
          </a:prstGeom>
          <a:noFill/>
        </p:spPr>
      </p:pic>
      <p:pic>
        <p:nvPicPr>
          <p:cNvPr id="14342" name="Picture 6" descr="http://ts2.mm.bing.net/th?id=I4985177797558393&amp;pid=1.9"/>
          <p:cNvPicPr>
            <a:picLocks noChangeAspect="1" noChangeArrowheads="1"/>
          </p:cNvPicPr>
          <p:nvPr/>
        </p:nvPicPr>
        <p:blipFill>
          <a:blip r:embed="rId4"/>
          <a:srcRect/>
          <a:stretch>
            <a:fillRect/>
          </a:stretch>
        </p:blipFill>
        <p:spPr bwMode="auto">
          <a:xfrm>
            <a:off x="7212967" y="4953000"/>
            <a:ext cx="1854833" cy="18288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55805"/>
            <a:ext cx="8839200" cy="1163395"/>
          </a:xfrm>
        </p:spPr>
        <p:txBody>
          <a:bodyPr>
            <a:noAutofit/>
          </a:bodyPr>
          <a:lstStyle/>
          <a:p>
            <a:pPr>
              <a:lnSpc>
                <a:spcPct val="90000"/>
              </a:lnSpc>
            </a:pPr>
            <a:r>
              <a:rPr lang="en-US" sz="6600" dirty="0" smtClean="0">
                <a:solidFill>
                  <a:schemeClr val="tx1"/>
                </a:solidFill>
                <a:latin typeface="Microsoft Sans Serif" pitchFamily="34" charset="0"/>
                <a:cs typeface="Microsoft Sans Serif" pitchFamily="34" charset="0"/>
              </a:rPr>
              <a:t>So What’s a Yottabyte?</a:t>
            </a:r>
            <a:endParaRPr lang="en-US" sz="6600" dirty="0">
              <a:solidFill>
                <a:schemeClr val="tx1"/>
              </a:solidFill>
              <a:latin typeface="Microsoft Sans Serif" pitchFamily="34" charset="0"/>
              <a:cs typeface="Microsoft Sans Serif" pitchFamily="34" charset="0"/>
            </a:endParaRPr>
          </a:p>
        </p:txBody>
      </p:sp>
      <p:pic>
        <p:nvPicPr>
          <p:cNvPr id="2050" name="Picture 2" descr="http://fitsnews.com/wp-content/uploads/2011/02/yoda.jpg"/>
          <p:cNvPicPr>
            <a:picLocks noChangeAspect="1" noChangeArrowheads="1"/>
          </p:cNvPicPr>
          <p:nvPr/>
        </p:nvPicPr>
        <p:blipFill>
          <a:blip r:embed="rId3"/>
          <a:srcRect l="-1221"/>
          <a:stretch>
            <a:fillRect/>
          </a:stretch>
        </p:blipFill>
        <p:spPr bwMode="auto">
          <a:xfrm>
            <a:off x="109428" y="1447800"/>
            <a:ext cx="8729772" cy="5105400"/>
          </a:xfrm>
          <a:prstGeom prst="rect">
            <a:avLst/>
          </a:prstGeom>
          <a:noFill/>
        </p:spPr>
      </p:pic>
      <p:pic>
        <p:nvPicPr>
          <p:cNvPr id="2062" name="Picture 14" descr="http://www.animal-photos.org/_photo/2573959.jpg"/>
          <p:cNvPicPr>
            <a:picLocks noChangeAspect="1" noChangeArrowheads="1"/>
          </p:cNvPicPr>
          <p:nvPr/>
        </p:nvPicPr>
        <p:blipFill>
          <a:blip r:embed="rId4"/>
          <a:srcRect l="35800" t="75422" r="45595" b="6857"/>
          <a:stretch>
            <a:fillRect/>
          </a:stretch>
        </p:blipFill>
        <p:spPr bwMode="auto">
          <a:xfrm rot="20889070">
            <a:off x="4255849" y="3686856"/>
            <a:ext cx="1099808" cy="699878"/>
          </a:xfrm>
          <a:prstGeom prst="rect">
            <a:avLst/>
          </a:prstGeom>
          <a:noFill/>
        </p:spPr>
      </p:pic>
      <p:sp>
        <p:nvSpPr>
          <p:cNvPr id="6" name="Rectangle 5"/>
          <p:cNvSpPr/>
          <p:nvPr/>
        </p:nvSpPr>
        <p:spPr>
          <a:xfrm>
            <a:off x="0" y="1301926"/>
            <a:ext cx="9144000" cy="45720"/>
          </a:xfrm>
          <a:prstGeom prst="rect">
            <a:avLst/>
          </a:prstGeom>
          <a:solidFill>
            <a:schemeClr val="bg2">
              <a:lumMod val="60000"/>
              <a:lumOff val="40000"/>
            </a:schemeClr>
          </a:solidFill>
          <a:ln w="9525"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0" y="0"/>
            <a:ext cx="9144000" cy="6858000"/>
            <a:chOff x="0" y="0"/>
            <a:chExt cx="9144000" cy="6858000"/>
          </a:xfrm>
          <a:solidFill>
            <a:srgbClr val="D0CAAC"/>
          </a:solidFill>
        </p:grpSpPr>
        <p:sp>
          <p:nvSpPr>
            <p:cNvPr id="9" name="Rounded Rectangle 8"/>
            <p:cNvSpPr/>
            <p:nvPr/>
          </p:nvSpPr>
          <p:spPr>
            <a:xfrm>
              <a:off x="0" y="0"/>
              <a:ext cx="9144000" cy="6858000"/>
            </a:xfrm>
            <a:prstGeom prst="roundRect">
              <a:avLst/>
            </a:prstGeom>
            <a:grpFill/>
            <a:ln w="762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itchFamily="34" charset="0"/>
                <a:cs typeface="Microsoft Sans Serif" pitchFamily="34" charset="0"/>
              </a:endParaRPr>
            </a:p>
          </p:txBody>
        </p:sp>
        <p:sp>
          <p:nvSpPr>
            <p:cNvPr id="18" name="Rectangle 17"/>
            <p:cNvSpPr/>
            <p:nvPr/>
          </p:nvSpPr>
          <p:spPr>
            <a:xfrm>
              <a:off x="298426" y="1255202"/>
              <a:ext cx="8616974" cy="1792798"/>
            </a:xfrm>
            <a:prstGeom prst="rect">
              <a:avLst/>
            </a:prstGeom>
            <a:grpFill/>
            <a:ln w="76200" cmpd="sng">
              <a:noFill/>
            </a:ln>
          </p:spPr>
          <p:txBody>
            <a:bodyPr wrap="square" lIns="91440" tIns="45720" rIns="91440" bIns="45720">
              <a:spAutoFit/>
            </a:bodyPr>
            <a:lstStyle/>
            <a:p>
              <a:pPr algn="ctr">
                <a:lnSpc>
                  <a:spcPct val="85000"/>
                </a:lnSpc>
              </a:pPr>
              <a:r>
                <a:rPr lang="en-US" sz="13000" cap="none" spc="50" dirty="0" smtClean="0">
                  <a:ln w="13500">
                    <a:solidFill>
                      <a:schemeClr val="accent1">
                        <a:shade val="2500"/>
                        <a:alpha val="6500"/>
                      </a:schemeClr>
                    </a:solidFill>
                    <a:prstDash val="solid"/>
                  </a:ln>
                  <a:solidFill>
                    <a:schemeClr val="accent6">
                      <a:lumMod val="75000"/>
                    </a:schemeClr>
                  </a:solidFill>
                  <a:effectLst>
                    <a:outerShdw blurRad="50800" dist="38100" dir="2700000" algn="tl" rotWithShape="0">
                      <a:srgbClr val="003366">
                        <a:alpha val="40000"/>
                      </a:srgbClr>
                    </a:outerShdw>
                  </a:effectLst>
                  <a:latin typeface="Microsoft Sans Serif" pitchFamily="34" charset="0"/>
                  <a:cs typeface="Microsoft Sans Serif" pitchFamily="34" charset="0"/>
                </a:rPr>
                <a:t>1 </a:t>
              </a:r>
              <a:r>
                <a:rPr lang="en-US" sz="13000" cap="none" spc="50" dirty="0" err="1" smtClean="0">
                  <a:ln w="13500">
                    <a:solidFill>
                      <a:schemeClr val="accent1">
                        <a:shade val="2500"/>
                        <a:alpha val="6500"/>
                      </a:schemeClr>
                    </a:solidFill>
                    <a:prstDash val="solid"/>
                  </a:ln>
                  <a:solidFill>
                    <a:schemeClr val="accent6">
                      <a:lumMod val="75000"/>
                    </a:schemeClr>
                  </a:solidFill>
                  <a:effectLst>
                    <a:outerShdw blurRad="50800" dist="38100" dir="2700000" algn="tl" rotWithShape="0">
                      <a:srgbClr val="003366">
                        <a:alpha val="40000"/>
                      </a:srgbClr>
                    </a:outerShdw>
                  </a:effectLst>
                  <a:latin typeface="Microsoft Sans Serif" pitchFamily="34" charset="0"/>
                  <a:cs typeface="Microsoft Sans Serif" pitchFamily="34" charset="0"/>
                </a:rPr>
                <a:t>Yottabyte</a:t>
              </a:r>
              <a:endParaRPr lang="en-US" sz="13000" cap="none" spc="50" dirty="0">
                <a:ln w="13500">
                  <a:solidFill>
                    <a:schemeClr val="accent1">
                      <a:shade val="2500"/>
                      <a:alpha val="6500"/>
                    </a:schemeClr>
                  </a:solidFill>
                  <a:prstDash val="solid"/>
                </a:ln>
                <a:solidFill>
                  <a:schemeClr val="accent6">
                    <a:lumMod val="75000"/>
                  </a:schemeClr>
                </a:solidFill>
                <a:effectLst>
                  <a:outerShdw blurRad="50800" dist="38100" dir="2700000" algn="tl" rotWithShape="0">
                    <a:srgbClr val="003366">
                      <a:alpha val="40000"/>
                    </a:srgbClr>
                  </a:outerShdw>
                </a:effectLst>
                <a:latin typeface="Microsoft Sans Serif" pitchFamily="34" charset="0"/>
                <a:cs typeface="Microsoft Sans Serif" pitchFamily="34" charset="0"/>
              </a:endParaRPr>
            </a:p>
          </p:txBody>
        </p:sp>
      </p:grpSp>
      <p:sp>
        <p:nvSpPr>
          <p:cNvPr id="14" name="Parallelogram 13"/>
          <p:cNvSpPr/>
          <p:nvPr/>
        </p:nvSpPr>
        <p:spPr>
          <a:xfrm>
            <a:off x="6400800" y="3272117"/>
            <a:ext cx="45719" cy="80683"/>
          </a:xfrm>
          <a:prstGeom prst="parallelogram">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Sans Serif" pitchFamily="34" charset="0"/>
              <a:cs typeface="Microsoft Sans Serif" pitchFamily="34" charset="0"/>
            </a:endParaRPr>
          </a:p>
        </p:txBody>
      </p:sp>
      <p:sp>
        <p:nvSpPr>
          <p:cNvPr id="19" name="TextBox 18"/>
          <p:cNvSpPr txBox="1"/>
          <p:nvPr/>
        </p:nvSpPr>
        <p:spPr>
          <a:xfrm>
            <a:off x="1566583" y="3048000"/>
            <a:ext cx="295835" cy="461665"/>
          </a:xfrm>
          <a:prstGeom prst="rect">
            <a:avLst/>
          </a:prstGeom>
          <a:noFill/>
        </p:spPr>
        <p:txBody>
          <a:bodyPr wrap="square" rtlCol="0">
            <a:spAutoFit/>
          </a:bodyPr>
          <a:lstStyle/>
          <a:p>
            <a:pPr algn="ctr"/>
            <a:r>
              <a:rPr lang="en-US" sz="2400" dirty="0" smtClean="0">
                <a:solidFill>
                  <a:schemeClr val="accent6">
                    <a:lumMod val="75000"/>
                  </a:schemeClr>
                </a:solidFill>
                <a:latin typeface="Microsoft Sans Serif" pitchFamily="34" charset="0"/>
                <a:cs typeface="Microsoft Sans Serif" pitchFamily="34" charset="0"/>
              </a:rPr>
              <a:t>.</a:t>
            </a:r>
            <a:endParaRPr lang="en-US" sz="2400" dirty="0">
              <a:solidFill>
                <a:schemeClr val="accent6">
                  <a:lumMod val="75000"/>
                </a:schemeClr>
              </a:solidFill>
              <a:latin typeface="Microsoft Sans Serif" pitchFamily="34" charset="0"/>
              <a:cs typeface="Microsoft Sans Serif" pitchFamily="34" charset="0"/>
            </a:endParaRPr>
          </a:p>
        </p:txBody>
      </p:sp>
      <p:sp>
        <p:nvSpPr>
          <p:cNvPr id="27" name="Parallelogram 26"/>
          <p:cNvSpPr/>
          <p:nvPr/>
        </p:nvSpPr>
        <p:spPr>
          <a:xfrm>
            <a:off x="4520580" y="4867837"/>
            <a:ext cx="255241" cy="237563"/>
          </a:xfrm>
          <a:prstGeom prst="parallelogram">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icrosoft Sans Serif" pitchFamily="34" charset="0"/>
              <a:cs typeface="Microsoft Sans Serif" pitchFamily="34" charset="0"/>
            </a:endParaRPr>
          </a:p>
        </p:txBody>
      </p:sp>
      <p:sp>
        <p:nvSpPr>
          <p:cNvPr id="15" name="TextBox 14"/>
          <p:cNvSpPr txBox="1"/>
          <p:nvPr/>
        </p:nvSpPr>
        <p:spPr>
          <a:xfrm>
            <a:off x="228600" y="3403937"/>
            <a:ext cx="3352800" cy="1015663"/>
          </a:xfrm>
          <a:prstGeom prst="rect">
            <a:avLst/>
          </a:prstGeom>
          <a:noFill/>
        </p:spPr>
        <p:txBody>
          <a:bodyPr wrap="square" rtlCol="0">
            <a:spAutoFit/>
          </a:bodyPr>
          <a:lstStyle/>
          <a:p>
            <a:pPr algn="ctr"/>
            <a:r>
              <a:rPr lang="en-US" sz="2000" b="1" dirty="0" smtClean="0">
                <a:latin typeface="Microsoft Sans Serif" pitchFamily="34" charset="0"/>
                <a:cs typeface="Microsoft Sans Serif" pitchFamily="34" charset="0"/>
              </a:rPr>
              <a:t>Library of Congress Collection (2005)</a:t>
            </a:r>
          </a:p>
          <a:p>
            <a:pPr algn="ctr"/>
            <a:r>
              <a:rPr lang="en-US" sz="2000" b="1" dirty="0" smtClean="0">
                <a:solidFill>
                  <a:schemeClr val="accent6">
                    <a:lumMod val="75000"/>
                  </a:schemeClr>
                </a:solidFill>
                <a:latin typeface="Microsoft Sans Serif" pitchFamily="34" charset="0"/>
                <a:cs typeface="Microsoft Sans Serif" pitchFamily="34" charset="0"/>
              </a:rPr>
              <a:t>10 </a:t>
            </a:r>
            <a:r>
              <a:rPr lang="en-US" sz="2000" b="1" dirty="0" err="1" smtClean="0">
                <a:solidFill>
                  <a:schemeClr val="accent6">
                    <a:lumMod val="75000"/>
                  </a:schemeClr>
                </a:solidFill>
                <a:latin typeface="Microsoft Sans Serif" pitchFamily="34" charset="0"/>
                <a:cs typeface="Microsoft Sans Serif" pitchFamily="34" charset="0"/>
              </a:rPr>
              <a:t>Petabytes</a:t>
            </a:r>
            <a:r>
              <a:rPr lang="en-US" sz="2000" b="1" dirty="0" smtClean="0">
                <a:latin typeface="Microsoft Sans Serif" pitchFamily="34" charset="0"/>
                <a:cs typeface="Microsoft Sans Serif" pitchFamily="34" charset="0"/>
              </a:rPr>
              <a:t> or (10 x 10</a:t>
            </a:r>
            <a:r>
              <a:rPr lang="en-US" sz="2000" b="1" baseline="30000" dirty="0" smtClean="0">
                <a:latin typeface="Microsoft Sans Serif" pitchFamily="34" charset="0"/>
                <a:cs typeface="Microsoft Sans Serif" pitchFamily="34" charset="0"/>
              </a:rPr>
              <a:t>15</a:t>
            </a:r>
            <a:r>
              <a:rPr lang="en-US" sz="2000" b="1" dirty="0" smtClean="0">
                <a:latin typeface="Microsoft Sans Serif" pitchFamily="34" charset="0"/>
                <a:cs typeface="Microsoft Sans Serif" pitchFamily="34" charset="0"/>
              </a:rPr>
              <a:t>)</a:t>
            </a:r>
            <a:endParaRPr lang="en-US" sz="2000" b="1" dirty="0">
              <a:latin typeface="Microsoft Sans Serif" pitchFamily="34" charset="0"/>
              <a:cs typeface="Microsoft Sans Serif" pitchFamily="34" charset="0"/>
            </a:endParaRPr>
          </a:p>
        </p:txBody>
      </p:sp>
      <p:sp>
        <p:nvSpPr>
          <p:cNvPr id="17" name="Rectangle 16"/>
          <p:cNvSpPr/>
          <p:nvPr/>
        </p:nvSpPr>
        <p:spPr>
          <a:xfrm>
            <a:off x="76200" y="5084564"/>
            <a:ext cx="9144000" cy="1661993"/>
          </a:xfrm>
          <a:prstGeom prst="rect">
            <a:avLst/>
          </a:prstGeom>
        </p:spPr>
        <p:txBody>
          <a:bodyPr wrap="square">
            <a:spAutoFit/>
          </a:bodyPr>
          <a:lstStyle/>
          <a:p>
            <a:pPr algn="ctr"/>
            <a:r>
              <a:rPr lang="en-US" sz="2000" b="1" dirty="0" smtClean="0">
                <a:latin typeface="Microsoft Sans Serif" pitchFamily="34" charset="0"/>
                <a:cs typeface="Microsoft Sans Serif" pitchFamily="34" charset="0"/>
              </a:rPr>
              <a:t>All Digital Data That Existed in June 2011</a:t>
            </a:r>
          </a:p>
          <a:p>
            <a:pPr algn="ctr"/>
            <a:r>
              <a:rPr lang="en-US" sz="2600" b="1" dirty="0" smtClean="0">
                <a:solidFill>
                  <a:schemeClr val="accent6">
                    <a:lumMod val="75000"/>
                  </a:schemeClr>
                </a:solidFill>
                <a:latin typeface="Microsoft Sans Serif" pitchFamily="34" charset="0"/>
                <a:cs typeface="Microsoft Sans Serif" pitchFamily="34" charset="0"/>
              </a:rPr>
              <a:t>1.8 </a:t>
            </a:r>
            <a:r>
              <a:rPr lang="en-US" sz="2600" b="1" dirty="0" err="1" smtClean="0">
                <a:solidFill>
                  <a:schemeClr val="accent6">
                    <a:lumMod val="75000"/>
                  </a:schemeClr>
                </a:solidFill>
                <a:latin typeface="Microsoft Sans Serif" pitchFamily="34" charset="0"/>
                <a:cs typeface="Microsoft Sans Serif" pitchFamily="34" charset="0"/>
              </a:rPr>
              <a:t>Zettabytes</a:t>
            </a:r>
            <a:r>
              <a:rPr lang="en-US" sz="2600" b="1" dirty="0" smtClean="0">
                <a:solidFill>
                  <a:schemeClr val="accent6">
                    <a:lumMod val="75000"/>
                  </a:schemeClr>
                </a:solidFill>
                <a:latin typeface="Microsoft Sans Serif" pitchFamily="34" charset="0"/>
                <a:cs typeface="Microsoft Sans Serif" pitchFamily="34" charset="0"/>
              </a:rPr>
              <a:t> </a:t>
            </a:r>
            <a:r>
              <a:rPr lang="en-US" sz="2000" b="1" dirty="0" smtClean="0">
                <a:latin typeface="Microsoft Sans Serif" pitchFamily="34" charset="0"/>
                <a:cs typeface="Microsoft Sans Serif" pitchFamily="34" charset="0"/>
              </a:rPr>
              <a:t>or (1.8 x 10</a:t>
            </a:r>
            <a:r>
              <a:rPr lang="en-US" sz="2000" b="1" baseline="30000" dirty="0" smtClean="0">
                <a:latin typeface="Microsoft Sans Serif" pitchFamily="34" charset="0"/>
                <a:cs typeface="Microsoft Sans Serif" pitchFamily="34" charset="0"/>
              </a:rPr>
              <a:t>21</a:t>
            </a:r>
            <a:r>
              <a:rPr lang="en-US" sz="2000" b="1" dirty="0" smtClean="0">
                <a:latin typeface="Microsoft Sans Serif" pitchFamily="34" charset="0"/>
                <a:cs typeface="Microsoft Sans Serif" pitchFamily="34" charset="0"/>
              </a:rPr>
              <a:t>) and equal to:</a:t>
            </a:r>
            <a:endParaRPr lang="en-US" b="1" dirty="0" smtClean="0">
              <a:latin typeface="Microsoft Sans Serif" pitchFamily="34" charset="0"/>
              <a:cs typeface="Microsoft Sans Serif" pitchFamily="34" charset="0"/>
            </a:endParaRPr>
          </a:p>
          <a:p>
            <a:pPr marL="284163" indent="-176213">
              <a:buClr>
                <a:schemeClr val="accent6">
                  <a:lumMod val="75000"/>
                </a:schemeClr>
              </a:buClr>
              <a:buFont typeface="Arial" pitchFamily="34" charset="0"/>
              <a:buChar char="•"/>
            </a:pPr>
            <a:r>
              <a:rPr lang="en-US" sz="1900" b="1" dirty="0" smtClean="0">
                <a:solidFill>
                  <a:schemeClr val="accent6">
                    <a:lumMod val="75000"/>
                  </a:schemeClr>
                </a:solidFill>
                <a:latin typeface="Microsoft Sans Serif" pitchFamily="34" charset="0"/>
                <a:cs typeface="Microsoft Sans Serif" pitchFamily="34" charset="0"/>
              </a:rPr>
              <a:t>Every person in the U.S. tweeting 3 tweets/minute nonstop for 26,976 years, or</a:t>
            </a:r>
          </a:p>
          <a:p>
            <a:pPr marL="284163" indent="-176213">
              <a:buClr>
                <a:schemeClr val="accent6">
                  <a:lumMod val="75000"/>
                </a:schemeClr>
              </a:buClr>
              <a:buFont typeface="Arial" pitchFamily="34" charset="0"/>
              <a:buChar char="•"/>
            </a:pPr>
            <a:r>
              <a:rPr lang="en-US" sz="1900" b="1" dirty="0" smtClean="0">
                <a:solidFill>
                  <a:schemeClr val="accent6">
                    <a:lumMod val="75000"/>
                  </a:schemeClr>
                </a:solidFill>
                <a:latin typeface="Microsoft Sans Serif" pitchFamily="34" charset="0"/>
                <a:cs typeface="Microsoft Sans Serif" pitchFamily="34" charset="0"/>
              </a:rPr>
              <a:t>57.5 billion </a:t>
            </a:r>
            <a:r>
              <a:rPr lang="en-US" sz="1900" b="1" dirty="0" err="1" smtClean="0">
                <a:solidFill>
                  <a:schemeClr val="accent6">
                    <a:lumMod val="75000"/>
                  </a:schemeClr>
                </a:solidFill>
                <a:latin typeface="Microsoft Sans Serif" pitchFamily="34" charset="0"/>
                <a:cs typeface="Microsoft Sans Serif" pitchFamily="34" charset="0"/>
              </a:rPr>
              <a:t>iPads</a:t>
            </a:r>
            <a:r>
              <a:rPr lang="en-US" sz="1900" b="1" dirty="0" smtClean="0">
                <a:solidFill>
                  <a:schemeClr val="accent6">
                    <a:lumMod val="75000"/>
                  </a:schemeClr>
                </a:solidFill>
                <a:latin typeface="Microsoft Sans Serif" pitchFamily="34" charset="0"/>
                <a:cs typeface="Microsoft Sans Serif" pitchFamily="34" charset="0"/>
              </a:rPr>
              <a:t> - enough to build a wall around South America 20 feet high </a:t>
            </a:r>
          </a:p>
          <a:p>
            <a:pPr algn="ctr"/>
            <a:endParaRPr lang="en-US" b="1" dirty="0">
              <a:latin typeface="Microsoft Sans Serif" pitchFamily="34" charset="0"/>
              <a:cs typeface="Microsoft Sans Serif" pitchFamily="34" charset="0"/>
            </a:endParaRPr>
          </a:p>
        </p:txBody>
      </p:sp>
      <p:sp>
        <p:nvSpPr>
          <p:cNvPr id="22" name="Title 1"/>
          <p:cNvSpPr>
            <a:spLocks noGrp="1"/>
          </p:cNvSpPr>
          <p:nvPr>
            <p:ph type="title"/>
          </p:nvPr>
        </p:nvSpPr>
        <p:spPr>
          <a:xfrm>
            <a:off x="152400" y="-96595"/>
            <a:ext cx="8839200" cy="1163395"/>
          </a:xfrm>
        </p:spPr>
        <p:txBody>
          <a:bodyPr>
            <a:noAutofit/>
          </a:bodyPr>
          <a:lstStyle/>
          <a:p>
            <a:pPr algn="ctr">
              <a:lnSpc>
                <a:spcPct val="90000"/>
              </a:lnSpc>
            </a:pPr>
            <a:r>
              <a:rPr lang="en-US" sz="4800" dirty="0" smtClean="0">
                <a:solidFill>
                  <a:schemeClr val="tx1"/>
                </a:solidFill>
                <a:latin typeface="Microsoft Sans Serif" pitchFamily="34" charset="0"/>
                <a:cs typeface="Microsoft Sans Serif" pitchFamily="34" charset="0"/>
              </a:rPr>
              <a:t>So Really, What’s a Yottabyte?</a:t>
            </a:r>
            <a:endParaRPr lang="en-US" sz="4800" dirty="0">
              <a:solidFill>
                <a:schemeClr val="tx1"/>
              </a:solidFill>
              <a:latin typeface="Microsoft Sans Serif" pitchFamily="34" charset="0"/>
              <a:cs typeface="Microsoft Sans Serif" pitchFamily="34" charset="0"/>
            </a:endParaRPr>
          </a:p>
        </p:txBody>
      </p:sp>
      <p:sp>
        <p:nvSpPr>
          <p:cNvPr id="20" name="Rectangle 19"/>
          <p:cNvSpPr/>
          <p:nvPr/>
        </p:nvSpPr>
        <p:spPr>
          <a:xfrm>
            <a:off x="3733800" y="3403937"/>
            <a:ext cx="5410200" cy="1015663"/>
          </a:xfrm>
          <a:prstGeom prst="rect">
            <a:avLst/>
          </a:prstGeom>
        </p:spPr>
        <p:txBody>
          <a:bodyPr wrap="square">
            <a:spAutoFit/>
          </a:bodyPr>
          <a:lstStyle/>
          <a:p>
            <a:pPr algn="ctr"/>
            <a:r>
              <a:rPr lang="en-US" sz="2000" b="1" dirty="0" smtClean="0">
                <a:latin typeface="Microsoft Sans Serif" pitchFamily="34" charset="0"/>
                <a:cs typeface="Microsoft Sans Serif" pitchFamily="34" charset="0"/>
              </a:rPr>
              <a:t>All Human Knowledge Created Through 2003 (250,000 years)</a:t>
            </a:r>
          </a:p>
          <a:p>
            <a:pPr algn="ctr"/>
            <a:r>
              <a:rPr lang="en-US" sz="2000" b="1" dirty="0" smtClean="0">
                <a:solidFill>
                  <a:schemeClr val="accent6">
                    <a:lumMod val="75000"/>
                  </a:schemeClr>
                </a:solidFill>
                <a:latin typeface="Microsoft Sans Serif" pitchFamily="34" charset="0"/>
                <a:cs typeface="Microsoft Sans Serif" pitchFamily="34" charset="0"/>
              </a:rPr>
              <a:t>5 </a:t>
            </a:r>
            <a:r>
              <a:rPr lang="en-US" sz="2000" b="1" dirty="0" err="1" smtClean="0">
                <a:solidFill>
                  <a:schemeClr val="accent6">
                    <a:lumMod val="75000"/>
                  </a:schemeClr>
                </a:solidFill>
                <a:latin typeface="Microsoft Sans Serif" pitchFamily="34" charset="0"/>
                <a:cs typeface="Microsoft Sans Serif" pitchFamily="34" charset="0"/>
              </a:rPr>
              <a:t>Exabytes</a:t>
            </a:r>
            <a:r>
              <a:rPr lang="en-US" sz="2000" b="1" dirty="0" smtClean="0">
                <a:latin typeface="Microsoft Sans Serif" pitchFamily="34" charset="0"/>
                <a:cs typeface="Microsoft Sans Serif" pitchFamily="34" charset="0"/>
              </a:rPr>
              <a:t> or (5 x 10</a:t>
            </a:r>
            <a:r>
              <a:rPr lang="en-US" sz="2000" b="1" baseline="30000" dirty="0" smtClean="0">
                <a:latin typeface="Microsoft Sans Serif" pitchFamily="34" charset="0"/>
                <a:cs typeface="Microsoft Sans Serif" pitchFamily="34" charset="0"/>
              </a:rPr>
              <a:t>18</a:t>
            </a:r>
            <a:r>
              <a:rPr lang="en-US" sz="2000" b="1" dirty="0" smtClean="0">
                <a:latin typeface="Microsoft Sans Serif" pitchFamily="34" charset="0"/>
                <a:cs typeface="Microsoft Sans Serif" pitchFamily="34" charset="0"/>
              </a:rPr>
              <a:t>)</a:t>
            </a:r>
            <a:endParaRPr lang="en-US" sz="2000" b="1" dirty="0">
              <a:latin typeface="Microsoft Sans Serif" pitchFamily="34" charset="0"/>
              <a:cs typeface="Microsoft Sans Serif"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26"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wipe(down)">
                                      <p:cBhvr>
                                        <p:cTn id="9" dur="580">
                                          <p:stCondLst>
                                            <p:cond delay="0"/>
                                          </p:stCondLst>
                                        </p:cTn>
                                        <p:tgtEl>
                                          <p:spTgt spid="19"/>
                                        </p:tgtEl>
                                      </p:cBhvr>
                                    </p:animEffect>
                                    <p:anim calcmode="lin" valueType="num">
                                      <p:cBhvr>
                                        <p:cTn id="1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5" dur="26">
                                          <p:stCondLst>
                                            <p:cond delay="650"/>
                                          </p:stCondLst>
                                        </p:cTn>
                                        <p:tgtEl>
                                          <p:spTgt spid="19"/>
                                        </p:tgtEl>
                                      </p:cBhvr>
                                      <p:to x="100000" y="60000"/>
                                    </p:animScale>
                                    <p:animScale>
                                      <p:cBhvr>
                                        <p:cTn id="16" dur="166" decel="50000">
                                          <p:stCondLst>
                                            <p:cond delay="676"/>
                                          </p:stCondLst>
                                        </p:cTn>
                                        <p:tgtEl>
                                          <p:spTgt spid="19"/>
                                        </p:tgtEl>
                                      </p:cBhvr>
                                      <p:to x="100000" y="100000"/>
                                    </p:animScale>
                                    <p:animScale>
                                      <p:cBhvr>
                                        <p:cTn id="17" dur="26">
                                          <p:stCondLst>
                                            <p:cond delay="1312"/>
                                          </p:stCondLst>
                                        </p:cTn>
                                        <p:tgtEl>
                                          <p:spTgt spid="19"/>
                                        </p:tgtEl>
                                      </p:cBhvr>
                                      <p:to x="100000" y="80000"/>
                                    </p:animScale>
                                    <p:animScale>
                                      <p:cBhvr>
                                        <p:cTn id="18" dur="166" decel="50000">
                                          <p:stCondLst>
                                            <p:cond delay="1338"/>
                                          </p:stCondLst>
                                        </p:cTn>
                                        <p:tgtEl>
                                          <p:spTgt spid="19"/>
                                        </p:tgtEl>
                                      </p:cBhvr>
                                      <p:to x="100000" y="100000"/>
                                    </p:animScale>
                                    <p:animScale>
                                      <p:cBhvr>
                                        <p:cTn id="19" dur="26">
                                          <p:stCondLst>
                                            <p:cond delay="1642"/>
                                          </p:stCondLst>
                                        </p:cTn>
                                        <p:tgtEl>
                                          <p:spTgt spid="19"/>
                                        </p:tgtEl>
                                      </p:cBhvr>
                                      <p:to x="100000" y="90000"/>
                                    </p:animScale>
                                    <p:animScale>
                                      <p:cBhvr>
                                        <p:cTn id="20" dur="166" decel="50000">
                                          <p:stCondLst>
                                            <p:cond delay="1668"/>
                                          </p:stCondLst>
                                        </p:cTn>
                                        <p:tgtEl>
                                          <p:spTgt spid="19"/>
                                        </p:tgtEl>
                                      </p:cBhvr>
                                      <p:to x="100000" y="100000"/>
                                    </p:animScale>
                                    <p:animScale>
                                      <p:cBhvr>
                                        <p:cTn id="21" dur="26">
                                          <p:stCondLst>
                                            <p:cond delay="1808"/>
                                          </p:stCondLst>
                                        </p:cTn>
                                        <p:tgtEl>
                                          <p:spTgt spid="19"/>
                                        </p:tgtEl>
                                      </p:cBhvr>
                                      <p:to x="100000" y="95000"/>
                                    </p:animScale>
                                    <p:animScale>
                                      <p:cBhvr>
                                        <p:cTn id="22" dur="166" decel="50000">
                                          <p:stCondLst>
                                            <p:cond delay="1834"/>
                                          </p:stCondLst>
                                        </p:cTn>
                                        <p:tgtEl>
                                          <p:spTgt spid="19"/>
                                        </p:tgtEl>
                                      </p:cBhvr>
                                      <p:to x="100000" y="100000"/>
                                    </p:animScale>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80">
                                          <p:stCondLst>
                                            <p:cond delay="0"/>
                                          </p:stCondLst>
                                        </p:cTn>
                                        <p:tgtEl>
                                          <p:spTgt spid="27"/>
                                        </p:tgtEl>
                                      </p:cBhvr>
                                    </p:animEffect>
                                    <p:anim calcmode="lin" valueType="num">
                                      <p:cBhvr>
                                        <p:cTn id="5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5" dur="26">
                                          <p:stCondLst>
                                            <p:cond delay="650"/>
                                          </p:stCondLst>
                                        </p:cTn>
                                        <p:tgtEl>
                                          <p:spTgt spid="27"/>
                                        </p:tgtEl>
                                      </p:cBhvr>
                                      <p:to x="100000" y="60000"/>
                                    </p:animScale>
                                    <p:animScale>
                                      <p:cBhvr>
                                        <p:cTn id="56" dur="166" decel="50000">
                                          <p:stCondLst>
                                            <p:cond delay="676"/>
                                          </p:stCondLst>
                                        </p:cTn>
                                        <p:tgtEl>
                                          <p:spTgt spid="27"/>
                                        </p:tgtEl>
                                      </p:cBhvr>
                                      <p:to x="100000" y="100000"/>
                                    </p:animScale>
                                    <p:animScale>
                                      <p:cBhvr>
                                        <p:cTn id="57" dur="26">
                                          <p:stCondLst>
                                            <p:cond delay="1312"/>
                                          </p:stCondLst>
                                        </p:cTn>
                                        <p:tgtEl>
                                          <p:spTgt spid="27"/>
                                        </p:tgtEl>
                                      </p:cBhvr>
                                      <p:to x="100000" y="80000"/>
                                    </p:animScale>
                                    <p:animScale>
                                      <p:cBhvr>
                                        <p:cTn id="58" dur="166" decel="50000">
                                          <p:stCondLst>
                                            <p:cond delay="1338"/>
                                          </p:stCondLst>
                                        </p:cTn>
                                        <p:tgtEl>
                                          <p:spTgt spid="27"/>
                                        </p:tgtEl>
                                      </p:cBhvr>
                                      <p:to x="100000" y="100000"/>
                                    </p:animScale>
                                    <p:animScale>
                                      <p:cBhvr>
                                        <p:cTn id="59" dur="26">
                                          <p:stCondLst>
                                            <p:cond delay="1642"/>
                                          </p:stCondLst>
                                        </p:cTn>
                                        <p:tgtEl>
                                          <p:spTgt spid="27"/>
                                        </p:tgtEl>
                                      </p:cBhvr>
                                      <p:to x="100000" y="90000"/>
                                    </p:animScale>
                                    <p:animScale>
                                      <p:cBhvr>
                                        <p:cTn id="60" dur="166" decel="50000">
                                          <p:stCondLst>
                                            <p:cond delay="1668"/>
                                          </p:stCondLst>
                                        </p:cTn>
                                        <p:tgtEl>
                                          <p:spTgt spid="27"/>
                                        </p:tgtEl>
                                      </p:cBhvr>
                                      <p:to x="100000" y="100000"/>
                                    </p:animScale>
                                    <p:animScale>
                                      <p:cBhvr>
                                        <p:cTn id="61" dur="26">
                                          <p:stCondLst>
                                            <p:cond delay="1808"/>
                                          </p:stCondLst>
                                        </p:cTn>
                                        <p:tgtEl>
                                          <p:spTgt spid="27"/>
                                        </p:tgtEl>
                                      </p:cBhvr>
                                      <p:to x="100000" y="95000"/>
                                    </p:animScale>
                                    <p:animScale>
                                      <p:cBhvr>
                                        <p:cTn id="62" dur="166" decel="50000">
                                          <p:stCondLst>
                                            <p:cond delay="1834"/>
                                          </p:stCondLst>
                                        </p:cTn>
                                        <p:tgtEl>
                                          <p:spTgt spid="27"/>
                                        </p:tgtEl>
                                      </p:cBhvr>
                                      <p:to x="100000" y="100000"/>
                                    </p:animScale>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7" grpId="0" animBg="1"/>
      <p:bldP spid="15" grpId="0"/>
      <p:bldP spid="17" grpId="0"/>
      <p:bldP spid="22"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511737"/>
            <a:ext cx="8839200" cy="605294"/>
          </a:xfrm>
          <a:prstGeom prst="rect">
            <a:avLst/>
          </a:prstGeom>
          <a:noFill/>
        </p:spPr>
        <p:txBody>
          <a:bodyPr wrap="square" rtlCol="0">
            <a:spAutoFit/>
          </a:bodyPr>
          <a:lstStyle/>
          <a:p>
            <a:pPr algn="ctr">
              <a:lnSpc>
                <a:spcPts val="4000"/>
              </a:lnSpc>
            </a:pPr>
            <a:r>
              <a:rPr lang="en-US" sz="5400" spc="-150" dirty="0" smtClean="0">
                <a:latin typeface="Microsoft Sans Serif" pitchFamily="34" charset="0"/>
                <a:ea typeface="Kozuka Mincho Pro H" pitchFamily="18" charset="-128"/>
                <a:cs typeface="Microsoft Sans Serif" pitchFamily="34" charset="0"/>
              </a:rPr>
              <a:t>Consider Shared Services</a:t>
            </a:r>
          </a:p>
        </p:txBody>
      </p:sp>
      <p:sp>
        <p:nvSpPr>
          <p:cNvPr id="11" name="TextBox 10"/>
          <p:cNvSpPr txBox="1"/>
          <p:nvPr/>
        </p:nvSpPr>
        <p:spPr>
          <a:xfrm>
            <a:off x="152400" y="1295400"/>
            <a:ext cx="8915400" cy="5118324"/>
          </a:xfrm>
          <a:prstGeom prst="rect">
            <a:avLst/>
          </a:prstGeom>
          <a:noFill/>
          <a:ln>
            <a:noFill/>
          </a:ln>
        </p:spPr>
        <p:txBody>
          <a:bodyPr wrap="square" rtlCol="0">
            <a:spAutoFit/>
          </a:bodyPr>
          <a:lstStyle/>
          <a:p>
            <a:pPr marL="349250" indent="-349250">
              <a:lnSpc>
                <a:spcPct val="90000"/>
              </a:lnSpc>
              <a:spcAft>
                <a:spcPts val="1400"/>
              </a:spcAft>
              <a:buFont typeface="Arial" pitchFamily="34" charset="0"/>
              <a:buChar char="•"/>
            </a:pPr>
            <a:r>
              <a:rPr lang="en-US" sz="3600" dirty="0" smtClean="0">
                <a:latin typeface="Microsoft Sans Serif" pitchFamily="34" charset="0"/>
                <a:cs typeface="Microsoft Sans Serif" pitchFamily="34" charset="0"/>
              </a:rPr>
              <a:t>Shared services is a model for the use of some computer systems and applications</a:t>
            </a:r>
          </a:p>
          <a:p>
            <a:pPr marL="349250" indent="-349250">
              <a:lnSpc>
                <a:spcPct val="90000"/>
              </a:lnSpc>
              <a:spcAft>
                <a:spcPts val="1400"/>
              </a:spcAft>
              <a:buFont typeface="Arial" pitchFamily="34" charset="0"/>
              <a:buChar char="•"/>
            </a:pPr>
            <a:r>
              <a:rPr lang="en-US" sz="3600" dirty="0" smtClean="0">
                <a:latin typeface="Microsoft Sans Serif" pitchFamily="34" charset="0"/>
                <a:cs typeface="Microsoft Sans Serif" pitchFamily="34" charset="0"/>
              </a:rPr>
              <a:t>System development, enhancement, administration and maintenance are centralized</a:t>
            </a:r>
          </a:p>
          <a:p>
            <a:pPr marL="349250" indent="-349250">
              <a:lnSpc>
                <a:spcPct val="90000"/>
              </a:lnSpc>
              <a:spcAft>
                <a:spcPts val="1400"/>
              </a:spcAft>
              <a:buFont typeface="Arial" pitchFamily="34" charset="0"/>
              <a:buChar char="•"/>
            </a:pPr>
            <a:r>
              <a:rPr lang="en-US" sz="3600" dirty="0" smtClean="0">
                <a:latin typeface="Microsoft Sans Serif" pitchFamily="34" charset="0"/>
                <a:cs typeface="Microsoft Sans Serif" pitchFamily="34" charset="0"/>
              </a:rPr>
              <a:t>Larger user groups create economies of scale for development and use</a:t>
            </a:r>
          </a:p>
          <a:p>
            <a:pPr marL="349250" indent="-349250">
              <a:lnSpc>
                <a:spcPct val="90000"/>
              </a:lnSpc>
              <a:spcAft>
                <a:spcPts val="1400"/>
              </a:spcAft>
              <a:buFont typeface="Arial" pitchFamily="34" charset="0"/>
              <a:buChar char="•"/>
            </a:pPr>
            <a:r>
              <a:rPr lang="en-US" sz="3600" dirty="0" smtClean="0">
                <a:latin typeface="Microsoft Sans Serif" pitchFamily="34" charset="0"/>
                <a:cs typeface="Microsoft Sans Serif" pitchFamily="34" charset="0"/>
              </a:rPr>
              <a:t>Users share the costs, based on the level of service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C:\Documents and Settings\lcota\Local Settings\Temporary Internet Files\Content.IE5\TFJRP90E\MPj04364130000[1].jpg"/>
          <p:cNvPicPr>
            <a:picLocks noChangeAspect="1" noChangeArrowheads="1"/>
          </p:cNvPicPr>
          <p:nvPr/>
        </p:nvPicPr>
        <p:blipFill>
          <a:blip r:embed="rId3"/>
          <a:srcRect/>
          <a:stretch>
            <a:fillRect/>
          </a:stretch>
        </p:blipFill>
        <p:spPr bwMode="auto">
          <a:xfrm flipH="1">
            <a:off x="0" y="0"/>
            <a:ext cx="9144000" cy="6858000"/>
          </a:xfrm>
          <a:prstGeom prst="rect">
            <a:avLst/>
          </a:prstGeom>
          <a:noFill/>
        </p:spPr>
      </p:pic>
      <p:sp>
        <p:nvSpPr>
          <p:cNvPr id="14" name="Rectangle 13"/>
          <p:cNvSpPr/>
          <p:nvPr/>
        </p:nvSpPr>
        <p:spPr>
          <a:xfrm>
            <a:off x="0" y="0"/>
            <a:ext cx="9144000" cy="685800"/>
          </a:xfrm>
          <a:prstGeom prst="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 name="TextBox 5"/>
          <p:cNvSpPr txBox="1"/>
          <p:nvPr/>
        </p:nvSpPr>
        <p:spPr>
          <a:xfrm>
            <a:off x="152400" y="39123"/>
            <a:ext cx="8839200" cy="605294"/>
          </a:xfrm>
          <a:prstGeom prst="rect">
            <a:avLst/>
          </a:prstGeom>
          <a:noFill/>
        </p:spPr>
        <p:txBody>
          <a:bodyPr wrap="square" rtlCol="0">
            <a:spAutoFit/>
          </a:bodyPr>
          <a:lstStyle/>
          <a:p>
            <a:pPr algn="ctr">
              <a:lnSpc>
                <a:spcPts val="4000"/>
              </a:lnSpc>
            </a:pPr>
            <a:r>
              <a:rPr lang="en-US" sz="3800" b="1" spc="-150" dirty="0" smtClean="0">
                <a:effectLst>
                  <a:outerShdw blurRad="38100" dist="38100" dir="2700000" algn="tl">
                    <a:srgbClr val="000000">
                      <a:alpha val="43137"/>
                    </a:srgbClr>
                  </a:outerShdw>
                </a:effectLst>
                <a:latin typeface="Microsoft Sans Serif" pitchFamily="34" charset="0"/>
                <a:ea typeface="Kozuka Mincho Pro H" pitchFamily="18" charset="-128"/>
                <a:cs typeface="Microsoft Sans Serif" pitchFamily="34" charset="0"/>
              </a:rPr>
              <a:t>CA Assessors’ SDR/e-SDR Shared Service</a:t>
            </a:r>
          </a:p>
        </p:txBody>
      </p:sp>
      <p:sp>
        <p:nvSpPr>
          <p:cNvPr id="15" name="Oval 14"/>
          <p:cNvSpPr/>
          <p:nvPr/>
        </p:nvSpPr>
        <p:spPr>
          <a:xfrm>
            <a:off x="6477000" y="3962400"/>
            <a:ext cx="2438400" cy="243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0" y="685800"/>
            <a:ext cx="9144000" cy="964367"/>
          </a:xfrm>
          <a:prstGeom prst="rect">
            <a:avLst/>
          </a:prstGeom>
          <a:noFill/>
        </p:spPr>
        <p:txBody>
          <a:bodyPr wrap="square" rtlCol="0">
            <a:spAutoFit/>
          </a:bodyPr>
          <a:lstStyle/>
          <a:p>
            <a:pPr algn="ctr">
              <a:lnSpc>
                <a:spcPts val="3400"/>
              </a:lnSpc>
            </a:pPr>
            <a:r>
              <a:rPr lang="en-US" sz="3000" b="1" dirty="0" smtClean="0">
                <a:solidFill>
                  <a:schemeClr val="bg1"/>
                </a:solidFill>
                <a:latin typeface="Microsoft Sans Serif" pitchFamily="34" charset="0"/>
                <a:cs typeface="Microsoft Sans Serif" pitchFamily="34" charset="0"/>
              </a:rPr>
              <a:t>40 California Counties Use The System To Receive Business Property Statements e-Filed Worldwide</a:t>
            </a:r>
          </a:p>
        </p:txBody>
      </p:sp>
      <p:grpSp>
        <p:nvGrpSpPr>
          <p:cNvPr id="2" name="Group 67"/>
          <p:cNvGrpSpPr/>
          <p:nvPr/>
        </p:nvGrpSpPr>
        <p:grpSpPr>
          <a:xfrm>
            <a:off x="152400" y="5080101"/>
            <a:ext cx="1288962" cy="1473099"/>
            <a:chOff x="1981201" y="2286000"/>
            <a:chExt cx="1288962" cy="1473099"/>
          </a:xfrm>
        </p:grpSpPr>
        <p:pic>
          <p:nvPicPr>
            <p:cNvPr id="87" name="Picture 3" descr="C:\Documents and Settings\lcota\Local Settings\Temporary Internet Files\Content.IE5\WHAFS16R\MCj04348430000[1].png"/>
            <p:cNvPicPr>
              <a:picLocks noChangeAspect="1" noChangeArrowheads="1"/>
            </p:cNvPicPr>
            <p:nvPr/>
          </p:nvPicPr>
          <p:blipFill>
            <a:blip r:embed="rId4"/>
            <a:srcRect/>
            <a:stretch>
              <a:fillRect/>
            </a:stretch>
          </p:blipFill>
          <p:spPr bwMode="auto">
            <a:xfrm>
              <a:off x="1981201" y="2286000"/>
              <a:ext cx="1288962" cy="1473099"/>
            </a:xfrm>
            <a:prstGeom prst="rect">
              <a:avLst/>
            </a:prstGeom>
            <a:noFill/>
          </p:spPr>
        </p:pic>
        <p:pic>
          <p:nvPicPr>
            <p:cNvPr id="1026" name="Picture 2"/>
            <p:cNvPicPr>
              <a:picLocks noChangeAspect="1" noChangeArrowheads="1"/>
            </p:cNvPicPr>
            <p:nvPr/>
          </p:nvPicPr>
          <p:blipFill>
            <a:blip r:embed="rId5" cstate="print"/>
            <a:srcRect l="792" t="9683" r="26717" b="7570"/>
            <a:stretch>
              <a:fillRect/>
            </a:stretch>
          </p:blipFill>
          <p:spPr bwMode="auto">
            <a:xfrm rot="21068607">
              <a:off x="2195709" y="2400496"/>
              <a:ext cx="976247" cy="882412"/>
            </a:xfrm>
            <a:prstGeom prst="rect">
              <a:avLst/>
            </a:prstGeom>
            <a:noFill/>
            <a:ln w="28575">
              <a:noFill/>
              <a:miter lim="800000"/>
              <a:headEnd/>
              <a:tailEnd/>
            </a:ln>
            <a:effectLst/>
          </p:spPr>
        </p:pic>
      </p:grpSp>
      <p:pic>
        <p:nvPicPr>
          <p:cNvPr id="23" name="Picture 22" descr="SEAL.TIF"/>
          <p:cNvPicPr>
            <a:picLocks noChangeAspect="1"/>
          </p:cNvPicPr>
          <p:nvPr/>
        </p:nvPicPr>
        <p:blipFill>
          <a:blip r:embed="rId6" cstate="print"/>
          <a:stretch>
            <a:fillRect/>
          </a:stretch>
        </p:blipFill>
        <p:spPr>
          <a:xfrm>
            <a:off x="5410200" y="4644866"/>
            <a:ext cx="990600" cy="990600"/>
          </a:xfrm>
          <a:prstGeom prst="rect">
            <a:avLst/>
          </a:prstGeom>
        </p:spPr>
      </p:pic>
      <p:pic>
        <p:nvPicPr>
          <p:cNvPr id="8194" name="Picture 2" descr="http://aspqa1.ocgov.com/sdr/images/counties/la_logo.gif"/>
          <p:cNvPicPr>
            <a:picLocks noChangeAspect="1" noChangeArrowheads="1"/>
          </p:cNvPicPr>
          <p:nvPr/>
        </p:nvPicPr>
        <p:blipFill>
          <a:blip r:embed="rId7"/>
          <a:srcRect/>
          <a:stretch>
            <a:fillRect/>
          </a:stretch>
        </p:blipFill>
        <p:spPr bwMode="auto">
          <a:xfrm>
            <a:off x="8001000" y="3730466"/>
            <a:ext cx="1066800" cy="1060133"/>
          </a:xfrm>
          <a:prstGeom prst="rect">
            <a:avLst/>
          </a:prstGeom>
          <a:noFill/>
        </p:spPr>
      </p:pic>
      <p:pic>
        <p:nvPicPr>
          <p:cNvPr id="8198" name="Picture 6" descr="http://aspqa1.ocgov.com/sdr/images/counties/Sacramento_logo.gif"/>
          <p:cNvPicPr>
            <a:picLocks noChangeAspect="1" noChangeArrowheads="1"/>
          </p:cNvPicPr>
          <p:nvPr/>
        </p:nvPicPr>
        <p:blipFill>
          <a:blip r:embed="rId8"/>
          <a:srcRect/>
          <a:stretch>
            <a:fillRect/>
          </a:stretch>
        </p:blipFill>
        <p:spPr bwMode="auto">
          <a:xfrm>
            <a:off x="4819650" y="3730466"/>
            <a:ext cx="1076325" cy="1076325"/>
          </a:xfrm>
          <a:prstGeom prst="rect">
            <a:avLst/>
          </a:prstGeom>
          <a:noFill/>
        </p:spPr>
      </p:pic>
      <p:pic>
        <p:nvPicPr>
          <p:cNvPr id="8200" name="Picture 8" descr="http://aspqa1.ocgov.com/sdr/images/counties/SanDiego_Logo.gif"/>
          <p:cNvPicPr>
            <a:picLocks noChangeAspect="1" noChangeArrowheads="1"/>
          </p:cNvPicPr>
          <p:nvPr/>
        </p:nvPicPr>
        <p:blipFill>
          <a:blip r:embed="rId9"/>
          <a:srcRect/>
          <a:stretch>
            <a:fillRect/>
          </a:stretch>
        </p:blipFill>
        <p:spPr bwMode="auto">
          <a:xfrm>
            <a:off x="3733800" y="3730466"/>
            <a:ext cx="1076325" cy="1076325"/>
          </a:xfrm>
          <a:prstGeom prst="rect">
            <a:avLst/>
          </a:prstGeom>
          <a:noFill/>
        </p:spPr>
      </p:pic>
      <p:pic>
        <p:nvPicPr>
          <p:cNvPr id="8202" name="Picture 10" descr="http://aspqa1.ocgov.com/sdr/images/counties/Stanislaus.gif"/>
          <p:cNvPicPr>
            <a:picLocks noChangeAspect="1" noChangeArrowheads="1"/>
          </p:cNvPicPr>
          <p:nvPr/>
        </p:nvPicPr>
        <p:blipFill>
          <a:blip r:embed="rId10"/>
          <a:srcRect/>
          <a:stretch>
            <a:fillRect/>
          </a:stretch>
        </p:blipFill>
        <p:spPr bwMode="auto">
          <a:xfrm>
            <a:off x="7762875" y="5553075"/>
            <a:ext cx="1381125" cy="1381125"/>
          </a:xfrm>
          <a:prstGeom prst="rect">
            <a:avLst/>
          </a:prstGeom>
          <a:noFill/>
        </p:spPr>
      </p:pic>
      <p:pic>
        <p:nvPicPr>
          <p:cNvPr id="8204" name="Picture 12" descr="http://aspqa1.ocgov.com/sdr/images/counties/eldorado_logo.gif"/>
          <p:cNvPicPr>
            <a:picLocks noChangeAspect="1" noChangeArrowheads="1"/>
          </p:cNvPicPr>
          <p:nvPr/>
        </p:nvPicPr>
        <p:blipFill>
          <a:blip r:embed="rId11"/>
          <a:srcRect/>
          <a:stretch>
            <a:fillRect/>
          </a:stretch>
        </p:blipFill>
        <p:spPr bwMode="auto">
          <a:xfrm>
            <a:off x="6477000" y="4644866"/>
            <a:ext cx="1066800" cy="1066800"/>
          </a:xfrm>
          <a:prstGeom prst="rect">
            <a:avLst/>
          </a:prstGeom>
          <a:noFill/>
        </p:spPr>
      </p:pic>
      <p:pic>
        <p:nvPicPr>
          <p:cNvPr id="8206" name="Picture 14" descr="http://aspqa1.ocgov.com/sdr/images/counties/Marin_logo.gif"/>
          <p:cNvPicPr>
            <a:picLocks noChangeAspect="1" noChangeArrowheads="1"/>
          </p:cNvPicPr>
          <p:nvPr/>
        </p:nvPicPr>
        <p:blipFill>
          <a:blip r:embed="rId12"/>
          <a:srcRect/>
          <a:stretch>
            <a:fillRect/>
          </a:stretch>
        </p:blipFill>
        <p:spPr bwMode="auto">
          <a:xfrm>
            <a:off x="7543800" y="4644866"/>
            <a:ext cx="1028700" cy="1099646"/>
          </a:xfrm>
          <a:prstGeom prst="rect">
            <a:avLst/>
          </a:prstGeom>
          <a:noFill/>
        </p:spPr>
      </p:pic>
      <p:pic>
        <p:nvPicPr>
          <p:cNvPr id="17" name="Picture 16" descr="SANTACLARECOUNTYSEAL.gif"/>
          <p:cNvPicPr>
            <a:picLocks noChangeAspect="1"/>
          </p:cNvPicPr>
          <p:nvPr/>
        </p:nvPicPr>
        <p:blipFill>
          <a:blip r:embed="rId13"/>
          <a:stretch>
            <a:fillRect/>
          </a:stretch>
        </p:blipFill>
        <p:spPr>
          <a:xfrm>
            <a:off x="7010400" y="3730466"/>
            <a:ext cx="990600" cy="990600"/>
          </a:xfrm>
          <a:prstGeom prst="rect">
            <a:avLst/>
          </a:prstGeom>
        </p:spPr>
      </p:pic>
      <p:pic>
        <p:nvPicPr>
          <p:cNvPr id="19" name="Picture 18" descr="SFseal.gif"/>
          <p:cNvPicPr>
            <a:picLocks noChangeAspect="1"/>
          </p:cNvPicPr>
          <p:nvPr/>
        </p:nvPicPr>
        <p:blipFill>
          <a:blip r:embed="rId14"/>
          <a:stretch>
            <a:fillRect/>
          </a:stretch>
        </p:blipFill>
        <p:spPr>
          <a:xfrm>
            <a:off x="5943600" y="3730466"/>
            <a:ext cx="990600" cy="1010024"/>
          </a:xfrm>
          <a:prstGeom prst="rect">
            <a:avLst/>
          </a:prstGeom>
        </p:spPr>
      </p:pic>
      <p:pic>
        <p:nvPicPr>
          <p:cNvPr id="8208" name="Picture 16" descr="http://aspqa1.ocgov.com/sdr/images/counties/mendocino_logo.gif"/>
          <p:cNvPicPr>
            <a:picLocks noChangeAspect="1" noChangeArrowheads="1"/>
          </p:cNvPicPr>
          <p:nvPr/>
        </p:nvPicPr>
        <p:blipFill>
          <a:blip r:embed="rId15"/>
          <a:srcRect/>
          <a:stretch>
            <a:fillRect/>
          </a:stretch>
        </p:blipFill>
        <p:spPr bwMode="auto">
          <a:xfrm>
            <a:off x="4876800" y="5701553"/>
            <a:ext cx="971550" cy="971550"/>
          </a:xfrm>
          <a:prstGeom prst="rect">
            <a:avLst/>
          </a:prstGeom>
          <a:noFill/>
        </p:spPr>
      </p:pic>
      <p:pic>
        <p:nvPicPr>
          <p:cNvPr id="8210" name="Picture 18" descr="http://aspqa1.ocgov.com/sdr/images/counties/Placer_Logo.gif"/>
          <p:cNvPicPr>
            <a:picLocks noChangeAspect="1" noChangeArrowheads="1"/>
          </p:cNvPicPr>
          <p:nvPr/>
        </p:nvPicPr>
        <p:blipFill>
          <a:blip r:embed="rId16"/>
          <a:srcRect/>
          <a:stretch>
            <a:fillRect/>
          </a:stretch>
        </p:blipFill>
        <p:spPr bwMode="auto">
          <a:xfrm>
            <a:off x="5867400" y="5701553"/>
            <a:ext cx="1076325" cy="1076325"/>
          </a:xfrm>
          <a:prstGeom prst="rect">
            <a:avLst/>
          </a:prstGeom>
          <a:noFill/>
        </p:spPr>
      </p:pic>
      <p:pic>
        <p:nvPicPr>
          <p:cNvPr id="8212" name="Picture 20" descr="http://aspqa1.ocgov.com/sdr/images/counties/Sonoma_Logo.gif"/>
          <p:cNvPicPr>
            <a:picLocks noChangeAspect="1" noChangeArrowheads="1"/>
          </p:cNvPicPr>
          <p:nvPr/>
        </p:nvPicPr>
        <p:blipFill>
          <a:blip r:embed="rId17"/>
          <a:srcRect/>
          <a:stretch>
            <a:fillRect/>
          </a:stretch>
        </p:blipFill>
        <p:spPr bwMode="auto">
          <a:xfrm>
            <a:off x="6934199" y="5701553"/>
            <a:ext cx="1080247" cy="1080247"/>
          </a:xfrm>
          <a:prstGeom prst="rect">
            <a:avLst/>
          </a:prstGeom>
          <a:noFill/>
        </p:spPr>
      </p:pic>
      <p:grpSp>
        <p:nvGrpSpPr>
          <p:cNvPr id="5" name="Group 40"/>
          <p:cNvGrpSpPr/>
          <p:nvPr/>
        </p:nvGrpSpPr>
        <p:grpSpPr>
          <a:xfrm>
            <a:off x="76200" y="1676400"/>
            <a:ext cx="4619714" cy="4953000"/>
            <a:chOff x="76200" y="1676400"/>
            <a:chExt cx="4619714" cy="4953000"/>
          </a:xfrm>
        </p:grpSpPr>
        <p:pic>
          <p:nvPicPr>
            <p:cNvPr id="3" name="Picture 2" descr="http://www.gec-bsa.org/fs/page/000408/californacounties.gif"/>
            <p:cNvPicPr>
              <a:picLocks noChangeAspect="1" noChangeArrowheads="1"/>
            </p:cNvPicPr>
            <p:nvPr/>
          </p:nvPicPr>
          <p:blipFill>
            <a:blip r:embed="rId18"/>
            <a:srcRect/>
            <a:stretch>
              <a:fillRect/>
            </a:stretch>
          </p:blipFill>
          <p:spPr bwMode="auto">
            <a:xfrm>
              <a:off x="76200" y="1676400"/>
              <a:ext cx="4619714" cy="4953000"/>
            </a:xfrm>
            <a:prstGeom prst="rect">
              <a:avLst/>
            </a:prstGeom>
            <a:noFill/>
          </p:spPr>
        </p:pic>
        <p:cxnSp>
          <p:nvCxnSpPr>
            <p:cNvPr id="39" name="Straight Connector 38"/>
            <p:cNvCxnSpPr/>
            <p:nvPr/>
          </p:nvCxnSpPr>
          <p:spPr>
            <a:xfrm rot="16200000" flipH="1">
              <a:off x="-342900" y="2705100"/>
              <a:ext cx="3733800" cy="25908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3124200" y="5410200"/>
              <a:ext cx="609600" cy="5334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190500" y="2857500"/>
              <a:ext cx="4038600" cy="22860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52400" y="3200400"/>
              <a:ext cx="4038600" cy="16002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437606" y="5181600"/>
              <a:ext cx="1372394" cy="305594"/>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2971800" y="6019800"/>
              <a:ext cx="1143000" cy="762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2971800" y="6019800"/>
              <a:ext cx="609600" cy="4572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5181600"/>
              <a:ext cx="1143000" cy="8382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1866900" y="4914900"/>
              <a:ext cx="1981200" cy="2286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47800" y="4648200"/>
              <a:ext cx="1524000" cy="13716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609600" y="3657600"/>
              <a:ext cx="2438400" cy="22860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4800" y="3352800"/>
              <a:ext cx="2895600" cy="24384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19100" y="3467100"/>
              <a:ext cx="3962400" cy="11430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981200" y="5562600"/>
              <a:ext cx="990600" cy="457200"/>
            </a:xfrm>
            <a:prstGeom prst="line">
              <a:avLst/>
            </a:prstGeom>
            <a:ln w="28575">
              <a:solidFill>
                <a:schemeClr val="tx1"/>
              </a:solidFill>
              <a:prstDash val="lg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4" name="Picture 33" descr="SEAL.TIF"/>
            <p:cNvPicPr>
              <a:picLocks noChangeAspect="1"/>
            </p:cNvPicPr>
            <p:nvPr/>
          </p:nvPicPr>
          <p:blipFill>
            <a:blip r:embed="rId19" cstate="print"/>
            <a:stretch>
              <a:fillRect/>
            </a:stretch>
          </p:blipFill>
          <p:spPr>
            <a:xfrm>
              <a:off x="2819400" y="5867400"/>
              <a:ext cx="381000" cy="381000"/>
            </a:xfrm>
            <a:prstGeom prst="rect">
              <a:avLst/>
            </a:prstGeom>
            <a:solidFill>
              <a:schemeClr val="tx1"/>
            </a:solidFill>
            <a:ln>
              <a:noFill/>
            </a:ln>
            <a:effectLst>
              <a:glow rad="63500">
                <a:schemeClr val="accent2">
                  <a:satMod val="175000"/>
                  <a:alpha val="40000"/>
                </a:schemeClr>
              </a:glow>
            </a:effectLst>
          </p:spPr>
        </p:pic>
      </p:grpSp>
      <p:sp>
        <p:nvSpPr>
          <p:cNvPr id="13" name="TextBox 12"/>
          <p:cNvSpPr txBox="1"/>
          <p:nvPr/>
        </p:nvSpPr>
        <p:spPr>
          <a:xfrm>
            <a:off x="3618128" y="1671697"/>
            <a:ext cx="5525872" cy="2062103"/>
          </a:xfrm>
          <a:prstGeom prst="rect">
            <a:avLst/>
          </a:prstGeom>
          <a:noFill/>
        </p:spPr>
        <p:txBody>
          <a:bodyPr wrap="none" rtlCol="0">
            <a:spAutoFit/>
          </a:bodyPr>
          <a:lstStyle/>
          <a:p>
            <a:pPr>
              <a:spcAft>
                <a:spcPts val="600"/>
              </a:spcAft>
            </a:pPr>
            <a:r>
              <a:rPr lang="en-US" sz="2400" b="1" dirty="0" smtClean="0">
                <a:solidFill>
                  <a:schemeClr val="bg1"/>
                </a:solidFill>
                <a:latin typeface="Microsoft Sans Serif" pitchFamily="34" charset="0"/>
                <a:cs typeface="Microsoft Sans Serif" pitchFamily="34" charset="0"/>
              </a:rPr>
              <a:t>One county provides the network</a:t>
            </a:r>
          </a:p>
          <a:p>
            <a:pPr lvl="1" indent="-228600">
              <a:spcAft>
                <a:spcPts val="600"/>
              </a:spcAft>
              <a:buFont typeface="Wingdings" pitchFamily="2" charset="2"/>
              <a:buChar char="§"/>
            </a:pPr>
            <a:r>
              <a:rPr lang="en-US" b="1" dirty="0" smtClean="0">
                <a:solidFill>
                  <a:schemeClr val="bg1"/>
                </a:solidFill>
                <a:latin typeface="Microsoft Sans Serif" pitchFamily="34" charset="0"/>
                <a:cs typeface="Microsoft Sans Serif" pitchFamily="34" charset="0"/>
              </a:rPr>
              <a:t>Software and annual updates</a:t>
            </a:r>
          </a:p>
          <a:p>
            <a:pPr lvl="1" indent="-228600">
              <a:spcAft>
                <a:spcPts val="600"/>
              </a:spcAft>
              <a:buFont typeface="Wingdings" pitchFamily="2" charset="2"/>
              <a:buChar char="§"/>
            </a:pPr>
            <a:r>
              <a:rPr lang="en-US" b="1" dirty="0" smtClean="0">
                <a:solidFill>
                  <a:schemeClr val="bg1"/>
                </a:solidFill>
                <a:latin typeface="Microsoft Sans Serif" pitchFamily="34" charset="0"/>
                <a:cs typeface="Microsoft Sans Serif" pitchFamily="34" charset="0"/>
              </a:rPr>
              <a:t>Hardware servers/storage/security</a:t>
            </a:r>
          </a:p>
          <a:p>
            <a:pPr indent="-228600">
              <a:spcAft>
                <a:spcPts val="600"/>
              </a:spcAft>
            </a:pPr>
            <a:r>
              <a:rPr lang="en-US" sz="2400" b="1" dirty="0" smtClean="0">
                <a:solidFill>
                  <a:schemeClr val="bg1"/>
                </a:solidFill>
                <a:latin typeface="Microsoft Sans Serif" pitchFamily="34" charset="0"/>
                <a:cs typeface="Microsoft Sans Serif" pitchFamily="34" charset="0"/>
              </a:rPr>
              <a:t>All user counties share in the costs</a:t>
            </a:r>
          </a:p>
          <a:p>
            <a:pPr indent="-228600">
              <a:spcAft>
                <a:spcPts val="600"/>
              </a:spcAft>
            </a:pPr>
            <a:r>
              <a:rPr lang="en-US" sz="2400" b="1" dirty="0" smtClean="0">
                <a:solidFill>
                  <a:schemeClr val="bg1"/>
                </a:solidFill>
                <a:latin typeface="Microsoft Sans Serif" pitchFamily="34" charset="0"/>
                <a:cs typeface="Microsoft Sans Serif" pitchFamily="34" charset="0"/>
              </a:rPr>
              <a:t>Over 500,000 users (industry &amp; county)</a:t>
            </a:r>
            <a:endParaRPr lang="en-US" sz="2400" b="1" dirty="0">
              <a:solidFill>
                <a:schemeClr val="bg1"/>
              </a:solidFill>
              <a:latin typeface="Microsoft Sans Serif" pitchFamily="34" charset="0"/>
              <a:cs typeface="Microsoft Sans Serif" pitchFamily="34" charset="0"/>
            </a:endParaRPr>
          </a:p>
        </p:txBody>
      </p:sp>
      <p:pic>
        <p:nvPicPr>
          <p:cNvPr id="8196" name="Picture 4" descr="http://aspqa1.ocgov.com/sdr/images/counties/monterey_logo.gif"/>
          <p:cNvPicPr>
            <a:picLocks noChangeAspect="1" noChangeArrowheads="1"/>
          </p:cNvPicPr>
          <p:nvPr/>
        </p:nvPicPr>
        <p:blipFill>
          <a:blip r:embed="rId20"/>
          <a:srcRect/>
          <a:stretch>
            <a:fillRect/>
          </a:stretch>
        </p:blipFill>
        <p:spPr bwMode="auto">
          <a:xfrm>
            <a:off x="4267200" y="4644866"/>
            <a:ext cx="1076325" cy="107632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C:\Documents and Settings\lcota\Local Settings\Temporary Internet Files\Content.IE5\TFJRP90E\MPj04364130000[1].jpg"/>
          <p:cNvPicPr>
            <a:picLocks noChangeAspect="1" noChangeArrowheads="1"/>
          </p:cNvPicPr>
          <p:nvPr/>
        </p:nvPicPr>
        <p:blipFill>
          <a:blip r:embed="rId3"/>
          <a:srcRect/>
          <a:stretch>
            <a:fillRect/>
          </a:stretch>
        </p:blipFill>
        <p:spPr bwMode="auto">
          <a:xfrm flipH="1">
            <a:off x="0" y="0"/>
            <a:ext cx="9144000" cy="6858000"/>
          </a:xfrm>
          <a:prstGeom prst="rect">
            <a:avLst/>
          </a:prstGeom>
          <a:noFill/>
        </p:spPr>
      </p:pic>
      <p:sp>
        <p:nvSpPr>
          <p:cNvPr id="14" name="Rectangle 13"/>
          <p:cNvSpPr/>
          <p:nvPr/>
        </p:nvSpPr>
        <p:spPr>
          <a:xfrm>
            <a:off x="0" y="0"/>
            <a:ext cx="9144000" cy="990600"/>
          </a:xfrm>
          <a:prstGeom prst="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 y="231816"/>
            <a:ext cx="8839200" cy="605294"/>
          </a:xfrm>
          <a:prstGeom prst="rect">
            <a:avLst/>
          </a:prstGeom>
          <a:noFill/>
        </p:spPr>
        <p:txBody>
          <a:bodyPr wrap="square" rtlCol="0">
            <a:spAutoFit/>
          </a:bodyPr>
          <a:lstStyle/>
          <a:p>
            <a:pPr algn="ctr">
              <a:lnSpc>
                <a:spcPts val="4000"/>
              </a:lnSpc>
            </a:pPr>
            <a:r>
              <a:rPr lang="en-US" sz="4400" b="1" spc="-150" dirty="0" smtClean="0">
                <a:effectLst>
                  <a:outerShdw blurRad="38100" dist="38100" dir="2700000" algn="tl">
                    <a:srgbClr val="000000">
                      <a:alpha val="43137"/>
                    </a:srgbClr>
                  </a:outerShdw>
                </a:effectLst>
                <a:latin typeface="Microsoft Sans Serif" pitchFamily="34" charset="0"/>
                <a:ea typeface="Kozuka Mincho Pro H" pitchFamily="18" charset="-128"/>
                <a:cs typeface="Microsoft Sans Serif" pitchFamily="34" charset="0"/>
              </a:rPr>
              <a:t>SDR Services Diverse User Groups</a:t>
            </a:r>
          </a:p>
        </p:txBody>
      </p:sp>
      <p:sp>
        <p:nvSpPr>
          <p:cNvPr id="15" name="Oval 14"/>
          <p:cNvSpPr/>
          <p:nvPr/>
        </p:nvSpPr>
        <p:spPr>
          <a:xfrm>
            <a:off x="6477000" y="3962400"/>
            <a:ext cx="2438400" cy="2438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2"/>
          <p:cNvGrpSpPr/>
          <p:nvPr/>
        </p:nvGrpSpPr>
        <p:grpSpPr>
          <a:xfrm>
            <a:off x="7924800" y="5447663"/>
            <a:ext cx="1066800" cy="1257937"/>
            <a:chOff x="152400" y="1265547"/>
            <a:chExt cx="4419600" cy="5211453"/>
          </a:xfrm>
        </p:grpSpPr>
        <p:grpSp>
          <p:nvGrpSpPr>
            <p:cNvPr id="5" name="Group 7"/>
            <p:cNvGrpSpPr>
              <a:grpSpLocks noChangeAspect="1"/>
            </p:cNvGrpSpPr>
            <p:nvPr/>
          </p:nvGrpSpPr>
          <p:grpSpPr bwMode="auto">
            <a:xfrm>
              <a:off x="152400" y="1265547"/>
              <a:ext cx="4419600" cy="5211453"/>
              <a:chOff x="192" y="2016"/>
              <a:chExt cx="1853" cy="2185"/>
            </a:xfrm>
          </p:grpSpPr>
          <p:sp>
            <p:nvSpPr>
              <p:cNvPr id="20" name="AutoShape 6"/>
              <p:cNvSpPr>
                <a:spLocks noChangeAspect="1" noChangeArrowheads="1" noTextEdit="1"/>
              </p:cNvSpPr>
              <p:nvPr/>
            </p:nvSpPr>
            <p:spPr bwMode="auto">
              <a:xfrm>
                <a:off x="192" y="2016"/>
                <a:ext cx="1853" cy="2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8"/>
              <p:cNvSpPr>
                <a:spLocks/>
              </p:cNvSpPr>
              <p:nvPr/>
            </p:nvSpPr>
            <p:spPr bwMode="auto">
              <a:xfrm>
                <a:off x="217" y="2047"/>
                <a:ext cx="1809" cy="2135"/>
              </a:xfrm>
              <a:custGeom>
                <a:avLst/>
                <a:gdLst/>
                <a:ahLst/>
                <a:cxnLst>
                  <a:cxn ang="0">
                    <a:pos x="122" y="0"/>
                  </a:cxn>
                  <a:cxn ang="0">
                    <a:pos x="166" y="135"/>
                  </a:cxn>
                  <a:cxn ang="0">
                    <a:pos x="122" y="192"/>
                  </a:cxn>
                  <a:cxn ang="0">
                    <a:pos x="225" y="310"/>
                  </a:cxn>
                  <a:cxn ang="0">
                    <a:pos x="154" y="484"/>
                  </a:cxn>
                  <a:cxn ang="0">
                    <a:pos x="196" y="543"/>
                  </a:cxn>
                  <a:cxn ang="0">
                    <a:pos x="135" y="718"/>
                  </a:cxn>
                  <a:cxn ang="0">
                    <a:pos x="61" y="718"/>
                  </a:cxn>
                  <a:cxn ang="0">
                    <a:pos x="0" y="815"/>
                  </a:cxn>
                  <a:cxn ang="0">
                    <a:pos x="29" y="948"/>
                  </a:cxn>
                  <a:cxn ang="0">
                    <a:pos x="211" y="1142"/>
                  </a:cxn>
                  <a:cxn ang="0">
                    <a:pos x="211" y="1338"/>
                  </a:cxn>
                  <a:cxn ang="0">
                    <a:pos x="303" y="1395"/>
                  </a:cxn>
                  <a:cxn ang="0">
                    <a:pos x="225" y="1513"/>
                  </a:cxn>
                  <a:cxn ang="0">
                    <a:pos x="531" y="1821"/>
                  </a:cxn>
                  <a:cxn ang="0">
                    <a:pos x="531" y="1956"/>
                  </a:cxn>
                  <a:cxn ang="0">
                    <a:pos x="652" y="2037"/>
                  </a:cxn>
                  <a:cxn ang="0">
                    <a:pos x="591" y="1821"/>
                  </a:cxn>
                  <a:cxn ang="0">
                    <a:pos x="793" y="1783"/>
                  </a:cxn>
                  <a:cxn ang="0">
                    <a:pos x="772" y="1861"/>
                  </a:cxn>
                  <a:cxn ang="0">
                    <a:pos x="987" y="1918"/>
                  </a:cxn>
                  <a:cxn ang="0">
                    <a:pos x="793" y="1977"/>
                  </a:cxn>
                  <a:cxn ang="0">
                    <a:pos x="928" y="2326"/>
                  </a:cxn>
                  <a:cxn ang="0">
                    <a:pos x="837" y="2191"/>
                  </a:cxn>
                  <a:cxn ang="0">
                    <a:pos x="635" y="2094"/>
                  </a:cxn>
                  <a:cxn ang="0">
                    <a:pos x="698" y="2208"/>
                  </a:cxn>
                  <a:cxn ang="0">
                    <a:pos x="698" y="2383"/>
                  </a:cxn>
                  <a:cxn ang="0">
                    <a:pos x="818" y="2442"/>
                  </a:cxn>
                  <a:cxn ang="0">
                    <a:pos x="928" y="2442"/>
                  </a:cxn>
                  <a:cxn ang="0">
                    <a:pos x="1021" y="2617"/>
                  </a:cxn>
                  <a:cxn ang="0">
                    <a:pos x="869" y="2558"/>
                  </a:cxn>
                  <a:cxn ang="0">
                    <a:pos x="1067" y="3026"/>
                  </a:cxn>
                  <a:cxn ang="0">
                    <a:pos x="1230" y="3104"/>
                  </a:cxn>
                  <a:cxn ang="0">
                    <a:pos x="1200" y="3201"/>
                  </a:cxn>
                  <a:cxn ang="0">
                    <a:pos x="1321" y="3296"/>
                  </a:cxn>
                  <a:cxn ang="0">
                    <a:pos x="1336" y="3490"/>
                  </a:cxn>
                  <a:cxn ang="0">
                    <a:pos x="1369" y="3549"/>
                  </a:cxn>
                  <a:cxn ang="0">
                    <a:pos x="1551" y="3490"/>
                  </a:cxn>
                  <a:cxn ang="0">
                    <a:pos x="1764" y="3569"/>
                  </a:cxn>
                  <a:cxn ang="0">
                    <a:pos x="1779" y="3646"/>
                  </a:cxn>
                  <a:cxn ang="0">
                    <a:pos x="1962" y="3723"/>
                  </a:cxn>
                  <a:cxn ang="0">
                    <a:pos x="2112" y="3646"/>
                  </a:cxn>
                  <a:cxn ang="0">
                    <a:pos x="2188" y="3936"/>
                  </a:cxn>
                  <a:cxn ang="0">
                    <a:pos x="2308" y="3860"/>
                  </a:cxn>
                  <a:cxn ang="0">
                    <a:pos x="2585" y="4130"/>
                  </a:cxn>
                  <a:cxn ang="0">
                    <a:pos x="2598" y="4269"/>
                  </a:cxn>
                  <a:cxn ang="0">
                    <a:pos x="3545" y="4113"/>
                  </a:cxn>
                  <a:cxn ang="0">
                    <a:pos x="3545" y="3921"/>
                  </a:cxn>
                  <a:cxn ang="0">
                    <a:pos x="3435" y="3898"/>
                  </a:cxn>
                  <a:cxn ang="0">
                    <a:pos x="3545" y="3646"/>
                  </a:cxn>
                  <a:cxn ang="0">
                    <a:pos x="3452" y="3490"/>
                  </a:cxn>
                  <a:cxn ang="0">
                    <a:pos x="3619" y="3355"/>
                  </a:cxn>
                  <a:cxn ang="0">
                    <a:pos x="3589" y="3237"/>
                  </a:cxn>
                  <a:cxn ang="0">
                    <a:pos x="3495" y="3258"/>
                  </a:cxn>
                  <a:cxn ang="0">
                    <a:pos x="3361" y="2965"/>
                  </a:cxn>
                  <a:cxn ang="0">
                    <a:pos x="1460" y="1281"/>
                  </a:cxn>
                  <a:cxn ang="0">
                    <a:pos x="1460" y="0"/>
                  </a:cxn>
                  <a:cxn ang="0">
                    <a:pos x="122" y="0"/>
                  </a:cxn>
                  <a:cxn ang="0">
                    <a:pos x="122" y="0"/>
                  </a:cxn>
                </a:cxnLst>
                <a:rect l="0" t="0" r="r" b="b"/>
                <a:pathLst>
                  <a:path w="3619" h="4269">
                    <a:moveTo>
                      <a:pt x="122" y="0"/>
                    </a:moveTo>
                    <a:lnTo>
                      <a:pt x="166" y="135"/>
                    </a:lnTo>
                    <a:lnTo>
                      <a:pt x="122" y="192"/>
                    </a:lnTo>
                    <a:lnTo>
                      <a:pt x="225" y="310"/>
                    </a:lnTo>
                    <a:lnTo>
                      <a:pt x="154" y="484"/>
                    </a:lnTo>
                    <a:lnTo>
                      <a:pt x="196" y="543"/>
                    </a:lnTo>
                    <a:lnTo>
                      <a:pt x="135" y="718"/>
                    </a:lnTo>
                    <a:lnTo>
                      <a:pt x="61" y="718"/>
                    </a:lnTo>
                    <a:lnTo>
                      <a:pt x="0" y="815"/>
                    </a:lnTo>
                    <a:lnTo>
                      <a:pt x="29" y="948"/>
                    </a:lnTo>
                    <a:lnTo>
                      <a:pt x="211" y="1142"/>
                    </a:lnTo>
                    <a:lnTo>
                      <a:pt x="211" y="1338"/>
                    </a:lnTo>
                    <a:lnTo>
                      <a:pt x="303" y="1395"/>
                    </a:lnTo>
                    <a:lnTo>
                      <a:pt x="225" y="1513"/>
                    </a:lnTo>
                    <a:lnTo>
                      <a:pt x="531" y="1821"/>
                    </a:lnTo>
                    <a:lnTo>
                      <a:pt x="531" y="1956"/>
                    </a:lnTo>
                    <a:lnTo>
                      <a:pt x="652" y="2037"/>
                    </a:lnTo>
                    <a:lnTo>
                      <a:pt x="591" y="1821"/>
                    </a:lnTo>
                    <a:lnTo>
                      <a:pt x="793" y="1783"/>
                    </a:lnTo>
                    <a:lnTo>
                      <a:pt x="772" y="1861"/>
                    </a:lnTo>
                    <a:lnTo>
                      <a:pt x="987" y="1918"/>
                    </a:lnTo>
                    <a:lnTo>
                      <a:pt x="793" y="1977"/>
                    </a:lnTo>
                    <a:lnTo>
                      <a:pt x="928" y="2326"/>
                    </a:lnTo>
                    <a:lnTo>
                      <a:pt x="837" y="2191"/>
                    </a:lnTo>
                    <a:lnTo>
                      <a:pt x="635" y="2094"/>
                    </a:lnTo>
                    <a:lnTo>
                      <a:pt x="698" y="2208"/>
                    </a:lnTo>
                    <a:lnTo>
                      <a:pt x="698" y="2383"/>
                    </a:lnTo>
                    <a:lnTo>
                      <a:pt x="818" y="2442"/>
                    </a:lnTo>
                    <a:lnTo>
                      <a:pt x="928" y="2442"/>
                    </a:lnTo>
                    <a:lnTo>
                      <a:pt x="1021" y="2617"/>
                    </a:lnTo>
                    <a:lnTo>
                      <a:pt x="869" y="2558"/>
                    </a:lnTo>
                    <a:lnTo>
                      <a:pt x="1067" y="3026"/>
                    </a:lnTo>
                    <a:lnTo>
                      <a:pt x="1230" y="3104"/>
                    </a:lnTo>
                    <a:lnTo>
                      <a:pt x="1200" y="3201"/>
                    </a:lnTo>
                    <a:lnTo>
                      <a:pt x="1321" y="3296"/>
                    </a:lnTo>
                    <a:lnTo>
                      <a:pt x="1336" y="3490"/>
                    </a:lnTo>
                    <a:lnTo>
                      <a:pt x="1369" y="3549"/>
                    </a:lnTo>
                    <a:lnTo>
                      <a:pt x="1551" y="3490"/>
                    </a:lnTo>
                    <a:lnTo>
                      <a:pt x="1764" y="3569"/>
                    </a:lnTo>
                    <a:lnTo>
                      <a:pt x="1779" y="3646"/>
                    </a:lnTo>
                    <a:lnTo>
                      <a:pt x="1962" y="3723"/>
                    </a:lnTo>
                    <a:lnTo>
                      <a:pt x="2112" y="3646"/>
                    </a:lnTo>
                    <a:lnTo>
                      <a:pt x="2188" y="3936"/>
                    </a:lnTo>
                    <a:lnTo>
                      <a:pt x="2308" y="3860"/>
                    </a:lnTo>
                    <a:lnTo>
                      <a:pt x="2585" y="4130"/>
                    </a:lnTo>
                    <a:lnTo>
                      <a:pt x="2598" y="4269"/>
                    </a:lnTo>
                    <a:lnTo>
                      <a:pt x="3545" y="4113"/>
                    </a:lnTo>
                    <a:lnTo>
                      <a:pt x="3545" y="3921"/>
                    </a:lnTo>
                    <a:lnTo>
                      <a:pt x="3435" y="3898"/>
                    </a:lnTo>
                    <a:lnTo>
                      <a:pt x="3545" y="3646"/>
                    </a:lnTo>
                    <a:lnTo>
                      <a:pt x="3452" y="3490"/>
                    </a:lnTo>
                    <a:lnTo>
                      <a:pt x="3619" y="3355"/>
                    </a:lnTo>
                    <a:lnTo>
                      <a:pt x="3589" y="3237"/>
                    </a:lnTo>
                    <a:lnTo>
                      <a:pt x="3495" y="3258"/>
                    </a:lnTo>
                    <a:lnTo>
                      <a:pt x="3361" y="2965"/>
                    </a:lnTo>
                    <a:lnTo>
                      <a:pt x="1460" y="1281"/>
                    </a:lnTo>
                    <a:lnTo>
                      <a:pt x="1460" y="0"/>
                    </a:lnTo>
                    <a:lnTo>
                      <a:pt x="122" y="0"/>
                    </a:lnTo>
                    <a:lnTo>
                      <a:pt x="1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9"/>
              <p:cNvSpPr>
                <a:spLocks/>
              </p:cNvSpPr>
              <p:nvPr/>
            </p:nvSpPr>
            <p:spPr bwMode="auto">
              <a:xfrm>
                <a:off x="192" y="2032"/>
                <a:ext cx="1808" cy="2135"/>
              </a:xfrm>
              <a:custGeom>
                <a:avLst/>
                <a:gdLst/>
                <a:ahLst/>
                <a:cxnLst>
                  <a:cxn ang="0">
                    <a:pos x="120" y="0"/>
                  </a:cxn>
                  <a:cxn ang="0">
                    <a:pos x="163" y="137"/>
                  </a:cxn>
                  <a:cxn ang="0">
                    <a:pos x="120" y="194"/>
                  </a:cxn>
                  <a:cxn ang="0">
                    <a:pos x="222" y="312"/>
                  </a:cxn>
                  <a:cxn ang="0">
                    <a:pos x="152" y="485"/>
                  </a:cxn>
                  <a:cxn ang="0">
                    <a:pos x="196" y="544"/>
                  </a:cxn>
                  <a:cxn ang="0">
                    <a:pos x="133" y="719"/>
                  </a:cxn>
                  <a:cxn ang="0">
                    <a:pos x="59" y="719"/>
                  </a:cxn>
                  <a:cxn ang="0">
                    <a:pos x="0" y="818"/>
                  </a:cxn>
                  <a:cxn ang="0">
                    <a:pos x="27" y="949"/>
                  </a:cxn>
                  <a:cxn ang="0">
                    <a:pos x="209" y="1145"/>
                  </a:cxn>
                  <a:cxn ang="0">
                    <a:pos x="209" y="1340"/>
                  </a:cxn>
                  <a:cxn ang="0">
                    <a:pos x="300" y="1396"/>
                  </a:cxn>
                  <a:cxn ang="0">
                    <a:pos x="222" y="1513"/>
                  </a:cxn>
                  <a:cxn ang="0">
                    <a:pos x="530" y="1823"/>
                  </a:cxn>
                  <a:cxn ang="0">
                    <a:pos x="530" y="1958"/>
                  </a:cxn>
                  <a:cxn ang="0">
                    <a:pos x="652" y="2038"/>
                  </a:cxn>
                  <a:cxn ang="0">
                    <a:pos x="589" y="1823"/>
                  </a:cxn>
                  <a:cxn ang="0">
                    <a:pos x="793" y="1785"/>
                  </a:cxn>
                  <a:cxn ang="0">
                    <a:pos x="770" y="1863"/>
                  </a:cxn>
                  <a:cxn ang="0">
                    <a:pos x="984" y="1920"/>
                  </a:cxn>
                  <a:cxn ang="0">
                    <a:pos x="793" y="1979"/>
                  </a:cxn>
                  <a:cxn ang="0">
                    <a:pos x="926" y="2329"/>
                  </a:cxn>
                  <a:cxn ang="0">
                    <a:pos x="834" y="2194"/>
                  </a:cxn>
                  <a:cxn ang="0">
                    <a:pos x="633" y="2095"/>
                  </a:cxn>
                  <a:cxn ang="0">
                    <a:pos x="696" y="2211"/>
                  </a:cxn>
                  <a:cxn ang="0">
                    <a:pos x="696" y="2384"/>
                  </a:cxn>
                  <a:cxn ang="0">
                    <a:pos x="815" y="2445"/>
                  </a:cxn>
                  <a:cxn ang="0">
                    <a:pos x="926" y="2445"/>
                  </a:cxn>
                  <a:cxn ang="0">
                    <a:pos x="1019" y="2618"/>
                  </a:cxn>
                  <a:cxn ang="0">
                    <a:pos x="867" y="2561"/>
                  </a:cxn>
                  <a:cxn ang="0">
                    <a:pos x="1064" y="3026"/>
                  </a:cxn>
                  <a:cxn ang="0">
                    <a:pos x="1228" y="3104"/>
                  </a:cxn>
                  <a:cxn ang="0">
                    <a:pos x="1199" y="3201"/>
                  </a:cxn>
                  <a:cxn ang="0">
                    <a:pos x="1319" y="3298"/>
                  </a:cxn>
                  <a:cxn ang="0">
                    <a:pos x="1334" y="3492"/>
                  </a:cxn>
                  <a:cxn ang="0">
                    <a:pos x="1366" y="3549"/>
                  </a:cxn>
                  <a:cxn ang="0">
                    <a:pos x="1549" y="3492"/>
                  </a:cxn>
                  <a:cxn ang="0">
                    <a:pos x="1762" y="3570"/>
                  </a:cxn>
                  <a:cxn ang="0">
                    <a:pos x="1777" y="3646"/>
                  </a:cxn>
                  <a:cxn ang="0">
                    <a:pos x="1959" y="3724"/>
                  </a:cxn>
                  <a:cxn ang="0">
                    <a:pos x="2110" y="3646"/>
                  </a:cxn>
                  <a:cxn ang="0">
                    <a:pos x="2186" y="3939"/>
                  </a:cxn>
                  <a:cxn ang="0">
                    <a:pos x="2305" y="3863"/>
                  </a:cxn>
                  <a:cxn ang="0">
                    <a:pos x="2583" y="4131"/>
                  </a:cxn>
                  <a:cxn ang="0">
                    <a:pos x="2596" y="4270"/>
                  </a:cxn>
                  <a:cxn ang="0">
                    <a:pos x="3543" y="4114"/>
                  </a:cxn>
                  <a:cxn ang="0">
                    <a:pos x="3543" y="3924"/>
                  </a:cxn>
                  <a:cxn ang="0">
                    <a:pos x="3432" y="3899"/>
                  </a:cxn>
                  <a:cxn ang="0">
                    <a:pos x="3543" y="3646"/>
                  </a:cxn>
                  <a:cxn ang="0">
                    <a:pos x="3449" y="3492"/>
                  </a:cxn>
                  <a:cxn ang="0">
                    <a:pos x="3617" y="3355"/>
                  </a:cxn>
                  <a:cxn ang="0">
                    <a:pos x="3586" y="3239"/>
                  </a:cxn>
                  <a:cxn ang="0">
                    <a:pos x="3495" y="3260"/>
                  </a:cxn>
                  <a:cxn ang="0">
                    <a:pos x="3358" y="2968"/>
                  </a:cxn>
                  <a:cxn ang="0">
                    <a:pos x="1458" y="1283"/>
                  </a:cxn>
                  <a:cxn ang="0">
                    <a:pos x="1458" y="0"/>
                  </a:cxn>
                  <a:cxn ang="0">
                    <a:pos x="120" y="0"/>
                  </a:cxn>
                  <a:cxn ang="0">
                    <a:pos x="120" y="0"/>
                  </a:cxn>
                </a:cxnLst>
                <a:rect l="0" t="0" r="r" b="b"/>
                <a:pathLst>
                  <a:path w="3617" h="4270">
                    <a:moveTo>
                      <a:pt x="120" y="0"/>
                    </a:moveTo>
                    <a:lnTo>
                      <a:pt x="163" y="137"/>
                    </a:lnTo>
                    <a:lnTo>
                      <a:pt x="120" y="194"/>
                    </a:lnTo>
                    <a:lnTo>
                      <a:pt x="222" y="312"/>
                    </a:lnTo>
                    <a:lnTo>
                      <a:pt x="152" y="485"/>
                    </a:lnTo>
                    <a:lnTo>
                      <a:pt x="196" y="544"/>
                    </a:lnTo>
                    <a:lnTo>
                      <a:pt x="133" y="719"/>
                    </a:lnTo>
                    <a:lnTo>
                      <a:pt x="59" y="719"/>
                    </a:lnTo>
                    <a:lnTo>
                      <a:pt x="0" y="818"/>
                    </a:lnTo>
                    <a:lnTo>
                      <a:pt x="27" y="949"/>
                    </a:lnTo>
                    <a:lnTo>
                      <a:pt x="209" y="1145"/>
                    </a:lnTo>
                    <a:lnTo>
                      <a:pt x="209" y="1340"/>
                    </a:lnTo>
                    <a:lnTo>
                      <a:pt x="300" y="1396"/>
                    </a:lnTo>
                    <a:lnTo>
                      <a:pt x="222" y="1513"/>
                    </a:lnTo>
                    <a:lnTo>
                      <a:pt x="530" y="1823"/>
                    </a:lnTo>
                    <a:lnTo>
                      <a:pt x="530" y="1958"/>
                    </a:lnTo>
                    <a:lnTo>
                      <a:pt x="652" y="2038"/>
                    </a:lnTo>
                    <a:lnTo>
                      <a:pt x="589" y="1823"/>
                    </a:lnTo>
                    <a:lnTo>
                      <a:pt x="793" y="1785"/>
                    </a:lnTo>
                    <a:lnTo>
                      <a:pt x="770" y="1863"/>
                    </a:lnTo>
                    <a:lnTo>
                      <a:pt x="984" y="1920"/>
                    </a:lnTo>
                    <a:lnTo>
                      <a:pt x="793" y="1979"/>
                    </a:lnTo>
                    <a:lnTo>
                      <a:pt x="926" y="2329"/>
                    </a:lnTo>
                    <a:lnTo>
                      <a:pt x="834" y="2194"/>
                    </a:lnTo>
                    <a:lnTo>
                      <a:pt x="633" y="2095"/>
                    </a:lnTo>
                    <a:lnTo>
                      <a:pt x="696" y="2211"/>
                    </a:lnTo>
                    <a:lnTo>
                      <a:pt x="696" y="2384"/>
                    </a:lnTo>
                    <a:lnTo>
                      <a:pt x="815" y="2445"/>
                    </a:lnTo>
                    <a:lnTo>
                      <a:pt x="926" y="2445"/>
                    </a:lnTo>
                    <a:lnTo>
                      <a:pt x="1019" y="2618"/>
                    </a:lnTo>
                    <a:lnTo>
                      <a:pt x="867" y="2561"/>
                    </a:lnTo>
                    <a:lnTo>
                      <a:pt x="1064" y="3026"/>
                    </a:lnTo>
                    <a:lnTo>
                      <a:pt x="1228" y="3104"/>
                    </a:lnTo>
                    <a:lnTo>
                      <a:pt x="1199" y="3201"/>
                    </a:lnTo>
                    <a:lnTo>
                      <a:pt x="1319" y="3298"/>
                    </a:lnTo>
                    <a:lnTo>
                      <a:pt x="1334" y="3492"/>
                    </a:lnTo>
                    <a:lnTo>
                      <a:pt x="1366" y="3549"/>
                    </a:lnTo>
                    <a:lnTo>
                      <a:pt x="1549" y="3492"/>
                    </a:lnTo>
                    <a:lnTo>
                      <a:pt x="1762" y="3570"/>
                    </a:lnTo>
                    <a:lnTo>
                      <a:pt x="1777" y="3646"/>
                    </a:lnTo>
                    <a:lnTo>
                      <a:pt x="1959" y="3724"/>
                    </a:lnTo>
                    <a:lnTo>
                      <a:pt x="2110" y="3646"/>
                    </a:lnTo>
                    <a:lnTo>
                      <a:pt x="2186" y="3939"/>
                    </a:lnTo>
                    <a:lnTo>
                      <a:pt x="2305" y="3863"/>
                    </a:lnTo>
                    <a:lnTo>
                      <a:pt x="2583" y="4131"/>
                    </a:lnTo>
                    <a:lnTo>
                      <a:pt x="2596" y="4270"/>
                    </a:lnTo>
                    <a:lnTo>
                      <a:pt x="3543" y="4114"/>
                    </a:lnTo>
                    <a:lnTo>
                      <a:pt x="3543" y="3924"/>
                    </a:lnTo>
                    <a:lnTo>
                      <a:pt x="3432" y="3899"/>
                    </a:lnTo>
                    <a:lnTo>
                      <a:pt x="3543" y="3646"/>
                    </a:lnTo>
                    <a:lnTo>
                      <a:pt x="3449" y="3492"/>
                    </a:lnTo>
                    <a:lnTo>
                      <a:pt x="3617" y="3355"/>
                    </a:lnTo>
                    <a:lnTo>
                      <a:pt x="3586" y="3239"/>
                    </a:lnTo>
                    <a:lnTo>
                      <a:pt x="3495" y="3260"/>
                    </a:lnTo>
                    <a:lnTo>
                      <a:pt x="3358" y="2968"/>
                    </a:lnTo>
                    <a:lnTo>
                      <a:pt x="1458" y="1283"/>
                    </a:lnTo>
                    <a:lnTo>
                      <a:pt x="1458" y="0"/>
                    </a:lnTo>
                    <a:lnTo>
                      <a:pt x="120" y="0"/>
                    </a:lnTo>
                    <a:lnTo>
                      <a:pt x="120" y="0"/>
                    </a:lnTo>
                    <a:close/>
                  </a:path>
                </a:pathLst>
              </a:custGeom>
              <a:gradFill flip="none" rotWithShape="1">
                <a:gsLst>
                  <a:gs pos="0">
                    <a:srgbClr val="9DC9F9">
                      <a:shade val="30000"/>
                      <a:satMod val="115000"/>
                    </a:srgbClr>
                  </a:gs>
                  <a:gs pos="50000">
                    <a:srgbClr val="9DC9F9">
                      <a:shade val="67500"/>
                      <a:satMod val="115000"/>
                    </a:srgbClr>
                  </a:gs>
                  <a:gs pos="100000">
                    <a:srgbClr val="9DC9F9">
                      <a:shade val="100000"/>
                      <a:satMod val="115000"/>
                    </a:srgbClr>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87" name="Picture 3" descr="C:\Documents and Settings\lcota\Local Settings\Temporary Internet Files\Content.IE5\WHAFS16R\MCj04348430000[1].png"/>
            <p:cNvPicPr>
              <a:picLocks noChangeAspect="1" noChangeArrowheads="1"/>
            </p:cNvPicPr>
            <p:nvPr/>
          </p:nvPicPr>
          <p:blipFill>
            <a:blip r:embed="rId4" cstate="print"/>
            <a:srcRect/>
            <a:stretch>
              <a:fillRect/>
            </a:stretch>
          </p:blipFill>
          <p:spPr bwMode="auto">
            <a:xfrm>
              <a:off x="1692363" y="3246747"/>
              <a:ext cx="1755687" cy="2006499"/>
            </a:xfrm>
            <a:prstGeom prst="rect">
              <a:avLst/>
            </a:prstGeom>
            <a:noFill/>
          </p:spPr>
        </p:pic>
        <p:pic>
          <p:nvPicPr>
            <p:cNvPr id="1026" name="Picture 2"/>
            <p:cNvPicPr>
              <a:picLocks noChangeAspect="1" noChangeArrowheads="1"/>
            </p:cNvPicPr>
            <p:nvPr/>
          </p:nvPicPr>
          <p:blipFill>
            <a:blip r:embed="rId5" cstate="print"/>
            <a:srcRect l="792" t="9683" r="26717" b="7570"/>
            <a:stretch>
              <a:fillRect/>
            </a:stretch>
          </p:blipFill>
          <p:spPr bwMode="auto">
            <a:xfrm rot="21068607">
              <a:off x="1967686" y="3420422"/>
              <a:ext cx="1361526" cy="1230659"/>
            </a:xfrm>
            <a:prstGeom prst="rect">
              <a:avLst/>
            </a:prstGeom>
            <a:noFill/>
            <a:ln w="9525">
              <a:noFill/>
              <a:miter lim="800000"/>
              <a:headEnd/>
              <a:tailEnd/>
            </a:ln>
            <a:effectLst/>
          </p:spPr>
        </p:pic>
      </p:grpSp>
      <p:grpSp>
        <p:nvGrpSpPr>
          <p:cNvPr id="7" name="Group 17"/>
          <p:cNvGrpSpPr/>
          <p:nvPr/>
        </p:nvGrpSpPr>
        <p:grpSpPr>
          <a:xfrm>
            <a:off x="0" y="1143000"/>
            <a:ext cx="4806122" cy="5181600"/>
            <a:chOff x="318731" y="1143000"/>
            <a:chExt cx="5458070" cy="5562600"/>
          </a:xfrm>
        </p:grpSpPr>
        <p:pic>
          <p:nvPicPr>
            <p:cNvPr id="3" name="Picture 2"/>
            <p:cNvPicPr>
              <a:picLocks noChangeAspect="1" noChangeArrowheads="1"/>
            </p:cNvPicPr>
            <p:nvPr/>
          </p:nvPicPr>
          <p:blipFill>
            <a:blip r:embed="rId6"/>
            <a:srcRect l="27579" t="36263" r="32774" b="9722"/>
            <a:stretch>
              <a:fillRect/>
            </a:stretch>
          </p:blipFill>
          <p:spPr bwMode="auto">
            <a:xfrm>
              <a:off x="318731" y="1143000"/>
              <a:ext cx="5443857" cy="5562600"/>
            </a:xfrm>
            <a:prstGeom prst="rect">
              <a:avLst/>
            </a:prstGeom>
            <a:noFill/>
            <a:ln w="9525">
              <a:noFill/>
              <a:miter lim="800000"/>
              <a:headEnd/>
              <a:tailEnd/>
            </a:ln>
            <a:effectLst/>
          </p:spPr>
        </p:pic>
        <p:sp>
          <p:nvSpPr>
            <p:cNvPr id="16" name="Rectangle 15"/>
            <p:cNvSpPr/>
            <p:nvPr/>
          </p:nvSpPr>
          <p:spPr>
            <a:xfrm>
              <a:off x="4671901" y="2032000"/>
              <a:ext cx="1104900" cy="71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047766" y="1295400"/>
              <a:ext cx="2661684" cy="71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4648200" y="1137980"/>
            <a:ext cx="4495800" cy="4196020"/>
          </a:xfrm>
          <a:prstGeom prst="rect">
            <a:avLst/>
          </a:prstGeom>
          <a:solidFill>
            <a:schemeClr val="tx1"/>
          </a:solidFill>
          <a:ln>
            <a:solidFill>
              <a:schemeClr val="tx1"/>
            </a:solidFill>
          </a:ln>
        </p:spPr>
        <p:txBody>
          <a:bodyPr wrap="square" rtlCol="0">
            <a:spAutoFit/>
          </a:bodyPr>
          <a:lstStyle/>
          <a:p>
            <a:pPr marL="120650" indent="-120650">
              <a:lnSpc>
                <a:spcPts val="3200"/>
              </a:lnSpc>
            </a:pPr>
            <a:r>
              <a:rPr lang="en-US" sz="2200" b="1" u="sng" dirty="0" smtClean="0">
                <a:solidFill>
                  <a:schemeClr val="accent1">
                    <a:lumMod val="75000"/>
                  </a:schemeClr>
                </a:solidFill>
                <a:latin typeface="Microsoft Sans Serif" pitchFamily="34" charset="0"/>
                <a:cs typeface="Microsoft Sans Serif" pitchFamily="34" charset="0"/>
              </a:rPr>
              <a:t>COUNTY USERS</a:t>
            </a:r>
            <a:r>
              <a:rPr lang="en-US" sz="2000" b="1" u="sng" dirty="0" smtClean="0">
                <a:solidFill>
                  <a:schemeClr val="accent1">
                    <a:lumMod val="75000"/>
                  </a:schemeClr>
                </a:solidFill>
                <a:latin typeface="Microsoft Sans Serif" pitchFamily="34" charset="0"/>
                <a:cs typeface="Microsoft Sans Serif" pitchFamily="34" charset="0"/>
              </a:rPr>
              <a:t>		</a:t>
            </a:r>
            <a:r>
              <a:rPr lang="en-US" sz="2000" b="1" u="sng" dirty="0" smtClean="0">
                <a:solidFill>
                  <a:schemeClr val="bg1"/>
                </a:solidFill>
                <a:latin typeface="Microsoft Sans Serif" pitchFamily="34" charset="0"/>
                <a:cs typeface="Microsoft Sans Serif" pitchFamily="34" charset="0"/>
              </a:rPr>
              <a:t> </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43 of California’s 58 Counties</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Population: 12 Million to 30K</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Urban, Rural &amp; Agricultural</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Total Start-up Cost: $350,000</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Shared Cost: $40,000 to $100</a:t>
            </a:r>
          </a:p>
          <a:p>
            <a:pPr marL="120650" indent="-120650">
              <a:lnSpc>
                <a:spcPts val="3200"/>
              </a:lnSpc>
            </a:pPr>
            <a:r>
              <a:rPr lang="en-US" sz="2200" b="1" u="sng" dirty="0" smtClean="0">
                <a:solidFill>
                  <a:schemeClr val="accent1">
                    <a:lumMod val="75000"/>
                  </a:schemeClr>
                </a:solidFill>
                <a:latin typeface="Microsoft Sans Serif" pitchFamily="34" charset="0"/>
                <a:cs typeface="Microsoft Sans Serif" pitchFamily="34" charset="0"/>
              </a:rPr>
              <a:t>BUSINESS USERS</a:t>
            </a:r>
            <a:r>
              <a:rPr lang="en-US" sz="2000" b="1" u="sng" dirty="0" smtClean="0">
                <a:solidFill>
                  <a:schemeClr val="accent1">
                    <a:lumMod val="75000"/>
                  </a:schemeClr>
                </a:solidFill>
                <a:latin typeface="Microsoft Sans Serif" pitchFamily="34" charset="0"/>
                <a:cs typeface="Microsoft Sans Serif" pitchFamily="34" charset="0"/>
              </a:rPr>
              <a:t>		</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International Corporate Filers</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Mom &amp; Pop Shops</a:t>
            </a:r>
          </a:p>
          <a:p>
            <a:pPr marL="228600" indent="-228600">
              <a:lnSpc>
                <a:spcPts val="3200"/>
              </a:lnSpc>
              <a:buFont typeface="Arial" pitchFamily="34" charset="0"/>
              <a:buChar char="•"/>
            </a:pPr>
            <a:r>
              <a:rPr lang="en-US" sz="2200" b="1" dirty="0" smtClean="0">
                <a:solidFill>
                  <a:srgbClr val="663300"/>
                </a:solidFill>
                <a:latin typeface="Microsoft Sans Serif" pitchFamily="34" charset="0"/>
                <a:cs typeface="Microsoft Sans Serif" pitchFamily="34" charset="0"/>
              </a:rPr>
              <a:t>1 to 2,500 Statements Each</a:t>
            </a:r>
          </a:p>
        </p:txBody>
      </p:sp>
      <p:pic>
        <p:nvPicPr>
          <p:cNvPr id="24" name="Picture 23" descr="Seal-WhiteBackground.bmp"/>
          <p:cNvPicPr>
            <a:picLocks noChangeAspect="1"/>
          </p:cNvPicPr>
          <p:nvPr/>
        </p:nvPicPr>
        <p:blipFill>
          <a:blip r:embed="rId7" cstate="print"/>
          <a:stretch>
            <a:fillRect/>
          </a:stretch>
        </p:blipFill>
        <p:spPr>
          <a:xfrm>
            <a:off x="2743200" y="5715000"/>
            <a:ext cx="304800" cy="304800"/>
          </a:xfrm>
          <a:prstGeom prst="rect">
            <a:avLst/>
          </a:prstGeom>
        </p:spPr>
      </p:pic>
      <p:grpSp>
        <p:nvGrpSpPr>
          <p:cNvPr id="8" name="Group 2066"/>
          <p:cNvGrpSpPr>
            <a:grpSpLocks/>
          </p:cNvGrpSpPr>
          <p:nvPr/>
        </p:nvGrpSpPr>
        <p:grpSpPr bwMode="auto">
          <a:xfrm>
            <a:off x="4750949" y="5334000"/>
            <a:ext cx="1040251" cy="1371600"/>
            <a:chOff x="2016" y="1344"/>
            <a:chExt cx="1711" cy="2256"/>
          </a:xfrm>
        </p:grpSpPr>
        <p:pic>
          <p:nvPicPr>
            <p:cNvPr id="27" name="Picture 2067" descr="571-L FORM WITH CONFIRMATION-2001"/>
            <p:cNvPicPr>
              <a:picLocks noChangeAspect="1" noChangeArrowheads="1"/>
            </p:cNvPicPr>
            <p:nvPr/>
          </p:nvPicPr>
          <p:blipFill>
            <a:blip r:embed="rId8" cstate="print"/>
            <a:srcRect/>
            <a:stretch>
              <a:fillRect/>
            </a:stretch>
          </p:blipFill>
          <p:spPr bwMode="auto">
            <a:xfrm>
              <a:off x="2016" y="1344"/>
              <a:ext cx="1711" cy="2256"/>
            </a:xfrm>
            <a:prstGeom prst="rect">
              <a:avLst/>
            </a:prstGeom>
            <a:solidFill>
              <a:srgbClr val="FFFFFF"/>
            </a:solidFill>
            <a:ln w="19050">
              <a:noFill/>
              <a:miter lim="800000"/>
              <a:headEnd/>
              <a:tailEnd/>
            </a:ln>
          </p:spPr>
        </p:pic>
        <p:sp>
          <p:nvSpPr>
            <p:cNvPr id="29" name="Rectangle 2069"/>
            <p:cNvSpPr>
              <a:spLocks noChangeArrowheads="1"/>
            </p:cNvSpPr>
            <p:nvPr/>
          </p:nvSpPr>
          <p:spPr bwMode="auto">
            <a:xfrm>
              <a:off x="3120" y="1344"/>
              <a:ext cx="576" cy="48"/>
            </a:xfrm>
            <a:prstGeom prst="rect">
              <a:avLst/>
            </a:prstGeom>
            <a:solidFill>
              <a:srgbClr val="FFFFFF"/>
            </a:solidFill>
            <a:ln w="12700" cap="sq">
              <a:noFill/>
              <a:miter lim="800000"/>
              <a:headEnd/>
              <a:tailEnd/>
            </a:ln>
            <a:effectLst/>
          </p:spPr>
          <p:txBody>
            <a:bodyPr wrap="none" anchor="ctr"/>
            <a:lstStyle/>
            <a:p>
              <a:endParaRPr lang="en-US" dirty="0"/>
            </a:p>
          </p:txBody>
        </p:sp>
        <p:sp>
          <p:nvSpPr>
            <p:cNvPr id="30" name="Text Box 2070"/>
            <p:cNvSpPr txBox="1">
              <a:spLocks noChangeArrowheads="1"/>
            </p:cNvSpPr>
            <p:nvPr/>
          </p:nvSpPr>
          <p:spPr bwMode="auto">
            <a:xfrm>
              <a:off x="2016" y="1767"/>
              <a:ext cx="1055" cy="253"/>
            </a:xfrm>
            <a:prstGeom prst="rect">
              <a:avLst/>
            </a:prstGeom>
            <a:solidFill>
              <a:srgbClr val="FFFFFF"/>
            </a:solidFill>
            <a:ln w="12700" cap="sq">
              <a:noFill/>
              <a:miter lim="800000"/>
              <a:headEnd/>
              <a:tailEnd/>
            </a:ln>
            <a:effectLst/>
          </p:spPr>
          <p:txBody>
            <a:bodyPr wrap="none">
              <a:spAutoFit/>
            </a:bodyPr>
            <a:lstStyle/>
            <a:p>
              <a:r>
                <a:rPr lang="en-US" sz="400" b="1" dirty="0">
                  <a:solidFill>
                    <a:schemeClr val="bg1"/>
                  </a:solidFill>
                  <a:latin typeface="Courier New" pitchFamily="49" charset="0"/>
                </a:rPr>
                <a:t>My Company Name</a:t>
              </a:r>
            </a:p>
          </p:txBody>
        </p:sp>
      </p:grpSp>
      <p:pic>
        <p:nvPicPr>
          <p:cNvPr id="2052" name="Picture 4" descr="P:\GRAPHIC FILES\Scanned Images\571-L Schedule A2.bmp"/>
          <p:cNvPicPr>
            <a:picLocks noChangeAspect="1" noChangeArrowheads="1"/>
          </p:cNvPicPr>
          <p:nvPr/>
        </p:nvPicPr>
        <p:blipFill>
          <a:blip r:embed="rId9" cstate="print"/>
          <a:srcRect/>
          <a:stretch>
            <a:fillRect/>
          </a:stretch>
        </p:blipFill>
        <p:spPr bwMode="auto">
          <a:xfrm>
            <a:off x="5774972" y="5334000"/>
            <a:ext cx="1056479" cy="1460500"/>
          </a:xfrm>
          <a:prstGeom prst="rect">
            <a:avLst/>
          </a:prstGeom>
          <a:noFill/>
        </p:spPr>
      </p:pic>
      <p:pic>
        <p:nvPicPr>
          <p:cNvPr id="2053" name="Picture 5" descr="P:\GRAPHIC FILES\Scanned Images\571-L Schedule B.bmp"/>
          <p:cNvPicPr>
            <a:picLocks noChangeAspect="1" noChangeArrowheads="1"/>
          </p:cNvPicPr>
          <p:nvPr/>
        </p:nvPicPr>
        <p:blipFill>
          <a:blip r:embed="rId10" cstate="print"/>
          <a:srcRect/>
          <a:stretch>
            <a:fillRect/>
          </a:stretch>
        </p:blipFill>
        <p:spPr bwMode="auto">
          <a:xfrm>
            <a:off x="6831451" y="5334000"/>
            <a:ext cx="990599"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626"/>
            <a:ext cx="9144000" cy="861774"/>
          </a:xfrm>
        </p:spPr>
        <p:txBody>
          <a:bodyPr>
            <a:noAutofit/>
          </a:bodyPr>
          <a:lstStyle/>
          <a:p>
            <a:pPr algn="ctr" defTabSz="914363" fontAlgn="auto">
              <a:lnSpc>
                <a:spcPct val="100000"/>
              </a:lnSpc>
              <a:spcAft>
                <a:spcPts val="0"/>
              </a:spcAft>
              <a:defRPr/>
            </a:pPr>
            <a:r>
              <a:rPr sz="6600" smtClean="0">
                <a:solidFill>
                  <a:schemeClr val="tx1"/>
                </a:solidFill>
                <a:latin typeface="Microsoft Sans Serif" pitchFamily="34" charset="0"/>
                <a:cs typeface="Microsoft Sans Serif" pitchFamily="34" charset="0"/>
              </a:rPr>
              <a:t>Some Top SDR Filers</a:t>
            </a:r>
            <a:endParaRPr sz="6600">
              <a:solidFill>
                <a:schemeClr val="tx1"/>
              </a:solidFill>
              <a:latin typeface="Microsoft Sans Serif" pitchFamily="34" charset="0"/>
              <a:cs typeface="Microsoft Sans Serif" pitchFamily="34" charset="0"/>
            </a:endParaRPr>
          </a:p>
        </p:txBody>
      </p:sp>
      <p:sp>
        <p:nvSpPr>
          <p:cNvPr id="21" name="TextBox 20"/>
          <p:cNvSpPr txBox="1"/>
          <p:nvPr/>
        </p:nvSpPr>
        <p:spPr>
          <a:xfrm>
            <a:off x="457200" y="1398687"/>
            <a:ext cx="8229600" cy="5078313"/>
          </a:xfrm>
          <a:prstGeom prst="rect">
            <a:avLst/>
          </a:prstGeom>
          <a:noFill/>
        </p:spPr>
        <p:txBody>
          <a:bodyPr wrap="square" rtlCol="0">
            <a:spAutoFit/>
          </a:bodyPr>
          <a:lstStyle/>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99 Cents Only</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American Airlines</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Bank of America</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Big 5</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Big Lots</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Chick-Fil-A</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Footlocker</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In-N-Out</a:t>
            </a:r>
          </a:p>
          <a:p>
            <a:pPr marL="581025" lvl="3" indent="-336550">
              <a:spcAft>
                <a:spcPts val="0"/>
              </a:spcAft>
              <a:buFont typeface="Arial" pitchFamily="34" charset="0"/>
              <a:buChar char="•"/>
            </a:pPr>
            <a:r>
              <a:rPr lang="en-US" sz="3600" dirty="0" smtClean="0">
                <a:latin typeface="Microsoft Sans Serif" pitchFamily="34" charset="0"/>
                <a:cs typeface="Microsoft Sans Serif" pitchFamily="34" charset="0"/>
              </a:rPr>
              <a:t>Longs Drugs</a:t>
            </a:r>
          </a:p>
        </p:txBody>
      </p:sp>
      <p:sp>
        <p:nvSpPr>
          <p:cNvPr id="4" name="TextBox 3"/>
          <p:cNvSpPr txBox="1"/>
          <p:nvPr/>
        </p:nvSpPr>
        <p:spPr>
          <a:xfrm>
            <a:off x="4572000" y="1398687"/>
            <a:ext cx="4114800" cy="5078313"/>
          </a:xfrm>
          <a:prstGeom prst="rect">
            <a:avLst/>
          </a:prstGeom>
          <a:noFill/>
        </p:spPr>
        <p:txBody>
          <a:bodyPr wrap="square" rtlCol="0">
            <a:spAutoFit/>
          </a:bodyPr>
          <a:lstStyle/>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Panda Express</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Rite Aid</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Safeway/Vons</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Starbucks</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Supercuts</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Target</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United Airline</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US Bank</a:t>
            </a:r>
          </a:p>
          <a:p>
            <a:pPr marL="809625" lvl="1" indent="-352425">
              <a:spcAft>
                <a:spcPts val="0"/>
              </a:spcAft>
              <a:buFont typeface="Arial" pitchFamily="34" charset="0"/>
              <a:buChar char="•"/>
            </a:pPr>
            <a:r>
              <a:rPr lang="en-US" sz="3600" dirty="0" smtClean="0">
                <a:latin typeface="Microsoft Sans Serif" pitchFamily="34" charset="0"/>
                <a:cs typeface="Microsoft Sans Serif" pitchFamily="34" charset="0"/>
              </a:rPr>
              <a:t>Walgreen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6410"/>
            <a:ext cx="9144000" cy="656590"/>
          </a:xfrm>
          <a:prstGeom prst="rect">
            <a:avLst/>
          </a:prstGeom>
          <a:noFill/>
        </p:spPr>
        <p:txBody>
          <a:bodyPr wrap="square">
            <a:spAutoFit/>
          </a:bodyPr>
          <a:lstStyle/>
          <a:p>
            <a:pPr algn="ctr" fontAlgn="auto">
              <a:lnSpc>
                <a:spcPts val="4400"/>
              </a:lnSpc>
              <a:spcBef>
                <a:spcPts val="0"/>
              </a:spcBef>
              <a:spcAft>
                <a:spcPts val="0"/>
              </a:spcAft>
              <a:defRPr/>
            </a:pPr>
            <a:r>
              <a:rPr lang="en-US" sz="4100" spc="-150" dirty="0" smtClean="0">
                <a:latin typeface="Microsoft Sans Serif" pitchFamily="34" charset="0"/>
                <a:ea typeface="Kozuka Mincho Pro H" pitchFamily="18" charset="-128"/>
                <a:cs typeface="Microsoft Sans Serif" pitchFamily="34" charset="0"/>
              </a:rPr>
              <a:t>CA Assessors’</a:t>
            </a:r>
            <a:r>
              <a:rPr lang="en-US" sz="4100" spc="-150" dirty="0">
                <a:latin typeface="Microsoft Sans Serif" pitchFamily="34" charset="0"/>
                <a:ea typeface="Kozuka Mincho Pro H" pitchFamily="18" charset="-128"/>
                <a:cs typeface="Microsoft Sans Serif" pitchFamily="34" charset="0"/>
              </a:rPr>
              <a:t> </a:t>
            </a:r>
            <a:r>
              <a:rPr lang="en-US" sz="4100" spc="-150" dirty="0" smtClean="0">
                <a:latin typeface="Microsoft Sans Serif" pitchFamily="34" charset="0"/>
                <a:ea typeface="Kozuka Mincho Pro H" pitchFamily="18" charset="-128"/>
                <a:cs typeface="Microsoft Sans Serif" pitchFamily="34" charset="0"/>
              </a:rPr>
              <a:t>e-FORMs Shared Service</a:t>
            </a:r>
            <a:endParaRPr lang="en-US" sz="4100" spc="-150" dirty="0">
              <a:latin typeface="Microsoft Sans Serif" pitchFamily="34" charset="0"/>
              <a:ea typeface="Kozuka Mincho Pro H" pitchFamily="18" charset="-128"/>
              <a:cs typeface="Microsoft Sans Serif" pitchFamily="34" charset="0"/>
            </a:endParaRPr>
          </a:p>
        </p:txBody>
      </p:sp>
      <p:sp>
        <p:nvSpPr>
          <p:cNvPr id="3" name="TextBox 2"/>
          <p:cNvSpPr txBox="1"/>
          <p:nvPr/>
        </p:nvSpPr>
        <p:spPr>
          <a:xfrm>
            <a:off x="152400" y="1295400"/>
            <a:ext cx="8915400" cy="5447645"/>
          </a:xfrm>
          <a:prstGeom prst="rect">
            <a:avLst/>
          </a:prstGeom>
          <a:noFill/>
          <a:ln>
            <a:noFill/>
          </a:ln>
        </p:spPr>
        <p:txBody>
          <a:bodyPr wrap="square" rtlCol="0">
            <a:spAutoFit/>
          </a:bodyPr>
          <a:lstStyle/>
          <a:p>
            <a:pPr marL="349250" indent="-349250">
              <a:lnSpc>
                <a:spcPct val="90000"/>
              </a:lnSpc>
              <a:spcAft>
                <a:spcPts val="1800"/>
              </a:spcAft>
              <a:buFont typeface="Arial" pitchFamily="34" charset="0"/>
              <a:buChar char="•"/>
            </a:pPr>
            <a:r>
              <a:rPr lang="en-US" sz="3200" dirty="0" smtClean="0">
                <a:latin typeface="Microsoft Sans Serif" pitchFamily="34" charset="0"/>
                <a:cs typeface="Microsoft Sans Serif" pitchFamily="34" charset="0"/>
              </a:rPr>
              <a:t>County assessors use about 100 forms standardized and controlled by the State Board of Equalization (BOE)</a:t>
            </a:r>
          </a:p>
          <a:p>
            <a:pPr marL="349250" indent="-349250">
              <a:lnSpc>
                <a:spcPct val="90000"/>
              </a:lnSpc>
              <a:spcAft>
                <a:spcPts val="1800"/>
              </a:spcAft>
              <a:buFont typeface="Arial" pitchFamily="34" charset="0"/>
              <a:buChar char="•"/>
            </a:pPr>
            <a:r>
              <a:rPr lang="en-US" sz="3200" dirty="0" smtClean="0">
                <a:latin typeface="Microsoft Sans Serif" pitchFamily="34" charset="0"/>
                <a:cs typeface="Microsoft Sans Serif" pitchFamily="34" charset="0"/>
              </a:rPr>
              <a:t>15 to 20 forms are changed annually</a:t>
            </a:r>
          </a:p>
          <a:p>
            <a:pPr marL="349250" indent="-349250">
              <a:lnSpc>
                <a:spcPct val="90000"/>
              </a:lnSpc>
              <a:spcAft>
                <a:spcPts val="1800"/>
              </a:spcAft>
              <a:buFont typeface="Arial" pitchFamily="34" charset="0"/>
              <a:buChar char="•"/>
            </a:pPr>
            <a:r>
              <a:rPr lang="en-US" sz="3200" dirty="0" smtClean="0">
                <a:latin typeface="Microsoft Sans Serif" pitchFamily="34" charset="0"/>
                <a:cs typeface="Microsoft Sans Serif" pitchFamily="34" charset="0"/>
              </a:rPr>
              <a:t>Each county assessor makes the form revisions to post on their website</a:t>
            </a:r>
          </a:p>
          <a:p>
            <a:pPr marL="349250" indent="-349250">
              <a:lnSpc>
                <a:spcPct val="90000"/>
              </a:lnSpc>
              <a:spcAft>
                <a:spcPts val="1800"/>
              </a:spcAft>
              <a:buFont typeface="Arial" pitchFamily="34" charset="0"/>
              <a:buChar char="•"/>
            </a:pPr>
            <a:r>
              <a:rPr lang="en-US" sz="3200" dirty="0" smtClean="0">
                <a:latin typeface="Microsoft Sans Serif" pitchFamily="34" charset="0"/>
                <a:cs typeface="Microsoft Sans Serif" pitchFamily="34" charset="0"/>
              </a:rPr>
              <a:t>This will become a shared service among 58 county assessors and the BOE</a:t>
            </a:r>
          </a:p>
          <a:p>
            <a:pPr marL="349250" indent="-349250">
              <a:lnSpc>
                <a:spcPct val="90000"/>
              </a:lnSpc>
              <a:spcAft>
                <a:spcPts val="1800"/>
              </a:spcAft>
              <a:buFont typeface="Arial" pitchFamily="34" charset="0"/>
              <a:buChar char="•"/>
            </a:pPr>
            <a:r>
              <a:rPr lang="en-US" sz="3200" dirty="0" smtClean="0">
                <a:latin typeface="Microsoft Sans Serif" pitchFamily="34" charset="0"/>
                <a:cs typeface="Microsoft Sans Serif" pitchFamily="34" charset="0"/>
              </a:rPr>
              <a:t>Will allow on-line filing with e-Signatures that will work with all touch devices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1"/>
          <p:cNvPicPr>
            <a:picLocks noChangeAspect="1" noChangeArrowheads="1"/>
          </p:cNvPicPr>
          <p:nvPr/>
        </p:nvPicPr>
        <p:blipFill>
          <a:blip r:embed="rId3" cstate="print"/>
          <a:srcRect l="43750" t="30208" r="21875" b="8333"/>
          <a:stretch>
            <a:fillRect/>
          </a:stretch>
        </p:blipFill>
        <p:spPr bwMode="auto">
          <a:xfrm>
            <a:off x="7467601" y="3200400"/>
            <a:ext cx="681925" cy="914400"/>
          </a:xfrm>
          <a:prstGeom prst="rect">
            <a:avLst/>
          </a:prstGeom>
          <a:noFill/>
          <a:ln w="9525">
            <a:noFill/>
            <a:miter lim="800000"/>
            <a:headEnd/>
            <a:tailEnd/>
          </a:ln>
          <a:effectLst/>
        </p:spPr>
      </p:pic>
      <p:pic>
        <p:nvPicPr>
          <p:cNvPr id="64" name="Picture 3"/>
          <p:cNvPicPr>
            <a:picLocks noChangeAspect="1" noChangeArrowheads="1"/>
          </p:cNvPicPr>
          <p:nvPr/>
        </p:nvPicPr>
        <p:blipFill>
          <a:blip r:embed="rId4" cstate="print"/>
          <a:srcRect l="43750" t="31250" r="21875" b="9375"/>
          <a:stretch>
            <a:fillRect/>
          </a:stretch>
        </p:blipFill>
        <p:spPr bwMode="auto">
          <a:xfrm>
            <a:off x="1142999" y="1447800"/>
            <a:ext cx="705853" cy="914400"/>
          </a:xfrm>
          <a:prstGeom prst="rect">
            <a:avLst/>
          </a:prstGeom>
          <a:noFill/>
          <a:ln w="9525">
            <a:noFill/>
            <a:miter lim="800000"/>
            <a:headEnd/>
            <a:tailEnd/>
          </a:ln>
          <a:effectLst/>
        </p:spPr>
      </p:pic>
      <p:pic>
        <p:nvPicPr>
          <p:cNvPr id="59" name="Picture 3"/>
          <p:cNvPicPr>
            <a:picLocks noChangeAspect="1" noChangeArrowheads="1"/>
          </p:cNvPicPr>
          <p:nvPr/>
        </p:nvPicPr>
        <p:blipFill>
          <a:blip r:embed="rId4" cstate="print"/>
          <a:srcRect l="43750" t="31250" r="21875" b="9375"/>
          <a:stretch>
            <a:fillRect/>
          </a:stretch>
        </p:blipFill>
        <p:spPr bwMode="auto">
          <a:xfrm>
            <a:off x="1142999" y="3200400"/>
            <a:ext cx="705853" cy="914400"/>
          </a:xfrm>
          <a:prstGeom prst="rect">
            <a:avLst/>
          </a:prstGeom>
          <a:noFill/>
          <a:ln w="9525">
            <a:noFill/>
            <a:miter lim="800000"/>
            <a:headEnd/>
            <a:tailEnd/>
          </a:ln>
          <a:effectLst/>
        </p:spPr>
      </p:pic>
      <p:pic>
        <p:nvPicPr>
          <p:cNvPr id="33" name="Picture 3"/>
          <p:cNvPicPr>
            <a:picLocks noChangeAspect="1" noChangeArrowheads="1"/>
          </p:cNvPicPr>
          <p:nvPr/>
        </p:nvPicPr>
        <p:blipFill>
          <a:blip r:embed="rId4" cstate="print"/>
          <a:srcRect l="43750" t="31250" r="21875" b="9375"/>
          <a:stretch>
            <a:fillRect/>
          </a:stretch>
        </p:blipFill>
        <p:spPr bwMode="auto">
          <a:xfrm>
            <a:off x="1142999" y="5029200"/>
            <a:ext cx="705853" cy="914400"/>
          </a:xfrm>
          <a:prstGeom prst="rect">
            <a:avLst/>
          </a:prstGeom>
          <a:noFill/>
          <a:ln w="9525">
            <a:noFill/>
            <a:miter lim="800000"/>
            <a:headEnd/>
            <a:tailEnd/>
          </a:ln>
          <a:effectLst/>
        </p:spPr>
      </p:pic>
      <p:pic>
        <p:nvPicPr>
          <p:cNvPr id="29" name="Picture 1"/>
          <p:cNvPicPr>
            <a:picLocks noChangeAspect="1" noChangeArrowheads="1"/>
          </p:cNvPicPr>
          <p:nvPr/>
        </p:nvPicPr>
        <p:blipFill>
          <a:blip r:embed="rId3" cstate="print"/>
          <a:srcRect l="43750" t="30208" r="21875" b="8333"/>
          <a:stretch>
            <a:fillRect/>
          </a:stretch>
        </p:blipFill>
        <p:spPr bwMode="auto">
          <a:xfrm>
            <a:off x="7447548" y="5029200"/>
            <a:ext cx="681925" cy="914400"/>
          </a:xfrm>
          <a:prstGeom prst="rect">
            <a:avLst/>
          </a:prstGeom>
          <a:noFill/>
          <a:ln w="9525">
            <a:noFill/>
            <a:miter lim="800000"/>
            <a:headEnd/>
            <a:tailEnd/>
          </a:ln>
          <a:effectLst/>
        </p:spPr>
      </p:pic>
      <p:pic>
        <p:nvPicPr>
          <p:cNvPr id="24577" name="Picture 1"/>
          <p:cNvPicPr>
            <a:picLocks noChangeAspect="1" noChangeArrowheads="1"/>
          </p:cNvPicPr>
          <p:nvPr/>
        </p:nvPicPr>
        <p:blipFill>
          <a:blip r:embed="rId3" cstate="print"/>
          <a:srcRect l="43750" t="30208" r="21875" b="8333"/>
          <a:stretch>
            <a:fillRect/>
          </a:stretch>
        </p:blipFill>
        <p:spPr bwMode="auto">
          <a:xfrm>
            <a:off x="7467601" y="1447800"/>
            <a:ext cx="681925" cy="914400"/>
          </a:xfrm>
          <a:prstGeom prst="rect">
            <a:avLst/>
          </a:prstGeom>
          <a:noFill/>
          <a:ln w="9525">
            <a:noFill/>
            <a:miter lim="800000"/>
            <a:headEnd/>
            <a:tailEnd/>
          </a:ln>
          <a:effectLst/>
        </p:spPr>
      </p:pic>
      <p:sp>
        <p:nvSpPr>
          <p:cNvPr id="2" name="Title 1"/>
          <p:cNvSpPr>
            <a:spLocks noGrp="1"/>
          </p:cNvSpPr>
          <p:nvPr>
            <p:ph type="title"/>
          </p:nvPr>
        </p:nvSpPr>
        <p:spPr>
          <a:xfrm>
            <a:off x="0" y="533400"/>
            <a:ext cx="9144000" cy="692497"/>
          </a:xfrm>
        </p:spPr>
        <p:txBody>
          <a:bodyPr>
            <a:noAutofit/>
          </a:bodyPr>
          <a:lstStyle/>
          <a:p>
            <a:pPr algn="ctr" defTabSz="914363" fontAlgn="auto">
              <a:lnSpc>
                <a:spcPct val="90000"/>
              </a:lnSpc>
              <a:spcAft>
                <a:spcPts val="0"/>
              </a:spcAft>
              <a:defRPr/>
            </a:pPr>
            <a:r>
              <a:rPr lang="en-US" dirty="0" smtClean="0">
                <a:solidFill>
                  <a:schemeClr val="tx1"/>
                </a:solidFill>
                <a:latin typeface="Microsoft Sans Serif" pitchFamily="34" charset="0"/>
                <a:cs typeface="Microsoft Sans Serif" pitchFamily="34" charset="0"/>
              </a:rPr>
              <a:t>Forms Are Updated &amp; Maintained By 58 County </a:t>
            </a:r>
            <a:r>
              <a:rPr smtClean="0">
                <a:solidFill>
                  <a:schemeClr val="tx1"/>
                </a:solidFill>
                <a:latin typeface="Microsoft Sans Serif" pitchFamily="34" charset="0"/>
                <a:cs typeface="Microsoft Sans Serif" pitchFamily="34" charset="0"/>
              </a:rPr>
              <a:t>Assessor</a:t>
            </a:r>
            <a:r>
              <a:rPr lang="en-US" dirty="0" smtClean="0">
                <a:solidFill>
                  <a:schemeClr val="tx1"/>
                </a:solidFill>
                <a:latin typeface="Microsoft Sans Serif" pitchFamily="34" charset="0"/>
                <a:cs typeface="Microsoft Sans Serif" pitchFamily="34" charset="0"/>
              </a:rPr>
              <a:t>s</a:t>
            </a:r>
            <a:r>
              <a:rPr smtClean="0">
                <a:solidFill>
                  <a:schemeClr val="tx1"/>
                </a:solidFill>
                <a:latin typeface="Microsoft Sans Serif" pitchFamily="34" charset="0"/>
                <a:cs typeface="Microsoft Sans Serif" pitchFamily="34" charset="0"/>
              </a:rPr>
              <a:t> </a:t>
            </a:r>
            <a:r>
              <a:rPr lang="en-US" dirty="0" smtClean="0">
                <a:solidFill>
                  <a:schemeClr val="tx1"/>
                </a:solidFill>
                <a:latin typeface="Microsoft Sans Serif" pitchFamily="34" charset="0"/>
                <a:cs typeface="Microsoft Sans Serif" pitchFamily="34" charset="0"/>
              </a:rPr>
              <a:t>&amp; Posted on 58 </a:t>
            </a:r>
            <a:r>
              <a:rPr smtClean="0">
                <a:solidFill>
                  <a:schemeClr val="tx1"/>
                </a:solidFill>
                <a:latin typeface="Microsoft Sans Serif" pitchFamily="34" charset="0"/>
                <a:cs typeface="Microsoft Sans Serif" pitchFamily="34" charset="0"/>
              </a:rPr>
              <a:t>Websites</a:t>
            </a:r>
            <a:endParaRPr>
              <a:solidFill>
                <a:schemeClr val="tx1"/>
              </a:solidFill>
              <a:latin typeface="Microsoft Sans Serif" pitchFamily="34" charset="0"/>
              <a:cs typeface="Microsoft Sans Serif" pitchFamily="34" charset="0"/>
            </a:endParaRPr>
          </a:p>
        </p:txBody>
      </p:sp>
      <p:pic>
        <p:nvPicPr>
          <p:cNvPr id="12300" name="Picture 3"/>
          <p:cNvPicPr>
            <a:picLocks noChangeAspect="1" noChangeArrowheads="1"/>
          </p:cNvPicPr>
          <p:nvPr/>
        </p:nvPicPr>
        <p:blipFill>
          <a:blip r:embed="rId5"/>
          <a:srcRect l="642" t="11458" r="28758" b="23958"/>
          <a:stretch>
            <a:fillRect/>
          </a:stretch>
        </p:blipFill>
        <p:spPr bwMode="auto">
          <a:xfrm>
            <a:off x="2590800" y="3200400"/>
            <a:ext cx="1828800" cy="1371600"/>
          </a:xfrm>
          <a:prstGeom prst="rect">
            <a:avLst/>
          </a:prstGeom>
          <a:noFill/>
          <a:ln w="9525">
            <a:noFill/>
            <a:miter lim="800000"/>
            <a:headEnd/>
            <a:tailEnd/>
          </a:ln>
        </p:spPr>
      </p:pic>
      <p:pic>
        <p:nvPicPr>
          <p:cNvPr id="12302" name="Picture 7"/>
          <p:cNvPicPr>
            <a:picLocks noChangeAspect="1" noChangeArrowheads="1"/>
          </p:cNvPicPr>
          <p:nvPr/>
        </p:nvPicPr>
        <p:blipFill>
          <a:blip r:embed="rId6"/>
          <a:srcRect l="5728" t="18382" r="6567" b="6065"/>
          <a:stretch>
            <a:fillRect/>
          </a:stretch>
        </p:blipFill>
        <p:spPr bwMode="auto">
          <a:xfrm>
            <a:off x="4876800" y="5029200"/>
            <a:ext cx="1827213" cy="1371600"/>
          </a:xfrm>
          <a:prstGeom prst="rect">
            <a:avLst/>
          </a:prstGeom>
          <a:noFill/>
          <a:ln w="9525">
            <a:noFill/>
            <a:miter lim="800000"/>
            <a:headEnd/>
            <a:tailEnd/>
          </a:ln>
        </p:spPr>
      </p:pic>
      <p:pic>
        <p:nvPicPr>
          <p:cNvPr id="12304" name="Picture 8"/>
          <p:cNvPicPr>
            <a:picLocks noChangeAspect="1" noChangeArrowheads="1"/>
          </p:cNvPicPr>
          <p:nvPr/>
        </p:nvPicPr>
        <p:blipFill>
          <a:blip r:embed="rId7"/>
          <a:srcRect l="11208" t="10417" r="13309" b="20151"/>
          <a:stretch>
            <a:fillRect/>
          </a:stretch>
        </p:blipFill>
        <p:spPr bwMode="auto">
          <a:xfrm>
            <a:off x="2590800" y="5029200"/>
            <a:ext cx="1828800" cy="1371600"/>
          </a:xfrm>
          <a:prstGeom prst="rect">
            <a:avLst/>
          </a:prstGeom>
          <a:noFill/>
          <a:ln w="9525">
            <a:noFill/>
            <a:miter lim="800000"/>
            <a:headEnd/>
            <a:tailEnd/>
          </a:ln>
        </p:spPr>
      </p:pic>
      <p:pic>
        <p:nvPicPr>
          <p:cNvPr id="55298" name="Picture 2"/>
          <p:cNvPicPr>
            <a:picLocks noChangeAspect="1" noChangeArrowheads="1"/>
          </p:cNvPicPr>
          <p:nvPr/>
        </p:nvPicPr>
        <p:blipFill>
          <a:blip r:embed="rId8" cstate="print"/>
          <a:srcRect l="551" t="19118" r="1563" b="8456"/>
          <a:stretch>
            <a:fillRect/>
          </a:stretch>
        </p:blipFill>
        <p:spPr bwMode="auto">
          <a:xfrm>
            <a:off x="2252734" y="1447800"/>
            <a:ext cx="2166866" cy="13716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9" cstate="print"/>
          <a:srcRect l="23438" t="14583" r="16203" b="13542"/>
          <a:stretch>
            <a:fillRect/>
          </a:stretch>
        </p:blipFill>
        <p:spPr bwMode="auto">
          <a:xfrm>
            <a:off x="1490734" y="2057400"/>
            <a:ext cx="1023866" cy="914400"/>
          </a:xfrm>
          <a:prstGeom prst="rect">
            <a:avLst/>
          </a:prstGeom>
          <a:noFill/>
          <a:ln w="9525">
            <a:noFill/>
            <a:miter lim="800000"/>
            <a:headEnd/>
            <a:tailEnd/>
          </a:ln>
          <a:effectLst/>
        </p:spPr>
      </p:pic>
      <p:sp>
        <p:nvSpPr>
          <p:cNvPr id="38" name="Right Arrow 37"/>
          <p:cNvSpPr/>
          <p:nvPr/>
        </p:nvSpPr>
        <p:spPr bwMode="auto">
          <a:xfrm rot="8000745" flipV="1">
            <a:off x="2188281" y="2343845"/>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55300" name="Picture 4"/>
          <p:cNvPicPr>
            <a:picLocks noChangeAspect="1" noChangeArrowheads="1"/>
          </p:cNvPicPr>
          <p:nvPr/>
        </p:nvPicPr>
        <p:blipFill>
          <a:blip r:embed="rId10" cstate="print"/>
          <a:srcRect l="18750" t="26042" b="8823"/>
          <a:stretch>
            <a:fillRect/>
          </a:stretch>
        </p:blipFill>
        <p:spPr bwMode="auto">
          <a:xfrm>
            <a:off x="1447800" y="3886200"/>
            <a:ext cx="1520846" cy="914400"/>
          </a:xfrm>
          <a:prstGeom prst="rect">
            <a:avLst/>
          </a:prstGeom>
          <a:noFill/>
          <a:ln w="9525">
            <a:noFill/>
            <a:miter lim="800000"/>
            <a:headEnd/>
            <a:tailEnd/>
          </a:ln>
          <a:effectLst/>
        </p:spPr>
      </p:pic>
      <p:sp>
        <p:nvSpPr>
          <p:cNvPr id="39" name="Right Arrow 38"/>
          <p:cNvSpPr/>
          <p:nvPr/>
        </p:nvSpPr>
        <p:spPr bwMode="auto">
          <a:xfrm rot="7876953" flipV="1">
            <a:off x="2684810" y="4132610"/>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55301" name="Picture 5"/>
          <p:cNvPicPr>
            <a:picLocks noChangeAspect="1" noChangeArrowheads="1"/>
          </p:cNvPicPr>
          <p:nvPr/>
        </p:nvPicPr>
        <p:blipFill>
          <a:blip r:embed="rId11" cstate="print"/>
          <a:srcRect l="27344" t="31250" r="15625" b="17708"/>
          <a:stretch>
            <a:fillRect/>
          </a:stretch>
        </p:blipFill>
        <p:spPr bwMode="auto">
          <a:xfrm>
            <a:off x="1676400" y="5867400"/>
            <a:ext cx="1362269" cy="914400"/>
          </a:xfrm>
          <a:prstGeom prst="rect">
            <a:avLst/>
          </a:prstGeom>
          <a:noFill/>
          <a:ln w="9525">
            <a:noFill/>
            <a:miter lim="800000"/>
            <a:headEnd/>
            <a:tailEnd/>
          </a:ln>
          <a:effectLst/>
        </p:spPr>
      </p:pic>
      <p:sp>
        <p:nvSpPr>
          <p:cNvPr id="40" name="Right Arrow 39"/>
          <p:cNvSpPr/>
          <p:nvPr/>
        </p:nvSpPr>
        <p:spPr bwMode="auto">
          <a:xfrm rot="7937164" flipV="1">
            <a:off x="2754948" y="5885527"/>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55302" name="Picture 6"/>
          <p:cNvPicPr>
            <a:picLocks noChangeAspect="1" noChangeArrowheads="1"/>
          </p:cNvPicPr>
          <p:nvPr/>
        </p:nvPicPr>
        <p:blipFill>
          <a:blip r:embed="rId12" cstate="print"/>
          <a:srcRect l="4228" t="14583" r="24219" b="7292"/>
          <a:stretch>
            <a:fillRect/>
          </a:stretch>
        </p:blipFill>
        <p:spPr bwMode="auto">
          <a:xfrm>
            <a:off x="6579556" y="5867400"/>
            <a:ext cx="1116644" cy="914400"/>
          </a:xfrm>
          <a:prstGeom prst="rect">
            <a:avLst/>
          </a:prstGeom>
          <a:noFill/>
          <a:ln w="9525">
            <a:noFill/>
            <a:miter lim="800000"/>
            <a:headEnd/>
            <a:tailEnd/>
          </a:ln>
          <a:effectLst/>
        </p:spPr>
      </p:pic>
      <p:sp>
        <p:nvSpPr>
          <p:cNvPr id="42" name="Right Arrow 41"/>
          <p:cNvSpPr/>
          <p:nvPr/>
        </p:nvSpPr>
        <p:spPr bwMode="auto">
          <a:xfrm rot="2729803" flipV="1">
            <a:off x="6419277" y="5885878"/>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55304" name="Picture 8"/>
          <p:cNvPicPr>
            <a:picLocks noChangeAspect="1" noChangeArrowheads="1"/>
          </p:cNvPicPr>
          <p:nvPr/>
        </p:nvPicPr>
        <p:blipFill>
          <a:blip r:embed="rId13" cstate="print"/>
          <a:srcRect l="10938" t="17279" r="12500" b="6250"/>
          <a:stretch>
            <a:fillRect/>
          </a:stretch>
        </p:blipFill>
        <p:spPr bwMode="auto">
          <a:xfrm>
            <a:off x="4876800" y="1447800"/>
            <a:ext cx="1830998" cy="1371600"/>
          </a:xfrm>
          <a:prstGeom prst="rect">
            <a:avLst/>
          </a:prstGeom>
          <a:noFill/>
          <a:ln w="9525">
            <a:noFill/>
            <a:miter lim="800000"/>
            <a:headEnd/>
            <a:tailEnd/>
          </a:ln>
          <a:effectLst/>
        </p:spPr>
      </p:pic>
      <p:pic>
        <p:nvPicPr>
          <p:cNvPr id="55305" name="Picture 9"/>
          <p:cNvPicPr>
            <a:picLocks noChangeAspect="1" noChangeArrowheads="1"/>
          </p:cNvPicPr>
          <p:nvPr/>
        </p:nvPicPr>
        <p:blipFill>
          <a:blip r:embed="rId14" cstate="print"/>
          <a:srcRect l="11121" t="14706" r="12638" b="6434"/>
          <a:stretch>
            <a:fillRect/>
          </a:stretch>
        </p:blipFill>
        <p:spPr bwMode="auto">
          <a:xfrm>
            <a:off x="6517499" y="2057400"/>
            <a:ext cx="1178702" cy="914400"/>
          </a:xfrm>
          <a:prstGeom prst="rect">
            <a:avLst/>
          </a:prstGeom>
          <a:noFill/>
          <a:ln w="9525">
            <a:noFill/>
            <a:miter lim="800000"/>
            <a:headEnd/>
            <a:tailEnd/>
          </a:ln>
          <a:effectLst/>
        </p:spPr>
      </p:pic>
      <p:sp>
        <p:nvSpPr>
          <p:cNvPr id="47" name="Right Arrow 46"/>
          <p:cNvSpPr/>
          <p:nvPr/>
        </p:nvSpPr>
        <p:spPr bwMode="auto">
          <a:xfrm rot="2729803" flipV="1">
            <a:off x="6306122" y="2343722"/>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24579" name="Picture 3"/>
          <p:cNvPicPr>
            <a:picLocks noChangeAspect="1" noChangeArrowheads="1"/>
          </p:cNvPicPr>
          <p:nvPr/>
        </p:nvPicPr>
        <p:blipFill>
          <a:blip r:embed="rId4" cstate="print"/>
          <a:srcRect l="43750" t="31250" r="21875" b="9375"/>
          <a:stretch>
            <a:fillRect/>
          </a:stretch>
        </p:blipFill>
        <p:spPr bwMode="auto">
          <a:xfrm>
            <a:off x="8305800" y="1447800"/>
            <a:ext cx="705853" cy="91440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15" cstate="print"/>
          <a:srcRect l="43750" t="31250" r="21875" b="8333"/>
          <a:stretch>
            <a:fillRect/>
          </a:stretch>
        </p:blipFill>
        <p:spPr bwMode="auto">
          <a:xfrm>
            <a:off x="7848600" y="2057400"/>
            <a:ext cx="693683" cy="914400"/>
          </a:xfrm>
          <a:prstGeom prst="rect">
            <a:avLst/>
          </a:prstGeom>
          <a:noFill/>
          <a:ln w="9525">
            <a:noFill/>
            <a:miter lim="800000"/>
            <a:headEnd/>
            <a:tailEnd/>
          </a:ln>
          <a:effectLst/>
        </p:spPr>
      </p:pic>
      <p:pic>
        <p:nvPicPr>
          <p:cNvPr id="55303" name="Picture 7"/>
          <p:cNvPicPr>
            <a:picLocks noChangeAspect="1" noChangeArrowheads="1"/>
          </p:cNvPicPr>
          <p:nvPr/>
        </p:nvPicPr>
        <p:blipFill>
          <a:blip r:embed="rId16" cstate="print"/>
          <a:srcRect l="26563" t="14583" r="7031" b="6434"/>
          <a:stretch>
            <a:fillRect/>
          </a:stretch>
        </p:blipFill>
        <p:spPr bwMode="auto">
          <a:xfrm>
            <a:off x="6553200" y="3886200"/>
            <a:ext cx="1143000" cy="914400"/>
          </a:xfrm>
          <a:prstGeom prst="rect">
            <a:avLst/>
          </a:prstGeom>
          <a:noFill/>
          <a:ln w="9525">
            <a:noFill/>
            <a:miter lim="800000"/>
            <a:headEnd/>
            <a:tailEnd/>
          </a:ln>
          <a:effectLst/>
        </p:spPr>
      </p:pic>
      <p:pic>
        <p:nvPicPr>
          <p:cNvPr id="30" name="Picture 3"/>
          <p:cNvPicPr>
            <a:picLocks noChangeAspect="1" noChangeArrowheads="1"/>
          </p:cNvPicPr>
          <p:nvPr/>
        </p:nvPicPr>
        <p:blipFill>
          <a:blip r:embed="rId4" cstate="print"/>
          <a:srcRect l="43750" t="31250" r="21875" b="9375"/>
          <a:stretch>
            <a:fillRect/>
          </a:stretch>
        </p:blipFill>
        <p:spPr bwMode="auto">
          <a:xfrm>
            <a:off x="8285747" y="5029200"/>
            <a:ext cx="705853" cy="914400"/>
          </a:xfrm>
          <a:prstGeom prst="rect">
            <a:avLst/>
          </a:prstGeom>
          <a:noFill/>
          <a:ln w="9525">
            <a:noFill/>
            <a:miter lim="800000"/>
            <a:headEnd/>
            <a:tailEnd/>
          </a:ln>
          <a:effectLst/>
        </p:spPr>
      </p:pic>
      <p:pic>
        <p:nvPicPr>
          <p:cNvPr id="31" name="Picture 2"/>
          <p:cNvPicPr>
            <a:picLocks noChangeAspect="1" noChangeArrowheads="1"/>
          </p:cNvPicPr>
          <p:nvPr/>
        </p:nvPicPr>
        <p:blipFill>
          <a:blip r:embed="rId15" cstate="print"/>
          <a:srcRect l="43750" t="31250" r="21875" b="8333"/>
          <a:stretch>
            <a:fillRect/>
          </a:stretch>
        </p:blipFill>
        <p:spPr bwMode="auto">
          <a:xfrm>
            <a:off x="7904747" y="5486400"/>
            <a:ext cx="693683" cy="914400"/>
          </a:xfrm>
          <a:prstGeom prst="rect">
            <a:avLst/>
          </a:prstGeom>
          <a:noFill/>
          <a:ln w="9525">
            <a:noFill/>
            <a:miter lim="800000"/>
            <a:headEnd/>
            <a:tailEnd/>
          </a:ln>
          <a:effectLst/>
        </p:spPr>
      </p:pic>
      <p:pic>
        <p:nvPicPr>
          <p:cNvPr id="32" name="Picture 1"/>
          <p:cNvPicPr>
            <a:picLocks noChangeAspect="1" noChangeArrowheads="1"/>
          </p:cNvPicPr>
          <p:nvPr/>
        </p:nvPicPr>
        <p:blipFill>
          <a:blip r:embed="rId3" cstate="print"/>
          <a:srcRect l="43750" t="30208" r="21875" b="8333"/>
          <a:stretch>
            <a:fillRect/>
          </a:stretch>
        </p:blipFill>
        <p:spPr bwMode="auto">
          <a:xfrm>
            <a:off x="152400" y="5029200"/>
            <a:ext cx="681925" cy="914400"/>
          </a:xfrm>
          <a:prstGeom prst="rect">
            <a:avLst/>
          </a:prstGeom>
          <a:noFill/>
          <a:ln w="9525">
            <a:noFill/>
            <a:miter lim="800000"/>
            <a:headEnd/>
            <a:tailEnd/>
          </a:ln>
          <a:effectLst/>
        </p:spPr>
      </p:pic>
      <p:pic>
        <p:nvPicPr>
          <p:cNvPr id="34" name="Picture 2"/>
          <p:cNvPicPr>
            <a:picLocks noChangeAspect="1" noChangeArrowheads="1"/>
          </p:cNvPicPr>
          <p:nvPr/>
        </p:nvPicPr>
        <p:blipFill>
          <a:blip r:embed="rId15" cstate="print"/>
          <a:srcRect l="43750" t="31250" r="21875" b="8333"/>
          <a:stretch>
            <a:fillRect/>
          </a:stretch>
        </p:blipFill>
        <p:spPr bwMode="auto">
          <a:xfrm>
            <a:off x="609600" y="5638800"/>
            <a:ext cx="693683" cy="914400"/>
          </a:xfrm>
          <a:prstGeom prst="rect">
            <a:avLst/>
          </a:prstGeom>
          <a:noFill/>
          <a:ln w="9525">
            <a:noFill/>
            <a:miter lim="800000"/>
            <a:headEnd/>
            <a:tailEnd/>
          </a:ln>
          <a:effectLst/>
        </p:spPr>
      </p:pic>
      <p:cxnSp>
        <p:nvCxnSpPr>
          <p:cNvPr id="48" name="Straight Connector 47"/>
          <p:cNvCxnSpPr/>
          <p:nvPr/>
        </p:nvCxnSpPr>
        <p:spPr>
          <a:xfrm>
            <a:off x="0" y="3047973"/>
            <a:ext cx="9144000" cy="161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4876800"/>
            <a:ext cx="9144000" cy="161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 name="Group 22"/>
          <p:cNvGrpSpPr>
            <a:grpSpLocks/>
          </p:cNvGrpSpPr>
          <p:nvPr/>
        </p:nvGrpSpPr>
        <p:grpSpPr bwMode="auto">
          <a:xfrm>
            <a:off x="4876800" y="3200400"/>
            <a:ext cx="1827213" cy="1371600"/>
            <a:chOff x="5320553" y="1210235"/>
            <a:chExt cx="1827670" cy="1371600"/>
          </a:xfrm>
        </p:grpSpPr>
        <p:pic>
          <p:nvPicPr>
            <p:cNvPr id="12328" name="Picture 4"/>
            <p:cNvPicPr>
              <a:picLocks noChangeAspect="1" noChangeArrowheads="1"/>
            </p:cNvPicPr>
            <p:nvPr/>
          </p:nvPicPr>
          <p:blipFill>
            <a:blip r:embed="rId17"/>
            <a:srcRect l="26366" t="11029" r="11734" b="30331"/>
            <a:stretch>
              <a:fillRect/>
            </a:stretch>
          </p:blipFill>
          <p:spPr bwMode="auto">
            <a:xfrm>
              <a:off x="5320553" y="1210235"/>
              <a:ext cx="1827670" cy="1371600"/>
            </a:xfrm>
            <a:prstGeom prst="rect">
              <a:avLst/>
            </a:prstGeom>
            <a:noFill/>
            <a:ln w="9525">
              <a:noFill/>
              <a:miter lim="800000"/>
              <a:headEnd/>
              <a:tailEnd/>
            </a:ln>
          </p:spPr>
        </p:pic>
        <p:pic>
          <p:nvPicPr>
            <p:cNvPr id="12329" name="Picture 4"/>
            <p:cNvPicPr>
              <a:picLocks noChangeAspect="1" noChangeArrowheads="1"/>
            </p:cNvPicPr>
            <p:nvPr/>
          </p:nvPicPr>
          <p:blipFill>
            <a:blip r:embed="rId18"/>
            <a:srcRect l="5273" t="11029" r="53334" b="73753"/>
            <a:stretch>
              <a:fillRect/>
            </a:stretch>
          </p:blipFill>
          <p:spPr bwMode="auto">
            <a:xfrm>
              <a:off x="5320553" y="1210235"/>
              <a:ext cx="1288259" cy="365753"/>
            </a:xfrm>
            <a:prstGeom prst="rect">
              <a:avLst/>
            </a:prstGeom>
            <a:noFill/>
            <a:ln w="9525">
              <a:noFill/>
              <a:miter lim="800000"/>
              <a:headEnd/>
              <a:tailEnd/>
            </a:ln>
          </p:spPr>
        </p:pic>
      </p:grpSp>
      <p:sp>
        <p:nvSpPr>
          <p:cNvPr id="44" name="Right Arrow 43"/>
          <p:cNvSpPr/>
          <p:nvPr/>
        </p:nvSpPr>
        <p:spPr bwMode="auto">
          <a:xfrm rot="2729803" flipV="1">
            <a:off x="6534722" y="4209478"/>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cxnSp>
        <p:nvCxnSpPr>
          <p:cNvPr id="51" name="Straight Connector 50"/>
          <p:cNvCxnSpPr/>
          <p:nvPr/>
        </p:nvCxnSpPr>
        <p:spPr>
          <a:xfrm rot="5400000">
            <a:off x="1968545" y="3997469"/>
            <a:ext cx="5419169" cy="3296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Right Arrow 56"/>
          <p:cNvSpPr/>
          <p:nvPr/>
        </p:nvSpPr>
        <p:spPr bwMode="auto">
          <a:xfrm rot="13100996" flipV="1">
            <a:off x="1311715" y="5655115"/>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60" name="Picture 1"/>
          <p:cNvPicPr>
            <a:picLocks noChangeAspect="1" noChangeArrowheads="1"/>
          </p:cNvPicPr>
          <p:nvPr/>
        </p:nvPicPr>
        <p:blipFill>
          <a:blip r:embed="rId3" cstate="print"/>
          <a:srcRect l="43750" t="30208" r="21875" b="8333"/>
          <a:stretch>
            <a:fillRect/>
          </a:stretch>
        </p:blipFill>
        <p:spPr bwMode="auto">
          <a:xfrm>
            <a:off x="152400" y="3200400"/>
            <a:ext cx="681925" cy="914400"/>
          </a:xfrm>
          <a:prstGeom prst="rect">
            <a:avLst/>
          </a:prstGeom>
          <a:noFill/>
          <a:ln w="9525">
            <a:noFill/>
            <a:miter lim="800000"/>
            <a:headEnd/>
            <a:tailEnd/>
          </a:ln>
          <a:effectLst/>
        </p:spPr>
      </p:pic>
      <p:pic>
        <p:nvPicPr>
          <p:cNvPr id="61" name="Picture 2"/>
          <p:cNvPicPr>
            <a:picLocks noChangeAspect="1" noChangeArrowheads="1"/>
          </p:cNvPicPr>
          <p:nvPr/>
        </p:nvPicPr>
        <p:blipFill>
          <a:blip r:embed="rId15" cstate="print"/>
          <a:srcRect l="43750" t="31250" r="21875" b="8333"/>
          <a:stretch>
            <a:fillRect/>
          </a:stretch>
        </p:blipFill>
        <p:spPr bwMode="auto">
          <a:xfrm>
            <a:off x="609600" y="3810000"/>
            <a:ext cx="693683" cy="914400"/>
          </a:xfrm>
          <a:prstGeom prst="rect">
            <a:avLst/>
          </a:prstGeom>
          <a:noFill/>
          <a:ln w="9525">
            <a:noFill/>
            <a:miter lim="800000"/>
            <a:headEnd/>
            <a:tailEnd/>
          </a:ln>
          <a:effectLst/>
        </p:spPr>
      </p:pic>
      <p:sp>
        <p:nvSpPr>
          <p:cNvPr id="62" name="Right Arrow 61"/>
          <p:cNvSpPr/>
          <p:nvPr/>
        </p:nvSpPr>
        <p:spPr bwMode="auto">
          <a:xfrm rot="13100996" flipV="1">
            <a:off x="1311715" y="3946085"/>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65" name="Picture 1"/>
          <p:cNvPicPr>
            <a:picLocks noChangeAspect="1" noChangeArrowheads="1"/>
          </p:cNvPicPr>
          <p:nvPr/>
        </p:nvPicPr>
        <p:blipFill>
          <a:blip r:embed="rId3" cstate="print"/>
          <a:srcRect l="43750" t="30208" r="21875" b="8333"/>
          <a:stretch>
            <a:fillRect/>
          </a:stretch>
        </p:blipFill>
        <p:spPr bwMode="auto">
          <a:xfrm>
            <a:off x="152400" y="1447800"/>
            <a:ext cx="681925" cy="914400"/>
          </a:xfrm>
          <a:prstGeom prst="rect">
            <a:avLst/>
          </a:prstGeom>
          <a:noFill/>
          <a:ln w="9525">
            <a:noFill/>
            <a:miter lim="800000"/>
            <a:headEnd/>
            <a:tailEnd/>
          </a:ln>
          <a:effectLst/>
        </p:spPr>
      </p:pic>
      <p:pic>
        <p:nvPicPr>
          <p:cNvPr id="66" name="Picture 2"/>
          <p:cNvPicPr>
            <a:picLocks noChangeAspect="1" noChangeArrowheads="1"/>
          </p:cNvPicPr>
          <p:nvPr/>
        </p:nvPicPr>
        <p:blipFill>
          <a:blip r:embed="rId15" cstate="print"/>
          <a:srcRect l="43750" t="31250" r="21875" b="8333"/>
          <a:stretch>
            <a:fillRect/>
          </a:stretch>
        </p:blipFill>
        <p:spPr bwMode="auto">
          <a:xfrm>
            <a:off x="609600" y="2057400"/>
            <a:ext cx="693683" cy="914400"/>
          </a:xfrm>
          <a:prstGeom prst="rect">
            <a:avLst/>
          </a:prstGeom>
          <a:noFill/>
          <a:ln w="9525">
            <a:noFill/>
            <a:miter lim="800000"/>
            <a:headEnd/>
            <a:tailEnd/>
          </a:ln>
          <a:effectLst/>
        </p:spPr>
      </p:pic>
      <p:sp>
        <p:nvSpPr>
          <p:cNvPr id="67" name="Right Arrow 66"/>
          <p:cNvSpPr/>
          <p:nvPr/>
        </p:nvSpPr>
        <p:spPr bwMode="auto">
          <a:xfrm rot="13100996" flipV="1">
            <a:off x="1311715" y="2193485"/>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68" name="Right Arrow 67"/>
          <p:cNvSpPr/>
          <p:nvPr/>
        </p:nvSpPr>
        <p:spPr bwMode="auto">
          <a:xfrm rot="19490114" flipV="1">
            <a:off x="7557538" y="2071138"/>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70" name="Picture 3"/>
          <p:cNvPicPr>
            <a:picLocks noChangeAspect="1" noChangeArrowheads="1"/>
          </p:cNvPicPr>
          <p:nvPr/>
        </p:nvPicPr>
        <p:blipFill>
          <a:blip r:embed="rId4" cstate="print"/>
          <a:srcRect l="43750" t="31250" r="21875" b="9375"/>
          <a:stretch>
            <a:fillRect/>
          </a:stretch>
        </p:blipFill>
        <p:spPr bwMode="auto">
          <a:xfrm>
            <a:off x="8305800" y="3200400"/>
            <a:ext cx="705853" cy="914400"/>
          </a:xfrm>
          <a:prstGeom prst="rect">
            <a:avLst/>
          </a:prstGeom>
          <a:noFill/>
          <a:ln w="9525">
            <a:noFill/>
            <a:miter lim="800000"/>
            <a:headEnd/>
            <a:tailEnd/>
          </a:ln>
          <a:effectLst/>
        </p:spPr>
      </p:pic>
      <p:pic>
        <p:nvPicPr>
          <p:cNvPr id="71" name="Picture 2"/>
          <p:cNvPicPr>
            <a:picLocks noChangeAspect="1" noChangeArrowheads="1"/>
          </p:cNvPicPr>
          <p:nvPr/>
        </p:nvPicPr>
        <p:blipFill>
          <a:blip r:embed="rId15" cstate="print"/>
          <a:srcRect l="43750" t="31250" r="21875" b="8333"/>
          <a:stretch>
            <a:fillRect/>
          </a:stretch>
        </p:blipFill>
        <p:spPr bwMode="auto">
          <a:xfrm>
            <a:off x="7848600" y="3810000"/>
            <a:ext cx="693683" cy="914400"/>
          </a:xfrm>
          <a:prstGeom prst="rect">
            <a:avLst/>
          </a:prstGeom>
          <a:noFill/>
          <a:ln w="9525">
            <a:noFill/>
            <a:miter lim="800000"/>
            <a:headEnd/>
            <a:tailEnd/>
          </a:ln>
          <a:effectLst/>
        </p:spPr>
      </p:pic>
      <p:sp>
        <p:nvSpPr>
          <p:cNvPr id="72" name="Right Arrow 71"/>
          <p:cNvSpPr/>
          <p:nvPr/>
        </p:nvSpPr>
        <p:spPr bwMode="auto">
          <a:xfrm rot="19490114" flipV="1">
            <a:off x="7606262" y="4101062"/>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74" name="Right Arrow 73"/>
          <p:cNvSpPr/>
          <p:nvPr/>
        </p:nvSpPr>
        <p:spPr bwMode="auto">
          <a:xfrm rot="19490114" flipV="1">
            <a:off x="7633738" y="6006062"/>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315200" y="4419600"/>
            <a:ext cx="1467151" cy="2031325"/>
          </a:xfrm>
          <a:prstGeom prst="rect">
            <a:avLst/>
          </a:prstGeom>
          <a:solidFill>
            <a:srgbClr val="FFFF00"/>
          </a:solidFill>
          <a:ln w="38100">
            <a:solidFill>
              <a:schemeClr val="tx1"/>
            </a:solidFill>
          </a:ln>
          <a:effectLst>
            <a:glow rad="101600">
              <a:schemeClr val="accent5">
                <a:satMod val="175000"/>
                <a:alpha val="40000"/>
              </a:schemeClr>
            </a:glow>
          </a:effectLst>
        </p:spPr>
        <p:txBody>
          <a:bodyPr>
            <a:spAutoFit/>
          </a:bodyPr>
          <a:lstStyle/>
          <a:p>
            <a:pPr algn="ctr" fontAlgn="auto">
              <a:spcBef>
                <a:spcPts val="0"/>
              </a:spcBef>
              <a:spcAft>
                <a:spcPts val="0"/>
              </a:spcAft>
              <a:defRPr/>
            </a:pPr>
            <a:r>
              <a:rPr lang="en-US" dirty="0" smtClean="0">
                <a:solidFill>
                  <a:schemeClr val="bg1"/>
                </a:solidFill>
                <a:latin typeface="Microsoft Sans Serif" pitchFamily="34" charset="0"/>
                <a:cs typeface="Microsoft Sans Serif" pitchFamily="34" charset="0"/>
              </a:rPr>
              <a:t>Taxpayers Will </a:t>
            </a:r>
            <a:r>
              <a:rPr lang="en-US" dirty="0">
                <a:solidFill>
                  <a:schemeClr val="bg1"/>
                </a:solidFill>
                <a:latin typeface="Microsoft Sans Serif" pitchFamily="34" charset="0"/>
                <a:cs typeface="Microsoft Sans Serif" pitchFamily="34" charset="0"/>
              </a:rPr>
              <a:t>Access </a:t>
            </a:r>
            <a:r>
              <a:rPr lang="en-US" dirty="0" smtClean="0">
                <a:solidFill>
                  <a:schemeClr val="bg1"/>
                </a:solidFill>
                <a:latin typeface="Microsoft Sans Serif" pitchFamily="34" charset="0"/>
                <a:cs typeface="Microsoft Sans Serif" pitchFamily="34" charset="0"/>
              </a:rPr>
              <a:t>Forms </a:t>
            </a:r>
            <a:r>
              <a:rPr lang="en-US" dirty="0">
                <a:solidFill>
                  <a:schemeClr val="bg1"/>
                </a:solidFill>
                <a:latin typeface="Microsoft Sans Serif" pitchFamily="34" charset="0"/>
                <a:cs typeface="Microsoft Sans Serif" pitchFamily="34" charset="0"/>
              </a:rPr>
              <a:t>Through </a:t>
            </a:r>
            <a:r>
              <a:rPr lang="en-US" dirty="0" smtClean="0">
                <a:solidFill>
                  <a:schemeClr val="bg1"/>
                </a:solidFill>
                <a:latin typeface="Microsoft Sans Serif" pitchFamily="34" charset="0"/>
                <a:cs typeface="Microsoft Sans Serif" pitchFamily="34" charset="0"/>
              </a:rPr>
              <a:t>Each Assessor’s </a:t>
            </a:r>
            <a:r>
              <a:rPr lang="en-US" dirty="0">
                <a:solidFill>
                  <a:schemeClr val="bg1"/>
                </a:solidFill>
                <a:latin typeface="Microsoft Sans Serif" pitchFamily="34" charset="0"/>
                <a:cs typeface="Microsoft Sans Serif" pitchFamily="34" charset="0"/>
              </a:rPr>
              <a:t>Website</a:t>
            </a:r>
          </a:p>
        </p:txBody>
      </p:sp>
      <p:sp>
        <p:nvSpPr>
          <p:cNvPr id="73" name="TextBox 72"/>
          <p:cNvSpPr txBox="1"/>
          <p:nvPr/>
        </p:nvSpPr>
        <p:spPr>
          <a:xfrm>
            <a:off x="285449" y="1600200"/>
            <a:ext cx="1467151" cy="1754326"/>
          </a:xfrm>
          <a:prstGeom prst="rect">
            <a:avLst/>
          </a:prstGeom>
          <a:solidFill>
            <a:srgbClr val="FFFF00"/>
          </a:solidFill>
          <a:ln w="38100">
            <a:solidFill>
              <a:schemeClr val="tx1"/>
            </a:solidFill>
          </a:ln>
          <a:effectLst>
            <a:glow rad="101600">
              <a:schemeClr val="accent5">
                <a:satMod val="175000"/>
                <a:alpha val="40000"/>
              </a:schemeClr>
            </a:glow>
          </a:effectLst>
        </p:spPr>
        <p:txBody>
          <a:bodyPr>
            <a:spAutoFit/>
          </a:bodyPr>
          <a:lstStyle/>
          <a:p>
            <a:pPr algn="ctr" fontAlgn="auto">
              <a:spcBef>
                <a:spcPts val="0"/>
              </a:spcBef>
              <a:spcAft>
                <a:spcPts val="0"/>
              </a:spcAft>
              <a:defRPr/>
            </a:pPr>
            <a:r>
              <a:rPr lang="en-US" dirty="0" smtClean="0">
                <a:solidFill>
                  <a:schemeClr val="bg1"/>
                </a:solidFill>
                <a:latin typeface="Microsoft Sans Serif" pitchFamily="34" charset="0"/>
                <a:cs typeface="Microsoft Sans Serif" pitchFamily="34" charset="0"/>
              </a:rPr>
              <a:t>Forms Will Be Posted and Updated on One Central Server </a:t>
            </a:r>
            <a:endParaRPr lang="en-US" dirty="0">
              <a:solidFill>
                <a:schemeClr val="bg1"/>
              </a:solidFill>
              <a:latin typeface="Microsoft Sans Serif" pitchFamily="34" charset="0"/>
              <a:cs typeface="Microsoft Sans Serif" pitchFamily="34" charset="0"/>
            </a:endParaRPr>
          </a:p>
        </p:txBody>
      </p:sp>
      <p:sp>
        <p:nvSpPr>
          <p:cNvPr id="65" name="Oval 64"/>
          <p:cNvSpPr/>
          <p:nvPr/>
        </p:nvSpPr>
        <p:spPr bwMode="auto">
          <a:xfrm>
            <a:off x="3636962" y="2819400"/>
            <a:ext cx="1981200" cy="1981200"/>
          </a:xfrm>
          <a:prstGeom prst="ellipse">
            <a:avLst/>
          </a:prstGeom>
          <a:ln w="38100">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2" name="Title 1"/>
          <p:cNvSpPr>
            <a:spLocks noGrp="1"/>
          </p:cNvSpPr>
          <p:nvPr>
            <p:ph type="title"/>
          </p:nvPr>
        </p:nvSpPr>
        <p:spPr>
          <a:xfrm>
            <a:off x="0" y="374303"/>
            <a:ext cx="9144000" cy="692497"/>
          </a:xfrm>
        </p:spPr>
        <p:txBody>
          <a:bodyPr>
            <a:noAutofit/>
          </a:bodyPr>
          <a:lstStyle/>
          <a:p>
            <a:pPr algn="ctr" defTabSz="914363" fontAlgn="auto">
              <a:spcAft>
                <a:spcPts val="0"/>
              </a:spcAft>
              <a:defRPr/>
            </a:pPr>
            <a:r>
              <a:rPr lang="en-US" sz="4600" dirty="0" smtClean="0">
                <a:solidFill>
                  <a:schemeClr val="tx1"/>
                </a:solidFill>
                <a:latin typeface="Microsoft Sans Serif" pitchFamily="34" charset="0"/>
                <a:cs typeface="Microsoft Sans Serif" pitchFamily="34" charset="0"/>
              </a:rPr>
              <a:t>e-FORMs Centralizes This Process</a:t>
            </a:r>
            <a:endParaRPr sz="4600">
              <a:solidFill>
                <a:schemeClr val="tx1"/>
              </a:solidFill>
              <a:latin typeface="Microsoft Sans Serif" pitchFamily="34" charset="0"/>
              <a:cs typeface="Microsoft Sans Serif" pitchFamily="34" charset="0"/>
            </a:endParaRPr>
          </a:p>
        </p:txBody>
      </p:sp>
      <p:grpSp>
        <p:nvGrpSpPr>
          <p:cNvPr id="3" name="Group 10"/>
          <p:cNvGrpSpPr>
            <a:grpSpLocks/>
          </p:cNvGrpSpPr>
          <p:nvPr/>
        </p:nvGrpSpPr>
        <p:grpSpPr bwMode="auto">
          <a:xfrm>
            <a:off x="533400" y="5029200"/>
            <a:ext cx="1227138" cy="1447800"/>
            <a:chOff x="152401" y="1371600"/>
            <a:chExt cx="1227814" cy="1447800"/>
          </a:xfrm>
        </p:grpSpPr>
        <p:grpSp>
          <p:nvGrpSpPr>
            <p:cNvPr id="4" name="Group 7"/>
            <p:cNvGrpSpPr>
              <a:grpSpLocks noChangeAspect="1"/>
            </p:cNvGrpSpPr>
            <p:nvPr/>
          </p:nvGrpSpPr>
          <p:grpSpPr bwMode="auto">
            <a:xfrm>
              <a:off x="152401" y="1371600"/>
              <a:ext cx="1227814" cy="1447800"/>
              <a:chOff x="192" y="2016"/>
              <a:chExt cx="1853" cy="2185"/>
            </a:xfrm>
            <a:effectLst>
              <a:glow rad="101600">
                <a:schemeClr val="accent1">
                  <a:satMod val="175000"/>
                  <a:alpha val="40000"/>
                </a:schemeClr>
              </a:glow>
            </a:effectLst>
          </p:grpSpPr>
          <p:sp>
            <p:nvSpPr>
              <p:cNvPr id="15" name="AutoShape 6"/>
              <p:cNvSpPr>
                <a:spLocks noChangeAspect="1" noChangeArrowheads="1" noTextEdit="1"/>
              </p:cNvSpPr>
              <p:nvPr/>
            </p:nvSpPr>
            <p:spPr bwMode="auto">
              <a:xfrm>
                <a:off x="192" y="2016"/>
                <a:ext cx="1853" cy="2185"/>
              </a:xfrm>
              <a:prstGeom prst="rect">
                <a:avLst/>
              </a:prstGeom>
              <a:noFill/>
              <a:ln w="9525">
                <a:noFill/>
                <a:miter lim="800000"/>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sp>
            <p:nvSpPr>
              <p:cNvPr id="16" name="Freeform 8"/>
              <p:cNvSpPr>
                <a:spLocks/>
              </p:cNvSpPr>
              <p:nvPr/>
            </p:nvSpPr>
            <p:spPr bwMode="auto">
              <a:xfrm>
                <a:off x="217" y="2047"/>
                <a:ext cx="1809" cy="2135"/>
              </a:xfrm>
              <a:custGeom>
                <a:avLst/>
                <a:gdLst/>
                <a:ahLst/>
                <a:cxnLst>
                  <a:cxn ang="0">
                    <a:pos x="122" y="0"/>
                  </a:cxn>
                  <a:cxn ang="0">
                    <a:pos x="166" y="135"/>
                  </a:cxn>
                  <a:cxn ang="0">
                    <a:pos x="122" y="192"/>
                  </a:cxn>
                  <a:cxn ang="0">
                    <a:pos x="225" y="310"/>
                  </a:cxn>
                  <a:cxn ang="0">
                    <a:pos x="154" y="484"/>
                  </a:cxn>
                  <a:cxn ang="0">
                    <a:pos x="196" y="543"/>
                  </a:cxn>
                  <a:cxn ang="0">
                    <a:pos x="135" y="718"/>
                  </a:cxn>
                  <a:cxn ang="0">
                    <a:pos x="61" y="718"/>
                  </a:cxn>
                  <a:cxn ang="0">
                    <a:pos x="0" y="815"/>
                  </a:cxn>
                  <a:cxn ang="0">
                    <a:pos x="29" y="948"/>
                  </a:cxn>
                  <a:cxn ang="0">
                    <a:pos x="211" y="1142"/>
                  </a:cxn>
                  <a:cxn ang="0">
                    <a:pos x="211" y="1338"/>
                  </a:cxn>
                  <a:cxn ang="0">
                    <a:pos x="303" y="1395"/>
                  </a:cxn>
                  <a:cxn ang="0">
                    <a:pos x="225" y="1513"/>
                  </a:cxn>
                  <a:cxn ang="0">
                    <a:pos x="531" y="1821"/>
                  </a:cxn>
                  <a:cxn ang="0">
                    <a:pos x="531" y="1956"/>
                  </a:cxn>
                  <a:cxn ang="0">
                    <a:pos x="652" y="2037"/>
                  </a:cxn>
                  <a:cxn ang="0">
                    <a:pos x="591" y="1821"/>
                  </a:cxn>
                  <a:cxn ang="0">
                    <a:pos x="793" y="1783"/>
                  </a:cxn>
                  <a:cxn ang="0">
                    <a:pos x="772" y="1861"/>
                  </a:cxn>
                  <a:cxn ang="0">
                    <a:pos x="987" y="1918"/>
                  </a:cxn>
                  <a:cxn ang="0">
                    <a:pos x="793" y="1977"/>
                  </a:cxn>
                  <a:cxn ang="0">
                    <a:pos x="928" y="2326"/>
                  </a:cxn>
                  <a:cxn ang="0">
                    <a:pos x="837" y="2191"/>
                  </a:cxn>
                  <a:cxn ang="0">
                    <a:pos x="635" y="2094"/>
                  </a:cxn>
                  <a:cxn ang="0">
                    <a:pos x="698" y="2208"/>
                  </a:cxn>
                  <a:cxn ang="0">
                    <a:pos x="698" y="2383"/>
                  </a:cxn>
                  <a:cxn ang="0">
                    <a:pos x="818" y="2442"/>
                  </a:cxn>
                  <a:cxn ang="0">
                    <a:pos x="928" y="2442"/>
                  </a:cxn>
                  <a:cxn ang="0">
                    <a:pos x="1021" y="2617"/>
                  </a:cxn>
                  <a:cxn ang="0">
                    <a:pos x="869" y="2558"/>
                  </a:cxn>
                  <a:cxn ang="0">
                    <a:pos x="1067" y="3026"/>
                  </a:cxn>
                  <a:cxn ang="0">
                    <a:pos x="1230" y="3104"/>
                  </a:cxn>
                  <a:cxn ang="0">
                    <a:pos x="1200" y="3201"/>
                  </a:cxn>
                  <a:cxn ang="0">
                    <a:pos x="1321" y="3296"/>
                  </a:cxn>
                  <a:cxn ang="0">
                    <a:pos x="1336" y="3490"/>
                  </a:cxn>
                  <a:cxn ang="0">
                    <a:pos x="1369" y="3549"/>
                  </a:cxn>
                  <a:cxn ang="0">
                    <a:pos x="1551" y="3490"/>
                  </a:cxn>
                  <a:cxn ang="0">
                    <a:pos x="1764" y="3569"/>
                  </a:cxn>
                  <a:cxn ang="0">
                    <a:pos x="1779" y="3646"/>
                  </a:cxn>
                  <a:cxn ang="0">
                    <a:pos x="1962" y="3723"/>
                  </a:cxn>
                  <a:cxn ang="0">
                    <a:pos x="2112" y="3646"/>
                  </a:cxn>
                  <a:cxn ang="0">
                    <a:pos x="2188" y="3936"/>
                  </a:cxn>
                  <a:cxn ang="0">
                    <a:pos x="2308" y="3860"/>
                  </a:cxn>
                  <a:cxn ang="0">
                    <a:pos x="2585" y="4130"/>
                  </a:cxn>
                  <a:cxn ang="0">
                    <a:pos x="2598" y="4269"/>
                  </a:cxn>
                  <a:cxn ang="0">
                    <a:pos x="3545" y="4113"/>
                  </a:cxn>
                  <a:cxn ang="0">
                    <a:pos x="3545" y="3921"/>
                  </a:cxn>
                  <a:cxn ang="0">
                    <a:pos x="3435" y="3898"/>
                  </a:cxn>
                  <a:cxn ang="0">
                    <a:pos x="3545" y="3646"/>
                  </a:cxn>
                  <a:cxn ang="0">
                    <a:pos x="3452" y="3490"/>
                  </a:cxn>
                  <a:cxn ang="0">
                    <a:pos x="3619" y="3355"/>
                  </a:cxn>
                  <a:cxn ang="0">
                    <a:pos x="3589" y="3237"/>
                  </a:cxn>
                  <a:cxn ang="0">
                    <a:pos x="3495" y="3258"/>
                  </a:cxn>
                  <a:cxn ang="0">
                    <a:pos x="3361" y="2965"/>
                  </a:cxn>
                  <a:cxn ang="0">
                    <a:pos x="1460" y="1281"/>
                  </a:cxn>
                  <a:cxn ang="0">
                    <a:pos x="1460" y="0"/>
                  </a:cxn>
                  <a:cxn ang="0">
                    <a:pos x="122" y="0"/>
                  </a:cxn>
                  <a:cxn ang="0">
                    <a:pos x="122" y="0"/>
                  </a:cxn>
                </a:cxnLst>
                <a:rect l="0" t="0" r="r" b="b"/>
                <a:pathLst>
                  <a:path w="3619" h="4269">
                    <a:moveTo>
                      <a:pt x="122" y="0"/>
                    </a:moveTo>
                    <a:lnTo>
                      <a:pt x="166" y="135"/>
                    </a:lnTo>
                    <a:lnTo>
                      <a:pt x="122" y="192"/>
                    </a:lnTo>
                    <a:lnTo>
                      <a:pt x="225" y="310"/>
                    </a:lnTo>
                    <a:lnTo>
                      <a:pt x="154" y="484"/>
                    </a:lnTo>
                    <a:lnTo>
                      <a:pt x="196" y="543"/>
                    </a:lnTo>
                    <a:lnTo>
                      <a:pt x="135" y="718"/>
                    </a:lnTo>
                    <a:lnTo>
                      <a:pt x="61" y="718"/>
                    </a:lnTo>
                    <a:lnTo>
                      <a:pt x="0" y="815"/>
                    </a:lnTo>
                    <a:lnTo>
                      <a:pt x="29" y="948"/>
                    </a:lnTo>
                    <a:lnTo>
                      <a:pt x="211" y="1142"/>
                    </a:lnTo>
                    <a:lnTo>
                      <a:pt x="211" y="1338"/>
                    </a:lnTo>
                    <a:lnTo>
                      <a:pt x="303" y="1395"/>
                    </a:lnTo>
                    <a:lnTo>
                      <a:pt x="225" y="1513"/>
                    </a:lnTo>
                    <a:lnTo>
                      <a:pt x="531" y="1821"/>
                    </a:lnTo>
                    <a:lnTo>
                      <a:pt x="531" y="1956"/>
                    </a:lnTo>
                    <a:lnTo>
                      <a:pt x="652" y="2037"/>
                    </a:lnTo>
                    <a:lnTo>
                      <a:pt x="591" y="1821"/>
                    </a:lnTo>
                    <a:lnTo>
                      <a:pt x="793" y="1783"/>
                    </a:lnTo>
                    <a:lnTo>
                      <a:pt x="772" y="1861"/>
                    </a:lnTo>
                    <a:lnTo>
                      <a:pt x="987" y="1918"/>
                    </a:lnTo>
                    <a:lnTo>
                      <a:pt x="793" y="1977"/>
                    </a:lnTo>
                    <a:lnTo>
                      <a:pt x="928" y="2326"/>
                    </a:lnTo>
                    <a:lnTo>
                      <a:pt x="837" y="2191"/>
                    </a:lnTo>
                    <a:lnTo>
                      <a:pt x="635" y="2094"/>
                    </a:lnTo>
                    <a:lnTo>
                      <a:pt x="698" y="2208"/>
                    </a:lnTo>
                    <a:lnTo>
                      <a:pt x="698" y="2383"/>
                    </a:lnTo>
                    <a:lnTo>
                      <a:pt x="818" y="2442"/>
                    </a:lnTo>
                    <a:lnTo>
                      <a:pt x="928" y="2442"/>
                    </a:lnTo>
                    <a:lnTo>
                      <a:pt x="1021" y="2617"/>
                    </a:lnTo>
                    <a:lnTo>
                      <a:pt x="869" y="2558"/>
                    </a:lnTo>
                    <a:lnTo>
                      <a:pt x="1067" y="3026"/>
                    </a:lnTo>
                    <a:lnTo>
                      <a:pt x="1230" y="3104"/>
                    </a:lnTo>
                    <a:lnTo>
                      <a:pt x="1200" y="3201"/>
                    </a:lnTo>
                    <a:lnTo>
                      <a:pt x="1321" y="3296"/>
                    </a:lnTo>
                    <a:lnTo>
                      <a:pt x="1336" y="3490"/>
                    </a:lnTo>
                    <a:lnTo>
                      <a:pt x="1369" y="3549"/>
                    </a:lnTo>
                    <a:lnTo>
                      <a:pt x="1551" y="3490"/>
                    </a:lnTo>
                    <a:lnTo>
                      <a:pt x="1764" y="3569"/>
                    </a:lnTo>
                    <a:lnTo>
                      <a:pt x="1779" y="3646"/>
                    </a:lnTo>
                    <a:lnTo>
                      <a:pt x="1962" y="3723"/>
                    </a:lnTo>
                    <a:lnTo>
                      <a:pt x="2112" y="3646"/>
                    </a:lnTo>
                    <a:lnTo>
                      <a:pt x="2188" y="3936"/>
                    </a:lnTo>
                    <a:lnTo>
                      <a:pt x="2308" y="3860"/>
                    </a:lnTo>
                    <a:lnTo>
                      <a:pt x="2585" y="4130"/>
                    </a:lnTo>
                    <a:lnTo>
                      <a:pt x="2598" y="4269"/>
                    </a:lnTo>
                    <a:lnTo>
                      <a:pt x="3545" y="4113"/>
                    </a:lnTo>
                    <a:lnTo>
                      <a:pt x="3545" y="3921"/>
                    </a:lnTo>
                    <a:lnTo>
                      <a:pt x="3435" y="3898"/>
                    </a:lnTo>
                    <a:lnTo>
                      <a:pt x="3545" y="3646"/>
                    </a:lnTo>
                    <a:lnTo>
                      <a:pt x="3452" y="3490"/>
                    </a:lnTo>
                    <a:lnTo>
                      <a:pt x="3619" y="3355"/>
                    </a:lnTo>
                    <a:lnTo>
                      <a:pt x="3589" y="3237"/>
                    </a:lnTo>
                    <a:lnTo>
                      <a:pt x="3495" y="3258"/>
                    </a:lnTo>
                    <a:lnTo>
                      <a:pt x="3361" y="2965"/>
                    </a:lnTo>
                    <a:lnTo>
                      <a:pt x="1460" y="1281"/>
                    </a:lnTo>
                    <a:lnTo>
                      <a:pt x="1460" y="0"/>
                    </a:lnTo>
                    <a:lnTo>
                      <a:pt x="122" y="0"/>
                    </a:lnTo>
                    <a:lnTo>
                      <a:pt x="122" y="0"/>
                    </a:lnTo>
                    <a:close/>
                  </a:path>
                </a:pathLst>
              </a:custGeom>
              <a:solidFill>
                <a:srgbClr val="000000"/>
              </a:solidFill>
              <a:ln w="9525">
                <a:noFill/>
                <a:round/>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sp>
            <p:nvSpPr>
              <p:cNvPr id="17" name="Freeform 9"/>
              <p:cNvSpPr>
                <a:spLocks/>
              </p:cNvSpPr>
              <p:nvPr/>
            </p:nvSpPr>
            <p:spPr bwMode="auto">
              <a:xfrm>
                <a:off x="192" y="2032"/>
                <a:ext cx="1808" cy="2135"/>
              </a:xfrm>
              <a:custGeom>
                <a:avLst/>
                <a:gdLst/>
                <a:ahLst/>
                <a:cxnLst>
                  <a:cxn ang="0">
                    <a:pos x="120" y="0"/>
                  </a:cxn>
                  <a:cxn ang="0">
                    <a:pos x="163" y="137"/>
                  </a:cxn>
                  <a:cxn ang="0">
                    <a:pos x="120" y="194"/>
                  </a:cxn>
                  <a:cxn ang="0">
                    <a:pos x="222" y="312"/>
                  </a:cxn>
                  <a:cxn ang="0">
                    <a:pos x="152" y="485"/>
                  </a:cxn>
                  <a:cxn ang="0">
                    <a:pos x="196" y="544"/>
                  </a:cxn>
                  <a:cxn ang="0">
                    <a:pos x="133" y="719"/>
                  </a:cxn>
                  <a:cxn ang="0">
                    <a:pos x="59" y="719"/>
                  </a:cxn>
                  <a:cxn ang="0">
                    <a:pos x="0" y="818"/>
                  </a:cxn>
                  <a:cxn ang="0">
                    <a:pos x="27" y="949"/>
                  </a:cxn>
                  <a:cxn ang="0">
                    <a:pos x="209" y="1145"/>
                  </a:cxn>
                  <a:cxn ang="0">
                    <a:pos x="209" y="1340"/>
                  </a:cxn>
                  <a:cxn ang="0">
                    <a:pos x="300" y="1396"/>
                  </a:cxn>
                  <a:cxn ang="0">
                    <a:pos x="222" y="1513"/>
                  </a:cxn>
                  <a:cxn ang="0">
                    <a:pos x="530" y="1823"/>
                  </a:cxn>
                  <a:cxn ang="0">
                    <a:pos x="530" y="1958"/>
                  </a:cxn>
                  <a:cxn ang="0">
                    <a:pos x="652" y="2038"/>
                  </a:cxn>
                  <a:cxn ang="0">
                    <a:pos x="589" y="1823"/>
                  </a:cxn>
                  <a:cxn ang="0">
                    <a:pos x="793" y="1785"/>
                  </a:cxn>
                  <a:cxn ang="0">
                    <a:pos x="770" y="1863"/>
                  </a:cxn>
                  <a:cxn ang="0">
                    <a:pos x="984" y="1920"/>
                  </a:cxn>
                  <a:cxn ang="0">
                    <a:pos x="793" y="1979"/>
                  </a:cxn>
                  <a:cxn ang="0">
                    <a:pos x="926" y="2329"/>
                  </a:cxn>
                  <a:cxn ang="0">
                    <a:pos x="834" y="2194"/>
                  </a:cxn>
                  <a:cxn ang="0">
                    <a:pos x="633" y="2095"/>
                  </a:cxn>
                  <a:cxn ang="0">
                    <a:pos x="696" y="2211"/>
                  </a:cxn>
                  <a:cxn ang="0">
                    <a:pos x="696" y="2384"/>
                  </a:cxn>
                  <a:cxn ang="0">
                    <a:pos x="815" y="2445"/>
                  </a:cxn>
                  <a:cxn ang="0">
                    <a:pos x="926" y="2445"/>
                  </a:cxn>
                  <a:cxn ang="0">
                    <a:pos x="1019" y="2618"/>
                  </a:cxn>
                  <a:cxn ang="0">
                    <a:pos x="867" y="2561"/>
                  </a:cxn>
                  <a:cxn ang="0">
                    <a:pos x="1064" y="3026"/>
                  </a:cxn>
                  <a:cxn ang="0">
                    <a:pos x="1228" y="3104"/>
                  </a:cxn>
                  <a:cxn ang="0">
                    <a:pos x="1199" y="3201"/>
                  </a:cxn>
                  <a:cxn ang="0">
                    <a:pos x="1319" y="3298"/>
                  </a:cxn>
                  <a:cxn ang="0">
                    <a:pos x="1334" y="3492"/>
                  </a:cxn>
                  <a:cxn ang="0">
                    <a:pos x="1366" y="3549"/>
                  </a:cxn>
                  <a:cxn ang="0">
                    <a:pos x="1549" y="3492"/>
                  </a:cxn>
                  <a:cxn ang="0">
                    <a:pos x="1762" y="3570"/>
                  </a:cxn>
                  <a:cxn ang="0">
                    <a:pos x="1777" y="3646"/>
                  </a:cxn>
                  <a:cxn ang="0">
                    <a:pos x="1959" y="3724"/>
                  </a:cxn>
                  <a:cxn ang="0">
                    <a:pos x="2110" y="3646"/>
                  </a:cxn>
                  <a:cxn ang="0">
                    <a:pos x="2186" y="3939"/>
                  </a:cxn>
                  <a:cxn ang="0">
                    <a:pos x="2305" y="3863"/>
                  </a:cxn>
                  <a:cxn ang="0">
                    <a:pos x="2583" y="4131"/>
                  </a:cxn>
                  <a:cxn ang="0">
                    <a:pos x="2596" y="4270"/>
                  </a:cxn>
                  <a:cxn ang="0">
                    <a:pos x="3543" y="4114"/>
                  </a:cxn>
                  <a:cxn ang="0">
                    <a:pos x="3543" y="3924"/>
                  </a:cxn>
                  <a:cxn ang="0">
                    <a:pos x="3432" y="3899"/>
                  </a:cxn>
                  <a:cxn ang="0">
                    <a:pos x="3543" y="3646"/>
                  </a:cxn>
                  <a:cxn ang="0">
                    <a:pos x="3449" y="3492"/>
                  </a:cxn>
                  <a:cxn ang="0">
                    <a:pos x="3617" y="3355"/>
                  </a:cxn>
                  <a:cxn ang="0">
                    <a:pos x="3586" y="3239"/>
                  </a:cxn>
                  <a:cxn ang="0">
                    <a:pos x="3495" y="3260"/>
                  </a:cxn>
                  <a:cxn ang="0">
                    <a:pos x="3358" y="2968"/>
                  </a:cxn>
                  <a:cxn ang="0">
                    <a:pos x="1458" y="1283"/>
                  </a:cxn>
                  <a:cxn ang="0">
                    <a:pos x="1458" y="0"/>
                  </a:cxn>
                  <a:cxn ang="0">
                    <a:pos x="120" y="0"/>
                  </a:cxn>
                  <a:cxn ang="0">
                    <a:pos x="120" y="0"/>
                  </a:cxn>
                </a:cxnLst>
                <a:rect l="0" t="0" r="r" b="b"/>
                <a:pathLst>
                  <a:path w="3617" h="4270">
                    <a:moveTo>
                      <a:pt x="120" y="0"/>
                    </a:moveTo>
                    <a:lnTo>
                      <a:pt x="163" y="137"/>
                    </a:lnTo>
                    <a:lnTo>
                      <a:pt x="120" y="194"/>
                    </a:lnTo>
                    <a:lnTo>
                      <a:pt x="222" y="312"/>
                    </a:lnTo>
                    <a:lnTo>
                      <a:pt x="152" y="485"/>
                    </a:lnTo>
                    <a:lnTo>
                      <a:pt x="196" y="544"/>
                    </a:lnTo>
                    <a:lnTo>
                      <a:pt x="133" y="719"/>
                    </a:lnTo>
                    <a:lnTo>
                      <a:pt x="59" y="719"/>
                    </a:lnTo>
                    <a:lnTo>
                      <a:pt x="0" y="818"/>
                    </a:lnTo>
                    <a:lnTo>
                      <a:pt x="27" y="949"/>
                    </a:lnTo>
                    <a:lnTo>
                      <a:pt x="209" y="1145"/>
                    </a:lnTo>
                    <a:lnTo>
                      <a:pt x="209" y="1340"/>
                    </a:lnTo>
                    <a:lnTo>
                      <a:pt x="300" y="1396"/>
                    </a:lnTo>
                    <a:lnTo>
                      <a:pt x="222" y="1513"/>
                    </a:lnTo>
                    <a:lnTo>
                      <a:pt x="530" y="1823"/>
                    </a:lnTo>
                    <a:lnTo>
                      <a:pt x="530" y="1958"/>
                    </a:lnTo>
                    <a:lnTo>
                      <a:pt x="652" y="2038"/>
                    </a:lnTo>
                    <a:lnTo>
                      <a:pt x="589" y="1823"/>
                    </a:lnTo>
                    <a:lnTo>
                      <a:pt x="793" y="1785"/>
                    </a:lnTo>
                    <a:lnTo>
                      <a:pt x="770" y="1863"/>
                    </a:lnTo>
                    <a:lnTo>
                      <a:pt x="984" y="1920"/>
                    </a:lnTo>
                    <a:lnTo>
                      <a:pt x="793" y="1979"/>
                    </a:lnTo>
                    <a:lnTo>
                      <a:pt x="926" y="2329"/>
                    </a:lnTo>
                    <a:lnTo>
                      <a:pt x="834" y="2194"/>
                    </a:lnTo>
                    <a:lnTo>
                      <a:pt x="633" y="2095"/>
                    </a:lnTo>
                    <a:lnTo>
                      <a:pt x="696" y="2211"/>
                    </a:lnTo>
                    <a:lnTo>
                      <a:pt x="696" y="2384"/>
                    </a:lnTo>
                    <a:lnTo>
                      <a:pt x="815" y="2445"/>
                    </a:lnTo>
                    <a:lnTo>
                      <a:pt x="926" y="2445"/>
                    </a:lnTo>
                    <a:lnTo>
                      <a:pt x="1019" y="2618"/>
                    </a:lnTo>
                    <a:lnTo>
                      <a:pt x="867" y="2561"/>
                    </a:lnTo>
                    <a:lnTo>
                      <a:pt x="1064" y="3026"/>
                    </a:lnTo>
                    <a:lnTo>
                      <a:pt x="1228" y="3104"/>
                    </a:lnTo>
                    <a:lnTo>
                      <a:pt x="1199" y="3201"/>
                    </a:lnTo>
                    <a:lnTo>
                      <a:pt x="1319" y="3298"/>
                    </a:lnTo>
                    <a:lnTo>
                      <a:pt x="1334" y="3492"/>
                    </a:lnTo>
                    <a:lnTo>
                      <a:pt x="1366" y="3549"/>
                    </a:lnTo>
                    <a:lnTo>
                      <a:pt x="1549" y="3492"/>
                    </a:lnTo>
                    <a:lnTo>
                      <a:pt x="1762" y="3570"/>
                    </a:lnTo>
                    <a:lnTo>
                      <a:pt x="1777" y="3646"/>
                    </a:lnTo>
                    <a:lnTo>
                      <a:pt x="1959" y="3724"/>
                    </a:lnTo>
                    <a:lnTo>
                      <a:pt x="2110" y="3646"/>
                    </a:lnTo>
                    <a:lnTo>
                      <a:pt x="2186" y="3939"/>
                    </a:lnTo>
                    <a:lnTo>
                      <a:pt x="2305" y="3863"/>
                    </a:lnTo>
                    <a:lnTo>
                      <a:pt x="2583" y="4131"/>
                    </a:lnTo>
                    <a:lnTo>
                      <a:pt x="2596" y="4270"/>
                    </a:lnTo>
                    <a:lnTo>
                      <a:pt x="3543" y="4114"/>
                    </a:lnTo>
                    <a:lnTo>
                      <a:pt x="3543" y="3924"/>
                    </a:lnTo>
                    <a:lnTo>
                      <a:pt x="3432" y="3899"/>
                    </a:lnTo>
                    <a:lnTo>
                      <a:pt x="3543" y="3646"/>
                    </a:lnTo>
                    <a:lnTo>
                      <a:pt x="3449" y="3492"/>
                    </a:lnTo>
                    <a:lnTo>
                      <a:pt x="3617" y="3355"/>
                    </a:lnTo>
                    <a:lnTo>
                      <a:pt x="3586" y="3239"/>
                    </a:lnTo>
                    <a:lnTo>
                      <a:pt x="3495" y="3260"/>
                    </a:lnTo>
                    <a:lnTo>
                      <a:pt x="3358" y="2968"/>
                    </a:lnTo>
                    <a:lnTo>
                      <a:pt x="1458" y="1283"/>
                    </a:lnTo>
                    <a:lnTo>
                      <a:pt x="1458" y="0"/>
                    </a:lnTo>
                    <a:lnTo>
                      <a:pt x="120" y="0"/>
                    </a:lnTo>
                    <a:lnTo>
                      <a:pt x="120" y="0"/>
                    </a:lnTo>
                    <a:close/>
                  </a:path>
                </a:pathLst>
              </a:custGeom>
              <a:gradFill flip="none" rotWithShape="1">
                <a:gsLst>
                  <a:gs pos="0">
                    <a:srgbClr val="9DC9F9">
                      <a:shade val="30000"/>
                      <a:satMod val="115000"/>
                    </a:srgbClr>
                  </a:gs>
                  <a:gs pos="50000">
                    <a:srgbClr val="9DC9F9">
                      <a:shade val="67500"/>
                      <a:satMod val="115000"/>
                    </a:srgbClr>
                  </a:gs>
                  <a:gs pos="100000">
                    <a:srgbClr val="9DC9F9">
                      <a:shade val="100000"/>
                      <a:satMod val="115000"/>
                    </a:srgbClr>
                  </a:gs>
                </a:gsLst>
                <a:lin ang="2700000" scaled="1"/>
                <a:tileRect/>
              </a:gradFill>
              <a:ln w="9525">
                <a:noFill/>
                <a:round/>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grpSp>
        <p:pic>
          <p:nvPicPr>
            <p:cNvPr id="13" name="Picture 8"/>
            <p:cNvPicPr>
              <a:picLocks noChangeAspect="1" noChangeArrowheads="1"/>
            </p:cNvPicPr>
            <p:nvPr/>
          </p:nvPicPr>
          <p:blipFill>
            <a:blip r:embed="rId3" cstate="print"/>
            <a:srcRect l="32813" t="27083" r="30469" b="6818"/>
            <a:stretch>
              <a:fillRect/>
            </a:stretch>
          </p:blipFill>
          <p:spPr bwMode="auto">
            <a:xfrm>
              <a:off x="457200" y="1600200"/>
              <a:ext cx="397435" cy="536576"/>
            </a:xfrm>
            <a:prstGeom prst="rect">
              <a:avLst/>
            </a:prstGeom>
            <a:noFill/>
            <a:ln w="9525">
              <a:noFill/>
              <a:miter lim="800000"/>
              <a:headEnd/>
              <a:tailEnd/>
            </a:ln>
            <a:effectLst>
              <a:glow rad="101600">
                <a:schemeClr val="accent1">
                  <a:satMod val="175000"/>
                  <a:alpha val="40000"/>
                </a:schemeClr>
              </a:glow>
            </a:effectLst>
          </p:spPr>
        </p:pic>
        <p:pic>
          <p:nvPicPr>
            <p:cNvPr id="14" name="Picture 5"/>
            <p:cNvPicPr>
              <a:picLocks noChangeAspect="1" noChangeArrowheads="1"/>
            </p:cNvPicPr>
            <p:nvPr/>
          </p:nvPicPr>
          <p:blipFill>
            <a:blip r:embed="rId4" cstate="print"/>
            <a:srcRect/>
            <a:stretch>
              <a:fillRect/>
            </a:stretch>
          </p:blipFill>
          <p:spPr bwMode="auto">
            <a:xfrm>
              <a:off x="611906" y="2088717"/>
              <a:ext cx="531094" cy="349683"/>
            </a:xfrm>
            <a:prstGeom prst="rect">
              <a:avLst/>
            </a:prstGeom>
            <a:noFill/>
            <a:ln w="9525">
              <a:noFill/>
              <a:miter lim="800000"/>
              <a:headEnd/>
              <a:tailEnd/>
            </a:ln>
            <a:effectLst>
              <a:glow rad="101600">
                <a:schemeClr val="accent1">
                  <a:satMod val="175000"/>
                  <a:alpha val="40000"/>
                </a:schemeClr>
              </a:glow>
            </a:effectLst>
          </p:spPr>
        </p:pic>
      </p:grpSp>
      <p:pic>
        <p:nvPicPr>
          <p:cNvPr id="12300" name="Picture 3"/>
          <p:cNvPicPr>
            <a:picLocks noChangeAspect="1" noChangeArrowheads="1"/>
          </p:cNvPicPr>
          <p:nvPr/>
        </p:nvPicPr>
        <p:blipFill>
          <a:blip r:embed="rId5"/>
          <a:srcRect l="642" t="11458" r="28758" b="23958"/>
          <a:stretch>
            <a:fillRect/>
          </a:stretch>
        </p:blipFill>
        <p:spPr bwMode="auto">
          <a:xfrm>
            <a:off x="1449387" y="3124200"/>
            <a:ext cx="1828800" cy="1371600"/>
          </a:xfrm>
          <a:prstGeom prst="rect">
            <a:avLst/>
          </a:prstGeom>
          <a:noFill/>
          <a:ln w="9525">
            <a:noFill/>
            <a:miter lim="800000"/>
            <a:headEnd/>
            <a:tailEnd/>
          </a:ln>
        </p:spPr>
      </p:pic>
      <p:grpSp>
        <p:nvGrpSpPr>
          <p:cNvPr id="5" name="Group 22"/>
          <p:cNvGrpSpPr>
            <a:grpSpLocks/>
          </p:cNvGrpSpPr>
          <p:nvPr/>
        </p:nvGrpSpPr>
        <p:grpSpPr bwMode="auto">
          <a:xfrm>
            <a:off x="6097587" y="3124200"/>
            <a:ext cx="1827213" cy="1371600"/>
            <a:chOff x="5320553" y="1210235"/>
            <a:chExt cx="1827670" cy="1371600"/>
          </a:xfrm>
        </p:grpSpPr>
        <p:pic>
          <p:nvPicPr>
            <p:cNvPr id="12328" name="Picture 4"/>
            <p:cNvPicPr>
              <a:picLocks noChangeAspect="1" noChangeArrowheads="1"/>
            </p:cNvPicPr>
            <p:nvPr/>
          </p:nvPicPr>
          <p:blipFill>
            <a:blip r:embed="rId6"/>
            <a:srcRect l="26366" t="11029" r="11734" b="30331"/>
            <a:stretch>
              <a:fillRect/>
            </a:stretch>
          </p:blipFill>
          <p:spPr bwMode="auto">
            <a:xfrm>
              <a:off x="5320553" y="1210235"/>
              <a:ext cx="1827670" cy="1371600"/>
            </a:xfrm>
            <a:prstGeom prst="rect">
              <a:avLst/>
            </a:prstGeom>
            <a:noFill/>
            <a:ln w="9525">
              <a:noFill/>
              <a:miter lim="800000"/>
              <a:headEnd/>
              <a:tailEnd/>
            </a:ln>
          </p:spPr>
        </p:pic>
        <p:pic>
          <p:nvPicPr>
            <p:cNvPr id="12329" name="Picture 4"/>
            <p:cNvPicPr>
              <a:picLocks noChangeAspect="1" noChangeArrowheads="1"/>
            </p:cNvPicPr>
            <p:nvPr/>
          </p:nvPicPr>
          <p:blipFill>
            <a:blip r:embed="rId7"/>
            <a:srcRect l="5273" t="11029" r="53334" b="73753"/>
            <a:stretch>
              <a:fillRect/>
            </a:stretch>
          </p:blipFill>
          <p:spPr bwMode="auto">
            <a:xfrm>
              <a:off x="5320553" y="1210235"/>
              <a:ext cx="1288259" cy="365753"/>
            </a:xfrm>
            <a:prstGeom prst="rect">
              <a:avLst/>
            </a:prstGeom>
            <a:noFill/>
            <a:ln w="9525">
              <a:noFill/>
              <a:miter lim="800000"/>
              <a:headEnd/>
              <a:tailEnd/>
            </a:ln>
          </p:spPr>
        </p:pic>
      </p:grpSp>
      <p:pic>
        <p:nvPicPr>
          <p:cNvPr id="12302" name="Picture 7"/>
          <p:cNvPicPr>
            <a:picLocks noChangeAspect="1" noChangeArrowheads="1"/>
          </p:cNvPicPr>
          <p:nvPr/>
        </p:nvPicPr>
        <p:blipFill>
          <a:blip r:embed="rId8"/>
          <a:srcRect l="5728" t="18382" r="6567" b="6065"/>
          <a:stretch>
            <a:fillRect/>
          </a:stretch>
        </p:blipFill>
        <p:spPr bwMode="auto">
          <a:xfrm>
            <a:off x="4878387" y="4953000"/>
            <a:ext cx="1827213" cy="1371600"/>
          </a:xfrm>
          <a:prstGeom prst="rect">
            <a:avLst/>
          </a:prstGeom>
          <a:noFill/>
          <a:ln w="9525">
            <a:noFill/>
            <a:miter lim="800000"/>
            <a:headEnd/>
            <a:tailEnd/>
          </a:ln>
        </p:spPr>
      </p:pic>
      <p:pic>
        <p:nvPicPr>
          <p:cNvPr id="12304" name="Picture 8"/>
          <p:cNvPicPr>
            <a:picLocks noChangeAspect="1" noChangeArrowheads="1"/>
          </p:cNvPicPr>
          <p:nvPr/>
        </p:nvPicPr>
        <p:blipFill>
          <a:blip r:embed="rId9"/>
          <a:srcRect l="11208" t="10417" r="13309" b="20151"/>
          <a:stretch>
            <a:fillRect/>
          </a:stretch>
        </p:blipFill>
        <p:spPr bwMode="auto">
          <a:xfrm>
            <a:off x="2592387" y="4953000"/>
            <a:ext cx="1828800" cy="1371600"/>
          </a:xfrm>
          <a:prstGeom prst="rect">
            <a:avLst/>
          </a:prstGeom>
          <a:noFill/>
          <a:ln w="9525">
            <a:noFill/>
            <a:miter lim="800000"/>
            <a:headEnd/>
            <a:tailEnd/>
          </a:ln>
        </p:spPr>
      </p:pic>
      <p:grpSp>
        <p:nvGrpSpPr>
          <p:cNvPr id="6" name="Group 7"/>
          <p:cNvGrpSpPr>
            <a:grpSpLocks noChangeAspect="1"/>
          </p:cNvGrpSpPr>
          <p:nvPr/>
        </p:nvGrpSpPr>
        <p:grpSpPr bwMode="auto">
          <a:xfrm>
            <a:off x="4013903" y="3086100"/>
            <a:ext cx="1227814" cy="1447800"/>
            <a:chOff x="192" y="2016"/>
            <a:chExt cx="1853" cy="2185"/>
          </a:xfrm>
          <a:effectLst>
            <a:glow rad="101600">
              <a:schemeClr val="accent1">
                <a:satMod val="175000"/>
                <a:alpha val="40000"/>
              </a:schemeClr>
            </a:glow>
          </a:effectLst>
        </p:grpSpPr>
        <p:sp>
          <p:nvSpPr>
            <p:cNvPr id="33" name="AutoShape 6"/>
            <p:cNvSpPr>
              <a:spLocks noChangeAspect="1" noChangeArrowheads="1" noTextEdit="1"/>
            </p:cNvSpPr>
            <p:nvPr/>
          </p:nvSpPr>
          <p:spPr bwMode="auto">
            <a:xfrm>
              <a:off x="192" y="2016"/>
              <a:ext cx="1853" cy="2185"/>
            </a:xfrm>
            <a:prstGeom prst="rect">
              <a:avLst/>
            </a:prstGeom>
            <a:noFill/>
            <a:ln w="9525">
              <a:noFill/>
              <a:miter lim="800000"/>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sp>
          <p:nvSpPr>
            <p:cNvPr id="34" name="Freeform 8"/>
            <p:cNvSpPr>
              <a:spLocks/>
            </p:cNvSpPr>
            <p:nvPr/>
          </p:nvSpPr>
          <p:spPr bwMode="auto">
            <a:xfrm>
              <a:off x="217" y="2047"/>
              <a:ext cx="1809" cy="2135"/>
            </a:xfrm>
            <a:custGeom>
              <a:avLst/>
              <a:gdLst/>
              <a:ahLst/>
              <a:cxnLst>
                <a:cxn ang="0">
                  <a:pos x="122" y="0"/>
                </a:cxn>
                <a:cxn ang="0">
                  <a:pos x="166" y="135"/>
                </a:cxn>
                <a:cxn ang="0">
                  <a:pos x="122" y="192"/>
                </a:cxn>
                <a:cxn ang="0">
                  <a:pos x="225" y="310"/>
                </a:cxn>
                <a:cxn ang="0">
                  <a:pos x="154" y="484"/>
                </a:cxn>
                <a:cxn ang="0">
                  <a:pos x="196" y="543"/>
                </a:cxn>
                <a:cxn ang="0">
                  <a:pos x="135" y="718"/>
                </a:cxn>
                <a:cxn ang="0">
                  <a:pos x="61" y="718"/>
                </a:cxn>
                <a:cxn ang="0">
                  <a:pos x="0" y="815"/>
                </a:cxn>
                <a:cxn ang="0">
                  <a:pos x="29" y="948"/>
                </a:cxn>
                <a:cxn ang="0">
                  <a:pos x="211" y="1142"/>
                </a:cxn>
                <a:cxn ang="0">
                  <a:pos x="211" y="1338"/>
                </a:cxn>
                <a:cxn ang="0">
                  <a:pos x="303" y="1395"/>
                </a:cxn>
                <a:cxn ang="0">
                  <a:pos x="225" y="1513"/>
                </a:cxn>
                <a:cxn ang="0">
                  <a:pos x="531" y="1821"/>
                </a:cxn>
                <a:cxn ang="0">
                  <a:pos x="531" y="1956"/>
                </a:cxn>
                <a:cxn ang="0">
                  <a:pos x="652" y="2037"/>
                </a:cxn>
                <a:cxn ang="0">
                  <a:pos x="591" y="1821"/>
                </a:cxn>
                <a:cxn ang="0">
                  <a:pos x="793" y="1783"/>
                </a:cxn>
                <a:cxn ang="0">
                  <a:pos x="772" y="1861"/>
                </a:cxn>
                <a:cxn ang="0">
                  <a:pos x="987" y="1918"/>
                </a:cxn>
                <a:cxn ang="0">
                  <a:pos x="793" y="1977"/>
                </a:cxn>
                <a:cxn ang="0">
                  <a:pos x="928" y="2326"/>
                </a:cxn>
                <a:cxn ang="0">
                  <a:pos x="837" y="2191"/>
                </a:cxn>
                <a:cxn ang="0">
                  <a:pos x="635" y="2094"/>
                </a:cxn>
                <a:cxn ang="0">
                  <a:pos x="698" y="2208"/>
                </a:cxn>
                <a:cxn ang="0">
                  <a:pos x="698" y="2383"/>
                </a:cxn>
                <a:cxn ang="0">
                  <a:pos x="818" y="2442"/>
                </a:cxn>
                <a:cxn ang="0">
                  <a:pos x="928" y="2442"/>
                </a:cxn>
                <a:cxn ang="0">
                  <a:pos x="1021" y="2617"/>
                </a:cxn>
                <a:cxn ang="0">
                  <a:pos x="869" y="2558"/>
                </a:cxn>
                <a:cxn ang="0">
                  <a:pos x="1067" y="3026"/>
                </a:cxn>
                <a:cxn ang="0">
                  <a:pos x="1230" y="3104"/>
                </a:cxn>
                <a:cxn ang="0">
                  <a:pos x="1200" y="3201"/>
                </a:cxn>
                <a:cxn ang="0">
                  <a:pos x="1321" y="3296"/>
                </a:cxn>
                <a:cxn ang="0">
                  <a:pos x="1336" y="3490"/>
                </a:cxn>
                <a:cxn ang="0">
                  <a:pos x="1369" y="3549"/>
                </a:cxn>
                <a:cxn ang="0">
                  <a:pos x="1551" y="3490"/>
                </a:cxn>
                <a:cxn ang="0">
                  <a:pos x="1764" y="3569"/>
                </a:cxn>
                <a:cxn ang="0">
                  <a:pos x="1779" y="3646"/>
                </a:cxn>
                <a:cxn ang="0">
                  <a:pos x="1962" y="3723"/>
                </a:cxn>
                <a:cxn ang="0">
                  <a:pos x="2112" y="3646"/>
                </a:cxn>
                <a:cxn ang="0">
                  <a:pos x="2188" y="3936"/>
                </a:cxn>
                <a:cxn ang="0">
                  <a:pos x="2308" y="3860"/>
                </a:cxn>
                <a:cxn ang="0">
                  <a:pos x="2585" y="4130"/>
                </a:cxn>
                <a:cxn ang="0">
                  <a:pos x="2598" y="4269"/>
                </a:cxn>
                <a:cxn ang="0">
                  <a:pos x="3545" y="4113"/>
                </a:cxn>
                <a:cxn ang="0">
                  <a:pos x="3545" y="3921"/>
                </a:cxn>
                <a:cxn ang="0">
                  <a:pos x="3435" y="3898"/>
                </a:cxn>
                <a:cxn ang="0">
                  <a:pos x="3545" y="3646"/>
                </a:cxn>
                <a:cxn ang="0">
                  <a:pos x="3452" y="3490"/>
                </a:cxn>
                <a:cxn ang="0">
                  <a:pos x="3619" y="3355"/>
                </a:cxn>
                <a:cxn ang="0">
                  <a:pos x="3589" y="3237"/>
                </a:cxn>
                <a:cxn ang="0">
                  <a:pos x="3495" y="3258"/>
                </a:cxn>
                <a:cxn ang="0">
                  <a:pos x="3361" y="2965"/>
                </a:cxn>
                <a:cxn ang="0">
                  <a:pos x="1460" y="1281"/>
                </a:cxn>
                <a:cxn ang="0">
                  <a:pos x="1460" y="0"/>
                </a:cxn>
                <a:cxn ang="0">
                  <a:pos x="122" y="0"/>
                </a:cxn>
                <a:cxn ang="0">
                  <a:pos x="122" y="0"/>
                </a:cxn>
              </a:cxnLst>
              <a:rect l="0" t="0" r="r" b="b"/>
              <a:pathLst>
                <a:path w="3619" h="4269">
                  <a:moveTo>
                    <a:pt x="122" y="0"/>
                  </a:moveTo>
                  <a:lnTo>
                    <a:pt x="166" y="135"/>
                  </a:lnTo>
                  <a:lnTo>
                    <a:pt x="122" y="192"/>
                  </a:lnTo>
                  <a:lnTo>
                    <a:pt x="225" y="310"/>
                  </a:lnTo>
                  <a:lnTo>
                    <a:pt x="154" y="484"/>
                  </a:lnTo>
                  <a:lnTo>
                    <a:pt x="196" y="543"/>
                  </a:lnTo>
                  <a:lnTo>
                    <a:pt x="135" y="718"/>
                  </a:lnTo>
                  <a:lnTo>
                    <a:pt x="61" y="718"/>
                  </a:lnTo>
                  <a:lnTo>
                    <a:pt x="0" y="815"/>
                  </a:lnTo>
                  <a:lnTo>
                    <a:pt x="29" y="948"/>
                  </a:lnTo>
                  <a:lnTo>
                    <a:pt x="211" y="1142"/>
                  </a:lnTo>
                  <a:lnTo>
                    <a:pt x="211" y="1338"/>
                  </a:lnTo>
                  <a:lnTo>
                    <a:pt x="303" y="1395"/>
                  </a:lnTo>
                  <a:lnTo>
                    <a:pt x="225" y="1513"/>
                  </a:lnTo>
                  <a:lnTo>
                    <a:pt x="531" y="1821"/>
                  </a:lnTo>
                  <a:lnTo>
                    <a:pt x="531" y="1956"/>
                  </a:lnTo>
                  <a:lnTo>
                    <a:pt x="652" y="2037"/>
                  </a:lnTo>
                  <a:lnTo>
                    <a:pt x="591" y="1821"/>
                  </a:lnTo>
                  <a:lnTo>
                    <a:pt x="793" y="1783"/>
                  </a:lnTo>
                  <a:lnTo>
                    <a:pt x="772" y="1861"/>
                  </a:lnTo>
                  <a:lnTo>
                    <a:pt x="987" y="1918"/>
                  </a:lnTo>
                  <a:lnTo>
                    <a:pt x="793" y="1977"/>
                  </a:lnTo>
                  <a:lnTo>
                    <a:pt x="928" y="2326"/>
                  </a:lnTo>
                  <a:lnTo>
                    <a:pt x="837" y="2191"/>
                  </a:lnTo>
                  <a:lnTo>
                    <a:pt x="635" y="2094"/>
                  </a:lnTo>
                  <a:lnTo>
                    <a:pt x="698" y="2208"/>
                  </a:lnTo>
                  <a:lnTo>
                    <a:pt x="698" y="2383"/>
                  </a:lnTo>
                  <a:lnTo>
                    <a:pt x="818" y="2442"/>
                  </a:lnTo>
                  <a:lnTo>
                    <a:pt x="928" y="2442"/>
                  </a:lnTo>
                  <a:lnTo>
                    <a:pt x="1021" y="2617"/>
                  </a:lnTo>
                  <a:lnTo>
                    <a:pt x="869" y="2558"/>
                  </a:lnTo>
                  <a:lnTo>
                    <a:pt x="1067" y="3026"/>
                  </a:lnTo>
                  <a:lnTo>
                    <a:pt x="1230" y="3104"/>
                  </a:lnTo>
                  <a:lnTo>
                    <a:pt x="1200" y="3201"/>
                  </a:lnTo>
                  <a:lnTo>
                    <a:pt x="1321" y="3296"/>
                  </a:lnTo>
                  <a:lnTo>
                    <a:pt x="1336" y="3490"/>
                  </a:lnTo>
                  <a:lnTo>
                    <a:pt x="1369" y="3549"/>
                  </a:lnTo>
                  <a:lnTo>
                    <a:pt x="1551" y="3490"/>
                  </a:lnTo>
                  <a:lnTo>
                    <a:pt x="1764" y="3569"/>
                  </a:lnTo>
                  <a:lnTo>
                    <a:pt x="1779" y="3646"/>
                  </a:lnTo>
                  <a:lnTo>
                    <a:pt x="1962" y="3723"/>
                  </a:lnTo>
                  <a:lnTo>
                    <a:pt x="2112" y="3646"/>
                  </a:lnTo>
                  <a:lnTo>
                    <a:pt x="2188" y="3936"/>
                  </a:lnTo>
                  <a:lnTo>
                    <a:pt x="2308" y="3860"/>
                  </a:lnTo>
                  <a:lnTo>
                    <a:pt x="2585" y="4130"/>
                  </a:lnTo>
                  <a:lnTo>
                    <a:pt x="2598" y="4269"/>
                  </a:lnTo>
                  <a:lnTo>
                    <a:pt x="3545" y="4113"/>
                  </a:lnTo>
                  <a:lnTo>
                    <a:pt x="3545" y="3921"/>
                  </a:lnTo>
                  <a:lnTo>
                    <a:pt x="3435" y="3898"/>
                  </a:lnTo>
                  <a:lnTo>
                    <a:pt x="3545" y="3646"/>
                  </a:lnTo>
                  <a:lnTo>
                    <a:pt x="3452" y="3490"/>
                  </a:lnTo>
                  <a:lnTo>
                    <a:pt x="3619" y="3355"/>
                  </a:lnTo>
                  <a:lnTo>
                    <a:pt x="3589" y="3237"/>
                  </a:lnTo>
                  <a:lnTo>
                    <a:pt x="3495" y="3258"/>
                  </a:lnTo>
                  <a:lnTo>
                    <a:pt x="3361" y="2965"/>
                  </a:lnTo>
                  <a:lnTo>
                    <a:pt x="1460" y="1281"/>
                  </a:lnTo>
                  <a:lnTo>
                    <a:pt x="1460" y="0"/>
                  </a:lnTo>
                  <a:lnTo>
                    <a:pt x="122" y="0"/>
                  </a:lnTo>
                  <a:lnTo>
                    <a:pt x="122" y="0"/>
                  </a:lnTo>
                  <a:close/>
                </a:path>
              </a:pathLst>
            </a:custGeom>
            <a:solidFill>
              <a:srgbClr val="000000"/>
            </a:solidFill>
            <a:ln w="9525">
              <a:noFill/>
              <a:round/>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sp>
          <p:nvSpPr>
            <p:cNvPr id="35" name="Freeform 9"/>
            <p:cNvSpPr>
              <a:spLocks/>
            </p:cNvSpPr>
            <p:nvPr/>
          </p:nvSpPr>
          <p:spPr bwMode="auto">
            <a:xfrm>
              <a:off x="192" y="2032"/>
              <a:ext cx="1808" cy="2135"/>
            </a:xfrm>
            <a:custGeom>
              <a:avLst/>
              <a:gdLst/>
              <a:ahLst/>
              <a:cxnLst>
                <a:cxn ang="0">
                  <a:pos x="120" y="0"/>
                </a:cxn>
                <a:cxn ang="0">
                  <a:pos x="163" y="137"/>
                </a:cxn>
                <a:cxn ang="0">
                  <a:pos x="120" y="194"/>
                </a:cxn>
                <a:cxn ang="0">
                  <a:pos x="222" y="312"/>
                </a:cxn>
                <a:cxn ang="0">
                  <a:pos x="152" y="485"/>
                </a:cxn>
                <a:cxn ang="0">
                  <a:pos x="196" y="544"/>
                </a:cxn>
                <a:cxn ang="0">
                  <a:pos x="133" y="719"/>
                </a:cxn>
                <a:cxn ang="0">
                  <a:pos x="59" y="719"/>
                </a:cxn>
                <a:cxn ang="0">
                  <a:pos x="0" y="818"/>
                </a:cxn>
                <a:cxn ang="0">
                  <a:pos x="27" y="949"/>
                </a:cxn>
                <a:cxn ang="0">
                  <a:pos x="209" y="1145"/>
                </a:cxn>
                <a:cxn ang="0">
                  <a:pos x="209" y="1340"/>
                </a:cxn>
                <a:cxn ang="0">
                  <a:pos x="300" y="1396"/>
                </a:cxn>
                <a:cxn ang="0">
                  <a:pos x="222" y="1513"/>
                </a:cxn>
                <a:cxn ang="0">
                  <a:pos x="530" y="1823"/>
                </a:cxn>
                <a:cxn ang="0">
                  <a:pos x="530" y="1958"/>
                </a:cxn>
                <a:cxn ang="0">
                  <a:pos x="652" y="2038"/>
                </a:cxn>
                <a:cxn ang="0">
                  <a:pos x="589" y="1823"/>
                </a:cxn>
                <a:cxn ang="0">
                  <a:pos x="793" y="1785"/>
                </a:cxn>
                <a:cxn ang="0">
                  <a:pos x="770" y="1863"/>
                </a:cxn>
                <a:cxn ang="0">
                  <a:pos x="984" y="1920"/>
                </a:cxn>
                <a:cxn ang="0">
                  <a:pos x="793" y="1979"/>
                </a:cxn>
                <a:cxn ang="0">
                  <a:pos x="926" y="2329"/>
                </a:cxn>
                <a:cxn ang="0">
                  <a:pos x="834" y="2194"/>
                </a:cxn>
                <a:cxn ang="0">
                  <a:pos x="633" y="2095"/>
                </a:cxn>
                <a:cxn ang="0">
                  <a:pos x="696" y="2211"/>
                </a:cxn>
                <a:cxn ang="0">
                  <a:pos x="696" y="2384"/>
                </a:cxn>
                <a:cxn ang="0">
                  <a:pos x="815" y="2445"/>
                </a:cxn>
                <a:cxn ang="0">
                  <a:pos x="926" y="2445"/>
                </a:cxn>
                <a:cxn ang="0">
                  <a:pos x="1019" y="2618"/>
                </a:cxn>
                <a:cxn ang="0">
                  <a:pos x="867" y="2561"/>
                </a:cxn>
                <a:cxn ang="0">
                  <a:pos x="1064" y="3026"/>
                </a:cxn>
                <a:cxn ang="0">
                  <a:pos x="1228" y="3104"/>
                </a:cxn>
                <a:cxn ang="0">
                  <a:pos x="1199" y="3201"/>
                </a:cxn>
                <a:cxn ang="0">
                  <a:pos x="1319" y="3298"/>
                </a:cxn>
                <a:cxn ang="0">
                  <a:pos x="1334" y="3492"/>
                </a:cxn>
                <a:cxn ang="0">
                  <a:pos x="1366" y="3549"/>
                </a:cxn>
                <a:cxn ang="0">
                  <a:pos x="1549" y="3492"/>
                </a:cxn>
                <a:cxn ang="0">
                  <a:pos x="1762" y="3570"/>
                </a:cxn>
                <a:cxn ang="0">
                  <a:pos x="1777" y="3646"/>
                </a:cxn>
                <a:cxn ang="0">
                  <a:pos x="1959" y="3724"/>
                </a:cxn>
                <a:cxn ang="0">
                  <a:pos x="2110" y="3646"/>
                </a:cxn>
                <a:cxn ang="0">
                  <a:pos x="2186" y="3939"/>
                </a:cxn>
                <a:cxn ang="0">
                  <a:pos x="2305" y="3863"/>
                </a:cxn>
                <a:cxn ang="0">
                  <a:pos x="2583" y="4131"/>
                </a:cxn>
                <a:cxn ang="0">
                  <a:pos x="2596" y="4270"/>
                </a:cxn>
                <a:cxn ang="0">
                  <a:pos x="3543" y="4114"/>
                </a:cxn>
                <a:cxn ang="0">
                  <a:pos x="3543" y="3924"/>
                </a:cxn>
                <a:cxn ang="0">
                  <a:pos x="3432" y="3899"/>
                </a:cxn>
                <a:cxn ang="0">
                  <a:pos x="3543" y="3646"/>
                </a:cxn>
                <a:cxn ang="0">
                  <a:pos x="3449" y="3492"/>
                </a:cxn>
                <a:cxn ang="0">
                  <a:pos x="3617" y="3355"/>
                </a:cxn>
                <a:cxn ang="0">
                  <a:pos x="3586" y="3239"/>
                </a:cxn>
                <a:cxn ang="0">
                  <a:pos x="3495" y="3260"/>
                </a:cxn>
                <a:cxn ang="0">
                  <a:pos x="3358" y="2968"/>
                </a:cxn>
                <a:cxn ang="0">
                  <a:pos x="1458" y="1283"/>
                </a:cxn>
                <a:cxn ang="0">
                  <a:pos x="1458" y="0"/>
                </a:cxn>
                <a:cxn ang="0">
                  <a:pos x="120" y="0"/>
                </a:cxn>
                <a:cxn ang="0">
                  <a:pos x="120" y="0"/>
                </a:cxn>
              </a:cxnLst>
              <a:rect l="0" t="0" r="r" b="b"/>
              <a:pathLst>
                <a:path w="3617" h="4270">
                  <a:moveTo>
                    <a:pt x="120" y="0"/>
                  </a:moveTo>
                  <a:lnTo>
                    <a:pt x="163" y="137"/>
                  </a:lnTo>
                  <a:lnTo>
                    <a:pt x="120" y="194"/>
                  </a:lnTo>
                  <a:lnTo>
                    <a:pt x="222" y="312"/>
                  </a:lnTo>
                  <a:lnTo>
                    <a:pt x="152" y="485"/>
                  </a:lnTo>
                  <a:lnTo>
                    <a:pt x="196" y="544"/>
                  </a:lnTo>
                  <a:lnTo>
                    <a:pt x="133" y="719"/>
                  </a:lnTo>
                  <a:lnTo>
                    <a:pt x="59" y="719"/>
                  </a:lnTo>
                  <a:lnTo>
                    <a:pt x="0" y="818"/>
                  </a:lnTo>
                  <a:lnTo>
                    <a:pt x="27" y="949"/>
                  </a:lnTo>
                  <a:lnTo>
                    <a:pt x="209" y="1145"/>
                  </a:lnTo>
                  <a:lnTo>
                    <a:pt x="209" y="1340"/>
                  </a:lnTo>
                  <a:lnTo>
                    <a:pt x="300" y="1396"/>
                  </a:lnTo>
                  <a:lnTo>
                    <a:pt x="222" y="1513"/>
                  </a:lnTo>
                  <a:lnTo>
                    <a:pt x="530" y="1823"/>
                  </a:lnTo>
                  <a:lnTo>
                    <a:pt x="530" y="1958"/>
                  </a:lnTo>
                  <a:lnTo>
                    <a:pt x="652" y="2038"/>
                  </a:lnTo>
                  <a:lnTo>
                    <a:pt x="589" y="1823"/>
                  </a:lnTo>
                  <a:lnTo>
                    <a:pt x="793" y="1785"/>
                  </a:lnTo>
                  <a:lnTo>
                    <a:pt x="770" y="1863"/>
                  </a:lnTo>
                  <a:lnTo>
                    <a:pt x="984" y="1920"/>
                  </a:lnTo>
                  <a:lnTo>
                    <a:pt x="793" y="1979"/>
                  </a:lnTo>
                  <a:lnTo>
                    <a:pt x="926" y="2329"/>
                  </a:lnTo>
                  <a:lnTo>
                    <a:pt x="834" y="2194"/>
                  </a:lnTo>
                  <a:lnTo>
                    <a:pt x="633" y="2095"/>
                  </a:lnTo>
                  <a:lnTo>
                    <a:pt x="696" y="2211"/>
                  </a:lnTo>
                  <a:lnTo>
                    <a:pt x="696" y="2384"/>
                  </a:lnTo>
                  <a:lnTo>
                    <a:pt x="815" y="2445"/>
                  </a:lnTo>
                  <a:lnTo>
                    <a:pt x="926" y="2445"/>
                  </a:lnTo>
                  <a:lnTo>
                    <a:pt x="1019" y="2618"/>
                  </a:lnTo>
                  <a:lnTo>
                    <a:pt x="867" y="2561"/>
                  </a:lnTo>
                  <a:lnTo>
                    <a:pt x="1064" y="3026"/>
                  </a:lnTo>
                  <a:lnTo>
                    <a:pt x="1228" y="3104"/>
                  </a:lnTo>
                  <a:lnTo>
                    <a:pt x="1199" y="3201"/>
                  </a:lnTo>
                  <a:lnTo>
                    <a:pt x="1319" y="3298"/>
                  </a:lnTo>
                  <a:lnTo>
                    <a:pt x="1334" y="3492"/>
                  </a:lnTo>
                  <a:lnTo>
                    <a:pt x="1366" y="3549"/>
                  </a:lnTo>
                  <a:lnTo>
                    <a:pt x="1549" y="3492"/>
                  </a:lnTo>
                  <a:lnTo>
                    <a:pt x="1762" y="3570"/>
                  </a:lnTo>
                  <a:lnTo>
                    <a:pt x="1777" y="3646"/>
                  </a:lnTo>
                  <a:lnTo>
                    <a:pt x="1959" y="3724"/>
                  </a:lnTo>
                  <a:lnTo>
                    <a:pt x="2110" y="3646"/>
                  </a:lnTo>
                  <a:lnTo>
                    <a:pt x="2186" y="3939"/>
                  </a:lnTo>
                  <a:lnTo>
                    <a:pt x="2305" y="3863"/>
                  </a:lnTo>
                  <a:lnTo>
                    <a:pt x="2583" y="4131"/>
                  </a:lnTo>
                  <a:lnTo>
                    <a:pt x="2596" y="4270"/>
                  </a:lnTo>
                  <a:lnTo>
                    <a:pt x="3543" y="4114"/>
                  </a:lnTo>
                  <a:lnTo>
                    <a:pt x="3543" y="3924"/>
                  </a:lnTo>
                  <a:lnTo>
                    <a:pt x="3432" y="3899"/>
                  </a:lnTo>
                  <a:lnTo>
                    <a:pt x="3543" y="3646"/>
                  </a:lnTo>
                  <a:lnTo>
                    <a:pt x="3449" y="3492"/>
                  </a:lnTo>
                  <a:lnTo>
                    <a:pt x="3617" y="3355"/>
                  </a:lnTo>
                  <a:lnTo>
                    <a:pt x="3586" y="3239"/>
                  </a:lnTo>
                  <a:lnTo>
                    <a:pt x="3495" y="3260"/>
                  </a:lnTo>
                  <a:lnTo>
                    <a:pt x="3358" y="2968"/>
                  </a:lnTo>
                  <a:lnTo>
                    <a:pt x="1458" y="1283"/>
                  </a:lnTo>
                  <a:lnTo>
                    <a:pt x="1458" y="0"/>
                  </a:lnTo>
                  <a:lnTo>
                    <a:pt x="120" y="0"/>
                  </a:lnTo>
                  <a:lnTo>
                    <a:pt x="120" y="0"/>
                  </a:lnTo>
                  <a:close/>
                </a:path>
              </a:pathLst>
            </a:custGeom>
            <a:gradFill flip="none" rotWithShape="1">
              <a:gsLst>
                <a:gs pos="0">
                  <a:srgbClr val="9DC9F9">
                    <a:shade val="30000"/>
                    <a:satMod val="115000"/>
                  </a:srgbClr>
                </a:gs>
                <a:gs pos="50000">
                  <a:srgbClr val="9DC9F9">
                    <a:shade val="67500"/>
                    <a:satMod val="115000"/>
                  </a:srgbClr>
                </a:gs>
                <a:gs pos="100000">
                  <a:srgbClr val="9DC9F9">
                    <a:shade val="100000"/>
                    <a:satMod val="115000"/>
                  </a:srgbClr>
                </a:gs>
              </a:gsLst>
              <a:lin ang="2700000" scaled="1"/>
              <a:tileRect/>
            </a:gradFill>
            <a:ln w="9525">
              <a:noFill/>
              <a:round/>
              <a:headEnd/>
              <a:tailEnd/>
            </a:ln>
          </p:spPr>
          <p:txBody>
            <a:bodyPr/>
            <a:lstStyle/>
            <a:p>
              <a:pPr fontAlgn="auto">
                <a:spcBef>
                  <a:spcPts val="0"/>
                </a:spcBef>
                <a:spcAft>
                  <a:spcPts val="0"/>
                </a:spcAft>
                <a:defRPr/>
              </a:pPr>
              <a:endParaRPr lang="en-US" dirty="0">
                <a:latin typeface="Microsoft Sans Serif" pitchFamily="34" charset="0"/>
                <a:cs typeface="Microsoft Sans Serif" pitchFamily="34" charset="0"/>
              </a:endParaRPr>
            </a:p>
          </p:txBody>
        </p:sp>
      </p:grpSp>
      <p:sp>
        <p:nvSpPr>
          <p:cNvPr id="12306" name="TextBox 63"/>
          <p:cNvSpPr txBox="1">
            <a:spLocks noChangeArrowheads="1"/>
          </p:cNvSpPr>
          <p:nvPr/>
        </p:nvSpPr>
        <p:spPr bwMode="auto">
          <a:xfrm>
            <a:off x="3659187" y="3463925"/>
            <a:ext cx="1972015" cy="634020"/>
          </a:xfrm>
          <a:prstGeom prst="rect">
            <a:avLst/>
          </a:prstGeom>
          <a:noFill/>
          <a:ln w="9525">
            <a:noFill/>
            <a:miter lim="800000"/>
            <a:headEnd/>
            <a:tailEnd/>
          </a:ln>
        </p:spPr>
        <p:txBody>
          <a:bodyPr wrap="none">
            <a:spAutoFit/>
          </a:bodyPr>
          <a:lstStyle/>
          <a:p>
            <a:pPr algn="ctr">
              <a:lnSpc>
                <a:spcPct val="80000"/>
              </a:lnSpc>
            </a:pPr>
            <a:r>
              <a:rPr lang="en-US" sz="2200" b="1" dirty="0">
                <a:solidFill>
                  <a:schemeClr val="bg1"/>
                </a:solidFill>
                <a:latin typeface="Microsoft Sans Serif" pitchFamily="34" charset="0"/>
                <a:cs typeface="Microsoft Sans Serif" pitchFamily="34" charset="0"/>
              </a:rPr>
              <a:t>Statewide</a:t>
            </a:r>
          </a:p>
          <a:p>
            <a:pPr algn="ctr">
              <a:lnSpc>
                <a:spcPct val="80000"/>
              </a:lnSpc>
            </a:pPr>
            <a:r>
              <a:rPr lang="en-US" sz="2200" b="1" dirty="0" smtClean="0">
                <a:solidFill>
                  <a:schemeClr val="bg1"/>
                </a:solidFill>
                <a:latin typeface="Microsoft Sans Serif" pitchFamily="34" charset="0"/>
                <a:cs typeface="Microsoft Sans Serif" pitchFamily="34" charset="0"/>
              </a:rPr>
              <a:t>e-FORMs </a:t>
            </a:r>
            <a:r>
              <a:rPr lang="en-US" sz="2200" b="1" dirty="0">
                <a:solidFill>
                  <a:schemeClr val="bg1"/>
                </a:solidFill>
                <a:latin typeface="Microsoft Sans Serif" pitchFamily="34" charset="0"/>
                <a:cs typeface="Microsoft Sans Serif" pitchFamily="34" charset="0"/>
              </a:rPr>
              <a:t>Site</a:t>
            </a:r>
          </a:p>
        </p:txBody>
      </p:sp>
      <p:sp>
        <p:nvSpPr>
          <p:cNvPr id="66" name="Right Arrow 65"/>
          <p:cNvSpPr/>
          <p:nvPr/>
        </p:nvSpPr>
        <p:spPr bwMode="auto">
          <a:xfrm>
            <a:off x="3278186" y="3733800"/>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67" name="Right Arrow 66"/>
          <p:cNvSpPr/>
          <p:nvPr/>
        </p:nvSpPr>
        <p:spPr bwMode="auto">
          <a:xfrm rot="18196028">
            <a:off x="3876052" y="4560265"/>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68" name="Right Arrow 67"/>
          <p:cNvSpPr/>
          <p:nvPr/>
        </p:nvSpPr>
        <p:spPr bwMode="auto">
          <a:xfrm rot="14714733">
            <a:off x="4955716" y="4572001"/>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69" name="Right Arrow 68"/>
          <p:cNvSpPr/>
          <p:nvPr/>
        </p:nvSpPr>
        <p:spPr bwMode="auto">
          <a:xfrm flipH="1">
            <a:off x="5640387" y="3733800"/>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45059" name="Picture 3"/>
          <p:cNvPicPr>
            <a:picLocks noChangeAspect="1" noChangeArrowheads="1"/>
          </p:cNvPicPr>
          <p:nvPr/>
        </p:nvPicPr>
        <p:blipFill>
          <a:blip r:embed="rId10" cstate="print"/>
          <a:srcRect l="19531" t="13971" r="1746" b="13542"/>
          <a:stretch>
            <a:fillRect/>
          </a:stretch>
        </p:blipFill>
        <p:spPr bwMode="auto">
          <a:xfrm>
            <a:off x="5106987" y="1371600"/>
            <a:ext cx="1986095" cy="1371600"/>
          </a:xfrm>
          <a:prstGeom prst="rect">
            <a:avLst/>
          </a:prstGeom>
          <a:noFill/>
          <a:ln w="9525">
            <a:noFill/>
            <a:miter lim="800000"/>
            <a:headEnd/>
            <a:tailEnd/>
          </a:ln>
          <a:effectLst/>
        </p:spPr>
      </p:pic>
      <p:sp>
        <p:nvSpPr>
          <p:cNvPr id="71" name="Right Arrow 70"/>
          <p:cNvSpPr/>
          <p:nvPr/>
        </p:nvSpPr>
        <p:spPr bwMode="auto">
          <a:xfrm rot="7396684" flipV="1">
            <a:off x="4954587" y="2590800"/>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55298" name="Picture 2"/>
          <p:cNvPicPr>
            <a:picLocks noChangeAspect="1" noChangeArrowheads="1"/>
          </p:cNvPicPr>
          <p:nvPr/>
        </p:nvPicPr>
        <p:blipFill>
          <a:blip r:embed="rId11" cstate="print"/>
          <a:srcRect l="551" t="19118" r="1563" b="8456"/>
          <a:stretch>
            <a:fillRect/>
          </a:stretch>
        </p:blipFill>
        <p:spPr bwMode="auto">
          <a:xfrm>
            <a:off x="1982787" y="1371600"/>
            <a:ext cx="2166866" cy="1371600"/>
          </a:xfrm>
          <a:prstGeom prst="rect">
            <a:avLst/>
          </a:prstGeom>
          <a:noFill/>
          <a:ln w="9525">
            <a:noFill/>
            <a:miter lim="800000"/>
            <a:headEnd/>
            <a:tailEnd/>
          </a:ln>
          <a:effectLst/>
        </p:spPr>
      </p:pic>
      <p:sp>
        <p:nvSpPr>
          <p:cNvPr id="70" name="Right Arrow 69"/>
          <p:cNvSpPr/>
          <p:nvPr/>
        </p:nvSpPr>
        <p:spPr bwMode="auto">
          <a:xfrm rot="3464904" flipV="1">
            <a:off x="3883305" y="2590800"/>
            <a:ext cx="457200" cy="457200"/>
          </a:xfrm>
          <a:prstGeom prst="rightArrow">
            <a:avLst/>
          </a:prstGeom>
          <a:solidFill>
            <a:srgbClr val="FFFF00"/>
          </a:solidFill>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11737"/>
            <a:ext cx="9144000" cy="605294"/>
          </a:xfrm>
          <a:prstGeom prst="rect">
            <a:avLst/>
          </a:prstGeom>
          <a:noFill/>
        </p:spPr>
        <p:txBody>
          <a:bodyPr wrap="square" rtlCol="0">
            <a:spAutoFit/>
          </a:bodyPr>
          <a:lstStyle/>
          <a:p>
            <a:pPr algn="ctr">
              <a:lnSpc>
                <a:spcPts val="4000"/>
              </a:lnSpc>
            </a:pPr>
            <a:r>
              <a:rPr lang="en-US" sz="4300" spc="-150" dirty="0" smtClean="0">
                <a:latin typeface="Microsoft Sans Serif" pitchFamily="34" charset="0"/>
                <a:ea typeface="Kozuka Mincho Pro H" pitchFamily="18" charset="-128"/>
                <a:cs typeface="Microsoft Sans Serif" pitchFamily="34" charset="0"/>
              </a:rPr>
              <a:t>Why We Considered a Shared Solution</a:t>
            </a:r>
          </a:p>
        </p:txBody>
      </p:sp>
      <p:sp>
        <p:nvSpPr>
          <p:cNvPr id="11" name="TextBox 10"/>
          <p:cNvSpPr txBox="1"/>
          <p:nvPr/>
        </p:nvSpPr>
        <p:spPr>
          <a:xfrm>
            <a:off x="76200" y="1330131"/>
            <a:ext cx="8915400" cy="5487656"/>
          </a:xfrm>
          <a:prstGeom prst="rect">
            <a:avLst/>
          </a:prstGeom>
          <a:noFill/>
          <a:ln>
            <a:noFill/>
          </a:ln>
        </p:spPr>
        <p:txBody>
          <a:bodyPr wrap="square" rtlCol="0">
            <a:spAutoFit/>
          </a:bodyPr>
          <a:lstStyle/>
          <a:p>
            <a:pPr marL="349250" indent="-349250">
              <a:lnSpc>
                <a:spcPct val="90000"/>
              </a:lnSpc>
              <a:spcAft>
                <a:spcPts val="1800"/>
              </a:spcAft>
              <a:buFont typeface="Arial" pitchFamily="34" charset="0"/>
              <a:buChar char="•"/>
            </a:pPr>
            <a:r>
              <a:rPr lang="en-US" sz="3400" u="sng" dirty="0" smtClean="0">
                <a:solidFill>
                  <a:srgbClr val="FFFF00"/>
                </a:solidFill>
                <a:latin typeface="Microsoft Sans Serif" pitchFamily="34" charset="0"/>
                <a:cs typeface="Microsoft Sans Serif" pitchFamily="34" charset="0"/>
              </a:rPr>
              <a:t>High Volume With Repeated Use               </a:t>
            </a:r>
            <a:r>
              <a:rPr lang="en-US" sz="3400" dirty="0" smtClean="0">
                <a:latin typeface="Microsoft Sans Serif" pitchFamily="34" charset="0"/>
                <a:cs typeface="Microsoft Sans Serif" pitchFamily="34" charset="0"/>
              </a:rPr>
              <a:t>Millions of forms are filed with assessors annually in CA</a:t>
            </a:r>
            <a:endParaRPr lang="en-US" sz="3400" dirty="0" smtClean="0">
              <a:solidFill>
                <a:srgbClr val="FFC000"/>
              </a:solidFill>
              <a:latin typeface="Microsoft Sans Serif" pitchFamily="34" charset="0"/>
              <a:cs typeface="Microsoft Sans Serif" pitchFamily="34" charset="0"/>
            </a:endParaRPr>
          </a:p>
          <a:p>
            <a:pPr marL="349250" indent="-349250">
              <a:lnSpc>
                <a:spcPct val="90000"/>
              </a:lnSpc>
              <a:spcAft>
                <a:spcPts val="1800"/>
              </a:spcAft>
              <a:buFont typeface="Arial" pitchFamily="34" charset="0"/>
              <a:buChar char="•"/>
            </a:pPr>
            <a:r>
              <a:rPr lang="en-US" sz="3400" u="sng" dirty="0" smtClean="0">
                <a:solidFill>
                  <a:srgbClr val="FFFF00"/>
                </a:solidFill>
                <a:latin typeface="Microsoft Sans Serif" pitchFamily="34" charset="0"/>
                <a:cs typeface="Microsoft Sans Serif" pitchFamily="34" charset="0"/>
              </a:rPr>
              <a:t>Standardized Uniform Requirements</a:t>
            </a:r>
            <a:r>
              <a:rPr lang="en-US" sz="3400" dirty="0" smtClean="0">
                <a:solidFill>
                  <a:srgbClr val="FFFF00"/>
                </a:solidFill>
                <a:latin typeface="Microsoft Sans Serif" pitchFamily="34" charset="0"/>
                <a:cs typeface="Microsoft Sans Serif" pitchFamily="34" charset="0"/>
              </a:rPr>
              <a:t>                                      </a:t>
            </a:r>
            <a:r>
              <a:rPr lang="en-US" sz="3400" dirty="0" smtClean="0">
                <a:latin typeface="Microsoft Sans Serif" pitchFamily="34" charset="0"/>
                <a:cs typeface="Microsoft Sans Serif" pitchFamily="34" charset="0"/>
              </a:rPr>
              <a:t>Assessors are required to use the same BOE forms statewide</a:t>
            </a:r>
          </a:p>
          <a:p>
            <a:pPr marL="349250" indent="-349250">
              <a:lnSpc>
                <a:spcPct val="90000"/>
              </a:lnSpc>
              <a:spcAft>
                <a:spcPts val="1200"/>
              </a:spcAft>
              <a:buFont typeface="Arial" pitchFamily="34" charset="0"/>
              <a:buChar char="•"/>
            </a:pPr>
            <a:r>
              <a:rPr lang="en-US" sz="3400" u="sng" dirty="0" smtClean="0">
                <a:solidFill>
                  <a:srgbClr val="FFFF00"/>
                </a:solidFill>
                <a:latin typeface="Microsoft Sans Serif" pitchFamily="34" charset="0"/>
                <a:cs typeface="Microsoft Sans Serif" pitchFamily="34" charset="0"/>
              </a:rPr>
              <a:t>Win-Win Solution</a:t>
            </a:r>
          </a:p>
          <a:p>
            <a:pPr marL="806450" lvl="1" indent="-349250">
              <a:lnSpc>
                <a:spcPct val="85000"/>
              </a:lnSpc>
              <a:spcAft>
                <a:spcPts val="1200"/>
              </a:spcAft>
              <a:buFont typeface="Arial" pitchFamily="34" charset="0"/>
              <a:buChar char="•"/>
            </a:pPr>
            <a:r>
              <a:rPr lang="en-US" sz="3200" dirty="0" smtClean="0">
                <a:latin typeface="Microsoft Sans Serif" pitchFamily="34" charset="0"/>
                <a:cs typeface="Microsoft Sans Serif" pitchFamily="34" charset="0"/>
              </a:rPr>
              <a:t>Added convenience for taxpayers</a:t>
            </a:r>
          </a:p>
          <a:p>
            <a:pPr marL="806450" lvl="1" indent="-349250">
              <a:lnSpc>
                <a:spcPct val="85000"/>
              </a:lnSpc>
              <a:spcAft>
                <a:spcPts val="1200"/>
              </a:spcAft>
              <a:buFont typeface="Arial" pitchFamily="34" charset="0"/>
              <a:buChar char="•"/>
            </a:pPr>
            <a:r>
              <a:rPr lang="en-US" sz="3200" dirty="0" smtClean="0">
                <a:latin typeface="Microsoft Sans Serif" pitchFamily="34" charset="0"/>
                <a:cs typeface="Microsoft Sans Serif" pitchFamily="34" charset="0"/>
              </a:rPr>
              <a:t>Centralized updates and data collection for assessors</a:t>
            </a:r>
            <a:endParaRPr lang="en-US" sz="3200" dirty="0" smtClean="0">
              <a:solidFill>
                <a:srgbClr val="FFC000"/>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1039</Words>
  <Application>Microsoft Office PowerPoint</Application>
  <PresentationFormat>On-screen Show (4:3)</PresentationFormat>
  <Paragraphs>198</Paragraphs>
  <Slides>18</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Courier New</vt:lpstr>
      <vt:lpstr>Wingdings</vt:lpstr>
      <vt:lpstr>Calibri</vt:lpstr>
      <vt:lpstr>Wingdings 2</vt:lpstr>
      <vt:lpstr>Microsoft Sans Serif</vt:lpstr>
      <vt:lpstr>Constantia</vt:lpstr>
      <vt:lpstr>Kozuka Mincho Pro H</vt:lpstr>
      <vt:lpstr>Currency</vt:lpstr>
      <vt:lpstr>Clip</vt:lpstr>
      <vt:lpstr>PowerPoint Presentation</vt:lpstr>
      <vt:lpstr>PowerPoint Presentation</vt:lpstr>
      <vt:lpstr>PowerPoint Presentation</vt:lpstr>
      <vt:lpstr>PowerPoint Presentation</vt:lpstr>
      <vt:lpstr>Some Top SDR Filers</vt:lpstr>
      <vt:lpstr>PowerPoint Presentation</vt:lpstr>
      <vt:lpstr>Forms Are Updated &amp; Maintained By 58 County Assessors &amp; Posted on 58 Websites</vt:lpstr>
      <vt:lpstr>e-FORMs Centralizes This Process</vt:lpstr>
      <vt:lpstr>PowerPoint Presentation</vt:lpstr>
      <vt:lpstr>PowerPoint Presentation</vt:lpstr>
      <vt:lpstr>Cost Of Time Wasted Searching . . .</vt:lpstr>
      <vt:lpstr>California e-File Statistics</vt:lpstr>
      <vt:lpstr>California e-File Statistics</vt:lpstr>
      <vt:lpstr>PowerPoint Presentation</vt:lpstr>
      <vt:lpstr>How Can We Do More With Less . . .</vt:lpstr>
      <vt:lpstr>PowerPoint Presentation</vt:lpstr>
      <vt:lpstr>So What’s a Yottabyte?</vt:lpstr>
      <vt:lpstr>So Really, What’s a Yottabyte?</vt:lpstr>
    </vt:vector>
  </TitlesOfParts>
  <Company>Orange County Assessor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Assessor</dc:creator>
  <cp:lastModifiedBy>Nancy Parrish</cp:lastModifiedBy>
  <cp:revision>88</cp:revision>
  <dcterms:created xsi:type="dcterms:W3CDTF">2012-11-09T22:52:00Z</dcterms:created>
  <dcterms:modified xsi:type="dcterms:W3CDTF">2012-12-13T17:24:08Z</dcterms:modified>
</cp:coreProperties>
</file>