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embeddedFontLst>
    <p:embeddedFont>
      <p:font typeface="Trebuchet MS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Unicode MS" pitchFamily="34" charset="-128"/>
      <p:regular r:id="rId18"/>
    </p:embeddedFon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Rockwell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4DC"/>
    <a:srgbClr val="2381C7"/>
    <a:srgbClr val="116797"/>
    <a:srgbClr val="24337E"/>
    <a:srgbClr val="005DA2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B0918-5B93-4C9A-BCA9-E1C85A576FFE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709D7-9C1F-4D14-8C42-B24E8360E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64CE2-8826-42B7-A227-5B71CF2AB733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D14BC-A379-42A7-B4B3-140C6F581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4BC-A379-42A7-B4B3-140C6F5813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5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4BC-A379-42A7-B4B3-140C6F5813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6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4BC-A379-42A7-B4B3-140C6F5813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6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4BC-A379-42A7-B4B3-140C6F581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6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4BC-A379-42A7-B4B3-140C6F581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4BC-A379-42A7-B4B3-140C6F5813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494DC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18B2C8-6E18-40CA-A5D0-085AC5F3EC7C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F97D45-A135-4ABC-96B5-C9211AE4E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ttcom.tv/wordpress/wp-content/uploads/2012/04/Cyber-Secur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5543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58288" cy="1600200"/>
          </a:xfrm>
          <a:solidFill>
            <a:srgbClr val="00B0F0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 smtClean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It’s Time to Upgrade Your Thinking</a:t>
            </a:r>
            <a:endParaRPr lang="en-US" sz="5400" dirty="0"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>
                <a:solidFill>
                  <a:schemeClr val="tx1"/>
                </a:solidFill>
                <a:latin typeface="Trebuchet MS" pitchFamily="34" charset="0"/>
              </a:rPr>
              <a:t>2012 Q1 </a:t>
            </a:r>
            <a:r>
              <a:rPr lang="en-US" sz="4600" dirty="0" smtClean="0">
                <a:solidFill>
                  <a:schemeClr val="tx1"/>
                </a:solidFill>
                <a:latin typeface="+mn-lt"/>
              </a:rPr>
              <a:t>&amp;</a:t>
            </a:r>
            <a:r>
              <a:rPr lang="en-US" sz="4600" dirty="0" smtClean="0">
                <a:solidFill>
                  <a:schemeClr val="tx1"/>
                </a:solidFill>
                <a:latin typeface="Trebuchet MS" pitchFamily="34" charset="0"/>
              </a:rPr>
              <a:t> Q2 Cyber Breaches</a:t>
            </a:r>
            <a:endParaRPr lang="en-US" sz="4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4124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Source: Identity Theft Resource Center, 7/2/12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nttcom.tv/wordpress/wp-content/uploads/2012/04/Cyber-Security.jpg"/>
          <p:cNvPicPr>
            <a:picLocks noChangeAspect="1" noChangeArrowheads="1"/>
          </p:cNvPicPr>
          <p:nvPr/>
        </p:nvPicPr>
        <p:blipFill>
          <a:blip r:embed="rId3" cstate="print"/>
          <a:srcRect l="23070" t="12500" r="24287" b="16666"/>
          <a:stretch>
            <a:fillRect/>
          </a:stretch>
        </p:blipFill>
        <p:spPr bwMode="auto">
          <a:xfrm>
            <a:off x="7924799" y="5915890"/>
            <a:ext cx="1219201" cy="94211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8307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213 breaches with over 8.5 million records exposed, including: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1.8 million customer records including SS# and DOB (New York State Electric &amp; Gas)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700,000 health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Medicaid records (CA In-Home Supportive Services)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800,000 health &amp; Medicaid records (Utah Dept. of Technology Services)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800,000 records including SS #s (CA Dept. of Child Support Services)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654,000 files of personal information (University of Nebraska)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solidFill>
                  <a:schemeClr val="tx1"/>
                </a:solidFill>
                <a:latin typeface="Trebuchet MS" pitchFamily="34" charset="0"/>
              </a:rPr>
              <a:t>October 2012 Cyber Breach</a:t>
            </a:r>
            <a:endParaRPr lang="en-US" sz="5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8169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Source: USA Today, 10/26/12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nttcom.tv/wordpress/wp-content/uploads/2012/04/Cyber-Security.jpg"/>
          <p:cNvPicPr>
            <a:picLocks noChangeAspect="1" noChangeArrowheads="1"/>
          </p:cNvPicPr>
          <p:nvPr/>
        </p:nvPicPr>
        <p:blipFill>
          <a:blip r:embed="rId3" cstate="print"/>
          <a:srcRect l="23070" t="12500" r="24287" b="16666"/>
          <a:stretch>
            <a:fillRect/>
          </a:stretch>
        </p:blipFill>
        <p:spPr bwMode="auto">
          <a:xfrm>
            <a:off x="7924799" y="5915890"/>
            <a:ext cx="1219201" cy="94211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None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South Carolina Department of Revenue’s database with: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3.6 million Social Security numbers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387,000 credit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debit card numbers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Potentially affects anyone who filed a tax return in South Carolina since 1998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None of the SS# and only 16,000 credit/debit card numbers were encrypted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Stolen by a foreign hacker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Being investigated by the U. S. Secret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981200"/>
            <a:ext cx="8915400" cy="990600"/>
          </a:xfrm>
        </p:spPr>
        <p:txBody>
          <a:bodyPr/>
          <a:lstStyle/>
          <a:p>
            <a:r>
              <a:rPr lang="en-US" sz="5000" b="0" dirty="0" smtClean="0">
                <a:latin typeface="Trebuchet MS" pitchFamily="34" charset="0"/>
              </a:rPr>
              <a:t>At least 141 million records have been  stolen from government and military networks since 2005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38169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Source:  The Privacy Rights Clearinghouse Chronology of Data Breaches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605986"/>
            <a:ext cx="83820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en-US" sz="8000" b="1" cap="none" spc="0" dirty="0" smtClean="0">
                <a:ln w="11430"/>
                <a:solidFill>
                  <a:srgbClr val="D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" pitchFamily="18" charset="0"/>
              </a:rPr>
              <a:t>44% of Total</a:t>
            </a:r>
          </a:p>
          <a:p>
            <a:pPr algn="ctr">
              <a:lnSpc>
                <a:spcPct val="85000"/>
              </a:lnSpc>
            </a:pPr>
            <a:r>
              <a:rPr lang="en-US" sz="8000" b="1" cap="none" spc="0" dirty="0" smtClean="0">
                <a:ln w="11430"/>
                <a:solidFill>
                  <a:srgbClr val="D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" pitchFamily="18" charset="0"/>
              </a:rPr>
              <a:t>U.S. Population</a:t>
            </a:r>
            <a:endParaRPr lang="en-US" sz="8000" b="1" cap="none" spc="0" dirty="0">
              <a:ln w="11430"/>
              <a:solidFill>
                <a:srgbClr val="DE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5" name="Picture 2" descr="http://www.nttcom.tv/wordpress/wp-content/uploads/2012/04/Cyber-Security.jpg"/>
          <p:cNvPicPr>
            <a:picLocks noChangeAspect="1" noChangeArrowheads="1"/>
          </p:cNvPicPr>
          <p:nvPr/>
        </p:nvPicPr>
        <p:blipFill>
          <a:blip r:embed="rId3" cstate="print"/>
          <a:srcRect l="23070" t="12500" r="24287" b="16666"/>
          <a:stretch>
            <a:fillRect/>
          </a:stretch>
        </p:blipFill>
        <p:spPr bwMode="auto">
          <a:xfrm>
            <a:off x="7924799" y="5915890"/>
            <a:ext cx="1219201" cy="942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mail is Not Private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South Carolina Supreme Court (10/10/12)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Wife asked her daughter-in-law to hack into her husband’s email account after she found a card for flowers in his car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court determined that there was no invasion of privacy or violation of the Stored Communications Act (SCA)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nline email services do not fit the definition of “electronic storage” as spelled out by the SCA, and therefore are not protected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nttcom.tv/wordpress/wp-content/uploads/2012/04/Cyber-Security.jpg"/>
          <p:cNvPicPr>
            <a:picLocks noChangeAspect="1" noChangeArrowheads="1"/>
          </p:cNvPicPr>
          <p:nvPr/>
        </p:nvPicPr>
        <p:blipFill>
          <a:blip r:embed="rId3" cstate="print"/>
          <a:srcRect l="23070" t="12500" r="24287" b="16666"/>
          <a:stretch>
            <a:fillRect/>
          </a:stretch>
        </p:blipFill>
        <p:spPr bwMode="auto">
          <a:xfrm>
            <a:off x="7924799" y="5915890"/>
            <a:ext cx="1219201" cy="9421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638169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 Published Court Decision, M. Lee Jennings v. Gail M. Jennings, et 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128" y="1929714"/>
            <a:ext cx="2862072" cy="51568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0"/>
            <a:ext cx="8382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none" spc="0" dirty="0" smtClean="0">
                <a:ln w="11430"/>
                <a:solidFill>
                  <a:srgbClr val="D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" pitchFamily="18" charset="0"/>
              </a:rPr>
              <a:t>Are We Protecting Our Constituents’ Data?</a:t>
            </a:r>
            <a:endParaRPr lang="en-US" sz="5800" b="1" cap="none" spc="0" dirty="0">
              <a:ln w="11430"/>
              <a:solidFill>
                <a:srgbClr val="DE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6" name="Picture 5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67200"/>
            <a:ext cx="1268730" cy="2286000"/>
          </a:xfrm>
          <a:prstGeom prst="rect">
            <a:avLst/>
          </a:prstGeom>
          <a:noFill/>
        </p:spPr>
      </p:pic>
      <p:pic>
        <p:nvPicPr>
          <p:cNvPr id="9" name="Picture 8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70" y="3810000"/>
            <a:ext cx="1268730" cy="2286000"/>
          </a:xfrm>
          <a:prstGeom prst="rect">
            <a:avLst/>
          </a:prstGeom>
          <a:noFill/>
        </p:spPr>
      </p:pic>
      <p:pic>
        <p:nvPicPr>
          <p:cNvPr id="10" name="Picture 9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070" y="4648200"/>
            <a:ext cx="1268730" cy="2286000"/>
          </a:xfrm>
          <a:prstGeom prst="rect">
            <a:avLst/>
          </a:prstGeom>
          <a:noFill/>
        </p:spPr>
      </p:pic>
      <p:pic>
        <p:nvPicPr>
          <p:cNvPr id="11" name="Picture 10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1268730" cy="2286000"/>
          </a:xfrm>
          <a:prstGeom prst="rect">
            <a:avLst/>
          </a:prstGeom>
          <a:noFill/>
        </p:spPr>
      </p:pic>
      <p:pic>
        <p:nvPicPr>
          <p:cNvPr id="12" name="Picture 11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070" y="2514600"/>
            <a:ext cx="1268730" cy="2286000"/>
          </a:xfrm>
          <a:prstGeom prst="rect">
            <a:avLst/>
          </a:prstGeom>
          <a:noFill/>
        </p:spPr>
      </p:pic>
      <p:pic>
        <p:nvPicPr>
          <p:cNvPr id="13" name="Picture 12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267200"/>
            <a:ext cx="1268730" cy="2286000"/>
          </a:xfrm>
          <a:prstGeom prst="rect">
            <a:avLst/>
          </a:prstGeom>
          <a:noFill/>
        </p:spPr>
      </p:pic>
      <p:pic>
        <p:nvPicPr>
          <p:cNvPr id="14" name="Picture 13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670" y="3810000"/>
            <a:ext cx="1268730" cy="2286000"/>
          </a:xfrm>
          <a:prstGeom prst="rect">
            <a:avLst/>
          </a:prstGeom>
          <a:noFill/>
        </p:spPr>
      </p:pic>
      <p:pic>
        <p:nvPicPr>
          <p:cNvPr id="15" name="Picture 14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470" y="4648200"/>
            <a:ext cx="1268730" cy="2286000"/>
          </a:xfrm>
          <a:prstGeom prst="rect">
            <a:avLst/>
          </a:prstGeom>
          <a:noFill/>
        </p:spPr>
      </p:pic>
      <p:pic>
        <p:nvPicPr>
          <p:cNvPr id="16" name="Picture 15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1268730" cy="2286000"/>
          </a:xfrm>
          <a:prstGeom prst="rect">
            <a:avLst/>
          </a:prstGeom>
          <a:noFill/>
        </p:spPr>
      </p:pic>
      <p:pic>
        <p:nvPicPr>
          <p:cNvPr id="17" name="Picture 16" descr="http://www.barjdcommunications.com/wp-content/uploads/2012/07/stick_figure_holding_target_pc_400_clr_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470" y="2514600"/>
            <a:ext cx="126873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_BusPres_01_TP01136794 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309</Words>
  <Application>Microsoft Office PowerPoint</Application>
  <PresentationFormat>On-screen Show (4:3)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Trebuchet MS</vt:lpstr>
      <vt:lpstr>Wingdings</vt:lpstr>
      <vt:lpstr>Calibri</vt:lpstr>
      <vt:lpstr>Arial Unicode MS</vt:lpstr>
      <vt:lpstr>Verdana</vt:lpstr>
      <vt:lpstr>Rockwell</vt:lpstr>
      <vt:lpstr>GD_BusPres_01_TP01136794 </vt:lpstr>
      <vt:lpstr>It’s Time to Upgrade Your Thinking</vt:lpstr>
      <vt:lpstr>2012 Q1 &amp; Q2 Cyber Breaches</vt:lpstr>
      <vt:lpstr>October 2012 Cyber Breach</vt:lpstr>
      <vt:lpstr>At least 141 million records have been  stolen from government and military networks since 2005  </vt:lpstr>
      <vt:lpstr>Email is Not Private</vt:lpstr>
      <vt:lpstr>PowerPoint Presentation</vt:lpstr>
    </vt:vector>
  </TitlesOfParts>
  <Company>Orange County Assessor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Time to Upgrade Your Thinking</dc:title>
  <dc:creator>Assessor</dc:creator>
  <cp:lastModifiedBy>Nancy Parrish</cp:lastModifiedBy>
  <cp:revision>16</cp:revision>
  <dcterms:created xsi:type="dcterms:W3CDTF">2012-11-21T20:19:50Z</dcterms:created>
  <dcterms:modified xsi:type="dcterms:W3CDTF">2012-12-13T17:23:40Z</dcterms:modified>
</cp:coreProperties>
</file>