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06" r:id="rId3"/>
    <p:sldId id="285" r:id="rId4"/>
    <p:sldId id="287" r:id="rId5"/>
    <p:sldId id="302" r:id="rId6"/>
    <p:sldId id="288" r:id="rId7"/>
    <p:sldId id="286" r:id="rId8"/>
    <p:sldId id="303" r:id="rId9"/>
    <p:sldId id="304" r:id="rId10"/>
    <p:sldId id="305" r:id="rId11"/>
    <p:sldId id="28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et Nguyen" initials="VN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EC8"/>
    <a:srgbClr val="59A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825" autoAdjust="0"/>
  </p:normalViewPr>
  <p:slideViewPr>
    <p:cSldViewPr snapToGrid="0" snapToObjects="1">
      <p:cViewPr varScale="1">
        <p:scale>
          <a:sx n="145" d="100"/>
          <a:sy n="145" d="100"/>
        </p:scale>
        <p:origin x="79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147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resno\users\grattet\Documents\private\Realignment\Multicounty%20Study\Jail%20Population%20Study\Jail%20Population%20Viz%20and%20Tables%207-6-16%20(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resno\users\grattet\Documents\private\Realignment\Multicounty%20Study\Jail%20Population%20Study\Jail%20Population%20Viz%20and%20Tables%207-6-16%20(3)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localhost\Users\miabird\Downloads\Prop%252047%2520Bed%2520Days%2520Tables%2520&amp;%2520Visualization%25204%2520Counties%2520Out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torage\research\Corrections\Multisite%20Project\Jail%20Population\Jail%20Population%20Viz%20and%20Tables%206-3-16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fresno\users\grattet\Documents\private\Realignment\Multicounty%20Study\Probation%20Study\Probation%20Descriptives%207-6-16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rattet\Downloads\Probation%20Exploration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728850918819E-2"/>
          <c:y val="1.61251770978546E-2"/>
          <c:w val="0.88131084873572296"/>
          <c:h val="0.72824740978844904"/>
        </c:manualLayout>
      </c:layout>
      <c:lineChart>
        <c:grouping val="standard"/>
        <c:varyColors val="0"/>
        <c:ser>
          <c:idx val="0"/>
          <c:order val="0"/>
          <c:tx>
            <c:v>ADP JPS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'JPS ADP'!$DO$1:$FK$1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'JPS ADP'!$DO$2:$FK$2</c:f>
              <c:numCache>
                <c:formatCode>General</c:formatCode>
                <c:ptCount val="49"/>
                <c:pt idx="0">
                  <c:v>72285</c:v>
                </c:pt>
                <c:pt idx="1">
                  <c:v>72040</c:v>
                </c:pt>
                <c:pt idx="2">
                  <c:v>72131</c:v>
                </c:pt>
                <c:pt idx="3">
                  <c:v>73950</c:v>
                </c:pt>
                <c:pt idx="4">
                  <c:v>75209</c:v>
                </c:pt>
                <c:pt idx="5">
                  <c:v>74467</c:v>
                </c:pt>
                <c:pt idx="6">
                  <c:v>76439</c:v>
                </c:pt>
                <c:pt idx="7">
                  <c:v>77320</c:v>
                </c:pt>
                <c:pt idx="8">
                  <c:v>78263</c:v>
                </c:pt>
                <c:pt idx="9">
                  <c:v>77871</c:v>
                </c:pt>
                <c:pt idx="10">
                  <c:v>79004</c:v>
                </c:pt>
                <c:pt idx="11">
                  <c:v>80864</c:v>
                </c:pt>
                <c:pt idx="12">
                  <c:v>80941</c:v>
                </c:pt>
                <c:pt idx="13">
                  <c:v>80603</c:v>
                </c:pt>
                <c:pt idx="14">
                  <c:v>78878</c:v>
                </c:pt>
                <c:pt idx="15">
                  <c:v>79906</c:v>
                </c:pt>
                <c:pt idx="16">
                  <c:v>81071</c:v>
                </c:pt>
                <c:pt idx="17">
                  <c:v>81570</c:v>
                </c:pt>
                <c:pt idx="18">
                  <c:v>81679</c:v>
                </c:pt>
                <c:pt idx="19">
                  <c:v>82139</c:v>
                </c:pt>
                <c:pt idx="20">
                  <c:v>82235</c:v>
                </c:pt>
                <c:pt idx="21">
                  <c:v>81746</c:v>
                </c:pt>
                <c:pt idx="22">
                  <c:v>82004</c:v>
                </c:pt>
                <c:pt idx="23">
                  <c:v>82704</c:v>
                </c:pt>
                <c:pt idx="24">
                  <c:v>82871</c:v>
                </c:pt>
                <c:pt idx="25">
                  <c:v>82625</c:v>
                </c:pt>
                <c:pt idx="26">
                  <c:v>81262</c:v>
                </c:pt>
                <c:pt idx="27">
                  <c:v>81914</c:v>
                </c:pt>
                <c:pt idx="28">
                  <c:v>82760</c:v>
                </c:pt>
                <c:pt idx="29">
                  <c:v>82930</c:v>
                </c:pt>
                <c:pt idx="30">
                  <c:v>83023</c:v>
                </c:pt>
                <c:pt idx="31">
                  <c:v>83056</c:v>
                </c:pt>
                <c:pt idx="32">
                  <c:v>83280</c:v>
                </c:pt>
                <c:pt idx="33">
                  <c:v>83098</c:v>
                </c:pt>
                <c:pt idx="34">
                  <c:v>82980</c:v>
                </c:pt>
                <c:pt idx="35">
                  <c:v>82682</c:v>
                </c:pt>
                <c:pt idx="36">
                  <c:v>82005</c:v>
                </c:pt>
                <c:pt idx="37">
                  <c:v>78518</c:v>
                </c:pt>
                <c:pt idx="38">
                  <c:v>72524</c:v>
                </c:pt>
                <c:pt idx="39">
                  <c:v>72208</c:v>
                </c:pt>
                <c:pt idx="40">
                  <c:v>73253</c:v>
                </c:pt>
                <c:pt idx="41">
                  <c:v>73227</c:v>
                </c:pt>
                <c:pt idx="42">
                  <c:v>73203</c:v>
                </c:pt>
                <c:pt idx="43">
                  <c:v>73302</c:v>
                </c:pt>
                <c:pt idx="44">
                  <c:v>73970</c:v>
                </c:pt>
                <c:pt idx="45">
                  <c:v>74245</c:v>
                </c:pt>
                <c:pt idx="46">
                  <c:v>74512</c:v>
                </c:pt>
                <c:pt idx="47">
                  <c:v>74533</c:v>
                </c:pt>
                <c:pt idx="48">
                  <c:v>75053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BC-4F1F-92A3-D266F09775D1}"/>
            </c:ext>
          </c:extLst>
        </c:ser>
        <c:ser>
          <c:idx val="1"/>
          <c:order val="1"/>
          <c:tx>
            <c:v>ADP MCS Counties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'JPS ADP'!$DO$1:$FK$1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'JPS ADP'!$DO$3:$FK$3</c:f>
              <c:numCache>
                <c:formatCode>0</c:formatCode>
                <c:ptCount val="49"/>
                <c:pt idx="0">
                  <c:v>41531.483870967742</c:v>
                </c:pt>
                <c:pt idx="1">
                  <c:v>42254.433333333327</c:v>
                </c:pt>
                <c:pt idx="2">
                  <c:v>42220.129032258068</c:v>
                </c:pt>
                <c:pt idx="3">
                  <c:v>43444.870967741932</c:v>
                </c:pt>
                <c:pt idx="4">
                  <c:v>45266.551724137928</c:v>
                </c:pt>
                <c:pt idx="5">
                  <c:v>45964.06451612903</c:v>
                </c:pt>
                <c:pt idx="6">
                  <c:v>46904.9</c:v>
                </c:pt>
                <c:pt idx="7">
                  <c:v>47741.096774193553</c:v>
                </c:pt>
                <c:pt idx="8">
                  <c:v>48237.566666666593</c:v>
                </c:pt>
                <c:pt idx="9">
                  <c:v>48857.838709677417</c:v>
                </c:pt>
                <c:pt idx="10">
                  <c:v>49819.419354838712</c:v>
                </c:pt>
                <c:pt idx="11">
                  <c:v>50431.199999999997</c:v>
                </c:pt>
                <c:pt idx="12">
                  <c:v>50614.870967741932</c:v>
                </c:pt>
                <c:pt idx="13">
                  <c:v>49901.1</c:v>
                </c:pt>
                <c:pt idx="14">
                  <c:v>48839</c:v>
                </c:pt>
                <c:pt idx="15">
                  <c:v>49668.129032258068</c:v>
                </c:pt>
                <c:pt idx="16">
                  <c:v>50204.178571428602</c:v>
                </c:pt>
                <c:pt idx="17">
                  <c:v>50397.677419354841</c:v>
                </c:pt>
                <c:pt idx="18">
                  <c:v>50645.633333333302</c:v>
                </c:pt>
                <c:pt idx="19">
                  <c:v>50806.54838709678</c:v>
                </c:pt>
                <c:pt idx="20">
                  <c:v>50833.7</c:v>
                </c:pt>
                <c:pt idx="21">
                  <c:v>50328.93548387097</c:v>
                </c:pt>
                <c:pt idx="22">
                  <c:v>50564.516129032258</c:v>
                </c:pt>
                <c:pt idx="23">
                  <c:v>51167.733333333323</c:v>
                </c:pt>
                <c:pt idx="24">
                  <c:v>51309.612903225803</c:v>
                </c:pt>
                <c:pt idx="25">
                  <c:v>50991.933333333327</c:v>
                </c:pt>
                <c:pt idx="26">
                  <c:v>50091.677419354841</c:v>
                </c:pt>
                <c:pt idx="27">
                  <c:v>50469.838709677417</c:v>
                </c:pt>
                <c:pt idx="28">
                  <c:v>50530.071428571297</c:v>
                </c:pt>
                <c:pt idx="29">
                  <c:v>50477.032258064522</c:v>
                </c:pt>
                <c:pt idx="30">
                  <c:v>50686.9</c:v>
                </c:pt>
                <c:pt idx="31">
                  <c:v>50794.806451612902</c:v>
                </c:pt>
                <c:pt idx="32">
                  <c:v>50782.166666666577</c:v>
                </c:pt>
                <c:pt idx="33">
                  <c:v>50693.06451612903</c:v>
                </c:pt>
                <c:pt idx="34">
                  <c:v>50504.06451612903</c:v>
                </c:pt>
                <c:pt idx="35">
                  <c:v>50293.5</c:v>
                </c:pt>
                <c:pt idx="36">
                  <c:v>49672.54838709678</c:v>
                </c:pt>
                <c:pt idx="37">
                  <c:v>47586.466666666653</c:v>
                </c:pt>
                <c:pt idx="38">
                  <c:v>44011.903225806462</c:v>
                </c:pt>
                <c:pt idx="39">
                  <c:v>44268.612903225803</c:v>
                </c:pt>
                <c:pt idx="40">
                  <c:v>45122.642857142862</c:v>
                </c:pt>
                <c:pt idx="41">
                  <c:v>45071.93548387097</c:v>
                </c:pt>
                <c:pt idx="42">
                  <c:v>44758.933333333327</c:v>
                </c:pt>
                <c:pt idx="43">
                  <c:v>44892.838709677417</c:v>
                </c:pt>
                <c:pt idx="44">
                  <c:v>45205.233333333323</c:v>
                </c:pt>
                <c:pt idx="45">
                  <c:v>45455.774193548386</c:v>
                </c:pt>
                <c:pt idx="46">
                  <c:v>45696</c:v>
                </c:pt>
                <c:pt idx="47">
                  <c:v>45994.533333333333</c:v>
                </c:pt>
                <c:pt idx="48">
                  <c:v>45800.483870967742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BC-4F1F-92A3-D266F0977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8641928"/>
        <c:axId val="2078645384"/>
      </c:lineChart>
      <c:catAx>
        <c:axId val="207864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78645384"/>
        <c:crosses val="autoZero"/>
        <c:auto val="1"/>
        <c:lblAlgn val="ctr"/>
        <c:lblOffset val="100"/>
        <c:noMultiLvlLbl val="0"/>
      </c:catAx>
      <c:valAx>
        <c:axId val="207864538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7864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076111514805"/>
          <c:y val="0.43903861675604899"/>
          <c:w val="0.214710551498763"/>
          <c:h val="0.18220508313454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75371828521399E-2"/>
          <c:y val="4.12823606507388E-2"/>
          <c:w val="0.92420071856500197"/>
          <c:h val="0.79402875358712999"/>
        </c:manualLayout>
      </c:layout>
      <c:lineChart>
        <c:grouping val="standard"/>
        <c:varyColors val="0"/>
        <c:ser>
          <c:idx val="1"/>
          <c:order val="1"/>
          <c:tx>
            <c:strRef>
              <c:f>'Data Table'!$B$1160</c:f>
              <c:strCache>
                <c:ptCount val="1"/>
                <c:pt idx="0">
                  <c:v>Persons ADP</c:v>
                </c:pt>
              </c:strCache>
            </c:strRef>
          </c:tx>
          <c:marker>
            <c:symbol val="none"/>
          </c:marker>
          <c:cat>
            <c:strRef>
              <c:f>'Data Table'!$C$17:$AY$17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'Data Table'!$C$1160:$AY$1160</c:f>
              <c:numCache>
                <c:formatCode>0</c:formatCode>
                <c:ptCount val="49"/>
                <c:pt idx="0">
                  <c:v>13395.22580645161</c:v>
                </c:pt>
                <c:pt idx="1">
                  <c:v>13182.13333333333</c:v>
                </c:pt>
                <c:pt idx="2">
                  <c:v>12934.032258064521</c:v>
                </c:pt>
                <c:pt idx="3">
                  <c:v>12844.096774193549</c:v>
                </c:pt>
                <c:pt idx="4">
                  <c:v>12884.96551724138</c:v>
                </c:pt>
                <c:pt idx="5">
                  <c:v>12792.322580645159</c:v>
                </c:pt>
                <c:pt idx="6">
                  <c:v>12714.533333333329</c:v>
                </c:pt>
                <c:pt idx="7">
                  <c:v>12792.290322580649</c:v>
                </c:pt>
                <c:pt idx="8">
                  <c:v>12858.33333333333</c:v>
                </c:pt>
                <c:pt idx="9">
                  <c:v>13108.16129032258</c:v>
                </c:pt>
                <c:pt idx="10">
                  <c:v>13115.93548387097</c:v>
                </c:pt>
                <c:pt idx="11">
                  <c:v>13229.266666666659</c:v>
                </c:pt>
                <c:pt idx="12">
                  <c:v>13170.741935483869</c:v>
                </c:pt>
                <c:pt idx="13">
                  <c:v>12977.3</c:v>
                </c:pt>
                <c:pt idx="14">
                  <c:v>12678.61290322581</c:v>
                </c:pt>
                <c:pt idx="15">
                  <c:v>12654.032258064521</c:v>
                </c:pt>
                <c:pt idx="16">
                  <c:v>12712.78571428571</c:v>
                </c:pt>
                <c:pt idx="17">
                  <c:v>12713.58064516129</c:v>
                </c:pt>
                <c:pt idx="18">
                  <c:v>12911.666666666661</c:v>
                </c:pt>
                <c:pt idx="19">
                  <c:v>13063.93548387097</c:v>
                </c:pt>
                <c:pt idx="20">
                  <c:v>13198.266666666659</c:v>
                </c:pt>
                <c:pt idx="21">
                  <c:v>13280.22580645161</c:v>
                </c:pt>
                <c:pt idx="22">
                  <c:v>13378.61290322581</c:v>
                </c:pt>
                <c:pt idx="23">
                  <c:v>13450.6</c:v>
                </c:pt>
                <c:pt idx="24">
                  <c:v>13352.06451612903</c:v>
                </c:pt>
                <c:pt idx="25">
                  <c:v>13079.13333333333</c:v>
                </c:pt>
                <c:pt idx="26">
                  <c:v>12829.1935483871</c:v>
                </c:pt>
                <c:pt idx="27">
                  <c:v>13007.516129032259</c:v>
                </c:pt>
                <c:pt idx="28">
                  <c:v>13090.892857142861</c:v>
                </c:pt>
                <c:pt idx="29">
                  <c:v>13143.45161290322</c:v>
                </c:pt>
                <c:pt idx="30">
                  <c:v>13199.533333333329</c:v>
                </c:pt>
                <c:pt idx="31">
                  <c:v>13232.032258064521</c:v>
                </c:pt>
                <c:pt idx="32">
                  <c:v>13402</c:v>
                </c:pt>
                <c:pt idx="33">
                  <c:v>13533.93548387097</c:v>
                </c:pt>
                <c:pt idx="34">
                  <c:v>13481.93548387097</c:v>
                </c:pt>
                <c:pt idx="35">
                  <c:v>13390.433333333331</c:v>
                </c:pt>
                <c:pt idx="36">
                  <c:v>13334.677419354841</c:v>
                </c:pt>
                <c:pt idx="37">
                  <c:v>13283.1</c:v>
                </c:pt>
                <c:pt idx="38">
                  <c:v>13079.322580645159</c:v>
                </c:pt>
                <c:pt idx="39">
                  <c:v>13350.54838709678</c:v>
                </c:pt>
                <c:pt idx="40">
                  <c:v>13604.607142857139</c:v>
                </c:pt>
                <c:pt idx="41">
                  <c:v>13723.806451612911</c:v>
                </c:pt>
                <c:pt idx="42">
                  <c:v>13804.466666666671</c:v>
                </c:pt>
                <c:pt idx="43">
                  <c:v>13857.903225806451</c:v>
                </c:pt>
                <c:pt idx="44">
                  <c:v>14035.86666666666</c:v>
                </c:pt>
                <c:pt idx="45">
                  <c:v>14172.774193548379</c:v>
                </c:pt>
                <c:pt idx="46">
                  <c:v>14322.322580645159</c:v>
                </c:pt>
                <c:pt idx="47">
                  <c:v>14455.966666666671</c:v>
                </c:pt>
                <c:pt idx="48">
                  <c:v>14560.967741935479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ED-48B1-97AD-1CCA9EBAE914}"/>
            </c:ext>
          </c:extLst>
        </c:ser>
        <c:ser>
          <c:idx val="3"/>
          <c:order val="2"/>
          <c:tx>
            <c:strRef>
              <c:f>'Data Table'!$B$1159</c:f>
              <c:strCache>
                <c:ptCount val="1"/>
                <c:pt idx="0">
                  <c:v>Property ADP</c:v>
                </c:pt>
              </c:strCache>
            </c:strRef>
          </c:tx>
          <c:marker>
            <c:symbol val="none"/>
          </c:marker>
          <c:cat>
            <c:strRef>
              <c:f>'Data Table'!$C$17:$AY$17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'Data Table'!$C$1159:$AY$1159</c:f>
              <c:numCache>
                <c:formatCode>0</c:formatCode>
                <c:ptCount val="49"/>
                <c:pt idx="0">
                  <c:v>8134.7741935483764</c:v>
                </c:pt>
                <c:pt idx="1">
                  <c:v>8185.7</c:v>
                </c:pt>
                <c:pt idx="2">
                  <c:v>8450.9677419354848</c:v>
                </c:pt>
                <c:pt idx="3">
                  <c:v>9011.2258064516136</c:v>
                </c:pt>
                <c:pt idx="4">
                  <c:v>9572.9310344827409</c:v>
                </c:pt>
                <c:pt idx="5">
                  <c:v>9957.8064516129089</c:v>
                </c:pt>
                <c:pt idx="6">
                  <c:v>10328.700000000001</c:v>
                </c:pt>
                <c:pt idx="7">
                  <c:v>10559</c:v>
                </c:pt>
                <c:pt idx="8">
                  <c:v>10745.5</c:v>
                </c:pt>
                <c:pt idx="9">
                  <c:v>11028.64516129032</c:v>
                </c:pt>
                <c:pt idx="10">
                  <c:v>11325.64516129032</c:v>
                </c:pt>
                <c:pt idx="11">
                  <c:v>11492.33333333333</c:v>
                </c:pt>
                <c:pt idx="12">
                  <c:v>11545.903225806451</c:v>
                </c:pt>
                <c:pt idx="13">
                  <c:v>11560.933333333331</c:v>
                </c:pt>
                <c:pt idx="14">
                  <c:v>11495</c:v>
                </c:pt>
                <c:pt idx="15">
                  <c:v>11758.22580645161</c:v>
                </c:pt>
                <c:pt idx="16">
                  <c:v>11825.53571428571</c:v>
                </c:pt>
                <c:pt idx="17">
                  <c:v>11653.483870967741</c:v>
                </c:pt>
                <c:pt idx="18">
                  <c:v>11676.1</c:v>
                </c:pt>
                <c:pt idx="19">
                  <c:v>11766.87096774193</c:v>
                </c:pt>
                <c:pt idx="20">
                  <c:v>11805.933333333331</c:v>
                </c:pt>
                <c:pt idx="21">
                  <c:v>11883.096774193549</c:v>
                </c:pt>
                <c:pt idx="22">
                  <c:v>12073.1935483871</c:v>
                </c:pt>
                <c:pt idx="23">
                  <c:v>12174.566666666669</c:v>
                </c:pt>
                <c:pt idx="24">
                  <c:v>12285.806451612911</c:v>
                </c:pt>
                <c:pt idx="25">
                  <c:v>12140.166666666661</c:v>
                </c:pt>
                <c:pt idx="26">
                  <c:v>12004.54838709678</c:v>
                </c:pt>
                <c:pt idx="27">
                  <c:v>12030.096774193549</c:v>
                </c:pt>
                <c:pt idx="28">
                  <c:v>11914.53571428571</c:v>
                </c:pt>
                <c:pt idx="29">
                  <c:v>11819.38709677419</c:v>
                </c:pt>
                <c:pt idx="30">
                  <c:v>11731.766666666659</c:v>
                </c:pt>
                <c:pt idx="31">
                  <c:v>11686.516129032259</c:v>
                </c:pt>
                <c:pt idx="32">
                  <c:v>11568.166666666661</c:v>
                </c:pt>
                <c:pt idx="33">
                  <c:v>11519.741935483869</c:v>
                </c:pt>
                <c:pt idx="34">
                  <c:v>11597.903225806451</c:v>
                </c:pt>
                <c:pt idx="35">
                  <c:v>11504.33333333333</c:v>
                </c:pt>
                <c:pt idx="36">
                  <c:v>11426.06451612903</c:v>
                </c:pt>
                <c:pt idx="37">
                  <c:v>10750.766666666659</c:v>
                </c:pt>
                <c:pt idx="38">
                  <c:v>9672.2258064516136</c:v>
                </c:pt>
                <c:pt idx="39">
                  <c:v>9586.8387096773949</c:v>
                </c:pt>
                <c:pt idx="40">
                  <c:v>9670.3214285714294</c:v>
                </c:pt>
                <c:pt idx="41">
                  <c:v>9611.2903225806458</c:v>
                </c:pt>
                <c:pt idx="42">
                  <c:v>9651.2999999999829</c:v>
                </c:pt>
                <c:pt idx="43">
                  <c:v>9706.7419354838476</c:v>
                </c:pt>
                <c:pt idx="44">
                  <c:v>9762.9</c:v>
                </c:pt>
                <c:pt idx="45">
                  <c:v>9835.2258064516136</c:v>
                </c:pt>
                <c:pt idx="46">
                  <c:v>9848.4516129032017</c:v>
                </c:pt>
                <c:pt idx="47">
                  <c:v>9933.6333333333332</c:v>
                </c:pt>
                <c:pt idx="48">
                  <c:v>9886.3548387096689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ED-48B1-97AD-1CCA9EBAE914}"/>
            </c:ext>
          </c:extLst>
        </c:ser>
        <c:ser>
          <c:idx val="0"/>
          <c:order val="3"/>
          <c:tx>
            <c:strRef>
              <c:f>'Data Table'!$B$1158</c:f>
              <c:strCache>
                <c:ptCount val="1"/>
                <c:pt idx="0">
                  <c:v>Drugs ADP</c:v>
                </c:pt>
              </c:strCache>
            </c:strRef>
          </c:tx>
          <c:marker>
            <c:symbol val="none"/>
          </c:marker>
          <c:cat>
            <c:strRef>
              <c:f>'Data Table'!$C$17:$AY$17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'Data Table'!$C$1158:$AY$1158</c:f>
              <c:numCache>
                <c:formatCode>0</c:formatCode>
                <c:ptCount val="49"/>
                <c:pt idx="0">
                  <c:v>7347.1935483870966</c:v>
                </c:pt>
                <c:pt idx="1">
                  <c:v>7195.4666666666699</c:v>
                </c:pt>
                <c:pt idx="2">
                  <c:v>7056.741935483873</c:v>
                </c:pt>
                <c:pt idx="3">
                  <c:v>7458.1290322580644</c:v>
                </c:pt>
                <c:pt idx="4">
                  <c:v>8133.7241379310344</c:v>
                </c:pt>
                <c:pt idx="5">
                  <c:v>8448.6774193548408</c:v>
                </c:pt>
                <c:pt idx="6">
                  <c:v>8727.0666666666457</c:v>
                </c:pt>
                <c:pt idx="7">
                  <c:v>9019.5806451612898</c:v>
                </c:pt>
                <c:pt idx="8">
                  <c:v>9205.9</c:v>
                </c:pt>
                <c:pt idx="9">
                  <c:v>9269.3870967741714</c:v>
                </c:pt>
                <c:pt idx="10">
                  <c:v>9572.612903225805</c:v>
                </c:pt>
                <c:pt idx="11">
                  <c:v>9734.833333333323</c:v>
                </c:pt>
                <c:pt idx="12">
                  <c:v>9877.1935483870966</c:v>
                </c:pt>
                <c:pt idx="13">
                  <c:v>9685.2333333333336</c:v>
                </c:pt>
                <c:pt idx="14">
                  <c:v>9503.0322580645188</c:v>
                </c:pt>
                <c:pt idx="15">
                  <c:v>9807.4838709677333</c:v>
                </c:pt>
                <c:pt idx="16">
                  <c:v>10046.64285714287</c:v>
                </c:pt>
                <c:pt idx="17">
                  <c:v>10102.129032258061</c:v>
                </c:pt>
                <c:pt idx="18">
                  <c:v>10213.566666666669</c:v>
                </c:pt>
                <c:pt idx="19">
                  <c:v>10334.483870967741</c:v>
                </c:pt>
                <c:pt idx="20">
                  <c:v>10436.799999999999</c:v>
                </c:pt>
                <c:pt idx="21">
                  <c:v>10472.322580645159</c:v>
                </c:pt>
                <c:pt idx="22">
                  <c:v>10635</c:v>
                </c:pt>
                <c:pt idx="23">
                  <c:v>10831.1</c:v>
                </c:pt>
                <c:pt idx="24">
                  <c:v>11069.61290322581</c:v>
                </c:pt>
                <c:pt idx="25">
                  <c:v>11164.933333333331</c:v>
                </c:pt>
                <c:pt idx="26">
                  <c:v>10989.258064516131</c:v>
                </c:pt>
                <c:pt idx="27">
                  <c:v>11032.54838709678</c:v>
                </c:pt>
                <c:pt idx="28">
                  <c:v>11185.28571428571</c:v>
                </c:pt>
                <c:pt idx="29">
                  <c:v>11209.967741935479</c:v>
                </c:pt>
                <c:pt idx="30">
                  <c:v>11267.4</c:v>
                </c:pt>
                <c:pt idx="31">
                  <c:v>11374.06451612903</c:v>
                </c:pt>
                <c:pt idx="32">
                  <c:v>11388.36666666666</c:v>
                </c:pt>
                <c:pt idx="33">
                  <c:v>11389.35483870968</c:v>
                </c:pt>
                <c:pt idx="34">
                  <c:v>11524.38709677419</c:v>
                </c:pt>
                <c:pt idx="35">
                  <c:v>11577.466666666671</c:v>
                </c:pt>
                <c:pt idx="36">
                  <c:v>11414.83870967742</c:v>
                </c:pt>
                <c:pt idx="37">
                  <c:v>10500.7</c:v>
                </c:pt>
                <c:pt idx="38">
                  <c:v>8897.4838709677333</c:v>
                </c:pt>
                <c:pt idx="39">
                  <c:v>8297.3870967741714</c:v>
                </c:pt>
                <c:pt idx="40">
                  <c:v>8187.5714285714303</c:v>
                </c:pt>
                <c:pt idx="41">
                  <c:v>8013.4516129032236</c:v>
                </c:pt>
                <c:pt idx="42">
                  <c:v>7840.8</c:v>
                </c:pt>
                <c:pt idx="43">
                  <c:v>7678.4838709677406</c:v>
                </c:pt>
                <c:pt idx="44">
                  <c:v>7610.3</c:v>
                </c:pt>
                <c:pt idx="45">
                  <c:v>7635.22580645162</c:v>
                </c:pt>
                <c:pt idx="46">
                  <c:v>7628.6451612903229</c:v>
                </c:pt>
                <c:pt idx="47">
                  <c:v>7539.0666666666702</c:v>
                </c:pt>
                <c:pt idx="48">
                  <c:v>7394.2580645161297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ED-48B1-97AD-1CCA9EBAE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8753544"/>
        <c:axId val="2078756584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'Data Table'!$B$1201</c15:sqref>
                        </c15:formulaRef>
                      </c:ext>
                    </c:extLst>
                    <c:strCache>
                      <c:ptCount val="1"/>
                      <c:pt idx="0">
                        <c:v>Total ADP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'Data Table'!$C$17:$AY$17</c15:sqref>
                        </c15:formulaRef>
                      </c:ext>
                    </c:extLst>
                    <c:strCache>
                      <c:ptCount val="49"/>
                      <c:pt idx="0">
                        <c:v>Oct, 2011</c:v>
                      </c:pt>
                      <c:pt idx="1">
                        <c:v>Nov, 2011</c:v>
                      </c:pt>
                      <c:pt idx="2">
                        <c:v>Dec, 2011</c:v>
                      </c:pt>
                      <c:pt idx="3">
                        <c:v>Jan, 2012</c:v>
                      </c:pt>
                      <c:pt idx="4">
                        <c:v>Feb, 2012</c:v>
                      </c:pt>
                      <c:pt idx="5">
                        <c:v>Mar, 2012</c:v>
                      </c:pt>
                      <c:pt idx="6">
                        <c:v>Apr, 2012</c:v>
                      </c:pt>
                      <c:pt idx="7">
                        <c:v>May, 2012</c:v>
                      </c:pt>
                      <c:pt idx="8">
                        <c:v>Jun, 2012</c:v>
                      </c:pt>
                      <c:pt idx="9">
                        <c:v>Jul, 2012</c:v>
                      </c:pt>
                      <c:pt idx="10">
                        <c:v>Aug, 2012</c:v>
                      </c:pt>
                      <c:pt idx="11">
                        <c:v>Sep, 2012</c:v>
                      </c:pt>
                      <c:pt idx="12">
                        <c:v>Oct, 2012</c:v>
                      </c:pt>
                      <c:pt idx="13">
                        <c:v>Nov, 2012</c:v>
                      </c:pt>
                      <c:pt idx="14">
                        <c:v>Dec, 2012</c:v>
                      </c:pt>
                      <c:pt idx="15">
                        <c:v>Jan, 2013</c:v>
                      </c:pt>
                      <c:pt idx="16">
                        <c:v>Feb, 2013</c:v>
                      </c:pt>
                      <c:pt idx="17">
                        <c:v>Mar, 2013</c:v>
                      </c:pt>
                      <c:pt idx="18">
                        <c:v>Apr, 2013</c:v>
                      </c:pt>
                      <c:pt idx="19">
                        <c:v>May, 2013</c:v>
                      </c:pt>
                      <c:pt idx="20">
                        <c:v>Jun, 2013</c:v>
                      </c:pt>
                      <c:pt idx="21">
                        <c:v>Jul, 2013</c:v>
                      </c:pt>
                      <c:pt idx="22">
                        <c:v>Aug, 2013</c:v>
                      </c:pt>
                      <c:pt idx="23">
                        <c:v>Sep, 2013</c:v>
                      </c:pt>
                      <c:pt idx="24">
                        <c:v>Oct, 2013</c:v>
                      </c:pt>
                      <c:pt idx="25">
                        <c:v>Nov, 2013</c:v>
                      </c:pt>
                      <c:pt idx="26">
                        <c:v>Dec, 2013</c:v>
                      </c:pt>
                      <c:pt idx="27">
                        <c:v>Jan, 2014</c:v>
                      </c:pt>
                      <c:pt idx="28">
                        <c:v>Feb, 2014</c:v>
                      </c:pt>
                      <c:pt idx="29">
                        <c:v>Mar, 2014</c:v>
                      </c:pt>
                      <c:pt idx="30">
                        <c:v>Apr, 2014</c:v>
                      </c:pt>
                      <c:pt idx="31">
                        <c:v>May, 2014</c:v>
                      </c:pt>
                      <c:pt idx="32">
                        <c:v>Jun, 2014</c:v>
                      </c:pt>
                      <c:pt idx="33">
                        <c:v>Jul, 2014</c:v>
                      </c:pt>
                      <c:pt idx="34">
                        <c:v>Aug, 2014</c:v>
                      </c:pt>
                      <c:pt idx="35">
                        <c:v>Sep, 2014</c:v>
                      </c:pt>
                      <c:pt idx="36">
                        <c:v>Oct, 2014</c:v>
                      </c:pt>
                      <c:pt idx="37">
                        <c:v>Nov, 2014</c:v>
                      </c:pt>
                      <c:pt idx="38">
                        <c:v>Dec, 2014</c:v>
                      </c:pt>
                      <c:pt idx="39">
                        <c:v>Jan, 2015</c:v>
                      </c:pt>
                      <c:pt idx="40">
                        <c:v>Feb, 2015</c:v>
                      </c:pt>
                      <c:pt idx="41">
                        <c:v>Mar, 2015</c:v>
                      </c:pt>
                      <c:pt idx="42">
                        <c:v>Apr, 2015</c:v>
                      </c:pt>
                      <c:pt idx="43">
                        <c:v>May, 2015</c:v>
                      </c:pt>
                      <c:pt idx="44">
                        <c:v>Jun, 2015</c:v>
                      </c:pt>
                      <c:pt idx="45">
                        <c:v>Jul, 2015</c:v>
                      </c:pt>
                      <c:pt idx="46">
                        <c:v>Aug, 2015</c:v>
                      </c:pt>
                      <c:pt idx="47">
                        <c:v>Sep, 2015</c:v>
                      </c:pt>
                      <c:pt idx="48">
                        <c:v>Oct, 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'Data Table'!$C$1201:$AY$1201</c15:sqref>
                        </c15:formulaRef>
                      </c:ext>
                    </c:extLst>
                    <c:numCache>
                      <c:formatCode>0</c:formatCode>
                      <c:ptCount val="49"/>
                      <c:pt idx="0">
                        <c:v>41531.483870967742</c:v>
                      </c:pt>
                      <c:pt idx="1">
                        <c:v>42254.433333333327</c:v>
                      </c:pt>
                      <c:pt idx="2">
                        <c:v>42220.129032258068</c:v>
                      </c:pt>
                      <c:pt idx="3">
                        <c:v>43444.870967741932</c:v>
                      </c:pt>
                      <c:pt idx="4">
                        <c:v>45266.551724137928</c:v>
                      </c:pt>
                      <c:pt idx="5">
                        <c:v>45964.06451612903</c:v>
                      </c:pt>
                      <c:pt idx="6">
                        <c:v>46904.9</c:v>
                      </c:pt>
                      <c:pt idx="7">
                        <c:v>47741.096774193553</c:v>
                      </c:pt>
                      <c:pt idx="8">
                        <c:v>48237.566666666593</c:v>
                      </c:pt>
                      <c:pt idx="9">
                        <c:v>48857.838709677417</c:v>
                      </c:pt>
                      <c:pt idx="10">
                        <c:v>49819.419354838712</c:v>
                      </c:pt>
                      <c:pt idx="11">
                        <c:v>50431.199999999997</c:v>
                      </c:pt>
                      <c:pt idx="12">
                        <c:v>50614.870967741932</c:v>
                      </c:pt>
                      <c:pt idx="13">
                        <c:v>49901.1</c:v>
                      </c:pt>
                      <c:pt idx="14">
                        <c:v>48839</c:v>
                      </c:pt>
                      <c:pt idx="15">
                        <c:v>49668.129032258068</c:v>
                      </c:pt>
                      <c:pt idx="16">
                        <c:v>50204.178571428602</c:v>
                      </c:pt>
                      <c:pt idx="17">
                        <c:v>50397.677419354841</c:v>
                      </c:pt>
                      <c:pt idx="18">
                        <c:v>50645.633333333317</c:v>
                      </c:pt>
                      <c:pt idx="19">
                        <c:v>50806.54838709678</c:v>
                      </c:pt>
                      <c:pt idx="20">
                        <c:v>50833.7</c:v>
                      </c:pt>
                      <c:pt idx="21">
                        <c:v>50328.93548387097</c:v>
                      </c:pt>
                      <c:pt idx="22">
                        <c:v>50564.516129032258</c:v>
                      </c:pt>
                      <c:pt idx="23">
                        <c:v>51167.733333333323</c:v>
                      </c:pt>
                      <c:pt idx="24">
                        <c:v>51309.612903225803</c:v>
                      </c:pt>
                      <c:pt idx="25">
                        <c:v>50991.933333333327</c:v>
                      </c:pt>
                      <c:pt idx="26">
                        <c:v>50091.677419354841</c:v>
                      </c:pt>
                      <c:pt idx="27">
                        <c:v>50469.838709677417</c:v>
                      </c:pt>
                      <c:pt idx="28">
                        <c:v>50530.071428571347</c:v>
                      </c:pt>
                      <c:pt idx="29">
                        <c:v>50477.032258064522</c:v>
                      </c:pt>
                      <c:pt idx="30">
                        <c:v>50686.9</c:v>
                      </c:pt>
                      <c:pt idx="31">
                        <c:v>50794.806451612902</c:v>
                      </c:pt>
                      <c:pt idx="32">
                        <c:v>50782.166666666591</c:v>
                      </c:pt>
                      <c:pt idx="33">
                        <c:v>50693.06451612903</c:v>
                      </c:pt>
                      <c:pt idx="34">
                        <c:v>50504.06451612903</c:v>
                      </c:pt>
                      <c:pt idx="35">
                        <c:v>50293.5</c:v>
                      </c:pt>
                      <c:pt idx="36">
                        <c:v>49672.54838709678</c:v>
                      </c:pt>
                      <c:pt idx="37">
                        <c:v>47586.466666666653</c:v>
                      </c:pt>
                      <c:pt idx="38">
                        <c:v>44011.903225806462</c:v>
                      </c:pt>
                      <c:pt idx="39">
                        <c:v>44268.612903225803</c:v>
                      </c:pt>
                      <c:pt idx="40">
                        <c:v>45122.642857142862</c:v>
                      </c:pt>
                      <c:pt idx="41">
                        <c:v>45071.93548387097</c:v>
                      </c:pt>
                      <c:pt idx="42">
                        <c:v>44758.933333333327</c:v>
                      </c:pt>
                      <c:pt idx="43">
                        <c:v>44892.838709677417</c:v>
                      </c:pt>
                      <c:pt idx="44">
                        <c:v>45205.233333333323</c:v>
                      </c:pt>
                      <c:pt idx="45">
                        <c:v>45455.774193548386</c:v>
                      </c:pt>
                      <c:pt idx="46">
                        <c:v>45696</c:v>
                      </c:pt>
                      <c:pt idx="47">
                        <c:v>45994.533333333333</c:v>
                      </c:pt>
                      <c:pt idx="48">
                        <c:v>45800.483870967742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7ED-48B1-97AD-1CCA9EBAE914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Table'!$B$1157</c15:sqref>
                        </c15:formulaRef>
                      </c:ext>
                    </c:extLst>
                    <c:strCache>
                      <c:ptCount val="1"/>
                      <c:pt idx="0">
                        <c:v>Other ADP</c:v>
                      </c:pt>
                    </c:strCache>
                  </c:strRef>
                </c:tx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Table'!$C$17:$AY$17</c15:sqref>
                        </c15:formulaRef>
                      </c:ext>
                    </c:extLst>
                    <c:strCache>
                      <c:ptCount val="49"/>
                      <c:pt idx="0">
                        <c:v>Oct, 2011</c:v>
                      </c:pt>
                      <c:pt idx="1">
                        <c:v>Nov, 2011</c:v>
                      </c:pt>
                      <c:pt idx="2">
                        <c:v>Dec, 2011</c:v>
                      </c:pt>
                      <c:pt idx="3">
                        <c:v>Jan, 2012</c:v>
                      </c:pt>
                      <c:pt idx="4">
                        <c:v>Feb, 2012</c:v>
                      </c:pt>
                      <c:pt idx="5">
                        <c:v>Mar, 2012</c:v>
                      </c:pt>
                      <c:pt idx="6">
                        <c:v>Apr, 2012</c:v>
                      </c:pt>
                      <c:pt idx="7">
                        <c:v>May, 2012</c:v>
                      </c:pt>
                      <c:pt idx="8">
                        <c:v>Jun, 2012</c:v>
                      </c:pt>
                      <c:pt idx="9">
                        <c:v>Jul, 2012</c:v>
                      </c:pt>
                      <c:pt idx="10">
                        <c:v>Aug, 2012</c:v>
                      </c:pt>
                      <c:pt idx="11">
                        <c:v>Sep, 2012</c:v>
                      </c:pt>
                      <c:pt idx="12">
                        <c:v>Oct, 2012</c:v>
                      </c:pt>
                      <c:pt idx="13">
                        <c:v>Nov, 2012</c:v>
                      </c:pt>
                      <c:pt idx="14">
                        <c:v>Dec, 2012</c:v>
                      </c:pt>
                      <c:pt idx="15">
                        <c:v>Jan, 2013</c:v>
                      </c:pt>
                      <c:pt idx="16">
                        <c:v>Feb, 2013</c:v>
                      </c:pt>
                      <c:pt idx="17">
                        <c:v>Mar, 2013</c:v>
                      </c:pt>
                      <c:pt idx="18">
                        <c:v>Apr, 2013</c:v>
                      </c:pt>
                      <c:pt idx="19">
                        <c:v>May, 2013</c:v>
                      </c:pt>
                      <c:pt idx="20">
                        <c:v>Jun, 2013</c:v>
                      </c:pt>
                      <c:pt idx="21">
                        <c:v>Jul, 2013</c:v>
                      </c:pt>
                      <c:pt idx="22">
                        <c:v>Aug, 2013</c:v>
                      </c:pt>
                      <c:pt idx="23">
                        <c:v>Sep, 2013</c:v>
                      </c:pt>
                      <c:pt idx="24">
                        <c:v>Oct, 2013</c:v>
                      </c:pt>
                      <c:pt idx="25">
                        <c:v>Nov, 2013</c:v>
                      </c:pt>
                      <c:pt idx="26">
                        <c:v>Dec, 2013</c:v>
                      </c:pt>
                      <c:pt idx="27">
                        <c:v>Jan, 2014</c:v>
                      </c:pt>
                      <c:pt idx="28">
                        <c:v>Feb, 2014</c:v>
                      </c:pt>
                      <c:pt idx="29">
                        <c:v>Mar, 2014</c:v>
                      </c:pt>
                      <c:pt idx="30">
                        <c:v>Apr, 2014</c:v>
                      </c:pt>
                      <c:pt idx="31">
                        <c:v>May, 2014</c:v>
                      </c:pt>
                      <c:pt idx="32">
                        <c:v>Jun, 2014</c:v>
                      </c:pt>
                      <c:pt idx="33">
                        <c:v>Jul, 2014</c:v>
                      </c:pt>
                      <c:pt idx="34">
                        <c:v>Aug, 2014</c:v>
                      </c:pt>
                      <c:pt idx="35">
                        <c:v>Sep, 2014</c:v>
                      </c:pt>
                      <c:pt idx="36">
                        <c:v>Oct, 2014</c:v>
                      </c:pt>
                      <c:pt idx="37">
                        <c:v>Nov, 2014</c:v>
                      </c:pt>
                      <c:pt idx="38">
                        <c:v>Dec, 2014</c:v>
                      </c:pt>
                      <c:pt idx="39">
                        <c:v>Jan, 2015</c:v>
                      </c:pt>
                      <c:pt idx="40">
                        <c:v>Feb, 2015</c:v>
                      </c:pt>
                      <c:pt idx="41">
                        <c:v>Mar, 2015</c:v>
                      </c:pt>
                      <c:pt idx="42">
                        <c:v>Apr, 2015</c:v>
                      </c:pt>
                      <c:pt idx="43">
                        <c:v>May, 2015</c:v>
                      </c:pt>
                      <c:pt idx="44">
                        <c:v>Jun, 2015</c:v>
                      </c:pt>
                      <c:pt idx="45">
                        <c:v>Jul, 2015</c:v>
                      </c:pt>
                      <c:pt idx="46">
                        <c:v>Aug, 2015</c:v>
                      </c:pt>
                      <c:pt idx="47">
                        <c:v>Sep, 2015</c:v>
                      </c:pt>
                      <c:pt idx="48">
                        <c:v>Oct, 2015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Table'!$C$1157:$AY$1157</c15:sqref>
                        </c15:formulaRef>
                      </c:ext>
                    </c:extLst>
                    <c:numCache>
                      <c:formatCode>0</c:formatCode>
                      <c:ptCount val="49"/>
                      <c:pt idx="0">
                        <c:v>12654.290322580649</c:v>
                      </c:pt>
                      <c:pt idx="1">
                        <c:v>13691.13333333333</c:v>
                      </c:pt>
                      <c:pt idx="2">
                        <c:v>13778.38709677419</c:v>
                      </c:pt>
                      <c:pt idx="3">
                        <c:v>14131.41935483871</c:v>
                      </c:pt>
                      <c:pt idx="4">
                        <c:v>14674.931034482761</c:v>
                      </c:pt>
                      <c:pt idx="5">
                        <c:v>14765.258064516131</c:v>
                      </c:pt>
                      <c:pt idx="6">
                        <c:v>15134.6</c:v>
                      </c:pt>
                      <c:pt idx="7">
                        <c:v>15370.22580645161</c:v>
                      </c:pt>
                      <c:pt idx="8">
                        <c:v>15427.83333333333</c:v>
                      </c:pt>
                      <c:pt idx="9">
                        <c:v>15451.64516129032</c:v>
                      </c:pt>
                      <c:pt idx="10">
                        <c:v>15805.22580645161</c:v>
                      </c:pt>
                      <c:pt idx="11">
                        <c:v>15974.766666666659</c:v>
                      </c:pt>
                      <c:pt idx="12">
                        <c:v>16021.032258064521</c:v>
                      </c:pt>
                      <c:pt idx="13">
                        <c:v>15677.63333333333</c:v>
                      </c:pt>
                      <c:pt idx="14">
                        <c:v>15162.35483870968</c:v>
                      </c:pt>
                      <c:pt idx="15">
                        <c:v>15448.38709677419</c:v>
                      </c:pt>
                      <c:pt idx="16">
                        <c:v>15619.214285714301</c:v>
                      </c:pt>
                      <c:pt idx="17">
                        <c:v>15928.483870967741</c:v>
                      </c:pt>
                      <c:pt idx="18">
                        <c:v>15844.3</c:v>
                      </c:pt>
                      <c:pt idx="19">
                        <c:v>15641.258064516131</c:v>
                      </c:pt>
                      <c:pt idx="20">
                        <c:v>15392.7</c:v>
                      </c:pt>
                      <c:pt idx="21">
                        <c:v>14693.290322580649</c:v>
                      </c:pt>
                      <c:pt idx="22">
                        <c:v>14477.709677419351</c:v>
                      </c:pt>
                      <c:pt idx="23">
                        <c:v>14711.466666666671</c:v>
                      </c:pt>
                      <c:pt idx="24">
                        <c:v>14602.129032258061</c:v>
                      </c:pt>
                      <c:pt idx="25">
                        <c:v>14607.7</c:v>
                      </c:pt>
                      <c:pt idx="26">
                        <c:v>14268.677419354841</c:v>
                      </c:pt>
                      <c:pt idx="27">
                        <c:v>14399.677419354841</c:v>
                      </c:pt>
                      <c:pt idx="28">
                        <c:v>14339.357142857139</c:v>
                      </c:pt>
                      <c:pt idx="29">
                        <c:v>14304.22580645161</c:v>
                      </c:pt>
                      <c:pt idx="30">
                        <c:v>14488.2</c:v>
                      </c:pt>
                      <c:pt idx="31">
                        <c:v>14502.1935483871</c:v>
                      </c:pt>
                      <c:pt idx="32">
                        <c:v>14423.63333333333</c:v>
                      </c:pt>
                      <c:pt idx="33">
                        <c:v>14250.032258064521</c:v>
                      </c:pt>
                      <c:pt idx="34">
                        <c:v>13899.83870967742</c:v>
                      </c:pt>
                      <c:pt idx="35">
                        <c:v>13821.266666666659</c:v>
                      </c:pt>
                      <c:pt idx="36">
                        <c:v>13496.967741935479</c:v>
                      </c:pt>
                      <c:pt idx="37">
                        <c:v>13051.9</c:v>
                      </c:pt>
                      <c:pt idx="38">
                        <c:v>12362.87096774193</c:v>
                      </c:pt>
                      <c:pt idx="39">
                        <c:v>13033.83870967742</c:v>
                      </c:pt>
                      <c:pt idx="40">
                        <c:v>13660.142857142861</c:v>
                      </c:pt>
                      <c:pt idx="41">
                        <c:v>13723.38709677419</c:v>
                      </c:pt>
                      <c:pt idx="42">
                        <c:v>13462.36666666666</c:v>
                      </c:pt>
                      <c:pt idx="43">
                        <c:v>13649.709677419351</c:v>
                      </c:pt>
                      <c:pt idx="44">
                        <c:v>13796.166666666661</c:v>
                      </c:pt>
                      <c:pt idx="45">
                        <c:v>13812.54838709678</c:v>
                      </c:pt>
                      <c:pt idx="46">
                        <c:v>13896.58064516129</c:v>
                      </c:pt>
                      <c:pt idx="47">
                        <c:v>14065.86666666666</c:v>
                      </c:pt>
                      <c:pt idx="48">
                        <c:v>13958.903225806451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7ED-48B1-97AD-1CCA9EBAE914}"/>
                  </c:ext>
                </c:extLst>
              </c15:ser>
            </c15:filteredLineSeries>
          </c:ext>
        </c:extLst>
      </c:lineChart>
      <c:catAx>
        <c:axId val="2078753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8756584"/>
        <c:crosses val="autoZero"/>
        <c:auto val="1"/>
        <c:lblAlgn val="ctr"/>
        <c:lblOffset val="100"/>
        <c:noMultiLvlLbl val="0"/>
      </c:catAx>
      <c:valAx>
        <c:axId val="20787565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JAIL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ADP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13675213675214E-3"/>
              <c:y val="0.36807852143482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07875354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6054649418822695"/>
          <c:y val="1.4235325847427E-2"/>
          <c:w val="0.19279223345812699"/>
          <c:h val="0.10662551791054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64116023958499"/>
          <c:y val="5.0925925925925902E-2"/>
          <c:w val="0.71451763241133304"/>
          <c:h val="0.7781630941965590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'Figure 6 P47 Charge Overview'!$D$10</c:f>
              <c:strCache>
                <c:ptCount val="1"/>
                <c:pt idx="0">
                  <c:v>Nov, 2014 - October, 2015</c:v>
                </c:pt>
              </c:strCache>
            </c:strRef>
          </c:tx>
          <c:spPr>
            <a:solidFill>
              <a:srgbClr val="649EA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6 P47 Charge Overview'!$B$11:$B$13</c:f>
              <c:strCache>
                <c:ptCount val="3"/>
                <c:pt idx="0">
                  <c:v>Other Property</c:v>
                </c:pt>
                <c:pt idx="1">
                  <c:v>Theft</c:v>
                </c:pt>
                <c:pt idx="2">
                  <c:v>Drug Possession</c:v>
                </c:pt>
              </c:strCache>
            </c:strRef>
          </c:cat>
          <c:val>
            <c:numRef>
              <c:f>'Figure 6 P47 Charge Overview'!$D$11:$D$13</c:f>
              <c:numCache>
                <c:formatCode>General</c:formatCode>
                <c:ptCount val="3"/>
                <c:pt idx="0">
                  <c:v>1854</c:v>
                </c:pt>
                <c:pt idx="1">
                  <c:v>15567</c:v>
                </c:pt>
                <c:pt idx="2">
                  <c:v>11906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0-4B3A-8FC4-893C0425A6B1}"/>
            </c:ext>
          </c:extLst>
        </c:ser>
        <c:ser>
          <c:idx val="0"/>
          <c:order val="1"/>
          <c:tx>
            <c:strRef>
              <c:f>'Figure 6 P47 Charge Overview'!$C$10</c:f>
              <c:strCache>
                <c:ptCount val="1"/>
                <c:pt idx="0">
                  <c:v>Nov, 2013 - October, 2014</c:v>
                </c:pt>
              </c:strCache>
            </c:strRef>
          </c:tx>
          <c:spPr>
            <a:solidFill>
              <a:srgbClr val="E9842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6 P47 Charge Overview'!$B$11:$B$13</c:f>
              <c:strCache>
                <c:ptCount val="3"/>
                <c:pt idx="0">
                  <c:v>Other Property</c:v>
                </c:pt>
                <c:pt idx="1">
                  <c:v>Theft</c:v>
                </c:pt>
                <c:pt idx="2">
                  <c:v>Drug Possession</c:v>
                </c:pt>
              </c:strCache>
            </c:strRef>
          </c:cat>
          <c:val>
            <c:numRef>
              <c:f>'Figure 6 P47 Charge Overview'!$C$11:$C$13</c:f>
              <c:numCache>
                <c:formatCode>General</c:formatCode>
                <c:ptCount val="3"/>
                <c:pt idx="0">
                  <c:v>3171</c:v>
                </c:pt>
                <c:pt idx="1">
                  <c:v>22119</c:v>
                </c:pt>
                <c:pt idx="2">
                  <c:v>40493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0-4B3A-8FC4-893C0425A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820296"/>
        <c:axId val="2078823272"/>
      </c:barChart>
      <c:catAx>
        <c:axId val="2078820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78823272"/>
        <c:crosses val="autoZero"/>
        <c:auto val="1"/>
        <c:lblAlgn val="ctr"/>
        <c:lblOffset val="100"/>
        <c:noMultiLvlLbl val="0"/>
      </c:catAx>
      <c:valAx>
        <c:axId val="20788232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07882029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6918510186226698"/>
          <c:y val="0.63178056009681005"/>
          <c:w val="0.31271394616988202"/>
          <c:h val="0.103180091835684"/>
        </c:manualLayout>
      </c:layout>
      <c:overlay val="0"/>
      <c:txPr>
        <a:bodyPr/>
        <a:lstStyle/>
        <a:p>
          <a:pPr>
            <a:defRPr sz="7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65558186021201E-2"/>
          <c:y val="0.117641753488175"/>
          <c:w val="0.89925079758290305"/>
          <c:h val="0.69724893750064498"/>
        </c:manualLayout>
      </c:layout>
      <c:lineChart>
        <c:grouping val="standard"/>
        <c:varyColors val="0"/>
        <c:ser>
          <c:idx val="0"/>
          <c:order val="0"/>
          <c:tx>
            <c:strRef>
              <c:f>'Exit Type Counts'!$K$14</c:f>
              <c:strCache>
                <c:ptCount val="1"/>
                <c:pt idx="0">
                  <c:v>Alternative Custody Exit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'Exit Type Counts'!$L$1:$BH$1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'Exit Type Counts'!$L$14:$BH$14</c:f>
              <c:numCache>
                <c:formatCode>General</c:formatCode>
                <c:ptCount val="49"/>
                <c:pt idx="0">
                  <c:v>353</c:v>
                </c:pt>
                <c:pt idx="1">
                  <c:v>433</c:v>
                </c:pt>
                <c:pt idx="2">
                  <c:v>717</c:v>
                </c:pt>
                <c:pt idx="3">
                  <c:v>587</c:v>
                </c:pt>
                <c:pt idx="4">
                  <c:v>534</c:v>
                </c:pt>
                <c:pt idx="5">
                  <c:v>697</c:v>
                </c:pt>
                <c:pt idx="6">
                  <c:v>608</c:v>
                </c:pt>
                <c:pt idx="7">
                  <c:v>688</c:v>
                </c:pt>
                <c:pt idx="8">
                  <c:v>666</c:v>
                </c:pt>
                <c:pt idx="9">
                  <c:v>611</c:v>
                </c:pt>
                <c:pt idx="10">
                  <c:v>566</c:v>
                </c:pt>
                <c:pt idx="11">
                  <c:v>614</c:v>
                </c:pt>
                <c:pt idx="12">
                  <c:v>631</c:v>
                </c:pt>
                <c:pt idx="13">
                  <c:v>575</c:v>
                </c:pt>
                <c:pt idx="14">
                  <c:v>543</c:v>
                </c:pt>
                <c:pt idx="15">
                  <c:v>604</c:v>
                </c:pt>
                <c:pt idx="16">
                  <c:v>465</c:v>
                </c:pt>
                <c:pt idx="17">
                  <c:v>581</c:v>
                </c:pt>
                <c:pt idx="18">
                  <c:v>575</c:v>
                </c:pt>
                <c:pt idx="19">
                  <c:v>655</c:v>
                </c:pt>
                <c:pt idx="20">
                  <c:v>673</c:v>
                </c:pt>
                <c:pt idx="21">
                  <c:v>691</c:v>
                </c:pt>
                <c:pt idx="22">
                  <c:v>629</c:v>
                </c:pt>
                <c:pt idx="23">
                  <c:v>519</c:v>
                </c:pt>
                <c:pt idx="24">
                  <c:v>560</c:v>
                </c:pt>
                <c:pt idx="25">
                  <c:v>506</c:v>
                </c:pt>
                <c:pt idx="26">
                  <c:v>519</c:v>
                </c:pt>
                <c:pt idx="27">
                  <c:v>561</c:v>
                </c:pt>
                <c:pt idx="28">
                  <c:v>445</c:v>
                </c:pt>
                <c:pt idx="29">
                  <c:v>522</c:v>
                </c:pt>
                <c:pt idx="30">
                  <c:v>544</c:v>
                </c:pt>
                <c:pt idx="31">
                  <c:v>618</c:v>
                </c:pt>
                <c:pt idx="32">
                  <c:v>551</c:v>
                </c:pt>
                <c:pt idx="33">
                  <c:v>555</c:v>
                </c:pt>
                <c:pt idx="34">
                  <c:v>590</c:v>
                </c:pt>
                <c:pt idx="35">
                  <c:v>610</c:v>
                </c:pt>
                <c:pt idx="36">
                  <c:v>580</c:v>
                </c:pt>
                <c:pt idx="37">
                  <c:v>527</c:v>
                </c:pt>
                <c:pt idx="38">
                  <c:v>515</c:v>
                </c:pt>
                <c:pt idx="39">
                  <c:v>506</c:v>
                </c:pt>
                <c:pt idx="40">
                  <c:v>558</c:v>
                </c:pt>
                <c:pt idx="41">
                  <c:v>654</c:v>
                </c:pt>
                <c:pt idx="42">
                  <c:v>620</c:v>
                </c:pt>
                <c:pt idx="43">
                  <c:v>593</c:v>
                </c:pt>
                <c:pt idx="44">
                  <c:v>593</c:v>
                </c:pt>
                <c:pt idx="45">
                  <c:v>616</c:v>
                </c:pt>
                <c:pt idx="46">
                  <c:v>555</c:v>
                </c:pt>
                <c:pt idx="47">
                  <c:v>616</c:v>
                </c:pt>
                <c:pt idx="48">
                  <c:v>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4C-4039-B7EF-5EB5EA43E607}"/>
            </c:ext>
          </c:extLst>
        </c:ser>
        <c:ser>
          <c:idx val="1"/>
          <c:order val="1"/>
          <c:tx>
            <c:strRef>
              <c:f>'Exit Type Counts'!$K$27</c:f>
              <c:strCache>
                <c:ptCount val="1"/>
                <c:pt idx="0">
                  <c:v>Pretrial Release Exit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'Exit Type Counts'!$L$1:$BH$1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'Exit Type Counts'!$L$27:$BH$27</c:f>
              <c:numCache>
                <c:formatCode>General</c:formatCode>
                <c:ptCount val="49"/>
                <c:pt idx="0">
                  <c:v>13535</c:v>
                </c:pt>
                <c:pt idx="1">
                  <c:v>11967</c:v>
                </c:pt>
                <c:pt idx="2">
                  <c:v>12818</c:v>
                </c:pt>
                <c:pt idx="3">
                  <c:v>12720</c:v>
                </c:pt>
                <c:pt idx="4">
                  <c:v>12572</c:v>
                </c:pt>
                <c:pt idx="5">
                  <c:v>13312</c:v>
                </c:pt>
                <c:pt idx="6">
                  <c:v>12960</c:v>
                </c:pt>
                <c:pt idx="7">
                  <c:v>13505</c:v>
                </c:pt>
                <c:pt idx="8">
                  <c:v>12573</c:v>
                </c:pt>
                <c:pt idx="9">
                  <c:v>13482</c:v>
                </c:pt>
                <c:pt idx="10">
                  <c:v>13333</c:v>
                </c:pt>
                <c:pt idx="11">
                  <c:v>13428</c:v>
                </c:pt>
                <c:pt idx="12">
                  <c:v>12816</c:v>
                </c:pt>
                <c:pt idx="13">
                  <c:v>11676</c:v>
                </c:pt>
                <c:pt idx="14">
                  <c:v>12467</c:v>
                </c:pt>
                <c:pt idx="15">
                  <c:v>12707</c:v>
                </c:pt>
                <c:pt idx="16">
                  <c:v>11835</c:v>
                </c:pt>
                <c:pt idx="17">
                  <c:v>14206</c:v>
                </c:pt>
                <c:pt idx="18">
                  <c:v>12882</c:v>
                </c:pt>
                <c:pt idx="19">
                  <c:v>13485</c:v>
                </c:pt>
                <c:pt idx="20">
                  <c:v>13172</c:v>
                </c:pt>
                <c:pt idx="21">
                  <c:v>13585</c:v>
                </c:pt>
                <c:pt idx="22">
                  <c:v>14542</c:v>
                </c:pt>
                <c:pt idx="23">
                  <c:v>13668</c:v>
                </c:pt>
                <c:pt idx="24">
                  <c:v>13723</c:v>
                </c:pt>
                <c:pt idx="25">
                  <c:v>13147</c:v>
                </c:pt>
                <c:pt idx="26">
                  <c:v>13044</c:v>
                </c:pt>
                <c:pt idx="27">
                  <c:v>13786</c:v>
                </c:pt>
                <c:pt idx="28">
                  <c:v>13499</c:v>
                </c:pt>
                <c:pt idx="29">
                  <c:v>14689</c:v>
                </c:pt>
                <c:pt idx="30">
                  <c:v>14408</c:v>
                </c:pt>
                <c:pt idx="31">
                  <c:v>15334</c:v>
                </c:pt>
                <c:pt idx="32">
                  <c:v>14628</c:v>
                </c:pt>
                <c:pt idx="33">
                  <c:v>15220</c:v>
                </c:pt>
                <c:pt idx="34">
                  <c:v>15691</c:v>
                </c:pt>
                <c:pt idx="35">
                  <c:v>14911</c:v>
                </c:pt>
                <c:pt idx="36">
                  <c:v>14977</c:v>
                </c:pt>
                <c:pt idx="37">
                  <c:v>12878</c:v>
                </c:pt>
                <c:pt idx="38">
                  <c:v>12641</c:v>
                </c:pt>
                <c:pt idx="39">
                  <c:v>13607</c:v>
                </c:pt>
                <c:pt idx="40">
                  <c:v>13090</c:v>
                </c:pt>
                <c:pt idx="41">
                  <c:v>14482</c:v>
                </c:pt>
                <c:pt idx="42">
                  <c:v>13408</c:v>
                </c:pt>
                <c:pt idx="43">
                  <c:v>14167</c:v>
                </c:pt>
                <c:pt idx="44">
                  <c:v>13698</c:v>
                </c:pt>
                <c:pt idx="45">
                  <c:v>14421</c:v>
                </c:pt>
                <c:pt idx="46">
                  <c:v>14672</c:v>
                </c:pt>
                <c:pt idx="47">
                  <c:v>13968</c:v>
                </c:pt>
                <c:pt idx="48">
                  <c:v>14239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4C-4039-B7EF-5EB5EA43E607}"/>
            </c:ext>
          </c:extLst>
        </c:ser>
        <c:ser>
          <c:idx val="3"/>
          <c:order val="3"/>
          <c:tx>
            <c:strRef>
              <c:f>'Exit Type Counts'!$K$53</c:f>
              <c:strCache>
                <c:ptCount val="1"/>
                <c:pt idx="0">
                  <c:v>Capacity Release Exit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strRef>
              <c:f>'Exit Type Counts'!$L$1:$BH$1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'Exit Type Counts'!$L$53:$BH$53</c:f>
              <c:numCache>
                <c:formatCode>General</c:formatCode>
                <c:ptCount val="49"/>
                <c:pt idx="0">
                  <c:v>2373</c:v>
                </c:pt>
                <c:pt idx="1">
                  <c:v>2916</c:v>
                </c:pt>
                <c:pt idx="2">
                  <c:v>2928</c:v>
                </c:pt>
                <c:pt idx="3">
                  <c:v>3771</c:v>
                </c:pt>
                <c:pt idx="4">
                  <c:v>3792</c:v>
                </c:pt>
                <c:pt idx="5">
                  <c:v>4261</c:v>
                </c:pt>
                <c:pt idx="6">
                  <c:v>4096</c:v>
                </c:pt>
                <c:pt idx="7">
                  <c:v>4439</c:v>
                </c:pt>
                <c:pt idx="8">
                  <c:v>4681</c:v>
                </c:pt>
                <c:pt idx="9">
                  <c:v>5787</c:v>
                </c:pt>
                <c:pt idx="10">
                  <c:v>7426</c:v>
                </c:pt>
                <c:pt idx="11">
                  <c:v>5654</c:v>
                </c:pt>
                <c:pt idx="12">
                  <c:v>6291</c:v>
                </c:pt>
                <c:pt idx="13">
                  <c:v>6588</c:v>
                </c:pt>
                <c:pt idx="14">
                  <c:v>4882</c:v>
                </c:pt>
                <c:pt idx="15">
                  <c:v>5823</c:v>
                </c:pt>
                <c:pt idx="16">
                  <c:v>5997</c:v>
                </c:pt>
                <c:pt idx="17">
                  <c:v>6546</c:v>
                </c:pt>
                <c:pt idx="18">
                  <c:v>6366</c:v>
                </c:pt>
                <c:pt idx="19">
                  <c:v>6396</c:v>
                </c:pt>
                <c:pt idx="20">
                  <c:v>6719</c:v>
                </c:pt>
                <c:pt idx="21">
                  <c:v>6472</c:v>
                </c:pt>
                <c:pt idx="22">
                  <c:v>6312</c:v>
                </c:pt>
                <c:pt idx="23">
                  <c:v>6056</c:v>
                </c:pt>
                <c:pt idx="24">
                  <c:v>6006</c:v>
                </c:pt>
                <c:pt idx="25">
                  <c:v>5222</c:v>
                </c:pt>
                <c:pt idx="26">
                  <c:v>4689</c:v>
                </c:pt>
                <c:pt idx="27">
                  <c:v>6050</c:v>
                </c:pt>
                <c:pt idx="28">
                  <c:v>5164</c:v>
                </c:pt>
                <c:pt idx="29">
                  <c:v>5835</c:v>
                </c:pt>
                <c:pt idx="30">
                  <c:v>5347</c:v>
                </c:pt>
                <c:pt idx="31">
                  <c:v>5309</c:v>
                </c:pt>
                <c:pt idx="32">
                  <c:v>5412</c:v>
                </c:pt>
                <c:pt idx="33">
                  <c:v>5597</c:v>
                </c:pt>
                <c:pt idx="34">
                  <c:v>5722</c:v>
                </c:pt>
                <c:pt idx="35">
                  <c:v>5089</c:v>
                </c:pt>
                <c:pt idx="36">
                  <c:v>5357</c:v>
                </c:pt>
                <c:pt idx="37">
                  <c:v>3686</c:v>
                </c:pt>
                <c:pt idx="38">
                  <c:v>3105</c:v>
                </c:pt>
                <c:pt idx="39">
                  <c:v>1498</c:v>
                </c:pt>
                <c:pt idx="40">
                  <c:v>1783</c:v>
                </c:pt>
                <c:pt idx="41">
                  <c:v>2313</c:v>
                </c:pt>
                <c:pt idx="42">
                  <c:v>2061</c:v>
                </c:pt>
                <c:pt idx="43">
                  <c:v>2127</c:v>
                </c:pt>
                <c:pt idx="44">
                  <c:v>2115</c:v>
                </c:pt>
                <c:pt idx="45">
                  <c:v>2465</c:v>
                </c:pt>
                <c:pt idx="46">
                  <c:v>2533</c:v>
                </c:pt>
                <c:pt idx="47">
                  <c:v>2593</c:v>
                </c:pt>
                <c:pt idx="48">
                  <c:v>1830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4C-4039-B7EF-5EB5EA43E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2115832"/>
        <c:axId val="210212784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'Exit Type Counts'!$K$40</c15:sqref>
                        </c15:formulaRef>
                      </c:ext>
                    </c:extLst>
                    <c:strCache>
                      <c:ptCount val="1"/>
                      <c:pt idx="0">
                        <c:v>Cite and Releae Exit</c:v>
                      </c:pt>
                    </c:strCache>
                  </c:strRef>
                </c:tx>
                <c:spPr>
                  <a:ln w="19050"/>
                </c:spPr>
                <c:marker>
                  <c:symbol val="circle"/>
                  <c:size val="5"/>
                </c:marker>
                <c:cat>
                  <c:strRef>
                    <c:extLst>
                      <c:ext uri="{02D57815-91ED-43cb-92C2-25804820EDAC}">
                        <c15:formulaRef>
                          <c15:sqref>'Exit Type Counts'!$L$1:$BH$1</c15:sqref>
                        </c15:formulaRef>
                      </c:ext>
                    </c:extLst>
                    <c:strCache>
                      <c:ptCount val="49"/>
                      <c:pt idx="0">
                        <c:v>Oct, 2011</c:v>
                      </c:pt>
                      <c:pt idx="1">
                        <c:v>Nov, 2011</c:v>
                      </c:pt>
                      <c:pt idx="2">
                        <c:v>Dec, 2011</c:v>
                      </c:pt>
                      <c:pt idx="3">
                        <c:v>Jan, 2012</c:v>
                      </c:pt>
                      <c:pt idx="4">
                        <c:v>Feb, 2012</c:v>
                      </c:pt>
                      <c:pt idx="5">
                        <c:v>Mar, 2012</c:v>
                      </c:pt>
                      <c:pt idx="6">
                        <c:v>Apr, 2012</c:v>
                      </c:pt>
                      <c:pt idx="7">
                        <c:v>May, 2012</c:v>
                      </c:pt>
                      <c:pt idx="8">
                        <c:v>Jun, 2012</c:v>
                      </c:pt>
                      <c:pt idx="9">
                        <c:v>Jul, 2012</c:v>
                      </c:pt>
                      <c:pt idx="10">
                        <c:v>Aug, 2012</c:v>
                      </c:pt>
                      <c:pt idx="11">
                        <c:v>Sep, 2012</c:v>
                      </c:pt>
                      <c:pt idx="12">
                        <c:v>Oct, 2012</c:v>
                      </c:pt>
                      <c:pt idx="13">
                        <c:v>Nov, 2012</c:v>
                      </c:pt>
                      <c:pt idx="14">
                        <c:v>Dec, 2012</c:v>
                      </c:pt>
                      <c:pt idx="15">
                        <c:v>Jan, 2013</c:v>
                      </c:pt>
                      <c:pt idx="16">
                        <c:v>Feb, 2013</c:v>
                      </c:pt>
                      <c:pt idx="17">
                        <c:v>Mar, 2013</c:v>
                      </c:pt>
                      <c:pt idx="18">
                        <c:v>Apr, 2013</c:v>
                      </c:pt>
                      <c:pt idx="19">
                        <c:v>May, 2013</c:v>
                      </c:pt>
                      <c:pt idx="20">
                        <c:v>Jun, 2013</c:v>
                      </c:pt>
                      <c:pt idx="21">
                        <c:v>Jul, 2013</c:v>
                      </c:pt>
                      <c:pt idx="22">
                        <c:v>Aug, 2013</c:v>
                      </c:pt>
                      <c:pt idx="23">
                        <c:v>Sep, 2013</c:v>
                      </c:pt>
                      <c:pt idx="24">
                        <c:v>Oct, 2013</c:v>
                      </c:pt>
                      <c:pt idx="25">
                        <c:v>Nov, 2013</c:v>
                      </c:pt>
                      <c:pt idx="26">
                        <c:v>Dec, 2013</c:v>
                      </c:pt>
                      <c:pt idx="27">
                        <c:v>Jan, 2014</c:v>
                      </c:pt>
                      <c:pt idx="28">
                        <c:v>Feb, 2014</c:v>
                      </c:pt>
                      <c:pt idx="29">
                        <c:v>Mar, 2014</c:v>
                      </c:pt>
                      <c:pt idx="30">
                        <c:v>Apr, 2014</c:v>
                      </c:pt>
                      <c:pt idx="31">
                        <c:v>May, 2014</c:v>
                      </c:pt>
                      <c:pt idx="32">
                        <c:v>Jun, 2014</c:v>
                      </c:pt>
                      <c:pt idx="33">
                        <c:v>Jul, 2014</c:v>
                      </c:pt>
                      <c:pt idx="34">
                        <c:v>Aug, 2014</c:v>
                      </c:pt>
                      <c:pt idx="35">
                        <c:v>Sep, 2014</c:v>
                      </c:pt>
                      <c:pt idx="36">
                        <c:v>Oct, 2014</c:v>
                      </c:pt>
                      <c:pt idx="37">
                        <c:v>Nov, 2014</c:v>
                      </c:pt>
                      <c:pt idx="38">
                        <c:v>Dec, 2014</c:v>
                      </c:pt>
                      <c:pt idx="39">
                        <c:v>Jan, 2015</c:v>
                      </c:pt>
                      <c:pt idx="40">
                        <c:v>Feb, 2015</c:v>
                      </c:pt>
                      <c:pt idx="41">
                        <c:v>Mar, 2015</c:v>
                      </c:pt>
                      <c:pt idx="42">
                        <c:v>Apr, 2015</c:v>
                      </c:pt>
                      <c:pt idx="43">
                        <c:v>May, 2015</c:v>
                      </c:pt>
                      <c:pt idx="44">
                        <c:v>Jun, 2015</c:v>
                      </c:pt>
                      <c:pt idx="45">
                        <c:v>Jul, 2015</c:v>
                      </c:pt>
                      <c:pt idx="46">
                        <c:v>Aug, 2015</c:v>
                      </c:pt>
                      <c:pt idx="47">
                        <c:v>Sep, 2015</c:v>
                      </c:pt>
                      <c:pt idx="48">
                        <c:v>Oct, 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'Exit Type Counts'!$L$40:$BH$40</c15:sqref>
                        </c15:formulaRef>
                      </c:ext>
                    </c:extLst>
                    <c:numCache>
                      <c:formatCode>General</c:formatCode>
                      <c:ptCount val="49"/>
                      <c:pt idx="0">
                        <c:v>6901</c:v>
                      </c:pt>
                      <c:pt idx="1">
                        <c:v>5862</c:v>
                      </c:pt>
                      <c:pt idx="2">
                        <c:v>6447</c:v>
                      </c:pt>
                      <c:pt idx="3">
                        <c:v>6363</c:v>
                      </c:pt>
                      <c:pt idx="4">
                        <c:v>6078</c:v>
                      </c:pt>
                      <c:pt idx="5">
                        <c:v>6579</c:v>
                      </c:pt>
                      <c:pt idx="6">
                        <c:v>6483</c:v>
                      </c:pt>
                      <c:pt idx="7">
                        <c:v>6817</c:v>
                      </c:pt>
                      <c:pt idx="8">
                        <c:v>6373</c:v>
                      </c:pt>
                      <c:pt idx="9">
                        <c:v>7026</c:v>
                      </c:pt>
                      <c:pt idx="10">
                        <c:v>6746</c:v>
                      </c:pt>
                      <c:pt idx="11">
                        <c:v>6609</c:v>
                      </c:pt>
                      <c:pt idx="12">
                        <c:v>6216</c:v>
                      </c:pt>
                      <c:pt idx="13">
                        <c:v>5745</c:v>
                      </c:pt>
                      <c:pt idx="14">
                        <c:v>6247</c:v>
                      </c:pt>
                      <c:pt idx="15">
                        <c:v>6073</c:v>
                      </c:pt>
                      <c:pt idx="16">
                        <c:v>5676</c:v>
                      </c:pt>
                      <c:pt idx="17">
                        <c:v>6996</c:v>
                      </c:pt>
                      <c:pt idx="18">
                        <c:v>6173</c:v>
                      </c:pt>
                      <c:pt idx="19">
                        <c:v>6501</c:v>
                      </c:pt>
                      <c:pt idx="20">
                        <c:v>6311</c:v>
                      </c:pt>
                      <c:pt idx="21">
                        <c:v>6634</c:v>
                      </c:pt>
                      <c:pt idx="22">
                        <c:v>6918</c:v>
                      </c:pt>
                      <c:pt idx="23">
                        <c:v>6719</c:v>
                      </c:pt>
                      <c:pt idx="24">
                        <c:v>6342</c:v>
                      </c:pt>
                      <c:pt idx="25">
                        <c:v>6286</c:v>
                      </c:pt>
                      <c:pt idx="26">
                        <c:v>6120</c:v>
                      </c:pt>
                      <c:pt idx="27">
                        <c:v>6554</c:v>
                      </c:pt>
                      <c:pt idx="28">
                        <c:v>6475</c:v>
                      </c:pt>
                      <c:pt idx="29">
                        <c:v>7156</c:v>
                      </c:pt>
                      <c:pt idx="30">
                        <c:v>7011</c:v>
                      </c:pt>
                      <c:pt idx="31">
                        <c:v>7519</c:v>
                      </c:pt>
                      <c:pt idx="32">
                        <c:v>7182</c:v>
                      </c:pt>
                      <c:pt idx="33">
                        <c:v>7250</c:v>
                      </c:pt>
                      <c:pt idx="34">
                        <c:v>7753</c:v>
                      </c:pt>
                      <c:pt idx="35">
                        <c:v>7168</c:v>
                      </c:pt>
                      <c:pt idx="36">
                        <c:v>6924</c:v>
                      </c:pt>
                      <c:pt idx="37">
                        <c:v>6587</c:v>
                      </c:pt>
                      <c:pt idx="38">
                        <c:v>6657</c:v>
                      </c:pt>
                      <c:pt idx="39">
                        <c:v>7282</c:v>
                      </c:pt>
                      <c:pt idx="40">
                        <c:v>7016</c:v>
                      </c:pt>
                      <c:pt idx="41">
                        <c:v>7620</c:v>
                      </c:pt>
                      <c:pt idx="42">
                        <c:v>6967</c:v>
                      </c:pt>
                      <c:pt idx="43">
                        <c:v>7357</c:v>
                      </c:pt>
                      <c:pt idx="44">
                        <c:v>7024</c:v>
                      </c:pt>
                      <c:pt idx="45">
                        <c:v>7332</c:v>
                      </c:pt>
                      <c:pt idx="46">
                        <c:v>7845</c:v>
                      </c:pt>
                      <c:pt idx="47">
                        <c:v>7396</c:v>
                      </c:pt>
                      <c:pt idx="48">
                        <c:v>7419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54C-4039-B7EF-5EB5EA43E60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'Exit Type Counts'!$K$66</c15:sqref>
                        </c15:formulaRef>
                      </c:ext>
                    </c:extLst>
                    <c:strCache>
                      <c:ptCount val="1"/>
                      <c:pt idx="0">
                        <c:v>Time Served Exit</c:v>
                      </c:pt>
                    </c:strCache>
                  </c:strRef>
                </c:tx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'Exit Type Counts'!$L$1:$BH$1</c15:sqref>
                        </c15:formulaRef>
                      </c:ext>
                    </c:extLst>
                    <c:strCache>
                      <c:ptCount val="49"/>
                      <c:pt idx="0">
                        <c:v>Oct, 2011</c:v>
                      </c:pt>
                      <c:pt idx="1">
                        <c:v>Nov, 2011</c:v>
                      </c:pt>
                      <c:pt idx="2">
                        <c:v>Dec, 2011</c:v>
                      </c:pt>
                      <c:pt idx="3">
                        <c:v>Jan, 2012</c:v>
                      </c:pt>
                      <c:pt idx="4">
                        <c:v>Feb, 2012</c:v>
                      </c:pt>
                      <c:pt idx="5">
                        <c:v>Mar, 2012</c:v>
                      </c:pt>
                      <c:pt idx="6">
                        <c:v>Apr, 2012</c:v>
                      </c:pt>
                      <c:pt idx="7">
                        <c:v>May, 2012</c:v>
                      </c:pt>
                      <c:pt idx="8">
                        <c:v>Jun, 2012</c:v>
                      </c:pt>
                      <c:pt idx="9">
                        <c:v>Jul, 2012</c:v>
                      </c:pt>
                      <c:pt idx="10">
                        <c:v>Aug, 2012</c:v>
                      </c:pt>
                      <c:pt idx="11">
                        <c:v>Sep, 2012</c:v>
                      </c:pt>
                      <c:pt idx="12">
                        <c:v>Oct, 2012</c:v>
                      </c:pt>
                      <c:pt idx="13">
                        <c:v>Nov, 2012</c:v>
                      </c:pt>
                      <c:pt idx="14">
                        <c:v>Dec, 2012</c:v>
                      </c:pt>
                      <c:pt idx="15">
                        <c:v>Jan, 2013</c:v>
                      </c:pt>
                      <c:pt idx="16">
                        <c:v>Feb, 2013</c:v>
                      </c:pt>
                      <c:pt idx="17">
                        <c:v>Mar, 2013</c:v>
                      </c:pt>
                      <c:pt idx="18">
                        <c:v>Apr, 2013</c:v>
                      </c:pt>
                      <c:pt idx="19">
                        <c:v>May, 2013</c:v>
                      </c:pt>
                      <c:pt idx="20">
                        <c:v>Jun, 2013</c:v>
                      </c:pt>
                      <c:pt idx="21">
                        <c:v>Jul, 2013</c:v>
                      </c:pt>
                      <c:pt idx="22">
                        <c:v>Aug, 2013</c:v>
                      </c:pt>
                      <c:pt idx="23">
                        <c:v>Sep, 2013</c:v>
                      </c:pt>
                      <c:pt idx="24">
                        <c:v>Oct, 2013</c:v>
                      </c:pt>
                      <c:pt idx="25">
                        <c:v>Nov, 2013</c:v>
                      </c:pt>
                      <c:pt idx="26">
                        <c:v>Dec, 2013</c:v>
                      </c:pt>
                      <c:pt idx="27">
                        <c:v>Jan, 2014</c:v>
                      </c:pt>
                      <c:pt idx="28">
                        <c:v>Feb, 2014</c:v>
                      </c:pt>
                      <c:pt idx="29">
                        <c:v>Mar, 2014</c:v>
                      </c:pt>
                      <c:pt idx="30">
                        <c:v>Apr, 2014</c:v>
                      </c:pt>
                      <c:pt idx="31">
                        <c:v>May, 2014</c:v>
                      </c:pt>
                      <c:pt idx="32">
                        <c:v>Jun, 2014</c:v>
                      </c:pt>
                      <c:pt idx="33">
                        <c:v>Jul, 2014</c:v>
                      </c:pt>
                      <c:pt idx="34">
                        <c:v>Aug, 2014</c:v>
                      </c:pt>
                      <c:pt idx="35">
                        <c:v>Sep, 2014</c:v>
                      </c:pt>
                      <c:pt idx="36">
                        <c:v>Oct, 2014</c:v>
                      </c:pt>
                      <c:pt idx="37">
                        <c:v>Nov, 2014</c:v>
                      </c:pt>
                      <c:pt idx="38">
                        <c:v>Dec, 2014</c:v>
                      </c:pt>
                      <c:pt idx="39">
                        <c:v>Jan, 2015</c:v>
                      </c:pt>
                      <c:pt idx="40">
                        <c:v>Feb, 2015</c:v>
                      </c:pt>
                      <c:pt idx="41">
                        <c:v>Mar, 2015</c:v>
                      </c:pt>
                      <c:pt idx="42">
                        <c:v>Apr, 2015</c:v>
                      </c:pt>
                      <c:pt idx="43">
                        <c:v>May, 2015</c:v>
                      </c:pt>
                      <c:pt idx="44">
                        <c:v>Jun, 2015</c:v>
                      </c:pt>
                      <c:pt idx="45">
                        <c:v>Jul, 2015</c:v>
                      </c:pt>
                      <c:pt idx="46">
                        <c:v>Aug, 2015</c:v>
                      </c:pt>
                      <c:pt idx="47">
                        <c:v>Sep, 2015</c:v>
                      </c:pt>
                      <c:pt idx="48">
                        <c:v>Oct, 2015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'Exit Type Counts'!$L$66:$BH$66</c15:sqref>
                        </c15:formulaRef>
                      </c:ext>
                    </c:extLst>
                    <c:numCache>
                      <c:formatCode>General</c:formatCode>
                      <c:ptCount val="49"/>
                      <c:pt idx="0">
                        <c:v>5275</c:v>
                      </c:pt>
                      <c:pt idx="1">
                        <c:v>5277</c:v>
                      </c:pt>
                      <c:pt idx="2">
                        <c:v>5935</c:v>
                      </c:pt>
                      <c:pt idx="3">
                        <c:v>5869</c:v>
                      </c:pt>
                      <c:pt idx="4">
                        <c:v>5930</c:v>
                      </c:pt>
                      <c:pt idx="5">
                        <c:v>6372</c:v>
                      </c:pt>
                      <c:pt idx="6">
                        <c:v>6726</c:v>
                      </c:pt>
                      <c:pt idx="7">
                        <c:v>7328</c:v>
                      </c:pt>
                      <c:pt idx="8">
                        <c:v>7135</c:v>
                      </c:pt>
                      <c:pt idx="9">
                        <c:v>6852</c:v>
                      </c:pt>
                      <c:pt idx="10">
                        <c:v>7267</c:v>
                      </c:pt>
                      <c:pt idx="11">
                        <c:v>7122</c:v>
                      </c:pt>
                      <c:pt idx="12">
                        <c:v>7624</c:v>
                      </c:pt>
                      <c:pt idx="13">
                        <c:v>7051</c:v>
                      </c:pt>
                      <c:pt idx="14">
                        <c:v>7428</c:v>
                      </c:pt>
                      <c:pt idx="15">
                        <c:v>7172</c:v>
                      </c:pt>
                      <c:pt idx="16">
                        <c:v>6395</c:v>
                      </c:pt>
                      <c:pt idx="17">
                        <c:v>7603</c:v>
                      </c:pt>
                      <c:pt idx="18">
                        <c:v>7512</c:v>
                      </c:pt>
                      <c:pt idx="19">
                        <c:v>7714</c:v>
                      </c:pt>
                      <c:pt idx="20">
                        <c:v>7494</c:v>
                      </c:pt>
                      <c:pt idx="21">
                        <c:v>7659</c:v>
                      </c:pt>
                      <c:pt idx="22">
                        <c:v>7713</c:v>
                      </c:pt>
                      <c:pt idx="23">
                        <c:v>6680</c:v>
                      </c:pt>
                      <c:pt idx="24">
                        <c:v>6887</c:v>
                      </c:pt>
                      <c:pt idx="25">
                        <c:v>6443</c:v>
                      </c:pt>
                      <c:pt idx="26">
                        <c:v>6720</c:v>
                      </c:pt>
                      <c:pt idx="27">
                        <c:v>6809</c:v>
                      </c:pt>
                      <c:pt idx="28">
                        <c:v>6070</c:v>
                      </c:pt>
                      <c:pt idx="29">
                        <c:v>6735</c:v>
                      </c:pt>
                      <c:pt idx="30">
                        <c:v>6942</c:v>
                      </c:pt>
                      <c:pt idx="31">
                        <c:v>7173</c:v>
                      </c:pt>
                      <c:pt idx="32">
                        <c:v>6778</c:v>
                      </c:pt>
                      <c:pt idx="33">
                        <c:v>7446</c:v>
                      </c:pt>
                      <c:pt idx="34">
                        <c:v>7381</c:v>
                      </c:pt>
                      <c:pt idx="35">
                        <c:v>6668</c:v>
                      </c:pt>
                      <c:pt idx="36">
                        <c:v>6993</c:v>
                      </c:pt>
                      <c:pt idx="37">
                        <c:v>7105</c:v>
                      </c:pt>
                      <c:pt idx="38">
                        <c:v>7855</c:v>
                      </c:pt>
                      <c:pt idx="39">
                        <c:v>8083</c:v>
                      </c:pt>
                      <c:pt idx="40">
                        <c:v>7375</c:v>
                      </c:pt>
                      <c:pt idx="41">
                        <c:v>8038</c:v>
                      </c:pt>
                      <c:pt idx="42">
                        <c:v>7695</c:v>
                      </c:pt>
                      <c:pt idx="43">
                        <c:v>7824</c:v>
                      </c:pt>
                      <c:pt idx="44">
                        <c:v>8012</c:v>
                      </c:pt>
                      <c:pt idx="45">
                        <c:v>7989</c:v>
                      </c:pt>
                      <c:pt idx="46">
                        <c:v>7686</c:v>
                      </c:pt>
                      <c:pt idx="47">
                        <c:v>7692</c:v>
                      </c:pt>
                      <c:pt idx="48">
                        <c:v>7630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654C-4039-B7EF-5EB5EA43E607}"/>
                  </c:ext>
                </c:extLst>
              </c15:ser>
            </c15:filteredLineSeries>
          </c:ext>
        </c:extLst>
      </c:lineChart>
      <c:catAx>
        <c:axId val="2102115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2127848"/>
        <c:crosses val="autoZero"/>
        <c:auto val="1"/>
        <c:lblAlgn val="ctr"/>
        <c:lblOffset val="100"/>
        <c:noMultiLvlLbl val="0"/>
      </c:catAx>
      <c:valAx>
        <c:axId val="2102127848"/>
        <c:scaling>
          <c:orientation val="minMax"/>
          <c:max val="16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210211583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7739209392973299"/>
          <c:y val="6.6249001063178404E-3"/>
          <c:w val="0.32114267245211098"/>
          <c:h val="0.14479409270459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0.16650000000000001</c:v>
                </c:pt>
                <c:pt idx="1">
                  <c:v>0.2838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2-4CCE-89E8-E99842B001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0.24360000000000001</c:v>
                </c:pt>
                <c:pt idx="1">
                  <c:v>0.2641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82-4CCE-89E8-E99842B001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Drug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7.5899999999999995E-2</c:v>
                </c:pt>
                <c:pt idx="1">
                  <c:v>2.5399999999999999E-2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82-4CCE-89E8-E99842B001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High Property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0.1177</c:v>
                </c:pt>
                <c:pt idx="1">
                  <c:v>6.3799999999999996E-2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82-4CCE-89E8-E99842B001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 Person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0.13819999999999999</c:v>
                </c:pt>
                <c:pt idx="1">
                  <c:v>0.18379999999999999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82-4CCE-89E8-E99842B001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PRCS</c:v>
                </c:pt>
                <c:pt idx="1">
                  <c:v>Parolees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0.2581</c:v>
                </c:pt>
                <c:pt idx="1">
                  <c:v>0.17910000000000001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82-4CCE-89E8-E99842B00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495192"/>
        <c:axId val="2134499016"/>
      </c:barChart>
      <c:catAx>
        <c:axId val="213449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499016"/>
        <c:crosses val="autoZero"/>
        <c:auto val="1"/>
        <c:lblAlgn val="ctr"/>
        <c:lblOffset val="100"/>
        <c:noMultiLvlLbl val="0"/>
      </c:catAx>
      <c:valAx>
        <c:axId val="213449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49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64116023958499"/>
          <c:y val="5.0925925925925902E-2"/>
          <c:w val="0.71451763241133304"/>
          <c:h val="0.77816309419655905"/>
        </c:manualLayout>
      </c:layout>
      <c:barChart>
        <c:barDir val="bar"/>
        <c:grouping val="clustered"/>
        <c:varyColors val="0"/>
        <c:ser>
          <c:idx val="0"/>
          <c:order val="0"/>
          <c:tx>
            <c:v>October 2011 - September 2012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'Return Custody'!$J$2:$J$7</c:f>
              <c:strCach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5+</c:v>
                </c:pt>
              </c:strCache>
            </c:strRef>
          </c:cat>
          <c:val>
            <c:numRef>
              <c:f>'Return Custody'!$K$80:$K$85</c:f>
              <c:numCache>
                <c:formatCode>0%</c:formatCode>
                <c:ptCount val="6"/>
                <c:pt idx="0">
                  <c:v>0.59724324541545604</c:v>
                </c:pt>
                <c:pt idx="1">
                  <c:v>0.23009122205403701</c:v>
                </c:pt>
                <c:pt idx="2">
                  <c:v>9.4919159310409507E-2</c:v>
                </c:pt>
                <c:pt idx="3">
                  <c:v>4.2637268428596303E-2</c:v>
                </c:pt>
                <c:pt idx="4">
                  <c:v>1.8204224880446901E-2</c:v>
                </c:pt>
                <c:pt idx="5">
                  <c:v>1.6904879911055201E-2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4-4020-8958-15C20C61049C}"/>
            </c:ext>
          </c:extLst>
        </c:ser>
        <c:ser>
          <c:idx val="1"/>
          <c:order val="1"/>
          <c:tx>
            <c:v>October 2012 - September 2013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'Return Custody'!$J$2:$J$7</c:f>
              <c:strCach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5+</c:v>
                </c:pt>
              </c:strCache>
            </c:strRef>
          </c:cat>
          <c:val>
            <c:numRef>
              <c:f>'Return Custody'!$K$86:$K$91</c:f>
              <c:numCache>
                <c:formatCode>0%</c:formatCode>
                <c:ptCount val="6"/>
                <c:pt idx="0">
                  <c:v>0.59643359924917905</c:v>
                </c:pt>
                <c:pt idx="1">
                  <c:v>0.23393530222067499</c:v>
                </c:pt>
                <c:pt idx="2">
                  <c:v>9.5078790814550201E-2</c:v>
                </c:pt>
                <c:pt idx="3">
                  <c:v>3.9978201964850697E-2</c:v>
                </c:pt>
                <c:pt idx="4">
                  <c:v>1.7165952680098701E-2</c:v>
                </c:pt>
                <c:pt idx="5">
                  <c:v>1.74081530706468E-2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4-4020-8958-15C20C61049C}"/>
            </c:ext>
          </c:extLst>
        </c:ser>
        <c:ser>
          <c:idx val="2"/>
          <c:order val="2"/>
          <c:tx>
            <c:v>October 2013 - September 2014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'Return Custody'!$J$2:$J$7</c:f>
              <c:strCach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5+</c:v>
                </c:pt>
              </c:strCache>
            </c:strRef>
          </c:cat>
          <c:val>
            <c:numRef>
              <c:f>'Return Custody'!$K$92:$K$97</c:f>
              <c:numCache>
                <c:formatCode>0%</c:formatCode>
                <c:ptCount val="6"/>
                <c:pt idx="0">
                  <c:v>0.59695955117183996</c:v>
                </c:pt>
                <c:pt idx="1">
                  <c:v>0.23555937622537901</c:v>
                </c:pt>
                <c:pt idx="2">
                  <c:v>9.5375984073839501E-2</c:v>
                </c:pt>
                <c:pt idx="3">
                  <c:v>4.0267849063433198E-2</c:v>
                </c:pt>
                <c:pt idx="4">
                  <c:v>1.6423853044973302E-2</c:v>
                </c:pt>
                <c:pt idx="5">
                  <c:v>1.5413386420535099E-2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4-4020-8958-15C20C6104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6271416"/>
        <c:axId val="213627712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v>October 2014 - October 2015</c:v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'Return Custody'!$J$2:$J$7</c15:sqref>
                        </c15:formulaRef>
                      </c:ext>
                    </c:extLst>
                    <c:strCache>
                      <c:ptCount val="6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'Return Custody'!$K$98:$K$103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0.73864463950323889</c:v>
                      </c:pt>
                      <c:pt idx="1">
                        <c:v>0.18831691517497795</c:v>
                      </c:pt>
                      <c:pt idx="2">
                        <c:v>4.6379700256813219E-2</c:v>
                      </c:pt>
                      <c:pt idx="3">
                        <c:v>1.5964582774349343E-2</c:v>
                      </c:pt>
                      <c:pt idx="4">
                        <c:v>5.9412012725669821E-3</c:v>
                      </c:pt>
                      <c:pt idx="5">
                        <c:v>4.7529610180535855E-3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4C4-4020-8958-15C20C61049C}"/>
                  </c:ext>
                </c:extLst>
              </c15:ser>
            </c15:filteredBarSeries>
          </c:ext>
        </c:extLst>
      </c:barChart>
      <c:catAx>
        <c:axId val="21362714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Bookings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277128"/>
        <c:crosses val="autoZero"/>
        <c:auto val="1"/>
        <c:lblAlgn val="ctr"/>
        <c:lblOffset val="100"/>
        <c:noMultiLvlLbl val="0"/>
      </c:catAx>
      <c:valAx>
        <c:axId val="21362771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3627141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1633341750648"/>
          <c:y val="0.18465410056324599"/>
          <c:w val="0.248366658249351"/>
          <c:h val="0.3059940414054320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104764092817297E-2"/>
          <c:y val="3.9909291351539401E-2"/>
          <c:w val="0.92412419269872503"/>
          <c:h val="0.77980327033359798"/>
        </c:manualLayout>
      </c:layout>
      <c:lineChart>
        <c:grouping val="standard"/>
        <c:varyColors val="0"/>
        <c:ser>
          <c:idx val="0"/>
          <c:order val="0"/>
          <c:tx>
            <c:strRef>
              <c:f>'\\STORAGE\research\Corrections\Multisite Project\Jail Population\[Jail Population Viz and Tables 7-6-16.xlsx]Data Table Dual'!$B$1866</c:f>
              <c:strCache>
                <c:ptCount val="1"/>
                <c:pt idx="0">
                  <c:v>Non Supervised Distribution</c:v>
                </c:pt>
              </c:strCache>
            </c:strRef>
          </c:tx>
          <c:marker>
            <c:symbol val="circle"/>
            <c:size val="5"/>
          </c:marker>
          <c:cat>
            <c:strRef>
              <c:f>'\\STORAGE\research\Corrections\Multisite Project\Jail Population\[Jail Population Viz and Tables 7-6-16.xlsx]Data Table Dual'!$C$17:$AY$17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'\\STORAGE\research\Corrections\Multisite Project\Jail Population\[Jail Population Viz and Tables 7-6-16.xlsx]Data Table Dual'!$C$1866:$AY$1866</c:f>
              <c:numCache>
                <c:formatCode>General</c:formatCode>
                <c:ptCount val="49"/>
                <c:pt idx="0">
                  <c:v>0.80192030023914396</c:v>
                </c:pt>
                <c:pt idx="1">
                  <c:v>0.76302850205456796</c:v>
                </c:pt>
                <c:pt idx="2">
                  <c:v>0.74381730596590101</c:v>
                </c:pt>
                <c:pt idx="3">
                  <c:v>0.74007383460276799</c:v>
                </c:pt>
                <c:pt idx="4">
                  <c:v>0.72727979096996298</c:v>
                </c:pt>
                <c:pt idx="5">
                  <c:v>0.724847461481129</c:v>
                </c:pt>
                <c:pt idx="6">
                  <c:v>0.72165381442024201</c:v>
                </c:pt>
                <c:pt idx="7">
                  <c:v>0.71953223502575003</c:v>
                </c:pt>
                <c:pt idx="8">
                  <c:v>0.71623084912381596</c:v>
                </c:pt>
                <c:pt idx="9">
                  <c:v>0.71468044550582199</c:v>
                </c:pt>
                <c:pt idx="10">
                  <c:v>0.71031311795762997</c:v>
                </c:pt>
                <c:pt idx="11">
                  <c:v>0.70737559288694296</c:v>
                </c:pt>
                <c:pt idx="12">
                  <c:v>0.705809398104981</c:v>
                </c:pt>
                <c:pt idx="13">
                  <c:v>0.70502072765214396</c:v>
                </c:pt>
                <c:pt idx="14">
                  <c:v>0.70343835472576399</c:v>
                </c:pt>
                <c:pt idx="15">
                  <c:v>0.70373810167096196</c:v>
                </c:pt>
                <c:pt idx="16">
                  <c:v>0.70020857727816599</c:v>
                </c:pt>
                <c:pt idx="17">
                  <c:v>0.696760859435407</c:v>
                </c:pt>
                <c:pt idx="18">
                  <c:v>0.69974443337990999</c:v>
                </c:pt>
                <c:pt idx="19">
                  <c:v>0.70317389871638303</c:v>
                </c:pt>
                <c:pt idx="20">
                  <c:v>0.70790374626805996</c:v>
                </c:pt>
                <c:pt idx="21">
                  <c:v>0.71158193484540699</c:v>
                </c:pt>
                <c:pt idx="22">
                  <c:v>0.72360127591706502</c:v>
                </c:pt>
                <c:pt idx="23">
                  <c:v>0.72577184058703703</c:v>
                </c:pt>
                <c:pt idx="24">
                  <c:v>0.72574591442966696</c:v>
                </c:pt>
                <c:pt idx="25">
                  <c:v>0.721250681480339</c:v>
                </c:pt>
                <c:pt idx="26">
                  <c:v>0.71956258267099904</c:v>
                </c:pt>
                <c:pt idx="27">
                  <c:v>0.72001738502395196</c:v>
                </c:pt>
                <c:pt idx="28">
                  <c:v>0.71701960584747504</c:v>
                </c:pt>
                <c:pt idx="29">
                  <c:v>0.71451258526834005</c:v>
                </c:pt>
                <c:pt idx="30">
                  <c:v>0.71869401895562601</c:v>
                </c:pt>
                <c:pt idx="31">
                  <c:v>0.72272628837466901</c:v>
                </c:pt>
                <c:pt idx="32">
                  <c:v>0.72529547754921997</c:v>
                </c:pt>
                <c:pt idx="33">
                  <c:v>0.72680999182302097</c:v>
                </c:pt>
                <c:pt idx="34">
                  <c:v>0.72806404594711605</c:v>
                </c:pt>
                <c:pt idx="35">
                  <c:v>0.72791778924380601</c:v>
                </c:pt>
                <c:pt idx="36">
                  <c:v>0.72821425996964595</c:v>
                </c:pt>
                <c:pt idx="37">
                  <c:v>0.73134238445944699</c:v>
                </c:pt>
                <c:pt idx="38">
                  <c:v>0.73782459144117196</c:v>
                </c:pt>
                <c:pt idx="39">
                  <c:v>0.74385623834552606</c:v>
                </c:pt>
                <c:pt idx="40">
                  <c:v>0.74248912091965202</c:v>
                </c:pt>
                <c:pt idx="41">
                  <c:v>0.74337940067132802</c:v>
                </c:pt>
                <c:pt idx="42">
                  <c:v>0.74703112828296203</c:v>
                </c:pt>
                <c:pt idx="43">
                  <c:v>0.74903102585511905</c:v>
                </c:pt>
                <c:pt idx="44">
                  <c:v>0.74887937016142003</c:v>
                </c:pt>
                <c:pt idx="45">
                  <c:v>0.74904568708755603</c:v>
                </c:pt>
                <c:pt idx="46">
                  <c:v>0.75005965096069804</c:v>
                </c:pt>
                <c:pt idx="47">
                  <c:v>0.75229809919439705</c:v>
                </c:pt>
                <c:pt idx="48">
                  <c:v>0.75450604480161099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5B-4FBC-8987-363851730F89}"/>
            </c:ext>
          </c:extLst>
        </c:ser>
        <c:ser>
          <c:idx val="1"/>
          <c:order val="1"/>
          <c:tx>
            <c:strRef>
              <c:f>'\\STORAGE\research\Corrections\Multisite Project\Jail Population\[Jail Population Viz and Tables 7-6-16.xlsx]Data Table Dual'!$B$1867</c:f>
              <c:strCache>
                <c:ptCount val="1"/>
                <c:pt idx="0">
                  <c:v>Flash Distribution</c:v>
                </c:pt>
              </c:strCache>
            </c:strRef>
          </c:tx>
          <c:cat>
            <c:strRef>
              <c:f>'\\STORAGE\research\Corrections\Multisite Project\Jail Population\[Jail Population Viz and Tables 7-6-16.xlsx]Data Table Dual'!$C$17:$AY$17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'\\STORAGE\research\Corrections\Multisite Project\Jail Population\[Jail Population Viz and Tables 7-6-16.xlsx]Data Table Dual'!$C$1867:$AY$1867</c:f>
              <c:numCache>
                <c:formatCode>General</c:formatCode>
                <c:ptCount val="49"/>
                <c:pt idx="0">
                  <c:v>2.9514402640141001E-5</c:v>
                </c:pt>
                <c:pt idx="1">
                  <c:v>1.5540407821321601E-4</c:v>
                </c:pt>
                <c:pt idx="2">
                  <c:v>5.0884169751423897E-4</c:v>
                </c:pt>
                <c:pt idx="3">
                  <c:v>1.16053383071205E-3</c:v>
                </c:pt>
                <c:pt idx="4">
                  <c:v>1.87928972446733E-3</c:v>
                </c:pt>
                <c:pt idx="5">
                  <c:v>2.3622942466976298E-3</c:v>
                </c:pt>
                <c:pt idx="6">
                  <c:v>3.1489247392063502E-3</c:v>
                </c:pt>
                <c:pt idx="7">
                  <c:v>4.0298005235227096E-3</c:v>
                </c:pt>
                <c:pt idx="8">
                  <c:v>5.2075595300205202E-3</c:v>
                </c:pt>
                <c:pt idx="9">
                  <c:v>5.80618027417267E-3</c:v>
                </c:pt>
                <c:pt idx="10">
                  <c:v>6.17196817926939E-3</c:v>
                </c:pt>
                <c:pt idx="11">
                  <c:v>6.6724567331334604E-3</c:v>
                </c:pt>
                <c:pt idx="12">
                  <c:v>6.8002454971476597E-3</c:v>
                </c:pt>
                <c:pt idx="13">
                  <c:v>7.4881398819265296E-3</c:v>
                </c:pt>
                <c:pt idx="14">
                  <c:v>7.9603225608302196E-3</c:v>
                </c:pt>
                <c:pt idx="15">
                  <c:v>8.7353998669881094E-3</c:v>
                </c:pt>
                <c:pt idx="16">
                  <c:v>9.0082335382588499E-3</c:v>
                </c:pt>
                <c:pt idx="17">
                  <c:v>8.6351905617770407E-3</c:v>
                </c:pt>
                <c:pt idx="18">
                  <c:v>8.6147604696423293E-3</c:v>
                </c:pt>
                <c:pt idx="19">
                  <c:v>8.4126823885414797E-3</c:v>
                </c:pt>
                <c:pt idx="20">
                  <c:v>8.2038752507358897E-3</c:v>
                </c:pt>
                <c:pt idx="21">
                  <c:v>1.04768820860443E-2</c:v>
                </c:pt>
                <c:pt idx="22">
                  <c:v>1.29314194577352E-2</c:v>
                </c:pt>
                <c:pt idx="23">
                  <c:v>1.3272687474919101E-2</c:v>
                </c:pt>
                <c:pt idx="24">
                  <c:v>1.3368556982971199E-2</c:v>
                </c:pt>
                <c:pt idx="25">
                  <c:v>1.34733729125783E-2</c:v>
                </c:pt>
                <c:pt idx="26">
                  <c:v>1.3692957815412E-2</c:v>
                </c:pt>
                <c:pt idx="27">
                  <c:v>1.47542607689677E-2</c:v>
                </c:pt>
                <c:pt idx="28">
                  <c:v>1.5347394356789799E-2</c:v>
                </c:pt>
                <c:pt idx="29">
                  <c:v>1.5909727077403301E-2</c:v>
                </c:pt>
                <c:pt idx="30">
                  <c:v>1.59285389226912E-2</c:v>
                </c:pt>
                <c:pt idx="31">
                  <c:v>1.5760437789233001E-2</c:v>
                </c:pt>
                <c:pt idx="32">
                  <c:v>1.5708916378836198E-2</c:v>
                </c:pt>
                <c:pt idx="33">
                  <c:v>1.55814404846371E-2</c:v>
                </c:pt>
                <c:pt idx="34">
                  <c:v>1.6132205264858899E-2</c:v>
                </c:pt>
                <c:pt idx="35">
                  <c:v>1.61730641136529E-2</c:v>
                </c:pt>
                <c:pt idx="36">
                  <c:v>1.6239904042539201E-2</c:v>
                </c:pt>
                <c:pt idx="37">
                  <c:v>1.6274935310739602E-2</c:v>
                </c:pt>
                <c:pt idx="38">
                  <c:v>1.5861544787370601E-2</c:v>
                </c:pt>
                <c:pt idx="39">
                  <c:v>1.5464972998418E-2</c:v>
                </c:pt>
                <c:pt idx="40">
                  <c:v>1.51737249432895E-2</c:v>
                </c:pt>
                <c:pt idx="41">
                  <c:v>1.4390615718242499E-2</c:v>
                </c:pt>
                <c:pt idx="42">
                  <c:v>1.3962224244581699E-2</c:v>
                </c:pt>
                <c:pt idx="43">
                  <c:v>1.3565638028337001E-2</c:v>
                </c:pt>
                <c:pt idx="44">
                  <c:v>1.34446085519597E-2</c:v>
                </c:pt>
                <c:pt idx="45">
                  <c:v>1.30364217896303E-2</c:v>
                </c:pt>
                <c:pt idx="46">
                  <c:v>1.27158905923729E-2</c:v>
                </c:pt>
                <c:pt idx="47">
                  <c:v>1.3199394710675799E-2</c:v>
                </c:pt>
                <c:pt idx="48">
                  <c:v>1.3058743568704401E-2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5B-4FBC-8987-363851730F89}"/>
            </c:ext>
          </c:extLst>
        </c:ser>
        <c:ser>
          <c:idx val="2"/>
          <c:order val="2"/>
          <c:tx>
            <c:strRef>
              <c:f>'\\STORAGE\research\Corrections\Multisite Project\Jail Population\[Jail Population Viz and Tables 7-6-16.xlsx]Data Table Dual'!$B$1868</c:f>
              <c:strCache>
                <c:ptCount val="1"/>
                <c:pt idx="0">
                  <c:v>Probation Distribution</c:v>
                </c:pt>
              </c:strCache>
            </c:strRef>
          </c:tx>
          <c:cat>
            <c:strRef>
              <c:f>'\\STORAGE\research\Corrections\Multisite Project\Jail Population\[Jail Population Viz and Tables 7-6-16.xlsx]Data Table Dual'!$C$17:$AY$17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'\\STORAGE\research\Corrections\Multisite Project\Jail Population\[Jail Population Viz and Tables 7-6-16.xlsx]Data Table Dual'!$C$1868:$AY$1868</c:f>
              <c:numCache>
                <c:formatCode>General</c:formatCode>
                <c:ptCount val="49"/>
                <c:pt idx="0">
                  <c:v>0.111693373317582</c:v>
                </c:pt>
                <c:pt idx="1">
                  <c:v>0.10713967355677299</c:v>
                </c:pt>
                <c:pt idx="2">
                  <c:v>0.107046999094628</c:v>
                </c:pt>
                <c:pt idx="3">
                  <c:v>0.10710398175222</c:v>
                </c:pt>
                <c:pt idx="4">
                  <c:v>0.112656829660326</c:v>
                </c:pt>
                <c:pt idx="5">
                  <c:v>0.117054978433362</c:v>
                </c:pt>
                <c:pt idx="6">
                  <c:v>0.119799850335466</c:v>
                </c:pt>
                <c:pt idx="7">
                  <c:v>0.123075135103725</c:v>
                </c:pt>
                <c:pt idx="8">
                  <c:v>0.12827830591233499</c:v>
                </c:pt>
                <c:pt idx="9">
                  <c:v>0.13289312706449899</c:v>
                </c:pt>
                <c:pt idx="10">
                  <c:v>0.13658555220726201</c:v>
                </c:pt>
                <c:pt idx="11">
                  <c:v>0.14280643728485501</c:v>
                </c:pt>
                <c:pt idx="12">
                  <c:v>0.14768132022910499</c:v>
                </c:pt>
                <c:pt idx="13">
                  <c:v>0.15131854052747001</c:v>
                </c:pt>
                <c:pt idx="14">
                  <c:v>0.15299512750584701</c:v>
                </c:pt>
                <c:pt idx="15">
                  <c:v>0.157797042563804</c:v>
                </c:pt>
                <c:pt idx="16">
                  <c:v>0.164470155380113</c:v>
                </c:pt>
                <c:pt idx="17">
                  <c:v>0.17125085129371001</c:v>
                </c:pt>
                <c:pt idx="18">
                  <c:v>0.173782010821598</c:v>
                </c:pt>
                <c:pt idx="19">
                  <c:v>0.17700156761606201</c:v>
                </c:pt>
                <c:pt idx="20">
                  <c:v>0.17876461218968301</c:v>
                </c:pt>
                <c:pt idx="21">
                  <c:v>0.18308521295708199</c:v>
                </c:pt>
                <c:pt idx="22">
                  <c:v>0.18215757575757599</c:v>
                </c:pt>
                <c:pt idx="23">
                  <c:v>0.18228870798784699</c:v>
                </c:pt>
                <c:pt idx="24">
                  <c:v>0.183393289819301</c:v>
                </c:pt>
                <c:pt idx="25">
                  <c:v>0.188967797520915</c:v>
                </c:pt>
                <c:pt idx="26">
                  <c:v>0.19236664129383399</c:v>
                </c:pt>
                <c:pt idx="27">
                  <c:v>0.19178493702722499</c:v>
                </c:pt>
                <c:pt idx="28">
                  <c:v>0.19457773461602901</c:v>
                </c:pt>
                <c:pt idx="29">
                  <c:v>0.196083631674001</c:v>
                </c:pt>
                <c:pt idx="30">
                  <c:v>0.19311997074846601</c:v>
                </c:pt>
                <c:pt idx="31">
                  <c:v>0.19164837146800001</c:v>
                </c:pt>
                <c:pt idx="32">
                  <c:v>0.19050310279323601</c:v>
                </c:pt>
                <c:pt idx="33">
                  <c:v>0.19038361804280701</c:v>
                </c:pt>
                <c:pt idx="34">
                  <c:v>0.19142311126667499</c:v>
                </c:pt>
                <c:pt idx="35">
                  <c:v>0.19360951216360001</c:v>
                </c:pt>
                <c:pt idx="36">
                  <c:v>0.19449309640101101</c:v>
                </c:pt>
                <c:pt idx="37">
                  <c:v>0.19280411657656199</c:v>
                </c:pt>
                <c:pt idx="38">
                  <c:v>0.185959223641112</c:v>
                </c:pt>
                <c:pt idx="39">
                  <c:v>0.18008754473241401</c:v>
                </c:pt>
                <c:pt idx="40">
                  <c:v>0.18274638801868601</c:v>
                </c:pt>
                <c:pt idx="41">
                  <c:v>0.183188165155343</c:v>
                </c:pt>
                <c:pt idx="42">
                  <c:v>0.17988986912090399</c:v>
                </c:pt>
                <c:pt idx="43">
                  <c:v>0.17774801354911099</c:v>
                </c:pt>
                <c:pt idx="44">
                  <c:v>0.178786084502016</c:v>
                </c:pt>
                <c:pt idx="45">
                  <c:v>0.17972236750503301</c:v>
                </c:pt>
                <c:pt idx="46">
                  <c:v>0.17755373174998301</c:v>
                </c:pt>
                <c:pt idx="47">
                  <c:v>0.17426998570844701</c:v>
                </c:pt>
                <c:pt idx="48">
                  <c:v>0.17318030870219001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5B-4FBC-8987-363851730F89}"/>
            </c:ext>
          </c:extLst>
        </c:ser>
        <c:ser>
          <c:idx val="3"/>
          <c:order val="3"/>
          <c:tx>
            <c:strRef>
              <c:f>'\\STORAGE\research\Corrections\Multisite Project\Jail Population\[Jail Population Viz and Tables 7-6-16.xlsx]Data Table Dual'!$B$1869</c:f>
              <c:strCache>
                <c:ptCount val="1"/>
                <c:pt idx="0">
                  <c:v>Parole Distribution</c:v>
                </c:pt>
              </c:strCache>
            </c:strRef>
          </c:tx>
          <c:cat>
            <c:strRef>
              <c:f>'\\STORAGE\research\Corrections\Multisite Project\Jail Population\[Jail Population Viz and Tables 7-6-16.xlsx]Data Table Dual'!$C$17:$AY$17</c:f>
              <c:strCache>
                <c:ptCount val="49"/>
                <c:pt idx="0">
                  <c:v>Oct, 2011</c:v>
                </c:pt>
                <c:pt idx="1">
                  <c:v>Nov, 2011</c:v>
                </c:pt>
                <c:pt idx="2">
                  <c:v>Dec, 2011</c:v>
                </c:pt>
                <c:pt idx="3">
                  <c:v>Jan, 2012</c:v>
                </c:pt>
                <c:pt idx="4">
                  <c:v>Feb, 2012</c:v>
                </c:pt>
                <c:pt idx="5">
                  <c:v>Mar, 2012</c:v>
                </c:pt>
                <c:pt idx="6">
                  <c:v>Apr, 2012</c:v>
                </c:pt>
                <c:pt idx="7">
                  <c:v>May, 2012</c:v>
                </c:pt>
                <c:pt idx="8">
                  <c:v>Jun, 2012</c:v>
                </c:pt>
                <c:pt idx="9">
                  <c:v>Jul, 2012</c:v>
                </c:pt>
                <c:pt idx="10">
                  <c:v>Aug, 2012</c:v>
                </c:pt>
                <c:pt idx="11">
                  <c:v>Sep, 2012</c:v>
                </c:pt>
                <c:pt idx="12">
                  <c:v>Oct, 2012</c:v>
                </c:pt>
                <c:pt idx="13">
                  <c:v>Nov, 2012</c:v>
                </c:pt>
                <c:pt idx="14">
                  <c:v>Dec, 2012</c:v>
                </c:pt>
                <c:pt idx="15">
                  <c:v>Jan, 2013</c:v>
                </c:pt>
                <c:pt idx="16">
                  <c:v>Feb, 2013</c:v>
                </c:pt>
                <c:pt idx="17">
                  <c:v>Mar, 2013</c:v>
                </c:pt>
                <c:pt idx="18">
                  <c:v>Apr, 2013</c:v>
                </c:pt>
                <c:pt idx="19">
                  <c:v>May, 2013</c:v>
                </c:pt>
                <c:pt idx="20">
                  <c:v>Jun, 2013</c:v>
                </c:pt>
                <c:pt idx="21">
                  <c:v>Jul, 2013</c:v>
                </c:pt>
                <c:pt idx="22">
                  <c:v>Aug, 2013</c:v>
                </c:pt>
                <c:pt idx="23">
                  <c:v>Sep, 2013</c:v>
                </c:pt>
                <c:pt idx="24">
                  <c:v>Oct, 2013</c:v>
                </c:pt>
                <c:pt idx="25">
                  <c:v>Nov, 2013</c:v>
                </c:pt>
                <c:pt idx="26">
                  <c:v>Dec, 2013</c:v>
                </c:pt>
                <c:pt idx="27">
                  <c:v>Jan, 2014</c:v>
                </c:pt>
                <c:pt idx="28">
                  <c:v>Feb, 2014</c:v>
                </c:pt>
                <c:pt idx="29">
                  <c:v>Mar, 2014</c:v>
                </c:pt>
                <c:pt idx="30">
                  <c:v>Apr, 2014</c:v>
                </c:pt>
                <c:pt idx="31">
                  <c:v>May, 2014</c:v>
                </c:pt>
                <c:pt idx="32">
                  <c:v>Jun, 2014</c:v>
                </c:pt>
                <c:pt idx="33">
                  <c:v>Jul, 2014</c:v>
                </c:pt>
                <c:pt idx="34">
                  <c:v>Aug, 2014</c:v>
                </c:pt>
                <c:pt idx="35">
                  <c:v>Sep, 2014</c:v>
                </c:pt>
                <c:pt idx="36">
                  <c:v>Oct, 2014</c:v>
                </c:pt>
                <c:pt idx="37">
                  <c:v>Nov, 2014</c:v>
                </c:pt>
                <c:pt idx="38">
                  <c:v>Dec, 2014</c:v>
                </c:pt>
                <c:pt idx="39">
                  <c:v>Jan, 2015</c:v>
                </c:pt>
                <c:pt idx="40">
                  <c:v>Feb, 2015</c:v>
                </c:pt>
                <c:pt idx="41">
                  <c:v>Mar, 2015</c:v>
                </c:pt>
                <c:pt idx="42">
                  <c:v>Apr, 2015</c:v>
                </c:pt>
                <c:pt idx="43">
                  <c:v>May, 2015</c:v>
                </c:pt>
                <c:pt idx="44">
                  <c:v>Jun, 2015</c:v>
                </c:pt>
                <c:pt idx="45">
                  <c:v>Jul, 2015</c:v>
                </c:pt>
                <c:pt idx="46">
                  <c:v>Aug, 2015</c:v>
                </c:pt>
                <c:pt idx="47">
                  <c:v>Sep, 2015</c:v>
                </c:pt>
                <c:pt idx="48">
                  <c:v>Oct, 2015</c:v>
                </c:pt>
              </c:strCache>
            </c:strRef>
          </c:cat>
          <c:val>
            <c:numRef>
              <c:f>'\\STORAGE\research\Corrections\Multisite Project\Jail Population\[Jail Population Viz and Tables 7-6-16.xlsx]Data Table Dual'!$C$1869:$AY$1869</c:f>
              <c:numCache>
                <c:formatCode>General</c:formatCode>
                <c:ptCount val="49"/>
                <c:pt idx="0">
                  <c:v>8.6356812040633599E-2</c:v>
                </c:pt>
                <c:pt idx="1">
                  <c:v>0.12967642031044499</c:v>
                </c:pt>
                <c:pt idx="2">
                  <c:v>0.14862685324195599</c:v>
                </c:pt>
                <c:pt idx="3">
                  <c:v>0.1516616498143</c:v>
                </c:pt>
                <c:pt idx="4">
                  <c:v>0.158184089645243</c:v>
                </c:pt>
                <c:pt idx="5">
                  <c:v>0.155735265838811</c:v>
                </c:pt>
                <c:pt idx="6">
                  <c:v>0.15539741050508599</c:v>
                </c:pt>
                <c:pt idx="7">
                  <c:v>0.15336282934700199</c:v>
                </c:pt>
                <c:pt idx="8">
                  <c:v>0.15028328543382899</c:v>
                </c:pt>
                <c:pt idx="9">
                  <c:v>0.14662024715550601</c:v>
                </c:pt>
                <c:pt idx="10">
                  <c:v>0.146929361655838</c:v>
                </c:pt>
                <c:pt idx="11">
                  <c:v>0.14314551309506801</c:v>
                </c:pt>
                <c:pt idx="12">
                  <c:v>0.13970903616876601</c:v>
                </c:pt>
                <c:pt idx="13">
                  <c:v>0.13617259193846001</c:v>
                </c:pt>
                <c:pt idx="14">
                  <c:v>0.13560619520755801</c:v>
                </c:pt>
                <c:pt idx="15">
                  <c:v>0.129729455898246</c:v>
                </c:pt>
                <c:pt idx="16">
                  <c:v>0.12631303380346201</c:v>
                </c:pt>
                <c:pt idx="17">
                  <c:v>0.123353098709106</c:v>
                </c:pt>
                <c:pt idx="18">
                  <c:v>0.11785879532885001</c:v>
                </c:pt>
                <c:pt idx="19">
                  <c:v>0.111411851279013</c:v>
                </c:pt>
                <c:pt idx="20">
                  <c:v>0.105127766291522</c:v>
                </c:pt>
                <c:pt idx="21">
                  <c:v>9.4855970111466695E-2</c:v>
                </c:pt>
                <c:pt idx="22">
                  <c:v>8.1309728867623596E-2</c:v>
                </c:pt>
                <c:pt idx="23">
                  <c:v>7.8666763950197796E-2</c:v>
                </c:pt>
                <c:pt idx="24">
                  <c:v>7.74922387680608E-2</c:v>
                </c:pt>
                <c:pt idx="25">
                  <c:v>7.6308148086167898E-2</c:v>
                </c:pt>
                <c:pt idx="26">
                  <c:v>7.4377818219754505E-2</c:v>
                </c:pt>
                <c:pt idx="27">
                  <c:v>7.34434171798551E-2</c:v>
                </c:pt>
                <c:pt idx="28">
                  <c:v>7.3055265179706702E-2</c:v>
                </c:pt>
                <c:pt idx="29">
                  <c:v>7.3494055980255199E-2</c:v>
                </c:pt>
                <c:pt idx="30">
                  <c:v>7.2257471373217502E-2</c:v>
                </c:pt>
                <c:pt idx="31">
                  <c:v>6.9864902368098294E-2</c:v>
                </c:pt>
                <c:pt idx="32">
                  <c:v>6.84925032787079E-2</c:v>
                </c:pt>
                <c:pt idx="33">
                  <c:v>6.7224949649535307E-2</c:v>
                </c:pt>
                <c:pt idx="34">
                  <c:v>6.4380637521349302E-2</c:v>
                </c:pt>
                <c:pt idx="35">
                  <c:v>6.22996344789419E-2</c:v>
                </c:pt>
                <c:pt idx="36">
                  <c:v>6.1052739586803698E-2</c:v>
                </c:pt>
                <c:pt idx="37">
                  <c:v>5.95785636532516E-2</c:v>
                </c:pt>
                <c:pt idx="38">
                  <c:v>6.0354640130345999E-2</c:v>
                </c:pt>
                <c:pt idx="39">
                  <c:v>6.0591243923642103E-2</c:v>
                </c:pt>
                <c:pt idx="40">
                  <c:v>5.95907661183726E-2</c:v>
                </c:pt>
                <c:pt idx="41">
                  <c:v>5.9041818455086097E-2</c:v>
                </c:pt>
                <c:pt idx="42">
                  <c:v>5.9116778351551998E-2</c:v>
                </c:pt>
                <c:pt idx="43">
                  <c:v>5.9655322567433E-2</c:v>
                </c:pt>
                <c:pt idx="44">
                  <c:v>5.8889936784605301E-2</c:v>
                </c:pt>
                <c:pt idx="45">
                  <c:v>5.8195523617780902E-2</c:v>
                </c:pt>
                <c:pt idx="46">
                  <c:v>5.96707266969463E-2</c:v>
                </c:pt>
                <c:pt idx="47">
                  <c:v>6.0232520386480699E-2</c:v>
                </c:pt>
                <c:pt idx="48">
                  <c:v>5.9254902927494101E-2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5B-4FBC-8987-363851730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348744"/>
        <c:axId val="2136351864"/>
      </c:lineChart>
      <c:catAx>
        <c:axId val="213634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351864"/>
        <c:crosses val="autoZero"/>
        <c:auto val="1"/>
        <c:lblAlgn val="ctr"/>
        <c:lblOffset val="100"/>
        <c:noMultiLvlLbl val="0"/>
      </c:catAx>
      <c:valAx>
        <c:axId val="2136351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Portion</a:t>
                </a:r>
                <a:r>
                  <a:rPr lang="en-US" baseline="0" dirty="0" smtClean="0"/>
                  <a:t> of ADP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34874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034389932027701"/>
          <c:y val="0.283993603086242"/>
          <c:w val="0.231972634720395"/>
          <c:h val="0.26874751102576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0.31391</cdr:x>
      <cdr:y>0.03727</cdr:y>
    </cdr:from>
    <cdr:to>
      <cdr:x>0.31542</cdr:x>
      <cdr:y>0.75378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2453289" y="131832"/>
          <a:ext cx="11801" cy="25342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0.74427</cdr:x>
      <cdr:y>0.03363</cdr:y>
    </cdr:from>
    <cdr:to>
      <cdr:x>0.7473</cdr:x>
      <cdr:y>0.7472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5816664" y="118964"/>
          <a:ext cx="23680" cy="25238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0.30539</cdr:x>
      <cdr:y>0.01473</cdr:y>
    </cdr:from>
    <cdr:to>
      <cdr:x>0.53968</cdr:x>
      <cdr:y>0.09401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922714" y="50800"/>
          <a:ext cx="1475128" cy="273347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0.78083</cdr:x>
      <cdr:y>0.02134</cdr:y>
    </cdr:from>
    <cdr:to>
      <cdr:x>0.93428</cdr:x>
      <cdr:y>0.12043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916112" y="73579"/>
          <a:ext cx="966137" cy="341684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0.76493</cdr:x>
      <cdr:y>0.67328</cdr:y>
    </cdr:from>
    <cdr:to>
      <cdr:x>0.88961</cdr:x>
      <cdr:y>0.73853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4166133" y="2489086"/>
          <a:ext cx="679056" cy="241235"/>
        </a:xfrm>
        <a:prstGeom xmlns:a="http://schemas.openxmlformats.org/drawingml/2006/main" prst="rect">
          <a:avLst/>
        </a:prstGeom>
        <a:ln xmlns:a="http://schemas.openxmlformats.org/drawingml/2006/main" w="6350">
          <a:solidFill>
            <a:schemeClr val="bg1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Prop 47</a:t>
          </a:r>
        </a:p>
      </cdr:txBody>
    </cdr:sp>
  </cdr:relSizeAnchor>
  <cdr:relSizeAnchor xmlns:cdr="http://schemas.openxmlformats.org/drawingml/2006/chartDrawing">
    <cdr:from>
      <cdr:x>0.31147</cdr:x>
      <cdr:y>0.67221</cdr:y>
    </cdr:from>
    <cdr:to>
      <cdr:x>0.64082</cdr:x>
      <cdr:y>0.74079</cdr:y>
    </cdr:to>
    <cdr:sp macro="" textlink="">
      <cdr:nvSpPr>
        <cdr:cNvPr id="15" name="Text Box 14"/>
        <cdr:cNvSpPr txBox="1"/>
      </cdr:nvSpPr>
      <cdr:spPr>
        <a:xfrm xmlns:a="http://schemas.openxmlformats.org/drawingml/2006/main">
          <a:off x="1696389" y="2485145"/>
          <a:ext cx="1793785" cy="253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One year after realignment</a:t>
          </a:r>
        </a:p>
      </cdr:txBody>
    </cdr:sp>
  </cdr:relSizeAnchor>
  <cdr:relSizeAnchor xmlns:cdr="http://schemas.openxmlformats.org/drawingml/2006/chartDrawing">
    <cdr:from>
      <cdr:x>0.31862</cdr:x>
      <cdr:y>0.93786</cdr:y>
    </cdr:from>
    <cdr:to>
      <cdr:x>0.98661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90075" y="3317166"/>
          <a:ext cx="5220511" cy="219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000" dirty="0" smtClean="0"/>
            <a:t>Grattet, Tafoya, Bird, &amp; Nguyen. 2016. </a:t>
          </a:r>
          <a:r>
            <a:rPr lang="en-US" sz="1000" i="1" dirty="0" smtClean="0"/>
            <a:t>California Jails in the Era of Reform</a:t>
          </a:r>
          <a:r>
            <a:rPr lang="en-US" sz="1100" i="1" dirty="0" smtClean="0"/>
            <a:t>.</a:t>
          </a:r>
          <a:endParaRPr lang="en-US" sz="11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0.29447</cdr:x>
      <cdr:y>0.08787</cdr:y>
    </cdr:from>
    <cdr:to>
      <cdr:x>0.29565</cdr:x>
      <cdr:y>0.85022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884846" y="349858"/>
          <a:ext cx="7565" cy="303524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0.75085</cdr:x>
      <cdr:y>0.08665</cdr:y>
    </cdr:from>
    <cdr:to>
      <cdr:x>0.75204</cdr:x>
      <cdr:y>0.849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806067" y="344999"/>
          <a:ext cx="7565" cy="303524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0.30903</cdr:x>
      <cdr:y>0.46432</cdr:y>
    </cdr:from>
    <cdr:to>
      <cdr:x>0.60957</cdr:x>
      <cdr:y>0.52716</cdr:y>
    </cdr:to>
    <cdr:sp macro="" textlink="">
      <cdr:nvSpPr>
        <cdr:cNvPr id="5" name="Text Box 1"/>
        <cdr:cNvSpPr txBox="1"/>
      </cdr:nvSpPr>
      <cdr:spPr>
        <a:xfrm xmlns:a="http://schemas.openxmlformats.org/drawingml/2006/main">
          <a:off x="1978015" y="1848680"/>
          <a:ext cx="1923696" cy="250197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0.29276</cdr:x>
      <cdr:y>0.74383</cdr:y>
    </cdr:from>
    <cdr:to>
      <cdr:x>0.56841</cdr:x>
      <cdr:y>0.82347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873876" y="2826913"/>
          <a:ext cx="1764406" cy="302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One</a:t>
          </a:r>
          <a:r>
            <a:rPr lang="en-US" sz="1100" baseline="0"/>
            <a:t> year after realignment</a:t>
          </a:r>
          <a:endParaRPr lang="en-US" sz="1100"/>
        </a:p>
      </cdr:txBody>
    </cdr:sp>
  </cdr:relSizeAnchor>
  <cdr:relSizeAnchor xmlns:cdr="http://schemas.openxmlformats.org/drawingml/2006/chartDrawing">
    <cdr:from>
      <cdr:x>0.7514</cdr:x>
      <cdr:y>0.74534</cdr:y>
    </cdr:from>
    <cdr:to>
      <cdr:x>0.84909</cdr:x>
      <cdr:y>0.82497</cdr:y>
    </cdr:to>
    <cdr:sp macro="" textlink="">
      <cdr:nvSpPr>
        <cdr:cNvPr id="6" name="Text Box 1"/>
        <cdr:cNvSpPr txBox="1"/>
      </cdr:nvSpPr>
      <cdr:spPr>
        <a:xfrm xmlns:a="http://schemas.openxmlformats.org/drawingml/2006/main">
          <a:off x="4809543" y="2832637"/>
          <a:ext cx="625341" cy="302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/>
            <a:t>Prop 47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0.75571</cdr:x>
      <cdr:y>0.15415</cdr:y>
    </cdr:from>
    <cdr:to>
      <cdr:x>0.757</cdr:x>
      <cdr:y>0.8093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4758935" y="552090"/>
          <a:ext cx="8123" cy="23463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0.30198</cdr:x>
      <cdr:y>0.38199</cdr:y>
    </cdr:from>
    <cdr:to>
      <cdr:x>0.60252</cdr:x>
      <cdr:y>0.45185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901632" y="1368060"/>
          <a:ext cx="1892589" cy="250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One year after realignment</a:t>
          </a:r>
        </a:p>
      </cdr:txBody>
    </cdr:sp>
  </cdr:relSizeAnchor>
  <cdr:relSizeAnchor xmlns:cdr="http://schemas.openxmlformats.org/drawingml/2006/chartDrawing">
    <cdr:from>
      <cdr:x>0.76047</cdr:x>
      <cdr:y>0.38901</cdr:y>
    </cdr:from>
    <cdr:to>
      <cdr:x>0.90333</cdr:x>
      <cdr:y>0.46609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4788924" y="1393214"/>
          <a:ext cx="899632" cy="27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Prop 47</a:t>
          </a:r>
        </a:p>
      </cdr:txBody>
    </cdr:sp>
  </cdr:relSizeAnchor>
  <cdr:relSizeAnchor xmlns:cdr="http://schemas.openxmlformats.org/drawingml/2006/chartDrawing">
    <cdr:from>
      <cdr:x>0.30652</cdr:x>
      <cdr:y>0.13517</cdr:y>
    </cdr:from>
    <cdr:to>
      <cdr:x>0.30664</cdr:x>
      <cdr:y>0.81553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2395537" y="478097"/>
          <a:ext cx="917" cy="24063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0.27641</cdr:x>
      <cdr:y>0.93786</cdr:y>
    </cdr:from>
    <cdr:to>
      <cdr:x>0.9444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9" y="3317166"/>
          <a:ext cx="5220511" cy="219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 dirty="0" smtClean="0"/>
            <a:t>Unpublished preliminary data.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242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9D68-D648-8645-8BB8-650BEC66E8EF}" type="datetime1">
              <a:rPr lang="en-US" smtClean="0"/>
              <a:t>14-Nov-16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71061-2EAD-FF40-8A50-0116D665E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9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2914" y="707757"/>
            <a:ext cx="7895286" cy="1135629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2914" y="1908066"/>
            <a:ext cx="7895286" cy="480205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63564" y="3097439"/>
            <a:ext cx="4532225" cy="506683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Author(s)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3564" y="3844269"/>
            <a:ext cx="4532225" cy="685251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Supported with funding from the XX foundation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3564" y="3732899"/>
            <a:ext cx="4532225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63563" y="2488290"/>
            <a:ext cx="2857500" cy="342900"/>
          </a:xfrm>
        </p:spPr>
        <p:txBody>
          <a:bodyPr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82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70797" y="3291107"/>
            <a:ext cx="4664075" cy="205978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Supported with funding from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70796" y="1737122"/>
            <a:ext cx="7412038" cy="1456134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3600" b="1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Event Title </a:t>
            </a:r>
            <a:br>
              <a:rPr lang="en-US" dirty="0" smtClean="0"/>
            </a:br>
            <a:r>
              <a:rPr lang="en-US" dirty="0" smtClean="0"/>
              <a:t>&amp; Event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2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798129"/>
            <a:ext cx="5690540" cy="1159493"/>
          </a:xfrm>
        </p:spPr>
        <p:txBody>
          <a:bodyPr anchor="t"/>
          <a:lstStyle>
            <a:lvl1pPr algn="l">
              <a:defRPr sz="3200" b="1" cap="none" baseline="0">
                <a:solidFill>
                  <a:srgbClr val="5A5A59"/>
                </a:solidFill>
              </a:defRPr>
            </a:lvl1pPr>
          </a:lstStyle>
          <a:p>
            <a:r>
              <a:rPr lang="en-US" dirty="0" smtClean="0"/>
              <a:t>Section Divider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2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286" y="503297"/>
            <a:ext cx="7889119" cy="425391"/>
          </a:xfrm>
        </p:spPr>
        <p:txBody>
          <a:bodyPr/>
          <a:lstStyle>
            <a:lvl1pPr>
              <a:defRPr sz="257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7" y="1211036"/>
            <a:ext cx="7816548" cy="3537857"/>
          </a:xfrm>
        </p:spPr>
        <p:txBody>
          <a:bodyPr/>
          <a:lstStyle>
            <a:lvl1pPr marL="209010" indent="-209010">
              <a:spcBef>
                <a:spcPts val="857"/>
              </a:spcBef>
              <a:spcAft>
                <a:spcPts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56770" indent="-209010">
              <a:spcBef>
                <a:spcPts val="429"/>
              </a:spcBef>
              <a:spcAft>
                <a:spcPts val="0"/>
              </a:spcAft>
              <a:buSzPct val="100000"/>
              <a:buFont typeface="HelveticaNeueLT Std" pitchFamily="34" charset="0"/>
              <a:buChar char="–"/>
              <a:defRPr sz="2000"/>
            </a:lvl2pPr>
            <a:lvl3pPr marL="857267" indent="-171227">
              <a:spcBef>
                <a:spcPts val="429"/>
              </a:spcBef>
              <a:buSzPct val="80000"/>
              <a:buFont typeface="Wingdings" pitchFamily="2" charset="2"/>
              <a:buChar char="§"/>
              <a:defRPr sz="2000"/>
            </a:lvl3pPr>
            <a:lvl4pPr marL="1199720" indent="-171227">
              <a:spcBef>
                <a:spcPts val="429"/>
              </a:spcBef>
              <a:buSzPct val="100000"/>
              <a:buFont typeface="Calibri" pitchFamily="34" charset="0"/>
              <a:buChar char="̶"/>
              <a:defRPr sz="1714"/>
            </a:lvl4pPr>
            <a:lvl5pPr marL="1543308" indent="-171227">
              <a:spcBef>
                <a:spcPts val="429"/>
              </a:spcBef>
              <a:buSzPct val="80000"/>
              <a:buFont typeface="Wingdings" pitchFamily="2" charset="2"/>
              <a:buChar char="§"/>
              <a:defRPr sz="1714"/>
            </a:lvl5pPr>
          </a:lstStyle>
          <a:p>
            <a:pPr lvl="0">
              <a:buSzPct val="80000"/>
              <a:buFont typeface="Wingdings" pitchFamily="2" charset="2"/>
              <a:buChar char="§"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E210D-D099-4F96-ADCA-0E9532784D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77850" y="1371600"/>
            <a:ext cx="7512442" cy="3197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3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5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Figure 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577850" y="1321868"/>
            <a:ext cx="7512442" cy="3192894"/>
          </a:xfrm>
        </p:spPr>
        <p:txBody>
          <a:bodyPr/>
          <a:lstStyle>
            <a:lvl1pPr marL="0" indent="0">
              <a:buNone/>
              <a:defRPr sz="1600">
                <a:latin typeface="Arial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7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577850" y="1664316"/>
            <a:ext cx="7512442" cy="2850446"/>
          </a:xfrm>
        </p:spPr>
        <p:txBody>
          <a:bodyPr/>
          <a:lstStyle>
            <a:lvl1pPr marL="0" indent="0">
              <a:buNone/>
              <a:defRPr sz="1600">
                <a:latin typeface="Arial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7850" y="1337669"/>
            <a:ext cx="7512442" cy="235158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Source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Figure 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7903" y="4292599"/>
            <a:ext cx="7482363" cy="296333"/>
          </a:xfrm>
        </p:spPr>
        <p:txBody>
          <a:bodyPr anchor="t" anchorCtr="0"/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577903" y="1321868"/>
            <a:ext cx="7482363" cy="2911465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, Source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7849" y="1337669"/>
            <a:ext cx="7516283" cy="235158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577849" y="1664316"/>
            <a:ext cx="7516283" cy="2543617"/>
          </a:xfr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77903" y="4292599"/>
            <a:ext cx="7516221" cy="296333"/>
          </a:xfrm>
        </p:spPr>
        <p:txBody>
          <a:bodyPr anchor="t" anchorCtr="0"/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4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77850" y="1371600"/>
            <a:ext cx="3621088" cy="31980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42656" y="1371600"/>
            <a:ext cx="3621088" cy="3198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3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1" y="4767263"/>
            <a:ext cx="2133600" cy="273844"/>
          </a:xfrm>
        </p:spPr>
        <p:txBody>
          <a:bodyPr/>
          <a:lstStyle/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77850" y="1371600"/>
            <a:ext cx="3141304" cy="3198019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 hasCustomPrompt="1"/>
          </p:nvPr>
        </p:nvSpPr>
        <p:spPr>
          <a:xfrm>
            <a:off x="3945932" y="1710653"/>
            <a:ext cx="4740868" cy="285896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Place Chart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946526" y="1371601"/>
            <a:ext cx="4740275" cy="251222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 smtClean="0"/>
              <a:t>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359264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904" y="0"/>
            <a:ext cx="8108896" cy="79056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904" y="1371601"/>
            <a:ext cx="7512388" cy="32540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9742-078B-AD40-B533-C3F0D0FE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6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59" r:id="rId4"/>
    <p:sldLayoutId id="2147483665" r:id="rId5"/>
    <p:sldLayoutId id="2147483664" r:id="rId6"/>
    <p:sldLayoutId id="2147483666" r:id="rId7"/>
    <p:sldLayoutId id="2147483660" r:id="rId8"/>
    <p:sldLayoutId id="2147483663" r:id="rId9"/>
    <p:sldLayoutId id="2147483658" r:id="rId10"/>
    <p:sldLayoutId id="2147483651" r:id="rId11"/>
    <p:sldLayoutId id="214748366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90000"/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100000"/>
        <a:buFont typeface="Lucida Grande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100000"/>
        <a:buFont typeface="Lucida Grande"/>
        <a:buChar char="–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SzPct val="100000"/>
        <a:buFont typeface="Lucida Grande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PPIC-BSCC Multi-county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Recent Findings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63564" y="3097439"/>
            <a:ext cx="4532225" cy="1100488"/>
          </a:xfrm>
        </p:spPr>
        <p:txBody>
          <a:bodyPr/>
          <a:lstStyle/>
          <a:p>
            <a:r>
              <a:rPr lang="en-US" dirty="0" smtClean="0"/>
              <a:t>Patrick Murphy, Director of Research</a:t>
            </a:r>
          </a:p>
          <a:p>
            <a:endParaRPr lang="en-US" dirty="0"/>
          </a:p>
          <a:p>
            <a:r>
              <a:rPr lang="en-US" dirty="0" smtClean="0"/>
              <a:t>Ryken Grattet, Sonya Tafoya, Mia Bird, and Viet Nguyen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10557" y="4063909"/>
            <a:ext cx="4532225" cy="685251"/>
          </a:xfrm>
        </p:spPr>
        <p:txBody>
          <a:bodyPr/>
          <a:lstStyle/>
          <a:p>
            <a:r>
              <a:rPr lang="en-US" sz="1000" dirty="0" smtClean="0"/>
              <a:t>With support from:</a:t>
            </a:r>
          </a:p>
          <a:p>
            <a:r>
              <a:rPr lang="en-US" sz="1000" dirty="0"/>
              <a:t>National Institute for </a:t>
            </a:r>
            <a:r>
              <a:rPr lang="en-US" sz="1000" dirty="0" smtClean="0"/>
              <a:t>Justice, The </a:t>
            </a:r>
            <a:r>
              <a:rPr lang="en-US" sz="1000" dirty="0"/>
              <a:t>California Wellness </a:t>
            </a:r>
            <a:r>
              <a:rPr lang="en-US" sz="1000" dirty="0" smtClean="0"/>
              <a:t>Foundation, Robert </a:t>
            </a:r>
            <a:r>
              <a:rPr lang="en-US" sz="1000" dirty="0"/>
              <a:t>Wood Johnson </a:t>
            </a:r>
            <a:r>
              <a:rPr lang="en-US" sz="1000" dirty="0" smtClean="0"/>
              <a:t>Foundation, Russell </a:t>
            </a:r>
            <a:r>
              <a:rPr lang="en-US" sz="1000" dirty="0"/>
              <a:t>Sage Foundation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Together parolees and probationers </a:t>
            </a:r>
            <a:r>
              <a:rPr lang="en-US" smtClean="0"/>
              <a:t>comprised nearly 30 percent </a:t>
            </a:r>
            <a:r>
              <a:rPr lang="en-US" dirty="0" smtClean="0"/>
              <a:t>of jail beds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949966"/>
              </p:ext>
            </p:extLst>
          </p:nvPr>
        </p:nvGraphicFramePr>
        <p:xfrm>
          <a:off x="411095" y="1079500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109609" y="4748516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Unpublished preliminary data.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65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9742-078B-AD40-B533-C3F0D0FE0FA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Expanded scope of data collection to include services, sanctions, programs</a:t>
            </a:r>
          </a:p>
          <a:p>
            <a:r>
              <a:rPr lang="en-US" dirty="0" smtClean="0"/>
              <a:t>County dashboards</a:t>
            </a:r>
          </a:p>
          <a:p>
            <a:r>
              <a:rPr lang="en-US" dirty="0" smtClean="0"/>
              <a:t>Jail population forecasting tools and jail policy planning tool</a:t>
            </a:r>
          </a:p>
          <a:p>
            <a:r>
              <a:rPr lang="en-US" dirty="0" smtClean="0"/>
              <a:t>Transfer to BSCC in 2017-8, research and county access</a:t>
            </a:r>
          </a:p>
          <a:p>
            <a:r>
              <a:rPr lang="en-US" dirty="0" smtClean="0"/>
              <a:t>PPIC reports</a:t>
            </a:r>
          </a:p>
          <a:p>
            <a:pPr lvl="1"/>
            <a:r>
              <a:rPr lang="en-US" dirty="0" smtClean="0"/>
              <a:t>Recidivism</a:t>
            </a:r>
          </a:p>
          <a:p>
            <a:pPr lvl="1"/>
            <a:r>
              <a:rPr lang="en-US" dirty="0" smtClean="0"/>
              <a:t>Pretrial</a:t>
            </a:r>
          </a:p>
          <a:p>
            <a:pPr lvl="1"/>
            <a:r>
              <a:rPr lang="en-US" dirty="0" smtClean="0"/>
              <a:t>Probation Populations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9742-078B-AD40-B533-C3F0D0FE0FA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Jails</a:t>
            </a:r>
          </a:p>
          <a:p>
            <a:r>
              <a:rPr lang="en-US" dirty="0" smtClean="0"/>
              <a:t>Pretrial release (preliminary)</a:t>
            </a:r>
          </a:p>
          <a:p>
            <a:r>
              <a:rPr lang="en-US" dirty="0" smtClean="0"/>
              <a:t>Probation (preliminary)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Data Compared to BSCC Jail Profile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846553"/>
              </p:ext>
            </p:extLst>
          </p:nvPr>
        </p:nvGraphicFramePr>
        <p:xfrm>
          <a:off x="629261" y="1367235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1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Realignment and Prop 47 Primarily Affect Drug and Property Offenders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227955"/>
              </p:ext>
            </p:extLst>
          </p:nvPr>
        </p:nvGraphicFramePr>
        <p:xfrm>
          <a:off x="871538" y="1211263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317133" y="4811004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Grattet, Tafoya, Bird, &amp; Nguyen. 2016. </a:t>
            </a:r>
            <a:r>
              <a:rPr lang="en-US" sz="1000" i="1" dirty="0" smtClean="0"/>
              <a:t>California Jails in the Era of Reform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73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47 Changed Booking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1211263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135549" y="4687694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Bird, Tafoya, Grattet, &amp; Nguyen. 2016. </a:t>
            </a:r>
            <a:r>
              <a:rPr lang="en-US" sz="1000" i="1" dirty="0" smtClean="0"/>
              <a:t>The Impact of Prop 47 on Jail Use</a:t>
            </a:r>
            <a:r>
              <a:rPr lang="en-US" sz="10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78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Stay decreased under Realignment (in days)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353981"/>
              </p:ext>
            </p:extLst>
          </p:nvPr>
        </p:nvGraphicFramePr>
        <p:xfrm>
          <a:off x="579498" y="1258544"/>
          <a:ext cx="7922818" cy="3331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9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Pre-realignment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Under realignment 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Under Prop 47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Oct-11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Oct-12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Oct-13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Oct-14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Oct-15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Misdemeanors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Drug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Property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Person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Felonies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Drug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Property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84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88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Person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</a:t>
                      </a:r>
                      <a:endParaRPr lang="en-US" sz="140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85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85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rgbClr val="5D5D5D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184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578708" y="-850529"/>
            <a:ext cx="1107812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5D5D5D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SOURCE: Authors’ c</a:t>
            </a: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317133" y="4811004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Grattet, Tafoya, Bird, &amp; Nguyen. 2016. </a:t>
            </a:r>
            <a:r>
              <a:rPr lang="en-US" sz="1000" i="1" dirty="0" smtClean="0"/>
              <a:t>California Jails in the Era of Reform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655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practices change under different reforms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02157"/>
              </p:ext>
            </p:extLst>
          </p:nvPr>
        </p:nvGraphicFramePr>
        <p:xfrm>
          <a:off x="871538" y="1211263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317133" y="4811004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Grattet, Tafoya, Bird, &amp; Nguyen. 2016. </a:t>
            </a:r>
            <a:r>
              <a:rPr lang="en-US" sz="1000" i="1" dirty="0" smtClean="0"/>
              <a:t>California Jails in the Era of Reform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74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5" y="382041"/>
            <a:ext cx="7981406" cy="532359"/>
          </a:xfrm>
        </p:spPr>
        <p:txBody>
          <a:bodyPr/>
          <a:lstStyle/>
          <a:p>
            <a:r>
              <a:rPr lang="en-US" dirty="0" smtClean="0"/>
              <a:t>Risk Classifications Differ Between PRCS and Parolees, 2011-15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325360"/>
              </p:ext>
            </p:extLst>
          </p:nvPr>
        </p:nvGraphicFramePr>
        <p:xfrm>
          <a:off x="871538" y="1211263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3317133" y="4811004"/>
            <a:ext cx="5220511" cy="2197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Unpublished preliminary data.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341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One-year return to jail custody for all people </a:t>
            </a:r>
            <a:r>
              <a:rPr lang="en-US" dirty="0"/>
              <a:t>u</a:t>
            </a:r>
            <a:r>
              <a:rPr lang="en-US" dirty="0" smtClean="0"/>
              <a:t>nder probation supervision have been consistent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E210D-D099-4F96-ADCA-0E9532784D6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95096"/>
              </p:ext>
            </p:extLst>
          </p:nvPr>
        </p:nvGraphicFramePr>
        <p:xfrm>
          <a:off x="871538" y="1211263"/>
          <a:ext cx="7815262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3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IC_Presentation_Widescreen">
  <a:themeElements>
    <a:clrScheme name="PPIC Theme Color">
      <a:dk1>
        <a:srgbClr val="5A5A59"/>
      </a:dk1>
      <a:lt1>
        <a:srgbClr val="FFFFFF"/>
      </a:lt1>
      <a:dk2>
        <a:srgbClr val="E4792F"/>
      </a:dk2>
      <a:lt2>
        <a:srgbClr val="DDDEDD"/>
      </a:lt2>
      <a:accent1>
        <a:srgbClr val="006596"/>
      </a:accent1>
      <a:accent2>
        <a:srgbClr val="59AEC5"/>
      </a:accent2>
      <a:accent3>
        <a:srgbClr val="631C4F"/>
      </a:accent3>
      <a:accent4>
        <a:srgbClr val="D66D2E"/>
      </a:accent4>
      <a:accent5>
        <a:srgbClr val="74A397"/>
      </a:accent5>
      <a:accent6>
        <a:srgbClr val="91B24A"/>
      </a:accent6>
      <a:hlink>
        <a:srgbClr val="006694"/>
      </a:hlink>
      <a:folHlink>
        <a:srgbClr val="8D8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PIC charts">
    <a:dk1>
      <a:srgbClr val="262626"/>
    </a:dk1>
    <a:lt1>
      <a:sysClr val="window" lastClr="FFFFFF"/>
    </a:lt1>
    <a:dk2>
      <a:srgbClr val="528686"/>
    </a:dk2>
    <a:lt2>
      <a:srgbClr val="E7EFED"/>
    </a:lt2>
    <a:accent1>
      <a:srgbClr val="D56A27"/>
    </a:accent1>
    <a:accent2>
      <a:srgbClr val="1E6768"/>
    </a:accent2>
    <a:accent3>
      <a:srgbClr val="594E53"/>
    </a:accent3>
    <a:accent4>
      <a:srgbClr val="0F3159"/>
    </a:accent4>
    <a:accent5>
      <a:srgbClr val="335E86"/>
    </a:accent5>
    <a:accent6>
      <a:srgbClr val="8E3322"/>
    </a:accent6>
    <a:hlink>
      <a:srgbClr val="D56A27"/>
    </a:hlink>
    <a:folHlink>
      <a:srgbClr val="1E67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PIC charts">
    <a:dk1>
      <a:srgbClr val="262626"/>
    </a:dk1>
    <a:lt1>
      <a:sysClr val="window" lastClr="FFFFFF"/>
    </a:lt1>
    <a:dk2>
      <a:srgbClr val="528686"/>
    </a:dk2>
    <a:lt2>
      <a:srgbClr val="E7EFED"/>
    </a:lt2>
    <a:accent1>
      <a:srgbClr val="D56A27"/>
    </a:accent1>
    <a:accent2>
      <a:srgbClr val="1E6768"/>
    </a:accent2>
    <a:accent3>
      <a:srgbClr val="594E53"/>
    </a:accent3>
    <a:accent4>
      <a:srgbClr val="0F3159"/>
    </a:accent4>
    <a:accent5>
      <a:srgbClr val="335E86"/>
    </a:accent5>
    <a:accent6>
      <a:srgbClr val="8E3322"/>
    </a:accent6>
    <a:hlink>
      <a:srgbClr val="D56A27"/>
    </a:hlink>
    <a:folHlink>
      <a:srgbClr val="1E67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PIC charts">
    <a:dk1>
      <a:srgbClr val="262626"/>
    </a:dk1>
    <a:lt1>
      <a:sysClr val="window" lastClr="FFFFFF"/>
    </a:lt1>
    <a:dk2>
      <a:srgbClr val="528686"/>
    </a:dk2>
    <a:lt2>
      <a:srgbClr val="E7EFED"/>
    </a:lt2>
    <a:accent1>
      <a:srgbClr val="D56A27"/>
    </a:accent1>
    <a:accent2>
      <a:srgbClr val="1E6768"/>
    </a:accent2>
    <a:accent3>
      <a:srgbClr val="594E53"/>
    </a:accent3>
    <a:accent4>
      <a:srgbClr val="0F3159"/>
    </a:accent4>
    <a:accent5>
      <a:srgbClr val="335E86"/>
    </a:accent5>
    <a:accent6>
      <a:srgbClr val="8E3322"/>
    </a:accent6>
    <a:hlink>
      <a:srgbClr val="D56A27"/>
    </a:hlink>
    <a:folHlink>
      <a:srgbClr val="1E67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PIC charts">
    <a:dk1>
      <a:srgbClr val="262626"/>
    </a:dk1>
    <a:lt1>
      <a:sysClr val="window" lastClr="FFFFFF"/>
    </a:lt1>
    <a:dk2>
      <a:srgbClr val="528686"/>
    </a:dk2>
    <a:lt2>
      <a:srgbClr val="E7EFED"/>
    </a:lt2>
    <a:accent1>
      <a:srgbClr val="D56A27"/>
    </a:accent1>
    <a:accent2>
      <a:srgbClr val="1E6768"/>
    </a:accent2>
    <a:accent3>
      <a:srgbClr val="594E53"/>
    </a:accent3>
    <a:accent4>
      <a:srgbClr val="0F3159"/>
    </a:accent4>
    <a:accent5>
      <a:srgbClr val="335E86"/>
    </a:accent5>
    <a:accent6>
      <a:srgbClr val="8E3322"/>
    </a:accent6>
    <a:hlink>
      <a:srgbClr val="D56A27"/>
    </a:hlink>
    <a:folHlink>
      <a:srgbClr val="1E67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PIC charts">
    <a:dk1>
      <a:srgbClr val="262626"/>
    </a:dk1>
    <a:lt1>
      <a:sysClr val="window" lastClr="FFFFFF"/>
    </a:lt1>
    <a:dk2>
      <a:srgbClr val="528686"/>
    </a:dk2>
    <a:lt2>
      <a:srgbClr val="E7EFED"/>
    </a:lt2>
    <a:accent1>
      <a:srgbClr val="D56A27"/>
    </a:accent1>
    <a:accent2>
      <a:srgbClr val="1E6768"/>
    </a:accent2>
    <a:accent3>
      <a:srgbClr val="594E53"/>
    </a:accent3>
    <a:accent4>
      <a:srgbClr val="0F3159"/>
    </a:accent4>
    <a:accent5>
      <a:srgbClr val="335E86"/>
    </a:accent5>
    <a:accent6>
      <a:srgbClr val="8E3322"/>
    </a:accent6>
    <a:hlink>
      <a:srgbClr val="D56A27"/>
    </a:hlink>
    <a:folHlink>
      <a:srgbClr val="1E67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PPIC_Presentation_Widescreen</Template>
  <TotalTime>11430</TotalTime>
  <Words>378</Words>
  <Application>Microsoft Office PowerPoint</Application>
  <PresentationFormat>On-screen Show (16:9)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HelveticaNeueLT Std</vt:lpstr>
      <vt:lpstr>Lucida Grande</vt:lpstr>
      <vt:lpstr>Palatino Linotype</vt:lpstr>
      <vt:lpstr>Times New Roman</vt:lpstr>
      <vt:lpstr>Wingdings</vt:lpstr>
      <vt:lpstr>PPIC_Presentation_Widescreen</vt:lpstr>
      <vt:lpstr>PPIC-BSCC Multi-county Study</vt:lpstr>
      <vt:lpstr>Overview</vt:lpstr>
      <vt:lpstr>MCS Data Compared to BSCC Jail Profile Survey</vt:lpstr>
      <vt:lpstr>Realignment and Prop 47 Primarily Affect Drug and Property Offenders</vt:lpstr>
      <vt:lpstr>Prop 47 Changed Booking Patterns</vt:lpstr>
      <vt:lpstr>Lengths of Stay decreased under Realignment (in days)</vt:lpstr>
      <vt:lpstr>Release practices change under different reforms</vt:lpstr>
      <vt:lpstr>Risk Classifications Differ Between PRCS and Parolees, 2011-15</vt:lpstr>
      <vt:lpstr>One-year return to jail custody for all people under probation supervision have been consistent</vt:lpstr>
      <vt:lpstr>Together parolees and probationers comprised nearly 30 percent of jail beds  </vt:lpstr>
      <vt:lpstr>Next steps</vt:lpstr>
    </vt:vector>
  </TitlesOfParts>
  <Company>PPIC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Jails in the Age of Reform</dc:title>
  <dc:creator>Ryken Grattet</dc:creator>
  <cp:lastModifiedBy>William Chiat</cp:lastModifiedBy>
  <cp:revision>97</cp:revision>
  <cp:lastPrinted>2016-11-15T03:59:06Z</cp:lastPrinted>
  <dcterms:created xsi:type="dcterms:W3CDTF">2016-05-14T22:37:31Z</dcterms:created>
  <dcterms:modified xsi:type="dcterms:W3CDTF">2016-11-15T03:59:34Z</dcterms:modified>
</cp:coreProperties>
</file>