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7E4"/>
    <a:srgbClr val="003300"/>
    <a:srgbClr val="732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p:scale>
          <a:sx n="75" d="100"/>
          <a:sy n="75" d="100"/>
        </p:scale>
        <p:origin x="-114"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chemeClr val="tx2"/>
                </a:solidFill>
              </a:rPr>
              <a:t>Pretrial Supervision Saved $2 Million</a:t>
            </a:r>
          </a:p>
          <a:p>
            <a:pPr>
              <a:defRPr sz="1862" b="0" i="0" u="none" strike="noStrike" kern="1200" spc="0" baseline="0">
                <a:solidFill>
                  <a:schemeClr val="tx1">
                    <a:lumMod val="65000"/>
                    <a:lumOff val="35000"/>
                  </a:schemeClr>
                </a:solidFill>
                <a:latin typeface="+mn-lt"/>
                <a:ea typeface="+mn-ea"/>
                <a:cs typeface="+mn-cs"/>
              </a:defRPr>
            </a:pPr>
            <a:r>
              <a:rPr lang="en-US" sz="1600" dirty="0" smtClean="0">
                <a:solidFill>
                  <a:schemeClr val="tx2"/>
                </a:solidFill>
              </a:rPr>
              <a:t>($2.6 Million saved when using the updated $115/day jail costs)</a:t>
            </a:r>
            <a:endParaRPr lang="en-US" sz="1600" dirty="0">
              <a:solidFill>
                <a:schemeClr val="tx2"/>
              </a:solidFill>
            </a:endParaRPr>
          </a:p>
        </c:rich>
      </c:tx>
      <c:overlay val="0"/>
      <c:spPr>
        <a:noFill/>
        <a:ln>
          <a:noFill/>
        </a:ln>
        <a:effectLst/>
      </c:spPr>
    </c:title>
    <c:autoTitleDeleted val="0"/>
    <c:plotArea>
      <c:layout/>
      <c:barChart>
        <c:barDir val="col"/>
        <c:grouping val="clustered"/>
        <c:varyColors val="0"/>
        <c:ser>
          <c:idx val="0"/>
          <c:order val="0"/>
          <c:tx>
            <c:strRef>
              <c:f>Sheet1!$B$1</c:f>
              <c:strCache>
                <c:ptCount val="1"/>
                <c:pt idx="0">
                  <c:v>Bed Days Saved</c:v>
                </c:pt>
              </c:strCache>
            </c:strRef>
          </c:tx>
          <c:spPr>
            <a:solidFill>
              <a:schemeClr val="accent1"/>
            </a:soli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#,##0</c:formatCode>
                <c:ptCount val="7"/>
                <c:pt idx="0">
                  <c:v>10831</c:v>
                </c:pt>
                <c:pt idx="1">
                  <c:v>11110</c:v>
                </c:pt>
                <c:pt idx="2">
                  <c:v>11532</c:v>
                </c:pt>
                <c:pt idx="3">
                  <c:v>13468</c:v>
                </c:pt>
                <c:pt idx="4">
                  <c:v>13677</c:v>
                </c:pt>
                <c:pt idx="5">
                  <c:v>13904</c:v>
                </c:pt>
                <c:pt idx="6">
                  <c:v>22832</c:v>
                </c:pt>
              </c:numCache>
            </c:numRef>
          </c:val>
        </c:ser>
        <c:dLbls>
          <c:showLegendKey val="0"/>
          <c:showVal val="0"/>
          <c:showCatName val="0"/>
          <c:showSerName val="0"/>
          <c:showPercent val="0"/>
          <c:showBubbleSize val="0"/>
        </c:dLbls>
        <c:gapWidth val="219"/>
        <c:axId val="36231424"/>
        <c:axId val="36237312"/>
      </c:barChart>
      <c:lineChart>
        <c:grouping val="standard"/>
        <c:varyColors val="0"/>
        <c:ser>
          <c:idx val="1"/>
          <c:order val="1"/>
          <c:tx>
            <c:strRef>
              <c:f>Sheet1!$C$1</c:f>
              <c:strCache>
                <c:ptCount val="1"/>
                <c:pt idx="0">
                  <c:v>Cost Savings ($89.67/day)</c:v>
                </c:pt>
              </c:strCache>
            </c:strRef>
          </c:tx>
          <c:spPr>
            <a:ln w="28575" cap="rnd">
              <a:solidFill>
                <a:schemeClr val="accent2"/>
              </a:solidFill>
              <a:round/>
            </a:ln>
            <a:effectLst/>
          </c:spPr>
          <c:marker>
            <c:symbol val="none"/>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"$"#,##0</c:formatCode>
                <c:ptCount val="7"/>
                <c:pt idx="0">
                  <c:v>971215.8</c:v>
                </c:pt>
                <c:pt idx="1">
                  <c:v>996233.7</c:v>
                </c:pt>
                <c:pt idx="2">
                  <c:v>1034074.4</c:v>
                </c:pt>
                <c:pt idx="3">
                  <c:v>1207675.6000000001</c:v>
                </c:pt>
                <c:pt idx="4">
                  <c:v>1226416.6000000001</c:v>
                </c:pt>
                <c:pt idx="5">
                  <c:v>1246771.7</c:v>
                </c:pt>
                <c:pt idx="6">
                  <c:v>2047345.4</c:v>
                </c:pt>
              </c:numCache>
            </c:numRef>
          </c:val>
          <c:smooth val="0"/>
        </c:ser>
        <c:dLbls>
          <c:showLegendKey val="0"/>
          <c:showVal val="0"/>
          <c:showCatName val="0"/>
          <c:showSerName val="0"/>
          <c:showPercent val="0"/>
          <c:showBubbleSize val="0"/>
        </c:dLbls>
        <c:marker val="1"/>
        <c:smooth val="0"/>
        <c:axId val="36240384"/>
        <c:axId val="36238848"/>
      </c:lineChart>
      <c:catAx>
        <c:axId val="3623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6237312"/>
        <c:crosses val="autoZero"/>
        <c:auto val="1"/>
        <c:lblAlgn val="ctr"/>
        <c:lblOffset val="100"/>
        <c:noMultiLvlLbl val="0"/>
      </c:catAx>
      <c:valAx>
        <c:axId val="36237312"/>
        <c:scaling>
          <c:orientation val="minMax"/>
        </c:scaling>
        <c:delete val="0"/>
        <c:axPos val="l"/>
        <c:majorGridlines>
          <c:spPr>
            <a:ln w="9525" cap="flat" cmpd="sng" algn="ctr">
              <a:solidFill>
                <a:schemeClr val="tx1">
                  <a:lumMod val="20000"/>
                  <a:lumOff val="8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6231424"/>
        <c:crosses val="autoZero"/>
        <c:crossBetween val="between"/>
      </c:valAx>
      <c:valAx>
        <c:axId val="36238848"/>
        <c:scaling>
          <c:orientation val="minMax"/>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6240384"/>
        <c:crosses val="max"/>
        <c:crossBetween val="between"/>
      </c:valAx>
      <c:catAx>
        <c:axId val="36240384"/>
        <c:scaling>
          <c:orientation val="minMax"/>
        </c:scaling>
        <c:delete val="1"/>
        <c:axPos val="b"/>
        <c:numFmt formatCode="General" sourceLinked="1"/>
        <c:majorTickMark val="out"/>
        <c:minorTickMark val="none"/>
        <c:tickLblPos val="nextTo"/>
        <c:crossAx val="362388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5/18/2017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5/18/2017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380108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0840A-33E5-4E60-B180-C5D71B85155D}" type="slidenum">
              <a:rPr lang="en-US" smtClean="0"/>
              <a:pPr/>
              <a:t>7</a:t>
            </a:fld>
            <a:endParaRPr lang="en-US" dirty="0"/>
          </a:p>
        </p:txBody>
      </p:sp>
    </p:spTree>
    <p:extLst>
      <p:ext uri="{BB962C8B-B14F-4D97-AF65-F5344CB8AC3E}">
        <p14:creationId xmlns:p14="http://schemas.microsoft.com/office/powerpoint/2010/main" val="194035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the possible modifications at the end with results / lessons learned</a:t>
            </a:r>
            <a:endParaRPr lang="en-US" dirty="0"/>
          </a:p>
        </p:txBody>
      </p:sp>
      <p:sp>
        <p:nvSpPr>
          <p:cNvPr id="4" name="Slide Number Placeholder 3"/>
          <p:cNvSpPr>
            <a:spLocks noGrp="1"/>
          </p:cNvSpPr>
          <p:nvPr>
            <p:ph type="sldNum" sz="quarter" idx="10"/>
          </p:nvPr>
        </p:nvSpPr>
        <p:spPr/>
        <p:txBody>
          <a:bodyPr/>
          <a:lstStyle/>
          <a:p>
            <a:fld id="{E630840A-33E5-4E60-B180-C5D71B85155D}" type="slidenum">
              <a:rPr lang="en-US" smtClean="0"/>
              <a:pPr/>
              <a:t>13</a:t>
            </a:fld>
            <a:endParaRPr lang="en-US" dirty="0"/>
          </a:p>
        </p:txBody>
      </p:sp>
    </p:spTree>
    <p:extLst>
      <p:ext uri="{BB962C8B-B14F-4D97-AF65-F5344CB8AC3E}">
        <p14:creationId xmlns:p14="http://schemas.microsoft.com/office/powerpoint/2010/main" val="8470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a:t>
            </a:r>
            <a:r>
              <a:rPr lang="en-US" baseline="0" dirty="0" smtClean="0"/>
              <a:t> the new tools added which will be discussed later</a:t>
            </a:r>
            <a:endParaRPr lang="en-US" dirty="0" smtClean="0"/>
          </a:p>
          <a:p>
            <a:endParaRPr lang="en-US" dirty="0"/>
          </a:p>
        </p:txBody>
      </p:sp>
      <p:sp>
        <p:nvSpPr>
          <p:cNvPr id="4" name="Slide Number Placeholder 3"/>
          <p:cNvSpPr>
            <a:spLocks noGrp="1"/>
          </p:cNvSpPr>
          <p:nvPr>
            <p:ph type="sldNum" sz="quarter" idx="10"/>
          </p:nvPr>
        </p:nvSpPr>
        <p:spPr/>
        <p:txBody>
          <a:bodyPr/>
          <a:lstStyle/>
          <a:p>
            <a:fld id="{E630840A-33E5-4E60-B180-C5D71B85155D}" type="slidenum">
              <a:rPr lang="en-US" smtClean="0"/>
              <a:pPr/>
              <a:t>14</a:t>
            </a:fld>
            <a:endParaRPr lang="en-US" dirty="0"/>
          </a:p>
        </p:txBody>
      </p:sp>
    </p:spTree>
    <p:extLst>
      <p:ext uri="{BB962C8B-B14F-4D97-AF65-F5344CB8AC3E}">
        <p14:creationId xmlns:p14="http://schemas.microsoft.com/office/powerpoint/2010/main" val="3962265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a:t>
            </a:r>
            <a:r>
              <a:rPr lang="en-US" baseline="0" dirty="0" smtClean="0"/>
              <a:t> the new tools added which will be discussed later</a:t>
            </a:r>
            <a:endParaRPr lang="en-US" dirty="0" smtClean="0"/>
          </a:p>
          <a:p>
            <a:endParaRPr lang="en-US" dirty="0"/>
          </a:p>
        </p:txBody>
      </p:sp>
      <p:sp>
        <p:nvSpPr>
          <p:cNvPr id="4" name="Slide Number Placeholder 3"/>
          <p:cNvSpPr>
            <a:spLocks noGrp="1"/>
          </p:cNvSpPr>
          <p:nvPr>
            <p:ph type="sldNum" sz="quarter" idx="10"/>
          </p:nvPr>
        </p:nvSpPr>
        <p:spPr/>
        <p:txBody>
          <a:bodyPr/>
          <a:lstStyle/>
          <a:p>
            <a:fld id="{E630840A-33E5-4E60-B180-C5D71B85155D}" type="slidenum">
              <a:rPr lang="en-US" smtClean="0"/>
              <a:pPr/>
              <a:t>15</a:t>
            </a:fld>
            <a:endParaRPr lang="en-US" dirty="0"/>
          </a:p>
        </p:txBody>
      </p:sp>
    </p:spTree>
    <p:extLst>
      <p:ext uri="{BB962C8B-B14F-4D97-AF65-F5344CB8AC3E}">
        <p14:creationId xmlns:p14="http://schemas.microsoft.com/office/powerpoint/2010/main" val="60611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615821" y="2999788"/>
            <a:ext cx="7089710" cy="1004904"/>
          </a:xfrm>
        </p:spPr>
        <p:txBody>
          <a:bodyPr anchor="b">
            <a:normAutofit/>
          </a:bodyPr>
          <a:lstStyle>
            <a:lvl1pPr algn="l">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15821" y="4357393"/>
            <a:ext cx="7089710" cy="162819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006" y="327259"/>
            <a:ext cx="9601200" cy="704843"/>
          </a:xfrm>
        </p:spPr>
        <p:txBody>
          <a:bodyPr/>
          <a:lstStyle/>
          <a:p>
            <a:r>
              <a:rPr lang="en-US" smtClean="0"/>
              <a:t>Click to edit Master title style</a:t>
            </a:r>
            <a:endParaRPr lang="en-US"/>
          </a:p>
        </p:txBody>
      </p:sp>
      <p:sp>
        <p:nvSpPr>
          <p:cNvPr id="3" name="Content Placeholder 2"/>
          <p:cNvSpPr>
            <a:spLocks noGrp="1"/>
          </p:cNvSpPr>
          <p:nvPr>
            <p:ph idx="1"/>
          </p:nvPr>
        </p:nvSpPr>
        <p:spPr>
          <a:xfrm>
            <a:off x="612006" y="1828800"/>
            <a:ext cx="10284594"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612452" y="3112303"/>
            <a:ext cx="5120640" cy="1430822"/>
          </a:xfrm>
        </p:spPr>
        <p:txBody>
          <a:bodyPr anchor="b">
            <a:normAutofit/>
          </a:bodyPr>
          <a:lstStyle>
            <a:lvl1pPr algn="l">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12452" y="4562375"/>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endParaRPr lang="en-US"/>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612001" y="3099335"/>
            <a:ext cx="8046720" cy="814388"/>
          </a:xfrm>
        </p:spPr>
        <p:txBody>
          <a:bodyPr anchor="b">
            <a:normAutofit/>
          </a:bodyPr>
          <a:lstStyle>
            <a:lvl1pPr>
              <a:defRPr sz="32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12001" y="4031198"/>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2006" y="336884"/>
            <a:ext cx="9601200" cy="68559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2002" y="1828800"/>
            <a:ext cx="5336412"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1" y="1828799"/>
            <a:ext cx="5370896"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37540" y="1828800"/>
            <a:ext cx="684175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19225" y="1828800"/>
            <a:ext cx="3693695"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006" y="385010"/>
            <a:ext cx="9601200" cy="579715"/>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724400" y="1828801"/>
            <a:ext cx="6854792"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12006" y="1828800"/>
            <a:ext cx="3700914"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606391" y="5257800"/>
            <a:ext cx="5261009"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390" y="298579"/>
            <a:ext cx="9601200" cy="797462"/>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8" y="5257800"/>
            <a:ext cx="5254593"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6390" y="5257800"/>
            <a:ext cx="5261010" cy="75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5254592" cy="75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3" name="Picture Placeholder 2"/>
          <p:cNvSpPr>
            <a:spLocks noGrp="1"/>
          </p:cNvSpPr>
          <p:nvPr>
            <p:ph type="pic" idx="1"/>
          </p:nvPr>
        </p:nvSpPr>
        <p:spPr>
          <a:xfrm>
            <a:off x="606392" y="1828801"/>
            <a:ext cx="5261008"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3"/>
          </p:nvPr>
        </p:nvSpPr>
        <p:spPr>
          <a:xfrm>
            <a:off x="6324600" y="1828801"/>
            <a:ext cx="5254592"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69376" y="6407944"/>
            <a:ext cx="2560320" cy="365760"/>
          </a:xfrm>
          <a:prstGeom prst="rect">
            <a:avLst/>
          </a:prstGeom>
        </p:spPr>
        <p:txBody>
          <a:bodyPr/>
          <a:lstStyle>
            <a:extLst/>
          </a:lstStyle>
          <a:p>
            <a:fld id="{228ECCAC-FD2D-4308-9F3A-723E796A9143}" type="datetime1">
              <a:rPr lang="en-US" smtClean="0"/>
              <a:pPr/>
              <a:t>5/18/2017</a:t>
            </a:fld>
            <a:endParaRPr lang="en-US" dirty="0"/>
          </a:p>
        </p:txBody>
      </p:sp>
      <p:sp>
        <p:nvSpPr>
          <p:cNvPr id="3" name="Footer Placeholder 2"/>
          <p:cNvSpPr>
            <a:spLocks noGrp="1"/>
          </p:cNvSpPr>
          <p:nvPr>
            <p:ph type="ftr" sz="quarter" idx="11"/>
          </p:nvPr>
        </p:nvSpPr>
        <p:spPr>
          <a:xfrm>
            <a:off x="5840097" y="6407945"/>
            <a:ext cx="3134241" cy="365125"/>
          </a:xfrm>
          <a:prstGeom prst="rect">
            <a:avLst/>
          </a:prstGeom>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CE901E8-A11E-4135-8C98-7FF8630017E5}" type="slidenum">
              <a:rPr lang="en-US" smtClean="0"/>
              <a:pPr/>
              <a:t>‹#›</a:t>
            </a:fld>
            <a:endParaRPr lang="en-US" dirty="0"/>
          </a:p>
        </p:txBody>
      </p:sp>
    </p:spTree>
    <p:extLst>
      <p:ext uri="{BB962C8B-B14F-4D97-AF65-F5344CB8AC3E}">
        <p14:creationId xmlns:p14="http://schemas.microsoft.com/office/powerpoint/2010/main" val="139412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19225" y="352248"/>
            <a:ext cx="9601200" cy="668029"/>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9225" y="1828800"/>
            <a:ext cx="10277375"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6" r:id="rId6"/>
    <p:sldLayoutId id="2147483657" r:id="rId7"/>
    <p:sldLayoutId id="2147483661" r:id="rId8"/>
    <p:sldLayoutId id="214748366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cid:image001.png@01D07E78.FC4FAE0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20782" y="3104689"/>
            <a:ext cx="6751568" cy="1283516"/>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3600" b="1" dirty="0" smtClean="0">
                <a:solidFill>
                  <a:schemeClr val="tx2"/>
                </a:solidFill>
              </a:rPr>
              <a:t>Probation Department Pretrial Services</a:t>
            </a:r>
            <a:endParaRPr lang="en-US" sz="3600" b="1" dirty="0">
              <a:solidFill>
                <a:schemeClr val="tx2"/>
              </a:solidFill>
            </a:endParaRPr>
          </a:p>
        </p:txBody>
      </p:sp>
      <p:sp>
        <p:nvSpPr>
          <p:cNvPr id="9" name="Subtitle 2"/>
          <p:cNvSpPr>
            <a:spLocks noGrp="1"/>
          </p:cNvSpPr>
          <p:nvPr>
            <p:ph type="subTitle" idx="1"/>
          </p:nvPr>
        </p:nvSpPr>
        <p:spPr>
          <a:xfrm>
            <a:off x="617230" y="4440207"/>
            <a:ext cx="5661016" cy="1926502"/>
          </a:xfrm>
        </p:spPr>
        <p:txBody>
          <a:bodyPr>
            <a:noAutofit/>
          </a:bodyPr>
          <a:lstStyle/>
          <a:p>
            <a:pPr>
              <a:spcBef>
                <a:spcPts val="0"/>
              </a:spcBef>
            </a:pPr>
            <a:r>
              <a:rPr lang="en-US" sz="2800" dirty="0" smtClean="0">
                <a:solidFill>
                  <a:schemeClr val="tx2"/>
                </a:solidFill>
              </a:rPr>
              <a:t>Fernando Giraldo</a:t>
            </a:r>
          </a:p>
          <a:p>
            <a:pPr>
              <a:spcBef>
                <a:spcPts val="0"/>
              </a:spcBef>
            </a:pPr>
            <a:r>
              <a:rPr lang="en-US" sz="2800" dirty="0" smtClean="0">
                <a:solidFill>
                  <a:schemeClr val="tx2"/>
                </a:solidFill>
              </a:rPr>
              <a:t>Chief Probation Officer</a:t>
            </a:r>
          </a:p>
          <a:p>
            <a:pPr>
              <a:spcBef>
                <a:spcPts val="0"/>
              </a:spcBef>
            </a:pPr>
            <a:endParaRPr lang="en-US" sz="2800" dirty="0">
              <a:solidFill>
                <a:schemeClr val="tx2"/>
              </a:solidFill>
            </a:endParaRPr>
          </a:p>
          <a:p>
            <a:pPr>
              <a:spcBef>
                <a:spcPts val="0"/>
              </a:spcBef>
            </a:pPr>
            <a:endParaRPr lang="en-US" sz="2800" dirty="0" smtClean="0">
              <a:solidFill>
                <a:schemeClr val="tx2"/>
              </a:solidFill>
            </a:endParaRPr>
          </a:p>
          <a:p>
            <a:pPr>
              <a:spcBef>
                <a:spcPts val="0"/>
              </a:spcBef>
            </a:pPr>
            <a:r>
              <a:rPr lang="en-US" sz="2800" dirty="0" smtClean="0">
                <a:solidFill>
                  <a:schemeClr val="tx2"/>
                </a:solidFill>
              </a:rPr>
              <a:t>May 2017</a:t>
            </a:r>
            <a:endParaRPr lang="en-US" sz="2800" dirty="0">
              <a:solidFill>
                <a:schemeClr val="tx2"/>
              </a:solidFill>
            </a:endParaRPr>
          </a:p>
        </p:txBody>
      </p:sp>
      <p:sp>
        <p:nvSpPr>
          <p:cNvPr id="8" name="Picture Placeholder 7"/>
          <p:cNvSpPr>
            <a:spLocks noGrp="1"/>
          </p:cNvSpPr>
          <p:nvPr>
            <p:ph type="pic" sz="quarter" idx="10"/>
          </p:nvPr>
        </p:nvSpPr>
        <p:spPr/>
      </p:sp>
      <p:pic>
        <p:nvPicPr>
          <p:cNvPr id="1027" name="Picture 1" descr="cid:image001.png@01D07E78.FC4FAE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46677" y="1194665"/>
            <a:ext cx="14922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cision.jpg"/>
          <p:cNvPicPr>
            <a:picLocks noChangeAspect="1"/>
          </p:cNvPicPr>
          <p:nvPr/>
        </p:nvPicPr>
        <p:blipFill>
          <a:blip r:embed="rId2" cstate="print">
            <a:duotone>
              <a:schemeClr val="accent1">
                <a:shade val="45000"/>
                <a:satMod val="135000"/>
              </a:schemeClr>
              <a:prstClr val="white"/>
            </a:duotone>
          </a:blip>
          <a:stretch>
            <a:fillRect/>
          </a:stretch>
        </p:blipFill>
        <p:spPr>
          <a:xfrm>
            <a:off x="341746" y="2707894"/>
            <a:ext cx="2387600" cy="1901465"/>
          </a:xfrm>
          <a:prstGeom prst="rect">
            <a:avLst/>
          </a:prstGeom>
        </p:spPr>
      </p:pic>
      <p:sp>
        <p:nvSpPr>
          <p:cNvPr id="2" name="Content Placeholder 1"/>
          <p:cNvSpPr>
            <a:spLocks noGrp="1"/>
          </p:cNvSpPr>
          <p:nvPr>
            <p:ph idx="1"/>
          </p:nvPr>
        </p:nvSpPr>
        <p:spPr>
          <a:xfrm>
            <a:off x="2729346" y="1551712"/>
            <a:ext cx="8229600" cy="5043053"/>
          </a:xfrm>
        </p:spPr>
        <p:txBody>
          <a:bodyPr>
            <a:noAutofit/>
          </a:bodyPr>
          <a:lstStyle/>
          <a:p>
            <a:endParaRPr lang="en-US" sz="2000" dirty="0" smtClean="0"/>
          </a:p>
          <a:p>
            <a:r>
              <a:rPr lang="en-US" sz="2000" dirty="0" smtClean="0"/>
              <a:t>Provide </a:t>
            </a:r>
            <a:r>
              <a:rPr lang="en-US" sz="2000" dirty="0"/>
              <a:t>a framework  to guide release &amp; detention recommendations.</a:t>
            </a:r>
          </a:p>
          <a:p>
            <a:pPr>
              <a:buNone/>
            </a:pPr>
            <a:endParaRPr lang="en-US" sz="2000" dirty="0"/>
          </a:p>
          <a:p>
            <a:r>
              <a:rPr lang="en-US" sz="2000" dirty="0"/>
              <a:t>Identify a proposed release/detention recommendation designed to </a:t>
            </a:r>
            <a:r>
              <a:rPr lang="en-US" sz="2000" u="sng" dirty="0"/>
              <a:t>manage risk </a:t>
            </a:r>
            <a:r>
              <a:rPr lang="en-US" sz="2000" dirty="0"/>
              <a:t>identified by the PSA – Court in the most effective manner </a:t>
            </a:r>
            <a:r>
              <a:rPr lang="en-US" sz="2000" u="sng" dirty="0"/>
              <a:t>while considering  the seriousness  of the charge</a:t>
            </a:r>
            <a:r>
              <a:rPr lang="en-US" sz="2000" dirty="0"/>
              <a:t>. </a:t>
            </a:r>
          </a:p>
          <a:p>
            <a:pPr>
              <a:buNone/>
            </a:pPr>
            <a:endParaRPr lang="en-US" sz="2000" dirty="0"/>
          </a:p>
          <a:p>
            <a:r>
              <a:rPr lang="en-US" sz="2000" dirty="0"/>
              <a:t>Promote consistent  application  of release conditions.</a:t>
            </a:r>
          </a:p>
          <a:p>
            <a:pPr>
              <a:buNone/>
            </a:pPr>
            <a:endParaRPr lang="en-US" sz="2000" dirty="0"/>
          </a:p>
          <a:p>
            <a:r>
              <a:rPr lang="en-US" sz="2000" dirty="0"/>
              <a:t>Minimize dual system errors (releasing  high risk and detaining low risk defendants).</a:t>
            </a:r>
          </a:p>
          <a:p>
            <a:endParaRPr lang="en-US" sz="2000" dirty="0"/>
          </a:p>
        </p:txBody>
      </p:sp>
      <p:sp>
        <p:nvSpPr>
          <p:cNvPr id="3" name="Slide Number Placeholder 2"/>
          <p:cNvSpPr>
            <a:spLocks noGrp="1"/>
          </p:cNvSpPr>
          <p:nvPr>
            <p:ph type="sldNum" sz="quarter" idx="12"/>
          </p:nvPr>
        </p:nvSpPr>
        <p:spPr/>
        <p:txBody>
          <a:bodyPr/>
          <a:lstStyle/>
          <a:p>
            <a:fld id="{0CE901E8-A11E-4135-8C98-7FF8630017E5}" type="slidenum">
              <a:rPr lang="en-US" smtClean="0"/>
              <a:pPr/>
              <a:t>10</a:t>
            </a:fld>
            <a:endParaRPr lang="en-US" dirty="0"/>
          </a:p>
        </p:txBody>
      </p:sp>
      <p:sp>
        <p:nvSpPr>
          <p:cNvPr id="4" name="Title 3"/>
          <p:cNvSpPr>
            <a:spLocks noGrp="1"/>
          </p:cNvSpPr>
          <p:nvPr>
            <p:ph type="title"/>
          </p:nvPr>
        </p:nvSpPr>
        <p:spPr/>
        <p:txBody>
          <a:bodyPr>
            <a:normAutofit/>
          </a:bodyPr>
          <a:lstStyle/>
          <a:p>
            <a:pPr algn="ctr"/>
            <a:r>
              <a:rPr lang="en-US" dirty="0"/>
              <a:t>Decision Making Framework Goals</a:t>
            </a:r>
          </a:p>
        </p:txBody>
      </p:sp>
    </p:spTree>
    <p:extLst>
      <p:ext uri="{BB962C8B-B14F-4D97-AF65-F5344CB8AC3E}">
        <p14:creationId xmlns:p14="http://schemas.microsoft.com/office/powerpoint/2010/main" val="330626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sk.jpg"/>
          <p:cNvPicPr>
            <a:picLocks noChangeAspect="1"/>
          </p:cNvPicPr>
          <p:nvPr/>
        </p:nvPicPr>
        <p:blipFill>
          <a:blip r:embed="rId2" cstate="print"/>
          <a:stretch>
            <a:fillRect/>
          </a:stretch>
        </p:blipFill>
        <p:spPr>
          <a:xfrm>
            <a:off x="8839200" y="3429000"/>
            <a:ext cx="1828800" cy="1828800"/>
          </a:xfrm>
          <a:prstGeom prst="rect">
            <a:avLst/>
          </a:prstGeom>
        </p:spPr>
      </p:pic>
      <p:sp>
        <p:nvSpPr>
          <p:cNvPr id="2" name="Content Placeholder 1"/>
          <p:cNvSpPr>
            <a:spLocks noGrp="1"/>
          </p:cNvSpPr>
          <p:nvPr>
            <p:ph idx="1"/>
          </p:nvPr>
        </p:nvSpPr>
        <p:spPr>
          <a:xfrm>
            <a:off x="783265" y="1815508"/>
            <a:ext cx="8229600" cy="4911357"/>
          </a:xfrm>
        </p:spPr>
        <p:txBody>
          <a:bodyPr>
            <a:noAutofit/>
          </a:bodyPr>
          <a:lstStyle/>
          <a:p>
            <a:pPr>
              <a:buNone/>
            </a:pPr>
            <a:r>
              <a:rPr lang="en-US" sz="2000" dirty="0"/>
              <a:t>Guides recommendations intended to:</a:t>
            </a:r>
          </a:p>
          <a:p>
            <a:pPr>
              <a:buNone/>
            </a:pPr>
            <a:endParaRPr lang="en-US" sz="2000" dirty="0"/>
          </a:p>
          <a:p>
            <a:pPr marL="228600" lvl="1"/>
            <a:r>
              <a:rPr lang="en-US" dirty="0"/>
              <a:t>Detain, when allowable, highest risk defendants;</a:t>
            </a:r>
          </a:p>
          <a:p>
            <a:pPr marL="228600" lvl="1"/>
            <a:endParaRPr lang="en-US" dirty="0"/>
          </a:p>
          <a:p>
            <a:pPr marL="228600" lvl="1"/>
            <a:r>
              <a:rPr lang="en-US" dirty="0"/>
              <a:t>Release  moderate  risk defendants with interventions and services targeted to mitigate risk.  </a:t>
            </a:r>
            <a:endParaRPr lang="en-US" dirty="0" smtClean="0"/>
          </a:p>
          <a:p>
            <a:pPr marL="502920" lvl="2"/>
            <a:r>
              <a:rPr lang="en-US" b="1" dirty="0" smtClean="0"/>
              <a:t>Why</a:t>
            </a:r>
            <a:r>
              <a:rPr lang="en-US" dirty="0"/>
              <a:t>:  Moderate  and higher risk defendants  who were required to participate  in supervised pretrial pending trial </a:t>
            </a:r>
            <a:r>
              <a:rPr lang="en-US" dirty="0" smtClean="0"/>
              <a:t>were more </a:t>
            </a:r>
            <a:r>
              <a:rPr lang="en-US" dirty="0"/>
              <a:t>likely to succeed pending trial.</a:t>
            </a:r>
          </a:p>
          <a:p>
            <a:pPr marL="228600" lvl="1"/>
            <a:endParaRPr lang="en-US" dirty="0"/>
          </a:p>
          <a:p>
            <a:pPr marL="228600" lvl="1"/>
            <a:r>
              <a:rPr lang="en-US" dirty="0"/>
              <a:t>Release low risk defendants with minimal or no conditions.  </a:t>
            </a:r>
            <a:r>
              <a:rPr lang="en-US" b="1" dirty="0"/>
              <a:t>Why:  </a:t>
            </a:r>
            <a:r>
              <a:rPr lang="en-US" dirty="0"/>
              <a:t>Lower risk defendants  who were required to participate in supervised pretrial pending trial were more likely to fail pending trial.</a:t>
            </a:r>
          </a:p>
          <a:p>
            <a:pPr>
              <a:buNone/>
            </a:pPr>
            <a:endParaRPr lang="en-US" sz="2000" dirty="0"/>
          </a:p>
          <a:p>
            <a:pPr lvl="1"/>
            <a:endParaRPr lang="en-US" dirty="0"/>
          </a:p>
          <a:p>
            <a:endParaRPr lang="en-US" sz="2000" dirty="0"/>
          </a:p>
        </p:txBody>
      </p:sp>
      <p:sp>
        <p:nvSpPr>
          <p:cNvPr id="3" name="Slide Number Placeholder 2"/>
          <p:cNvSpPr>
            <a:spLocks noGrp="1"/>
          </p:cNvSpPr>
          <p:nvPr>
            <p:ph type="sldNum" sz="quarter" idx="12"/>
          </p:nvPr>
        </p:nvSpPr>
        <p:spPr/>
        <p:txBody>
          <a:bodyPr/>
          <a:lstStyle/>
          <a:p>
            <a:fld id="{0CE901E8-A11E-4135-8C98-7FF8630017E5}" type="slidenum">
              <a:rPr lang="en-US" smtClean="0"/>
              <a:pPr/>
              <a:t>11</a:t>
            </a:fld>
            <a:endParaRPr lang="en-US" dirty="0"/>
          </a:p>
        </p:txBody>
      </p:sp>
      <p:sp>
        <p:nvSpPr>
          <p:cNvPr id="4" name="Title 3"/>
          <p:cNvSpPr>
            <a:spLocks noGrp="1"/>
          </p:cNvSpPr>
          <p:nvPr>
            <p:ph type="title"/>
          </p:nvPr>
        </p:nvSpPr>
        <p:spPr/>
        <p:txBody>
          <a:bodyPr>
            <a:normAutofit/>
          </a:bodyPr>
          <a:lstStyle/>
          <a:p>
            <a:pPr algn="ctr"/>
            <a:r>
              <a:rPr lang="en-US" sz="2800" dirty="0"/>
              <a:t>Decision Making Framework Guidelines</a:t>
            </a:r>
          </a:p>
        </p:txBody>
      </p:sp>
    </p:spTree>
    <p:extLst>
      <p:ext uri="{BB962C8B-B14F-4D97-AF65-F5344CB8AC3E}">
        <p14:creationId xmlns:p14="http://schemas.microsoft.com/office/powerpoint/2010/main" val="242276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E901E8-A11E-4135-8C98-7FF8630017E5}" type="slidenum">
              <a:rPr lang="en-US" smtClean="0"/>
              <a:pPr/>
              <a:t>12</a:t>
            </a:fld>
            <a:endParaRPr lang="en-US" dirty="0"/>
          </a:p>
        </p:txBody>
      </p:sp>
      <p:graphicFrame>
        <p:nvGraphicFramePr>
          <p:cNvPr id="5" name="Object 4"/>
          <p:cNvGraphicFramePr>
            <a:graphicFrameLocks noChangeAspect="1"/>
          </p:cNvGraphicFramePr>
          <p:nvPr/>
        </p:nvGraphicFramePr>
        <p:xfrm>
          <a:off x="3124201" y="152401"/>
          <a:ext cx="4987713" cy="6454487"/>
        </p:xfrm>
        <a:graphic>
          <a:graphicData uri="http://schemas.openxmlformats.org/presentationml/2006/ole">
            <mc:AlternateContent xmlns:mc="http://schemas.openxmlformats.org/markup-compatibility/2006">
              <mc:Choice xmlns:v="urn:schemas-microsoft-com:vml" Requires="v">
                <p:oleObj spid="_x0000_s2055" name="Acrobat Document" r:id="rId3" imgW="7776720" imgH="10046880" progId="AcroExch.Document.7">
                  <p:embed/>
                </p:oleObj>
              </mc:Choice>
              <mc:Fallback>
                <p:oleObj name="Acrobat Document" r:id="rId3" imgW="7776720" imgH="1004688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1" y="152401"/>
                        <a:ext cx="4987713" cy="645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Line Callout 1 3"/>
          <p:cNvSpPr/>
          <p:nvPr/>
        </p:nvSpPr>
        <p:spPr>
          <a:xfrm>
            <a:off x="8534400" y="1295400"/>
            <a:ext cx="1676400" cy="2057400"/>
          </a:xfrm>
          <a:prstGeom prst="borderCallout1">
            <a:avLst>
              <a:gd name="adj1" fmla="val 51980"/>
              <a:gd name="adj2" fmla="val -15238"/>
              <a:gd name="adj3" fmla="val 78442"/>
              <a:gd name="adj4" fmla="val -37809"/>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DMF One Pager</a:t>
            </a:r>
          </a:p>
          <a:p>
            <a:pPr algn="ctr"/>
            <a:r>
              <a:rPr lang="en-US" dirty="0"/>
              <a:t>(front) </a:t>
            </a:r>
          </a:p>
        </p:txBody>
      </p:sp>
      <p:sp>
        <p:nvSpPr>
          <p:cNvPr id="2" name="TextBox 1"/>
          <p:cNvSpPr txBox="1"/>
          <p:nvPr/>
        </p:nvSpPr>
        <p:spPr>
          <a:xfrm>
            <a:off x="8242126" y="4069140"/>
            <a:ext cx="2294906" cy="1754326"/>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5400000" scaled="1"/>
            <a:tileRect/>
          </a:gradFill>
        </p:spPr>
        <p:txBody>
          <a:bodyPr wrap="square" rtlCol="0">
            <a:spAutoFit/>
          </a:bodyPr>
          <a:lstStyle/>
          <a:p>
            <a:r>
              <a:rPr lang="en-US" sz="1200" dirty="0"/>
              <a:t>Changes have been made to expand the ISOR recommendations to more cases (no longer requiring an underride), leaving “Detain” as for only the perimeter cases levels of the DMF (this is supported by LJAF and is in line with national trends)</a:t>
            </a:r>
          </a:p>
        </p:txBody>
      </p:sp>
      <p:cxnSp>
        <p:nvCxnSpPr>
          <p:cNvPr id="8" name="Straight Arrow Connector 7"/>
          <p:cNvCxnSpPr/>
          <p:nvPr/>
        </p:nvCxnSpPr>
        <p:spPr>
          <a:xfrm flipH="1" flipV="1">
            <a:off x="7696200" y="3733800"/>
            <a:ext cx="533400" cy="6858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086600" y="3962400"/>
            <a:ext cx="1143000" cy="4572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stretch>
            <a:fillRect/>
          </a:stretch>
        </p:blipFill>
        <p:spPr>
          <a:xfrm>
            <a:off x="6029326" y="3717240"/>
            <a:ext cx="609600" cy="159434"/>
          </a:xfrm>
          <a:prstGeom prst="rect">
            <a:avLst/>
          </a:prstGeom>
        </p:spPr>
      </p:pic>
      <p:pic>
        <p:nvPicPr>
          <p:cNvPr id="12" name="Picture 11"/>
          <p:cNvPicPr>
            <a:picLocks noChangeAspect="1"/>
          </p:cNvPicPr>
          <p:nvPr/>
        </p:nvPicPr>
        <p:blipFill>
          <a:blip r:embed="rId5"/>
          <a:stretch>
            <a:fillRect/>
          </a:stretch>
        </p:blipFill>
        <p:spPr>
          <a:xfrm>
            <a:off x="6648452" y="3574366"/>
            <a:ext cx="609600" cy="159434"/>
          </a:xfrm>
          <a:prstGeom prst="rect">
            <a:avLst/>
          </a:prstGeom>
        </p:spPr>
      </p:pic>
      <p:pic>
        <p:nvPicPr>
          <p:cNvPr id="13" name="Picture 12"/>
          <p:cNvPicPr>
            <a:picLocks noChangeAspect="1"/>
          </p:cNvPicPr>
          <p:nvPr/>
        </p:nvPicPr>
        <p:blipFill>
          <a:blip r:embed="rId5"/>
          <a:stretch>
            <a:fillRect/>
          </a:stretch>
        </p:blipFill>
        <p:spPr>
          <a:xfrm>
            <a:off x="6648444" y="3726766"/>
            <a:ext cx="609600" cy="159434"/>
          </a:xfrm>
          <a:prstGeom prst="rect">
            <a:avLst/>
          </a:prstGeom>
        </p:spPr>
      </p:pic>
    </p:spTree>
    <p:extLst>
      <p:ext uri="{BB962C8B-B14F-4D97-AF65-F5344CB8AC3E}">
        <p14:creationId xmlns:p14="http://schemas.microsoft.com/office/powerpoint/2010/main" val="1417718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E901E8-A11E-4135-8C98-7FF8630017E5}" type="slidenum">
              <a:rPr lang="en-US" smtClean="0"/>
              <a:pPr/>
              <a:t>13</a:t>
            </a:fld>
            <a:endParaRPr lang="en-US" dirty="0"/>
          </a:p>
        </p:txBody>
      </p:sp>
      <p:graphicFrame>
        <p:nvGraphicFramePr>
          <p:cNvPr id="3" name="Object 2"/>
          <p:cNvGraphicFramePr>
            <a:graphicFrameLocks noChangeAspect="1"/>
          </p:cNvGraphicFramePr>
          <p:nvPr/>
        </p:nvGraphicFramePr>
        <p:xfrm>
          <a:off x="2895600" y="152400"/>
          <a:ext cx="4953000" cy="6409566"/>
        </p:xfrm>
        <a:graphic>
          <a:graphicData uri="http://schemas.openxmlformats.org/presentationml/2006/ole">
            <mc:AlternateContent xmlns:mc="http://schemas.openxmlformats.org/markup-compatibility/2006">
              <mc:Choice xmlns:v="urn:schemas-microsoft-com:vml" Requires="v">
                <p:oleObj spid="_x0000_s3079" name="Acrobat Document" r:id="rId4" imgW="7776720" imgH="10046880" progId="AcroExch.Document.7">
                  <p:embed/>
                </p:oleObj>
              </mc:Choice>
              <mc:Fallback>
                <p:oleObj name="Acrobat Document" r:id="rId4" imgW="7776720" imgH="1004688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52400"/>
                        <a:ext cx="4953000" cy="6409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Line Callout 1 3"/>
          <p:cNvSpPr/>
          <p:nvPr/>
        </p:nvSpPr>
        <p:spPr>
          <a:xfrm>
            <a:off x="8534400" y="1295400"/>
            <a:ext cx="1676400" cy="2057400"/>
          </a:xfrm>
          <a:prstGeom prst="borderCallout1">
            <a:avLst>
              <a:gd name="adj1" fmla="val 51980"/>
              <a:gd name="adj2" fmla="val -15238"/>
              <a:gd name="adj3" fmla="val 78442"/>
              <a:gd name="adj4" fmla="val -37809"/>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DMF One Pager</a:t>
            </a:r>
          </a:p>
          <a:p>
            <a:pPr algn="ctr"/>
            <a:r>
              <a:rPr lang="en-US" dirty="0"/>
              <a:t>(back) </a:t>
            </a:r>
          </a:p>
        </p:txBody>
      </p:sp>
    </p:spTree>
    <p:extLst>
      <p:ext uri="{BB962C8B-B14F-4D97-AF65-F5344CB8AC3E}">
        <p14:creationId xmlns:p14="http://schemas.microsoft.com/office/powerpoint/2010/main" val="4028081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ail.png"/>
          <p:cNvPicPr>
            <a:picLocks noChangeAspect="1"/>
          </p:cNvPicPr>
          <p:nvPr/>
        </p:nvPicPr>
        <p:blipFill>
          <a:blip r:embed="rId3" cstate="print">
            <a:duotone>
              <a:schemeClr val="bg2">
                <a:shade val="45000"/>
                <a:satMod val="135000"/>
              </a:schemeClr>
              <a:prstClr val="white"/>
            </a:duotone>
          </a:blip>
          <a:stretch>
            <a:fillRect/>
          </a:stretch>
        </p:blipFill>
        <p:spPr>
          <a:xfrm>
            <a:off x="8430492" y="4883729"/>
            <a:ext cx="1879203" cy="1879203"/>
          </a:xfrm>
          <a:prstGeom prst="rect">
            <a:avLst/>
          </a:prstGeom>
        </p:spPr>
      </p:pic>
      <p:sp>
        <p:nvSpPr>
          <p:cNvPr id="2" name="Content Placeholder 1"/>
          <p:cNvSpPr>
            <a:spLocks noGrp="1"/>
          </p:cNvSpPr>
          <p:nvPr>
            <p:ph idx="1"/>
          </p:nvPr>
        </p:nvSpPr>
        <p:spPr/>
        <p:txBody>
          <a:bodyPr>
            <a:normAutofit fontScale="55000" lnSpcReduction="20000"/>
          </a:bodyPr>
          <a:lstStyle/>
          <a:p>
            <a:pPr lvl="0"/>
            <a:r>
              <a:rPr lang="en-US" sz="2900" dirty="0"/>
              <a:t>Own Recognizance (OR)</a:t>
            </a:r>
          </a:p>
          <a:p>
            <a:pPr lvl="0">
              <a:buNone/>
            </a:pPr>
            <a:endParaRPr lang="en-US" sz="2900" dirty="0"/>
          </a:p>
          <a:p>
            <a:pPr lvl="0"/>
            <a:r>
              <a:rPr lang="en-US" sz="2900" dirty="0"/>
              <a:t>Release with Conditions</a:t>
            </a:r>
          </a:p>
          <a:p>
            <a:pPr lvl="0">
              <a:buNone/>
            </a:pPr>
            <a:endParaRPr lang="en-US" sz="2900" dirty="0"/>
          </a:p>
          <a:p>
            <a:pPr lvl="1"/>
            <a:r>
              <a:rPr lang="en-US" sz="2900" dirty="0"/>
              <a:t>OR with Conditions (including Alcohol Detection Monitoring Only)</a:t>
            </a:r>
          </a:p>
          <a:p>
            <a:pPr lvl="1">
              <a:buNone/>
            </a:pPr>
            <a:endParaRPr lang="en-US" sz="2900" dirty="0"/>
          </a:p>
          <a:p>
            <a:pPr lvl="1"/>
            <a:r>
              <a:rPr lang="en-US" sz="2900" dirty="0"/>
              <a:t>Supervised OR (SOR)</a:t>
            </a:r>
          </a:p>
          <a:p>
            <a:pPr lvl="1">
              <a:buNone/>
            </a:pPr>
            <a:endParaRPr lang="en-US" sz="2900" dirty="0"/>
          </a:p>
          <a:p>
            <a:pPr lvl="1"/>
            <a:r>
              <a:rPr lang="en-US" sz="2900" dirty="0"/>
              <a:t>Intensive Supervised OR (ISOR) – includes electronic monitoring and/or alcohol detection monitoring.</a:t>
            </a:r>
          </a:p>
          <a:p>
            <a:pPr lvl="2"/>
            <a:r>
              <a:rPr lang="en-US" sz="2700" dirty="0"/>
              <a:t>Staff now trained in the use of GPS,  in addition to traditional home detention</a:t>
            </a:r>
          </a:p>
          <a:p>
            <a:pPr lvl="1"/>
            <a:endParaRPr lang="en-US" sz="2900" dirty="0"/>
          </a:p>
          <a:p>
            <a:pPr lvl="0"/>
            <a:r>
              <a:rPr lang="en-US" sz="2900" dirty="0"/>
              <a:t>Release Not Recommended (Detain)</a:t>
            </a:r>
          </a:p>
          <a:p>
            <a:endParaRPr lang="en-US" dirty="0"/>
          </a:p>
        </p:txBody>
      </p:sp>
      <p:sp>
        <p:nvSpPr>
          <p:cNvPr id="3" name="Slide Number Placeholder 2"/>
          <p:cNvSpPr>
            <a:spLocks noGrp="1"/>
          </p:cNvSpPr>
          <p:nvPr>
            <p:ph type="sldNum" sz="quarter" idx="12"/>
          </p:nvPr>
        </p:nvSpPr>
        <p:spPr/>
        <p:txBody>
          <a:bodyPr/>
          <a:lstStyle/>
          <a:p>
            <a:fld id="{0CE901E8-A11E-4135-8C98-7FF8630017E5}" type="slidenum">
              <a:rPr lang="en-US" smtClean="0"/>
              <a:pPr/>
              <a:t>14</a:t>
            </a:fld>
            <a:endParaRPr lang="en-US" dirty="0"/>
          </a:p>
        </p:txBody>
      </p:sp>
      <p:sp>
        <p:nvSpPr>
          <p:cNvPr id="4" name="Title 3"/>
          <p:cNvSpPr>
            <a:spLocks noGrp="1"/>
          </p:cNvSpPr>
          <p:nvPr>
            <p:ph type="title"/>
          </p:nvPr>
        </p:nvSpPr>
        <p:spPr/>
        <p:txBody>
          <a:bodyPr>
            <a:normAutofit/>
          </a:bodyPr>
          <a:lstStyle/>
          <a:p>
            <a:r>
              <a:rPr lang="en-US" sz="4400" dirty="0"/>
              <a:t>Release Types</a:t>
            </a:r>
            <a:endParaRPr lang="en-US" dirty="0"/>
          </a:p>
        </p:txBody>
      </p:sp>
      <p:pic>
        <p:nvPicPr>
          <p:cNvPr id="6" name="Picture 5" descr="free.jpg"/>
          <p:cNvPicPr>
            <a:picLocks noChangeAspect="1"/>
          </p:cNvPicPr>
          <p:nvPr/>
        </p:nvPicPr>
        <p:blipFill>
          <a:blip r:embed="rId4" cstate="print">
            <a:duotone>
              <a:schemeClr val="accent4">
                <a:shade val="45000"/>
                <a:satMod val="135000"/>
              </a:schemeClr>
              <a:prstClr val="white"/>
            </a:duotone>
          </a:blip>
          <a:stretch>
            <a:fillRect/>
          </a:stretch>
        </p:blipFill>
        <p:spPr>
          <a:xfrm>
            <a:off x="8135224" y="1863375"/>
            <a:ext cx="1973580" cy="1548647"/>
          </a:xfrm>
          <a:prstGeom prst="rect">
            <a:avLst/>
          </a:prstGeom>
        </p:spPr>
      </p:pic>
    </p:spTree>
    <p:extLst>
      <p:ext uri="{BB962C8B-B14F-4D97-AF65-F5344CB8AC3E}">
        <p14:creationId xmlns:p14="http://schemas.microsoft.com/office/powerpoint/2010/main" val="4913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19053871"/>
              </p:ext>
            </p:extLst>
          </p:nvPr>
        </p:nvGraphicFramePr>
        <p:xfrm>
          <a:off x="1932709" y="2069956"/>
          <a:ext cx="8229600" cy="3776662"/>
        </p:xfrm>
        <a:graphic>
          <a:graphicData uri="http://schemas.openxmlformats.org/drawingml/2006/table">
            <a:tbl>
              <a:tblPr firstRow="1" bandRow="1">
                <a:tableStyleId>{5C22544A-7EE6-4342-B048-85BDC9FD1C3A}</a:tableStyleId>
              </a:tblPr>
              <a:tblGrid>
                <a:gridCol w="1371600"/>
                <a:gridCol w="1920240"/>
                <a:gridCol w="2346960"/>
                <a:gridCol w="2590800"/>
              </a:tblGrid>
              <a:tr h="13329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rPr>
                        <a:t>Supervision Categories</a:t>
                      </a:r>
                      <a:endParaRPr lang="en-US" sz="1200" dirty="0" smtClean="0">
                        <a:latin typeface="Times New Roman"/>
                        <a:ea typeface="Times New Roman"/>
                      </a:endParaRPr>
                    </a:p>
                    <a:p>
                      <a:pPr marL="0" marR="0" algn="ctr">
                        <a:spcBef>
                          <a:spcPts val="0"/>
                        </a:spcBef>
                        <a:spcAft>
                          <a:spcPts val="0"/>
                        </a:spcAft>
                      </a:pPr>
                      <a:endParaRPr lang="en-US" sz="1100" dirty="0">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400" b="1" dirty="0" smtClean="0">
                        <a:solidFill>
                          <a:srgbClr val="0000FF"/>
                        </a:solidFill>
                        <a:latin typeface="Arial"/>
                        <a:ea typeface="Times New Roman"/>
                      </a:endParaRPr>
                    </a:p>
                    <a:p>
                      <a:pPr marL="0" marR="0" algn="ctr">
                        <a:spcBef>
                          <a:spcPts val="0"/>
                        </a:spcBef>
                        <a:spcAft>
                          <a:spcPts val="0"/>
                        </a:spcAft>
                      </a:pPr>
                      <a:r>
                        <a:rPr lang="en-US" sz="1400" b="1" dirty="0" smtClean="0">
                          <a:solidFill>
                            <a:srgbClr val="0000FF"/>
                          </a:solidFill>
                          <a:latin typeface="Arial"/>
                          <a:ea typeface="Times New Roman"/>
                        </a:rPr>
                        <a:t>LOW</a:t>
                      </a:r>
                      <a:endParaRPr lang="en-US" sz="1400" dirty="0">
                        <a:latin typeface="Times New Roman"/>
                        <a:ea typeface="Times New Roman"/>
                      </a:endParaRPr>
                    </a:p>
                    <a:p>
                      <a:pPr marL="0" marR="0" algn="ctr">
                        <a:spcBef>
                          <a:spcPts val="0"/>
                        </a:spcBef>
                        <a:spcAft>
                          <a:spcPts val="0"/>
                        </a:spcAft>
                      </a:pPr>
                      <a:endParaRPr lang="en-US" sz="1400" b="1" dirty="0" smtClean="0">
                        <a:latin typeface="Arial"/>
                        <a:ea typeface="Times New Roman"/>
                      </a:endParaRPr>
                    </a:p>
                    <a:p>
                      <a:pPr marL="0" marR="0" algn="ctr">
                        <a:spcBef>
                          <a:spcPts val="0"/>
                        </a:spcBef>
                        <a:spcAft>
                          <a:spcPts val="0"/>
                        </a:spcAft>
                      </a:pPr>
                      <a:r>
                        <a:rPr lang="en-US" sz="1400" b="1" dirty="0" smtClean="0">
                          <a:latin typeface="Arial"/>
                          <a:ea typeface="Times New Roman"/>
                        </a:rPr>
                        <a:t>OR </a:t>
                      </a:r>
                      <a:r>
                        <a:rPr lang="en-US" sz="1400" b="1" dirty="0">
                          <a:latin typeface="Arial"/>
                          <a:ea typeface="Times New Roman"/>
                        </a:rPr>
                        <a:t>&amp; </a:t>
                      </a:r>
                      <a:endParaRPr lang="en-US" sz="1400" b="1" dirty="0" smtClean="0">
                        <a:latin typeface="Arial"/>
                        <a:ea typeface="Times New Roman"/>
                      </a:endParaRPr>
                    </a:p>
                    <a:p>
                      <a:pPr marL="0" marR="0" algn="ctr">
                        <a:spcBef>
                          <a:spcPts val="0"/>
                        </a:spcBef>
                        <a:spcAft>
                          <a:spcPts val="0"/>
                        </a:spcAft>
                      </a:pPr>
                      <a:r>
                        <a:rPr lang="en-US" sz="1400" b="1" dirty="0" smtClean="0">
                          <a:latin typeface="Arial"/>
                          <a:ea typeface="Times New Roman"/>
                        </a:rPr>
                        <a:t>OR </a:t>
                      </a:r>
                      <a:r>
                        <a:rPr lang="en-US" sz="1400" b="1" dirty="0">
                          <a:latin typeface="Arial"/>
                          <a:ea typeface="Times New Roman"/>
                        </a:rPr>
                        <a:t>with </a:t>
                      </a:r>
                      <a:r>
                        <a:rPr lang="en-US" sz="1400" b="1" dirty="0" smtClean="0">
                          <a:latin typeface="Arial"/>
                          <a:ea typeface="Times New Roman"/>
                        </a:rPr>
                        <a:t>Conditions</a:t>
                      </a:r>
                      <a:endParaRPr lang="en-US" sz="1400" dirty="0">
                        <a:latin typeface="Times New Roman"/>
                        <a:ea typeface="Times New Roman"/>
                      </a:endParaRPr>
                    </a:p>
                  </a:txBody>
                  <a:tcPr marL="68580" marR="68580" marT="0" marB="0"/>
                </a:tc>
                <a:tc>
                  <a:txBody>
                    <a:bodyPr/>
                    <a:lstStyle/>
                    <a:p>
                      <a:pPr marL="0" marR="0" algn="ctr">
                        <a:spcBef>
                          <a:spcPts val="0"/>
                        </a:spcBef>
                        <a:spcAft>
                          <a:spcPts val="0"/>
                        </a:spcAft>
                      </a:pPr>
                      <a:endParaRPr lang="en-US" sz="1400" b="1" dirty="0" smtClean="0">
                        <a:solidFill>
                          <a:srgbClr val="0000FF"/>
                        </a:solidFill>
                        <a:latin typeface="Arial"/>
                        <a:ea typeface="Times New Roman"/>
                      </a:endParaRPr>
                    </a:p>
                    <a:p>
                      <a:pPr marL="0" marR="0" algn="ctr">
                        <a:spcBef>
                          <a:spcPts val="0"/>
                        </a:spcBef>
                        <a:spcAft>
                          <a:spcPts val="0"/>
                        </a:spcAft>
                      </a:pPr>
                      <a:r>
                        <a:rPr lang="en-US" sz="1400" b="1" dirty="0" smtClean="0">
                          <a:solidFill>
                            <a:srgbClr val="0000FF"/>
                          </a:solidFill>
                          <a:latin typeface="Arial"/>
                          <a:ea typeface="Times New Roman"/>
                        </a:rPr>
                        <a:t>MODERATE</a:t>
                      </a:r>
                      <a:endParaRPr lang="en-US" sz="1400" dirty="0">
                        <a:latin typeface="Times New Roman"/>
                        <a:ea typeface="Times New Roman"/>
                      </a:endParaRPr>
                    </a:p>
                    <a:p>
                      <a:pPr marL="0" marR="0" algn="ctr">
                        <a:spcBef>
                          <a:spcPts val="0"/>
                        </a:spcBef>
                        <a:spcAft>
                          <a:spcPts val="0"/>
                        </a:spcAft>
                      </a:pPr>
                      <a:endParaRPr lang="en-US" sz="1400" b="1" dirty="0" smtClean="0">
                        <a:latin typeface="Arial"/>
                        <a:ea typeface="Times New Roman"/>
                      </a:endParaRPr>
                    </a:p>
                    <a:p>
                      <a:pPr marL="0" marR="0" algn="ctr">
                        <a:spcBef>
                          <a:spcPts val="0"/>
                        </a:spcBef>
                        <a:spcAft>
                          <a:spcPts val="0"/>
                        </a:spcAft>
                      </a:pPr>
                      <a:r>
                        <a:rPr lang="en-US" sz="1400" b="1" dirty="0" smtClean="0">
                          <a:latin typeface="Arial"/>
                          <a:ea typeface="Times New Roman"/>
                        </a:rPr>
                        <a:t>SUPERVISED OWN RECOGNIZANCE</a:t>
                      </a:r>
                      <a:endParaRPr lang="en-US" sz="1400" dirty="0">
                        <a:latin typeface="Times New Roman"/>
                        <a:ea typeface="Times New Roman"/>
                      </a:endParaRPr>
                    </a:p>
                  </a:txBody>
                  <a:tcPr marL="68580" marR="68580" marT="0" marB="0"/>
                </a:tc>
                <a:tc>
                  <a:txBody>
                    <a:bodyPr/>
                    <a:lstStyle/>
                    <a:p>
                      <a:pPr marL="0" marR="0" algn="ctr">
                        <a:spcBef>
                          <a:spcPts val="0"/>
                        </a:spcBef>
                        <a:spcAft>
                          <a:spcPts val="0"/>
                        </a:spcAft>
                      </a:pPr>
                      <a:endParaRPr lang="en-US" sz="1400" b="1" dirty="0" smtClean="0">
                        <a:solidFill>
                          <a:srgbClr val="0000FF"/>
                        </a:solidFill>
                        <a:latin typeface="Arial"/>
                        <a:ea typeface="Times New Roman"/>
                      </a:endParaRPr>
                    </a:p>
                    <a:p>
                      <a:pPr marL="0" marR="0" algn="ctr">
                        <a:spcBef>
                          <a:spcPts val="0"/>
                        </a:spcBef>
                        <a:spcAft>
                          <a:spcPts val="0"/>
                        </a:spcAft>
                      </a:pPr>
                      <a:r>
                        <a:rPr lang="en-US" sz="1400" b="1" dirty="0" smtClean="0">
                          <a:solidFill>
                            <a:srgbClr val="0000FF"/>
                          </a:solidFill>
                          <a:latin typeface="Arial"/>
                          <a:ea typeface="Times New Roman"/>
                        </a:rPr>
                        <a:t>HIGH</a:t>
                      </a:r>
                      <a:endParaRPr lang="en-US" sz="1400" dirty="0">
                        <a:latin typeface="Times New Roman"/>
                        <a:ea typeface="Times New Roman"/>
                      </a:endParaRPr>
                    </a:p>
                    <a:p>
                      <a:pPr marL="0" marR="0" algn="ctr">
                        <a:spcBef>
                          <a:spcPts val="0"/>
                        </a:spcBef>
                        <a:spcAft>
                          <a:spcPts val="0"/>
                        </a:spcAft>
                      </a:pPr>
                      <a:endParaRPr lang="en-US" sz="1400" b="1" dirty="0" smtClean="0">
                        <a:latin typeface="Arial"/>
                        <a:ea typeface="Times New Roman"/>
                      </a:endParaRPr>
                    </a:p>
                    <a:p>
                      <a:pPr marL="0" marR="0" algn="ctr">
                        <a:spcBef>
                          <a:spcPts val="0"/>
                        </a:spcBef>
                        <a:spcAft>
                          <a:spcPts val="0"/>
                        </a:spcAft>
                      </a:pPr>
                      <a:r>
                        <a:rPr lang="en-US" sz="1400" b="1" dirty="0" smtClean="0">
                          <a:latin typeface="Arial"/>
                          <a:ea typeface="Times New Roman"/>
                        </a:rPr>
                        <a:t>INTENSIVE</a:t>
                      </a:r>
                    </a:p>
                    <a:p>
                      <a:pPr marL="0" marR="0" algn="ctr">
                        <a:spcBef>
                          <a:spcPts val="0"/>
                        </a:spcBef>
                        <a:spcAft>
                          <a:spcPts val="0"/>
                        </a:spcAft>
                      </a:pPr>
                      <a:r>
                        <a:rPr lang="en-US" sz="1400" b="1" baseline="0" dirty="0" smtClean="0">
                          <a:latin typeface="Arial"/>
                          <a:ea typeface="Times New Roman"/>
                        </a:rPr>
                        <a:t>SUPERVISED OR</a:t>
                      </a:r>
                      <a:endParaRPr lang="en-US" sz="1400" dirty="0">
                        <a:latin typeface="Times New Roman"/>
                        <a:ea typeface="Times New Roman"/>
                      </a:endParaRPr>
                    </a:p>
                  </a:txBody>
                  <a:tcPr marL="68580" marR="68580" marT="0" marB="0"/>
                </a:tc>
              </a:tr>
              <a:tr h="2443688">
                <a:tc>
                  <a:txBody>
                    <a:bodyPr/>
                    <a:lstStyle/>
                    <a:p>
                      <a:pPr marL="0" marR="0" algn="ctr">
                        <a:spcBef>
                          <a:spcPts val="0"/>
                        </a:spcBef>
                        <a:spcAft>
                          <a:spcPts val="0"/>
                        </a:spcAft>
                      </a:pPr>
                      <a:r>
                        <a:rPr lang="en-US" sz="1200" b="1" dirty="0">
                          <a:latin typeface="Arial"/>
                          <a:ea typeface="Times New Roman"/>
                        </a:rPr>
                        <a:t>Supervision</a:t>
                      </a:r>
                      <a:endParaRPr lang="en-US" sz="1200" dirty="0">
                        <a:latin typeface="Times New Roman"/>
                        <a:ea typeface="Times New Roman"/>
                      </a:endParaRPr>
                    </a:p>
                    <a:p>
                      <a:pPr marL="0" marR="0" algn="ctr">
                        <a:spcBef>
                          <a:spcPts val="0"/>
                        </a:spcBef>
                        <a:spcAft>
                          <a:spcPts val="0"/>
                        </a:spcAft>
                      </a:pPr>
                      <a:r>
                        <a:rPr lang="en-US" sz="1200" b="1" dirty="0">
                          <a:latin typeface="Arial"/>
                          <a:ea typeface="Times New Roman"/>
                        </a:rPr>
                        <a:t>Standards</a:t>
                      </a:r>
                      <a:endParaRPr lang="en-US" sz="12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rPr>
                        <a:t>Report by telephone 1x/week</a:t>
                      </a:r>
                      <a:endParaRPr lang="en-US" sz="1200" dirty="0">
                        <a:latin typeface="Times New Roman"/>
                        <a:ea typeface="Times New Roman"/>
                      </a:endParaRPr>
                    </a:p>
                    <a:p>
                      <a:pPr marL="0" marR="0" algn="ctr">
                        <a:spcBef>
                          <a:spcPts val="0"/>
                        </a:spcBef>
                        <a:spcAft>
                          <a:spcPts val="0"/>
                        </a:spcAft>
                      </a:pPr>
                      <a:r>
                        <a:rPr lang="en-US" sz="1200" dirty="0">
                          <a:latin typeface="Arial"/>
                          <a:ea typeface="Times New Roman"/>
                        </a:rPr>
                        <a:t>Report in person after each court appearance</a:t>
                      </a:r>
                      <a:endParaRPr lang="en-US" sz="12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rPr>
                        <a:t>Report by telephone 1x/week</a:t>
                      </a:r>
                      <a:endParaRPr lang="en-US" sz="1200" dirty="0">
                        <a:latin typeface="Times New Roman"/>
                        <a:ea typeface="Times New Roman"/>
                      </a:endParaRPr>
                    </a:p>
                    <a:p>
                      <a:pPr marL="0" marR="0" algn="ctr">
                        <a:spcBef>
                          <a:spcPts val="0"/>
                        </a:spcBef>
                        <a:spcAft>
                          <a:spcPts val="0"/>
                        </a:spcAft>
                      </a:pPr>
                      <a:r>
                        <a:rPr lang="en-US" sz="1200" dirty="0">
                          <a:latin typeface="Arial"/>
                          <a:ea typeface="Times New Roman"/>
                        </a:rPr>
                        <a:t>Report in person after each court appearance</a:t>
                      </a:r>
                      <a:endParaRPr lang="en-US" sz="1200" dirty="0">
                        <a:latin typeface="Times New Roman"/>
                        <a:ea typeface="Times New Roman"/>
                      </a:endParaRPr>
                    </a:p>
                    <a:p>
                      <a:pPr marL="0" marR="0" algn="ctr">
                        <a:spcBef>
                          <a:spcPts val="0"/>
                        </a:spcBef>
                        <a:spcAft>
                          <a:spcPts val="0"/>
                        </a:spcAft>
                      </a:pPr>
                      <a:r>
                        <a:rPr lang="en-US" sz="1200" dirty="0">
                          <a:latin typeface="Arial"/>
                          <a:ea typeface="Times New Roman"/>
                        </a:rPr>
                        <a:t>Office contact every month</a:t>
                      </a:r>
                      <a:endParaRPr lang="en-US" sz="1200" dirty="0">
                        <a:latin typeface="Times New Roman"/>
                        <a:ea typeface="Times New Roman"/>
                      </a:endParaRPr>
                    </a:p>
                    <a:p>
                      <a:pPr marL="0" marR="0" algn="ctr">
                        <a:spcBef>
                          <a:spcPts val="0"/>
                        </a:spcBef>
                        <a:spcAft>
                          <a:spcPts val="0"/>
                        </a:spcAft>
                      </a:pPr>
                      <a:r>
                        <a:rPr lang="en-US" sz="1200" dirty="0">
                          <a:latin typeface="Arial"/>
                          <a:ea typeface="Times New Roman"/>
                        </a:rPr>
                        <a:t>Home visit as needed</a:t>
                      </a:r>
                      <a:endParaRPr lang="en-US" sz="1200" dirty="0">
                        <a:latin typeface="Times New Roman"/>
                        <a:ea typeface="Times New Roman"/>
                      </a:endParaRPr>
                    </a:p>
                    <a:p>
                      <a:pPr marL="0" marR="0" algn="ctr">
                        <a:spcBef>
                          <a:spcPts val="0"/>
                        </a:spcBef>
                        <a:spcAft>
                          <a:spcPts val="0"/>
                        </a:spcAft>
                      </a:pPr>
                      <a:r>
                        <a:rPr lang="en-US" sz="1200" dirty="0">
                          <a:latin typeface="Arial"/>
                          <a:ea typeface="Times New Roman"/>
                        </a:rPr>
                        <a:t>Remain at residence unless going to approved activities (EM Only).</a:t>
                      </a:r>
                      <a:endParaRPr lang="en-US" sz="12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rPr>
                        <a:t>Report by telephone 3x/week</a:t>
                      </a:r>
                      <a:endParaRPr lang="en-US" sz="1200" dirty="0">
                        <a:latin typeface="Times New Roman"/>
                        <a:ea typeface="Times New Roman"/>
                      </a:endParaRPr>
                    </a:p>
                    <a:p>
                      <a:pPr marL="0" marR="0" algn="ctr">
                        <a:spcBef>
                          <a:spcPts val="0"/>
                        </a:spcBef>
                        <a:spcAft>
                          <a:spcPts val="0"/>
                        </a:spcAft>
                      </a:pPr>
                      <a:r>
                        <a:rPr lang="en-US" sz="1200" dirty="0">
                          <a:latin typeface="Arial"/>
                          <a:ea typeface="Times New Roman"/>
                        </a:rPr>
                        <a:t>Report in person after each court appearance</a:t>
                      </a:r>
                      <a:endParaRPr lang="en-US" sz="1200" dirty="0">
                        <a:latin typeface="Times New Roman"/>
                        <a:ea typeface="Times New Roman"/>
                      </a:endParaRPr>
                    </a:p>
                    <a:p>
                      <a:pPr marL="0" marR="0" algn="ctr">
                        <a:spcBef>
                          <a:spcPts val="0"/>
                        </a:spcBef>
                        <a:spcAft>
                          <a:spcPts val="0"/>
                        </a:spcAft>
                      </a:pPr>
                      <a:r>
                        <a:rPr lang="en-US" sz="1200" dirty="0">
                          <a:latin typeface="Arial"/>
                          <a:ea typeface="Times New Roman"/>
                        </a:rPr>
                        <a:t>Office contact every month</a:t>
                      </a:r>
                      <a:endParaRPr lang="en-US" sz="1200" dirty="0">
                        <a:latin typeface="Times New Roman"/>
                        <a:ea typeface="Times New Roman"/>
                      </a:endParaRPr>
                    </a:p>
                    <a:p>
                      <a:pPr marL="0" marR="0" algn="ctr">
                        <a:spcBef>
                          <a:spcPts val="0"/>
                        </a:spcBef>
                        <a:spcAft>
                          <a:spcPts val="0"/>
                        </a:spcAft>
                      </a:pPr>
                      <a:r>
                        <a:rPr lang="en-US" sz="1200" dirty="0">
                          <a:latin typeface="Arial"/>
                          <a:ea typeface="Times New Roman"/>
                        </a:rPr>
                        <a:t>Home visit every 30 days</a:t>
                      </a:r>
                      <a:endParaRPr lang="en-US" sz="1200" dirty="0">
                        <a:latin typeface="Times New Roman"/>
                        <a:ea typeface="Times New Roman"/>
                      </a:endParaRPr>
                    </a:p>
                    <a:p>
                      <a:pPr marL="0" marR="0" algn="ctr">
                        <a:spcBef>
                          <a:spcPts val="0"/>
                        </a:spcBef>
                        <a:spcAft>
                          <a:spcPts val="0"/>
                        </a:spcAft>
                      </a:pPr>
                      <a:r>
                        <a:rPr lang="en-US" sz="1200" dirty="0">
                          <a:latin typeface="Arial"/>
                          <a:ea typeface="Times New Roman"/>
                        </a:rPr>
                        <a:t>Remain at residence unless going to approved activities (EM Only</a:t>
                      </a:r>
                      <a:r>
                        <a:rPr lang="en-US" sz="1200" dirty="0" smtClean="0">
                          <a:latin typeface="Arial"/>
                          <a:ea typeface="Times New Roman"/>
                        </a:rPr>
                        <a:t>)</a:t>
                      </a:r>
                    </a:p>
                    <a:p>
                      <a:pPr marL="0" marR="0" algn="ctr">
                        <a:spcBef>
                          <a:spcPts val="0"/>
                        </a:spcBef>
                        <a:spcAft>
                          <a:spcPts val="0"/>
                        </a:spcAft>
                      </a:pPr>
                      <a:endParaRPr lang="en-US" sz="1200" dirty="0" smtClean="0">
                        <a:latin typeface="Arial"/>
                        <a:ea typeface="Times New Roman"/>
                      </a:endParaRPr>
                    </a:p>
                    <a:p>
                      <a:pPr marL="0" marR="0" algn="ctr">
                        <a:spcBef>
                          <a:spcPts val="0"/>
                        </a:spcBef>
                        <a:spcAft>
                          <a:spcPts val="0"/>
                        </a:spcAft>
                      </a:pPr>
                      <a:r>
                        <a:rPr lang="en-US" sz="1200" dirty="0" smtClean="0">
                          <a:latin typeface="Arial"/>
                          <a:ea typeface="Times New Roman"/>
                        </a:rPr>
                        <a:t>***</a:t>
                      </a:r>
                      <a:r>
                        <a:rPr lang="en-US" sz="1200" i="1" dirty="0" smtClean="0">
                          <a:latin typeface="Arial"/>
                          <a:ea typeface="Times New Roman"/>
                        </a:rPr>
                        <a:t>Staff now trained</a:t>
                      </a:r>
                      <a:r>
                        <a:rPr lang="en-US" sz="1200" i="1" baseline="0" dirty="0" smtClean="0">
                          <a:latin typeface="Arial"/>
                          <a:ea typeface="Times New Roman"/>
                        </a:rPr>
                        <a:t> to use </a:t>
                      </a:r>
                      <a:r>
                        <a:rPr lang="en-US" sz="1200" i="1" dirty="0" smtClean="0">
                          <a:latin typeface="Arial"/>
                          <a:ea typeface="Times New Roman"/>
                        </a:rPr>
                        <a:t>GPS for those</a:t>
                      </a:r>
                      <a:r>
                        <a:rPr lang="en-US" sz="1200" i="1" baseline="0" dirty="0" smtClean="0">
                          <a:latin typeface="Arial"/>
                          <a:ea typeface="Times New Roman"/>
                        </a:rPr>
                        <a:t> who may not qualify for traditional EM or need a higher level of EM</a:t>
                      </a:r>
                      <a:r>
                        <a:rPr lang="en-US" sz="1200" baseline="0" dirty="0" smtClean="0">
                          <a:latin typeface="Arial"/>
                          <a:ea typeface="Times New Roman"/>
                        </a:rPr>
                        <a:t>.***</a:t>
                      </a:r>
                      <a:endParaRPr lang="en-US" sz="1200" dirty="0">
                        <a:latin typeface="Times New Roman"/>
                        <a:ea typeface="Times New Roman"/>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fld id="{0CE901E8-A11E-4135-8C98-7FF8630017E5}" type="slidenum">
              <a:rPr lang="en-US" smtClean="0"/>
              <a:pPr/>
              <a:t>15</a:t>
            </a:fld>
            <a:endParaRPr lang="en-US" dirty="0"/>
          </a:p>
        </p:txBody>
      </p:sp>
      <p:sp>
        <p:nvSpPr>
          <p:cNvPr id="4" name="Title 3"/>
          <p:cNvSpPr>
            <a:spLocks noGrp="1"/>
          </p:cNvSpPr>
          <p:nvPr>
            <p:ph type="title"/>
          </p:nvPr>
        </p:nvSpPr>
        <p:spPr/>
        <p:txBody>
          <a:bodyPr>
            <a:normAutofit/>
          </a:bodyPr>
          <a:lstStyle/>
          <a:p>
            <a:r>
              <a:rPr lang="en-US" dirty="0"/>
              <a:t>DMF Supervision Categories &amp; Standards</a:t>
            </a:r>
          </a:p>
        </p:txBody>
      </p:sp>
    </p:spTree>
    <p:extLst>
      <p:ext uri="{BB962C8B-B14F-4D97-AF65-F5344CB8AC3E}">
        <p14:creationId xmlns:p14="http://schemas.microsoft.com/office/powerpoint/2010/main" val="265643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Sample table with 3 columns, 4 rows" title="Table"/>
          <p:cNvGraphicFramePr>
            <a:graphicFrameLocks noGrp="1" noChangeAspect="1"/>
          </p:cNvGraphicFramePr>
          <p:nvPr>
            <p:ph sz="half" idx="2"/>
            <p:extLst>
              <p:ext uri="{D42A27DB-BD31-4B8C-83A1-F6EECF244321}">
                <p14:modId xmlns:p14="http://schemas.microsoft.com/office/powerpoint/2010/main" val="2686088228"/>
              </p:ext>
            </p:extLst>
          </p:nvPr>
        </p:nvGraphicFramePr>
        <p:xfrm>
          <a:off x="1169311" y="2646826"/>
          <a:ext cx="9536030" cy="1694051"/>
        </p:xfrm>
        <a:graphic>
          <a:graphicData uri="http://schemas.openxmlformats.org/drawingml/2006/table">
            <a:tbl>
              <a:tblPr firstRow="1" bandRow="1">
                <a:tableStyleId>{5C22544A-7EE6-4342-B048-85BDC9FD1C3A}</a:tableStyleId>
              </a:tblPr>
              <a:tblGrid>
                <a:gridCol w="3550938"/>
                <a:gridCol w="940526"/>
                <a:gridCol w="870857"/>
                <a:gridCol w="836023"/>
                <a:gridCol w="957943"/>
                <a:gridCol w="773262"/>
                <a:gridCol w="1606481"/>
              </a:tblGrid>
              <a:tr h="860617">
                <a:tc>
                  <a:txBody>
                    <a:bodyPr/>
                    <a:lstStyle/>
                    <a:p>
                      <a:pPr algn="ctr"/>
                      <a:r>
                        <a:rPr lang="en-US" dirty="0" smtClean="0"/>
                        <a:t>Pretrial </a:t>
                      </a:r>
                      <a:endParaRPr lang="en-US" dirty="0"/>
                    </a:p>
                  </a:txBody>
                  <a:tcPr anchor="ctr"/>
                </a:tc>
                <a:tc>
                  <a:txBody>
                    <a:bodyPr/>
                    <a:lstStyle/>
                    <a:p>
                      <a:pPr algn="ctr"/>
                      <a:r>
                        <a:rPr lang="en-US" dirty="0" smtClean="0"/>
                        <a:t>2012</a:t>
                      </a:r>
                      <a:endParaRPr lang="en-US" dirty="0"/>
                    </a:p>
                  </a:txBody>
                  <a:tcPr anchor="ctr"/>
                </a:tc>
                <a:tc>
                  <a:txBody>
                    <a:bodyPr/>
                    <a:lstStyle/>
                    <a:p>
                      <a:pPr algn="ctr"/>
                      <a:r>
                        <a:rPr lang="en-US" dirty="0" smtClean="0"/>
                        <a:t>2013</a:t>
                      </a:r>
                      <a:endParaRPr lang="en-US" dirty="0"/>
                    </a:p>
                  </a:txBody>
                  <a:tcPr anchor="ctr"/>
                </a:tc>
                <a:tc>
                  <a:txBody>
                    <a:bodyPr/>
                    <a:lstStyle/>
                    <a:p>
                      <a:pPr algn="ctr"/>
                      <a:r>
                        <a:rPr lang="en-US" dirty="0" smtClean="0"/>
                        <a:t>2014</a:t>
                      </a:r>
                      <a:endParaRPr lang="en-US" dirty="0"/>
                    </a:p>
                  </a:txBody>
                  <a:tcPr anchor="ctr"/>
                </a:tc>
                <a:tc>
                  <a:txBody>
                    <a:bodyPr/>
                    <a:lstStyle/>
                    <a:p>
                      <a:pPr algn="ctr"/>
                      <a:r>
                        <a:rPr lang="en-US" dirty="0" smtClean="0"/>
                        <a:t>2015</a:t>
                      </a:r>
                      <a:endParaRPr lang="en-US" dirty="0"/>
                    </a:p>
                  </a:txBody>
                  <a:tcPr anchor="ctr"/>
                </a:tc>
                <a:tc>
                  <a:txBody>
                    <a:bodyPr/>
                    <a:lstStyle/>
                    <a:p>
                      <a:pPr algn="ctr"/>
                      <a:r>
                        <a:rPr lang="en-US" dirty="0" smtClean="0"/>
                        <a:t>2016</a:t>
                      </a:r>
                      <a:endParaRPr lang="en-US" dirty="0"/>
                    </a:p>
                  </a:txBody>
                  <a:tcPr anchor="ctr"/>
                </a:tc>
                <a:tc>
                  <a:txBody>
                    <a:bodyPr/>
                    <a:lstStyle/>
                    <a:p>
                      <a:pPr algn="ctr"/>
                      <a:r>
                        <a:rPr lang="en-US" dirty="0" smtClean="0"/>
                        <a:t>Change From</a:t>
                      </a:r>
                      <a:r>
                        <a:rPr lang="en-US" baseline="0" dirty="0" smtClean="0"/>
                        <a:t> Prior Year</a:t>
                      </a:r>
                      <a:endParaRPr lang="en-US" dirty="0"/>
                    </a:p>
                  </a:txBody>
                  <a:tcPr anchor="ctr"/>
                </a:tc>
              </a:tr>
              <a:tr h="833434">
                <a:tc>
                  <a:txBody>
                    <a:bodyPr/>
                    <a:lstStyle/>
                    <a:p>
                      <a:pPr algn="l"/>
                      <a:r>
                        <a:rPr lang="en-US" dirty="0" smtClean="0">
                          <a:solidFill>
                            <a:schemeClr val="accent2"/>
                          </a:solidFill>
                        </a:rPr>
                        <a:t>Pretrial Assessment Reports Completed</a:t>
                      </a:r>
                      <a:endParaRPr lang="en-US" dirty="0">
                        <a:solidFill>
                          <a:schemeClr val="accent2"/>
                        </a:solidFill>
                      </a:endParaRPr>
                    </a:p>
                  </a:txBody>
                  <a:tcPr anchor="ctr"/>
                </a:tc>
                <a:tc>
                  <a:txBody>
                    <a:bodyPr/>
                    <a:lstStyle/>
                    <a:p>
                      <a:pPr algn="ctr"/>
                      <a:r>
                        <a:rPr lang="en-US" dirty="0" smtClean="0">
                          <a:solidFill>
                            <a:schemeClr val="accent2"/>
                          </a:solidFill>
                        </a:rPr>
                        <a:t>175</a:t>
                      </a:r>
                    </a:p>
                    <a:p>
                      <a:pPr algn="ctr"/>
                      <a:r>
                        <a:rPr lang="en-US" sz="1400" dirty="0" smtClean="0">
                          <a:solidFill>
                            <a:schemeClr val="accent2"/>
                          </a:solidFill>
                        </a:rPr>
                        <a:t>(1</a:t>
                      </a:r>
                      <a:r>
                        <a:rPr lang="en-US" sz="1400" baseline="30000" dirty="0" smtClean="0">
                          <a:solidFill>
                            <a:schemeClr val="accent2"/>
                          </a:solidFill>
                        </a:rPr>
                        <a:t>st</a:t>
                      </a:r>
                      <a:r>
                        <a:rPr lang="en-US" sz="1400" baseline="0" dirty="0" smtClean="0">
                          <a:solidFill>
                            <a:schemeClr val="accent2"/>
                          </a:solidFill>
                        </a:rPr>
                        <a:t> ½ only)</a:t>
                      </a:r>
                      <a:endParaRPr lang="en-US" sz="1400" dirty="0">
                        <a:solidFill>
                          <a:schemeClr val="accent2"/>
                        </a:solidFill>
                      </a:endParaRPr>
                    </a:p>
                  </a:txBody>
                  <a:tcPr anchor="ctr"/>
                </a:tc>
                <a:tc>
                  <a:txBody>
                    <a:bodyPr/>
                    <a:lstStyle/>
                    <a:p>
                      <a:pPr algn="ctr"/>
                      <a:r>
                        <a:rPr lang="en-US" dirty="0" smtClean="0">
                          <a:solidFill>
                            <a:schemeClr val="accent2"/>
                          </a:solidFill>
                        </a:rPr>
                        <a:t>524</a:t>
                      </a:r>
                      <a:endParaRPr lang="en-US" dirty="0">
                        <a:solidFill>
                          <a:schemeClr val="accent2"/>
                        </a:solidFill>
                      </a:endParaRPr>
                    </a:p>
                  </a:txBody>
                  <a:tcPr anchor="ctr"/>
                </a:tc>
                <a:tc>
                  <a:txBody>
                    <a:bodyPr/>
                    <a:lstStyle/>
                    <a:p>
                      <a:pPr algn="ctr"/>
                      <a:r>
                        <a:rPr lang="en-US" dirty="0" smtClean="0">
                          <a:solidFill>
                            <a:schemeClr val="accent2"/>
                          </a:solidFill>
                        </a:rPr>
                        <a:t>1,946</a:t>
                      </a:r>
                      <a:endParaRPr lang="en-US" dirty="0">
                        <a:solidFill>
                          <a:schemeClr val="accent2"/>
                        </a:solidFill>
                      </a:endParaRPr>
                    </a:p>
                  </a:txBody>
                  <a:tcPr anchor="ctr"/>
                </a:tc>
                <a:tc>
                  <a:txBody>
                    <a:bodyPr/>
                    <a:lstStyle/>
                    <a:p>
                      <a:pPr algn="ctr"/>
                      <a:r>
                        <a:rPr lang="en-US" dirty="0" smtClean="0">
                          <a:solidFill>
                            <a:schemeClr val="accent2"/>
                          </a:solidFill>
                        </a:rPr>
                        <a:t>2,457</a:t>
                      </a:r>
                      <a:endParaRPr lang="en-US" dirty="0">
                        <a:solidFill>
                          <a:schemeClr val="accent2"/>
                        </a:solidFill>
                      </a:endParaRPr>
                    </a:p>
                  </a:txBody>
                  <a:tcPr anchor="ctr"/>
                </a:tc>
                <a:tc>
                  <a:txBody>
                    <a:bodyPr/>
                    <a:lstStyle/>
                    <a:p>
                      <a:pPr algn="ctr"/>
                      <a:r>
                        <a:rPr lang="en-US" dirty="0" smtClean="0">
                          <a:solidFill>
                            <a:schemeClr val="accent2"/>
                          </a:solidFill>
                        </a:rPr>
                        <a:t>2,668</a:t>
                      </a:r>
                      <a:endParaRPr lang="en-US" dirty="0">
                        <a:solidFill>
                          <a:schemeClr val="accent2"/>
                        </a:solidFill>
                      </a:endParaRPr>
                    </a:p>
                  </a:txBody>
                  <a:tcPr anchor="ctr"/>
                </a:tc>
                <a:tc>
                  <a:txBody>
                    <a:bodyPr/>
                    <a:lstStyle/>
                    <a:p>
                      <a:pPr algn="ctr"/>
                      <a:r>
                        <a:rPr lang="en-US" dirty="0" smtClean="0">
                          <a:solidFill>
                            <a:schemeClr val="accent2"/>
                          </a:solidFill>
                        </a:rPr>
                        <a:t>+ 9%</a:t>
                      </a:r>
                      <a:endParaRPr lang="en-US" dirty="0">
                        <a:solidFill>
                          <a:schemeClr val="accent2"/>
                        </a:solidFill>
                      </a:endParaRPr>
                    </a:p>
                  </a:txBody>
                  <a:tcPr anchor="ctr"/>
                </a:tc>
              </a:tr>
            </a:tbl>
          </a:graphicData>
        </a:graphic>
      </p:graphicFrame>
      <p:sp>
        <p:nvSpPr>
          <p:cNvPr id="7" name="Title 1"/>
          <p:cNvSpPr>
            <a:spLocks noGrp="1"/>
          </p:cNvSpPr>
          <p:nvPr>
            <p:ph type="title"/>
          </p:nvPr>
        </p:nvSpPr>
        <p:spPr>
          <a:xfrm>
            <a:off x="614655" y="336884"/>
            <a:ext cx="9601200" cy="680206"/>
          </a:xfrm>
        </p:spPr>
        <p:txBody>
          <a:bodyPr/>
          <a:lstStyle/>
          <a:p>
            <a:r>
              <a:rPr lang="en-US" dirty="0" smtClean="0"/>
              <a:t>Pretrial Reports</a:t>
            </a:r>
            <a:endParaRPr lang="en-US" dirty="0"/>
          </a:p>
        </p:txBody>
      </p:sp>
    </p:spTree>
    <p:extLst>
      <p:ext uri="{BB962C8B-B14F-4D97-AF65-F5344CB8AC3E}">
        <p14:creationId xmlns:p14="http://schemas.microsoft.com/office/powerpoint/2010/main" val="246832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Clustered Column" title="Chart"/>
          <p:cNvGraphicFramePr>
            <a:graphicFrameLocks noGrp="1"/>
          </p:cNvGraphicFramePr>
          <p:nvPr>
            <p:ph idx="1"/>
            <p:extLst/>
          </p:nvPr>
        </p:nvGraphicFramePr>
        <p:xfrm>
          <a:off x="1295400" y="1828800"/>
          <a:ext cx="9601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614655" y="336884"/>
            <a:ext cx="9601200" cy="680206"/>
          </a:xfrm>
        </p:spPr>
        <p:txBody>
          <a:bodyPr>
            <a:normAutofit fontScale="90000"/>
          </a:bodyPr>
          <a:lstStyle/>
          <a:p>
            <a:r>
              <a:rPr lang="en-US" dirty="0" smtClean="0">
                <a:solidFill>
                  <a:schemeClr val="bg2"/>
                </a:solidFill>
              </a:rPr>
              <a:t>Adult Probation Division – </a:t>
            </a:r>
            <a:br>
              <a:rPr lang="en-US" dirty="0" smtClean="0">
                <a:solidFill>
                  <a:schemeClr val="bg2"/>
                </a:solidFill>
              </a:rPr>
            </a:br>
            <a:r>
              <a:rPr lang="en-US" dirty="0" smtClean="0">
                <a:solidFill>
                  <a:schemeClr val="bg2"/>
                </a:solidFill>
              </a:rPr>
              <a:t>Pretrial and Custody Alternatives</a:t>
            </a:r>
            <a:endParaRPr lang="en-US" dirty="0">
              <a:solidFill>
                <a:schemeClr val="bg2"/>
              </a:solidFill>
            </a:endParaRPr>
          </a:p>
        </p:txBody>
      </p:sp>
    </p:spTree>
    <p:extLst>
      <p:ext uri="{BB962C8B-B14F-4D97-AF65-F5344CB8AC3E}">
        <p14:creationId xmlns:p14="http://schemas.microsoft.com/office/powerpoint/2010/main" val="206381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Sample table with 3 columns, 4 rows" title="Table"/>
          <p:cNvGraphicFramePr>
            <a:graphicFrameLocks noGrp="1" noChangeAspect="1"/>
          </p:cNvGraphicFramePr>
          <p:nvPr>
            <p:ph sz="half" idx="2"/>
            <p:extLst/>
          </p:nvPr>
        </p:nvGraphicFramePr>
        <p:xfrm>
          <a:off x="954289" y="2027099"/>
          <a:ext cx="9838421" cy="4101146"/>
        </p:xfrm>
        <a:graphic>
          <a:graphicData uri="http://schemas.openxmlformats.org/drawingml/2006/table">
            <a:tbl>
              <a:tblPr firstRow="1" bandRow="1">
                <a:tableStyleId>{5C22544A-7EE6-4342-B048-85BDC9FD1C3A}</a:tableStyleId>
              </a:tblPr>
              <a:tblGrid>
                <a:gridCol w="4183769"/>
                <a:gridCol w="1377742"/>
                <a:gridCol w="1043241"/>
                <a:gridCol w="1213118"/>
                <a:gridCol w="2020551"/>
              </a:tblGrid>
              <a:tr h="860617">
                <a:tc>
                  <a:txBody>
                    <a:bodyPr/>
                    <a:lstStyle/>
                    <a:p>
                      <a:pPr algn="ctr"/>
                      <a:r>
                        <a:rPr lang="en-US" dirty="0" smtClean="0"/>
                        <a:t>2016 Pretrial Reports and Supervision</a:t>
                      </a:r>
                      <a:endParaRPr lang="en-US" dirty="0"/>
                    </a:p>
                  </a:txBody>
                  <a:tcPr anchor="ctr"/>
                </a:tc>
                <a:tc>
                  <a:txBody>
                    <a:bodyPr/>
                    <a:lstStyle/>
                    <a:p>
                      <a:pPr algn="ctr"/>
                      <a:r>
                        <a:rPr lang="en-US" dirty="0" smtClean="0"/>
                        <a:t>Monthly Average</a:t>
                      </a:r>
                      <a:endParaRPr lang="en-US" dirty="0"/>
                    </a:p>
                  </a:txBody>
                  <a:tcPr anchor="ctr"/>
                </a:tc>
                <a:tc>
                  <a:txBody>
                    <a:bodyPr/>
                    <a:lstStyle/>
                    <a:p>
                      <a:pPr algn="ctr"/>
                      <a:r>
                        <a:rPr lang="en-US" dirty="0" smtClean="0"/>
                        <a:t>Annual Total</a:t>
                      </a:r>
                      <a:endParaRPr lang="en-US" dirty="0"/>
                    </a:p>
                  </a:txBody>
                  <a:tcPr anchor="ctr"/>
                </a:tc>
                <a:tc>
                  <a:txBody>
                    <a:bodyPr/>
                    <a:lstStyle/>
                    <a:p>
                      <a:pPr algn="ctr"/>
                      <a:r>
                        <a:rPr lang="en-US" dirty="0" smtClean="0"/>
                        <a:t>Bed Days Saved</a:t>
                      </a:r>
                      <a:endParaRPr lang="en-US" dirty="0"/>
                    </a:p>
                  </a:txBody>
                  <a:tcPr anchor="ctr"/>
                </a:tc>
                <a:tc>
                  <a:txBody>
                    <a:bodyPr/>
                    <a:lstStyle/>
                    <a:p>
                      <a:pPr algn="ctr"/>
                      <a:r>
                        <a:rPr lang="en-US" dirty="0" smtClean="0"/>
                        <a:t>Change From</a:t>
                      </a:r>
                      <a:r>
                        <a:rPr lang="en-US" baseline="0" dirty="0" smtClean="0"/>
                        <a:t> Prior Year</a:t>
                      </a:r>
                      <a:endParaRPr lang="en-US" dirty="0"/>
                    </a:p>
                  </a:txBody>
                  <a:tcPr anchor="ctr"/>
                </a:tc>
              </a:tr>
              <a:tr h="578295">
                <a:tc>
                  <a:txBody>
                    <a:bodyPr/>
                    <a:lstStyle/>
                    <a:p>
                      <a:pPr algn="l"/>
                      <a:r>
                        <a:rPr lang="en-US" dirty="0" smtClean="0">
                          <a:solidFill>
                            <a:schemeClr val="accent2"/>
                          </a:solidFill>
                        </a:rPr>
                        <a:t>Pretrial Reports Completed</a:t>
                      </a:r>
                      <a:endParaRPr lang="en-US" dirty="0">
                        <a:solidFill>
                          <a:schemeClr val="accent2"/>
                        </a:solidFill>
                      </a:endParaRPr>
                    </a:p>
                  </a:txBody>
                  <a:tcPr anchor="ctr"/>
                </a:tc>
                <a:tc>
                  <a:txBody>
                    <a:bodyPr/>
                    <a:lstStyle/>
                    <a:p>
                      <a:pPr algn="ctr"/>
                      <a:r>
                        <a:rPr lang="en-US" dirty="0" smtClean="0">
                          <a:solidFill>
                            <a:schemeClr val="accent2"/>
                          </a:solidFill>
                        </a:rPr>
                        <a:t>222</a:t>
                      </a:r>
                      <a:endParaRPr lang="en-US" dirty="0">
                        <a:solidFill>
                          <a:schemeClr val="accent2"/>
                        </a:solidFill>
                      </a:endParaRPr>
                    </a:p>
                  </a:txBody>
                  <a:tcPr anchor="ctr"/>
                </a:tc>
                <a:tc>
                  <a:txBody>
                    <a:bodyPr/>
                    <a:lstStyle/>
                    <a:p>
                      <a:pPr algn="ctr"/>
                      <a:r>
                        <a:rPr lang="en-US" dirty="0" smtClean="0">
                          <a:solidFill>
                            <a:schemeClr val="accent2"/>
                          </a:solidFill>
                        </a:rPr>
                        <a:t>2,668</a:t>
                      </a:r>
                      <a:endParaRPr lang="en-US" dirty="0">
                        <a:solidFill>
                          <a:schemeClr val="accent2"/>
                        </a:solidFill>
                      </a:endParaRPr>
                    </a:p>
                  </a:txBody>
                  <a:tcPr anchor="ctr"/>
                </a:tc>
                <a:tc>
                  <a:txBody>
                    <a:bodyPr/>
                    <a:lstStyle/>
                    <a:p>
                      <a:pPr algn="ctr"/>
                      <a:endParaRPr lang="en-US" dirty="0">
                        <a:solidFill>
                          <a:schemeClr val="accent2"/>
                        </a:solidFill>
                      </a:endParaRPr>
                    </a:p>
                  </a:txBody>
                  <a:tcPr anchor="ctr">
                    <a:solidFill>
                      <a:schemeClr val="tx1"/>
                    </a:solidFill>
                  </a:tcPr>
                </a:tc>
                <a:tc>
                  <a:txBody>
                    <a:bodyPr/>
                    <a:lstStyle/>
                    <a:p>
                      <a:pPr algn="ctr"/>
                      <a:r>
                        <a:rPr lang="en-US" dirty="0" smtClean="0">
                          <a:solidFill>
                            <a:schemeClr val="accent2"/>
                          </a:solidFill>
                        </a:rPr>
                        <a:t>+ 8%</a:t>
                      </a:r>
                      <a:endParaRPr lang="en-US" dirty="0">
                        <a:solidFill>
                          <a:schemeClr val="accent2"/>
                        </a:solidFill>
                      </a:endParaRPr>
                    </a:p>
                  </a:txBody>
                  <a:tcPr anchor="ctr"/>
                </a:tc>
              </a:tr>
              <a:tr h="644434">
                <a:tc>
                  <a:txBody>
                    <a:bodyPr/>
                    <a:lstStyle/>
                    <a:p>
                      <a:pPr algn="l"/>
                      <a:r>
                        <a:rPr lang="en-US" dirty="0" smtClean="0">
                          <a:solidFill>
                            <a:schemeClr val="accent2"/>
                          </a:solidFill>
                        </a:rPr>
                        <a:t>Average Monthly</a:t>
                      </a:r>
                      <a:r>
                        <a:rPr lang="en-US" baseline="0" dirty="0" smtClean="0">
                          <a:solidFill>
                            <a:schemeClr val="accent2"/>
                          </a:solidFill>
                        </a:rPr>
                        <a:t> Caseload (ADP) *</a:t>
                      </a:r>
                      <a:endParaRPr lang="en-US" dirty="0">
                        <a:solidFill>
                          <a:schemeClr val="accent2"/>
                        </a:solidFill>
                      </a:endParaRPr>
                    </a:p>
                  </a:txBody>
                  <a:tcPr anchor="ctr"/>
                </a:tc>
                <a:tc>
                  <a:txBody>
                    <a:bodyPr/>
                    <a:lstStyle/>
                    <a:p>
                      <a:pPr algn="ctr"/>
                      <a:r>
                        <a:rPr lang="en-US" dirty="0" smtClean="0">
                          <a:solidFill>
                            <a:schemeClr val="accent2"/>
                          </a:solidFill>
                        </a:rPr>
                        <a:t>62</a:t>
                      </a:r>
                      <a:endParaRPr lang="en-US" dirty="0">
                        <a:solidFill>
                          <a:schemeClr val="accent2"/>
                        </a:solidFill>
                      </a:endParaRPr>
                    </a:p>
                  </a:txBody>
                  <a:tcPr anchor="ctr"/>
                </a:tc>
                <a:tc>
                  <a:txBody>
                    <a:bodyPr/>
                    <a:lstStyle/>
                    <a:p>
                      <a:pPr algn="ctr"/>
                      <a:r>
                        <a:rPr lang="en-US" dirty="0" smtClean="0">
                          <a:solidFill>
                            <a:schemeClr val="accent2"/>
                          </a:solidFill>
                        </a:rPr>
                        <a:t>355</a:t>
                      </a:r>
                      <a:endParaRPr lang="en-US" dirty="0">
                        <a:solidFill>
                          <a:schemeClr val="accent2"/>
                        </a:solidFill>
                      </a:endParaRPr>
                    </a:p>
                  </a:txBody>
                  <a:tcPr anchor="ctr"/>
                </a:tc>
                <a:tc>
                  <a:txBody>
                    <a:bodyPr/>
                    <a:lstStyle/>
                    <a:p>
                      <a:pPr algn="ctr"/>
                      <a:r>
                        <a:rPr lang="en-US" dirty="0" smtClean="0">
                          <a:solidFill>
                            <a:schemeClr val="accent2"/>
                          </a:solidFill>
                        </a:rPr>
                        <a:t>22,832</a:t>
                      </a:r>
                      <a:endParaRPr lang="en-US" dirty="0">
                        <a:solidFill>
                          <a:schemeClr val="accent2"/>
                        </a:solidFill>
                      </a:endParaRPr>
                    </a:p>
                  </a:txBody>
                  <a:tcPr anchor="ctr"/>
                </a:tc>
                <a:tc>
                  <a:txBody>
                    <a:bodyPr/>
                    <a:lstStyle/>
                    <a:p>
                      <a:pPr algn="ctr"/>
                      <a:r>
                        <a:rPr lang="en-US" dirty="0" smtClean="0">
                          <a:solidFill>
                            <a:schemeClr val="accent2"/>
                          </a:solidFill>
                        </a:rPr>
                        <a:t>+ 64%</a:t>
                      </a:r>
                      <a:endParaRPr lang="en-US" dirty="0">
                        <a:solidFill>
                          <a:schemeClr val="accent2"/>
                        </a:solidFill>
                      </a:endParaRPr>
                    </a:p>
                  </a:txBody>
                  <a:tcPr anchor="ctr"/>
                </a:tc>
              </a:tr>
              <a:tr h="618309">
                <a:tc>
                  <a:txBody>
                    <a:bodyPr/>
                    <a:lstStyle/>
                    <a:p>
                      <a:pPr algn="l"/>
                      <a:r>
                        <a:rPr lang="en-US" dirty="0" smtClean="0">
                          <a:solidFill>
                            <a:schemeClr val="accent2"/>
                          </a:solidFill>
                        </a:rPr>
                        <a:t>Pre-arraignment Releases **</a:t>
                      </a:r>
                      <a:endParaRPr lang="en-US" dirty="0">
                        <a:solidFill>
                          <a:schemeClr val="accent2"/>
                        </a:solidFill>
                      </a:endParaRPr>
                    </a:p>
                  </a:txBody>
                  <a:tcPr anchor="ctr"/>
                </a:tc>
                <a:tc>
                  <a:txBody>
                    <a:bodyPr/>
                    <a:lstStyle/>
                    <a:p>
                      <a:pPr algn="ctr"/>
                      <a:endParaRPr lang="en-US" dirty="0">
                        <a:solidFill>
                          <a:schemeClr val="accent2"/>
                        </a:solidFill>
                      </a:endParaRPr>
                    </a:p>
                  </a:txBody>
                  <a:tcPr anchor="ctr">
                    <a:solidFill>
                      <a:schemeClr val="tx1"/>
                    </a:solidFill>
                  </a:tcPr>
                </a:tc>
                <a:tc>
                  <a:txBody>
                    <a:bodyPr/>
                    <a:lstStyle/>
                    <a:p>
                      <a:pPr algn="ctr"/>
                      <a:r>
                        <a:rPr lang="en-US" dirty="0" smtClean="0">
                          <a:solidFill>
                            <a:schemeClr val="accent2"/>
                          </a:solidFill>
                        </a:rPr>
                        <a:t>64</a:t>
                      </a:r>
                      <a:endParaRPr lang="en-US" dirty="0">
                        <a:solidFill>
                          <a:schemeClr val="accent2"/>
                        </a:solidFill>
                      </a:endParaRPr>
                    </a:p>
                  </a:txBody>
                  <a:tcPr anchor="ctr"/>
                </a:tc>
                <a:tc>
                  <a:txBody>
                    <a:bodyPr/>
                    <a:lstStyle/>
                    <a:p>
                      <a:pPr algn="ctr"/>
                      <a:r>
                        <a:rPr lang="en-US" dirty="0" smtClean="0">
                          <a:solidFill>
                            <a:schemeClr val="accent2"/>
                          </a:solidFill>
                        </a:rPr>
                        <a:t>128 - 320</a:t>
                      </a:r>
                      <a:endParaRPr lang="en-US" dirty="0">
                        <a:solidFill>
                          <a:schemeClr val="accent2"/>
                        </a:solidFill>
                      </a:endParaRPr>
                    </a:p>
                  </a:txBody>
                  <a:tcPr anchor="ctr"/>
                </a:tc>
                <a:tc>
                  <a:txBody>
                    <a:bodyPr/>
                    <a:lstStyle/>
                    <a:p>
                      <a:pPr algn="ctr"/>
                      <a:r>
                        <a:rPr lang="en-US" dirty="0" smtClean="0">
                          <a:solidFill>
                            <a:schemeClr val="accent2"/>
                          </a:solidFill>
                        </a:rPr>
                        <a:t>- 31%</a:t>
                      </a:r>
                      <a:endParaRPr lang="en-US" dirty="0">
                        <a:solidFill>
                          <a:schemeClr val="accent2"/>
                        </a:solidFill>
                      </a:endParaRPr>
                    </a:p>
                  </a:txBody>
                  <a:tcPr anchor="ctr"/>
                </a:tc>
              </a:tr>
              <a:tr h="566057">
                <a:tc>
                  <a:txBody>
                    <a:bodyPr/>
                    <a:lstStyle/>
                    <a:p>
                      <a:pPr algn="l"/>
                      <a:r>
                        <a:rPr lang="en-US" dirty="0" smtClean="0">
                          <a:solidFill>
                            <a:schemeClr val="accent2"/>
                          </a:solidFill>
                        </a:rPr>
                        <a:t>WRAP (warrants averted) ***</a:t>
                      </a:r>
                      <a:endParaRPr lang="en-US" dirty="0">
                        <a:solidFill>
                          <a:schemeClr val="accent2"/>
                        </a:solidFill>
                      </a:endParaRPr>
                    </a:p>
                  </a:txBody>
                  <a:tcPr anchor="ctr"/>
                </a:tc>
                <a:tc>
                  <a:txBody>
                    <a:bodyPr/>
                    <a:lstStyle/>
                    <a:p>
                      <a:pPr algn="ctr"/>
                      <a:r>
                        <a:rPr lang="en-US" dirty="0" smtClean="0">
                          <a:solidFill>
                            <a:schemeClr val="accent2"/>
                          </a:solidFill>
                        </a:rPr>
                        <a:t>3</a:t>
                      </a:r>
                      <a:endParaRPr lang="en-US" dirty="0">
                        <a:solidFill>
                          <a:schemeClr val="accent2"/>
                        </a:solidFill>
                      </a:endParaRPr>
                    </a:p>
                  </a:txBody>
                  <a:tcPr anchor="ctr"/>
                </a:tc>
                <a:tc>
                  <a:txBody>
                    <a:bodyPr/>
                    <a:lstStyle/>
                    <a:p>
                      <a:pPr algn="ctr"/>
                      <a:r>
                        <a:rPr lang="en-US" dirty="0" smtClean="0">
                          <a:solidFill>
                            <a:schemeClr val="accent2"/>
                          </a:solidFill>
                        </a:rPr>
                        <a:t>38</a:t>
                      </a:r>
                      <a:endParaRPr lang="en-US" dirty="0">
                        <a:solidFill>
                          <a:schemeClr val="accent2"/>
                        </a:solidFill>
                      </a:endParaRPr>
                    </a:p>
                  </a:txBody>
                  <a:tcPr anchor="ctr"/>
                </a:tc>
                <a:tc>
                  <a:txBody>
                    <a:bodyPr/>
                    <a:lstStyle/>
                    <a:p>
                      <a:pPr algn="ctr"/>
                      <a:r>
                        <a:rPr lang="en-US" dirty="0" smtClean="0">
                          <a:solidFill>
                            <a:schemeClr val="accent2"/>
                          </a:solidFill>
                        </a:rPr>
                        <a:t>1,520</a:t>
                      </a:r>
                      <a:endParaRPr lang="en-US" dirty="0">
                        <a:solidFill>
                          <a:schemeClr val="accent2"/>
                        </a:solidFill>
                      </a:endParaRPr>
                    </a:p>
                  </a:txBody>
                  <a:tcPr anchor="ctr"/>
                </a:tc>
                <a:tc>
                  <a:txBody>
                    <a:bodyPr/>
                    <a:lstStyle/>
                    <a:p>
                      <a:pPr algn="ctr"/>
                      <a:r>
                        <a:rPr lang="en-US" dirty="0" smtClean="0">
                          <a:solidFill>
                            <a:schemeClr val="accent2"/>
                          </a:solidFill>
                        </a:rPr>
                        <a:t>+ 58%</a:t>
                      </a:r>
                      <a:endParaRPr lang="en-US" dirty="0">
                        <a:solidFill>
                          <a:schemeClr val="accent2"/>
                        </a:solidFill>
                      </a:endParaRPr>
                    </a:p>
                  </a:txBody>
                  <a:tcPr anchor="ctr"/>
                </a:tc>
              </a:tr>
              <a:tr h="833434">
                <a:tc gridSpan="5">
                  <a:txBody>
                    <a:bodyPr/>
                    <a:lstStyle/>
                    <a:p>
                      <a:pPr marL="0" indent="0" algn="l">
                        <a:buFont typeface="Arial" panose="020B0604020202020204" pitchFamily="34" charset="0"/>
                        <a:buNone/>
                      </a:pPr>
                      <a:r>
                        <a:rPr lang="en-US" sz="1200" dirty="0" smtClean="0">
                          <a:solidFill>
                            <a:schemeClr val="accent2"/>
                          </a:solidFill>
                        </a:rPr>
                        <a:t>*ADP during the year: Q1  = 63, Q2 = 57, Q3 = 57, Q4 = 72</a:t>
                      </a:r>
                    </a:p>
                    <a:p>
                      <a:pPr marL="0" indent="0" algn="l">
                        <a:buFont typeface="Arial" panose="020B0604020202020204" pitchFamily="34" charset="0"/>
                        <a:buNone/>
                      </a:pPr>
                      <a:r>
                        <a:rPr lang="en-US" sz="1200" dirty="0" smtClean="0">
                          <a:solidFill>
                            <a:schemeClr val="accent2"/>
                          </a:solidFill>
                        </a:rPr>
                        <a:t>**Pre-arraignment releases typically save a minimum of two to five days of jail</a:t>
                      </a:r>
                    </a:p>
                    <a:p>
                      <a:pPr marL="0" indent="0" algn="l">
                        <a:buFont typeface="Arial" panose="020B0604020202020204" pitchFamily="34" charset="0"/>
                        <a:buNone/>
                      </a:pPr>
                      <a:r>
                        <a:rPr lang="en-US" sz="1200" dirty="0" smtClean="0">
                          <a:solidFill>
                            <a:schemeClr val="accent2"/>
                          </a:solidFill>
                        </a:rPr>
                        <a:t>***A study conducted by the Vera Institute of Justice in Santa Cruz showed that, on average,</a:t>
                      </a:r>
                      <a:r>
                        <a:rPr lang="en-US" sz="1200" baseline="0" dirty="0" smtClean="0">
                          <a:solidFill>
                            <a:schemeClr val="accent2"/>
                          </a:solidFill>
                        </a:rPr>
                        <a:t> probationers who were arrested on bench warrants issued for failing to maintain probation contact spent an average of 40 days in jail.</a:t>
                      </a:r>
                      <a:endParaRPr lang="en-US" sz="1200" dirty="0">
                        <a:solidFill>
                          <a:schemeClr val="accent2"/>
                        </a:solidFill>
                      </a:endParaRPr>
                    </a:p>
                  </a:txBody>
                  <a:tcPr anchor="ctr"/>
                </a:tc>
                <a:tc hMerge="1">
                  <a:txBody>
                    <a:bodyPr/>
                    <a:lstStyle/>
                    <a:p>
                      <a:pPr algn="ctr"/>
                      <a:endParaRPr lang="en-US" dirty="0">
                        <a:solidFill>
                          <a:schemeClr val="accent2"/>
                        </a:solidFill>
                      </a:endParaRPr>
                    </a:p>
                  </a:txBody>
                  <a:tcPr anchor="ctr"/>
                </a:tc>
                <a:tc hMerge="1">
                  <a:txBody>
                    <a:bodyPr/>
                    <a:lstStyle/>
                    <a:p>
                      <a:pPr algn="ctr"/>
                      <a:endParaRPr lang="en-US" dirty="0">
                        <a:solidFill>
                          <a:schemeClr val="accent2"/>
                        </a:solidFill>
                      </a:endParaRPr>
                    </a:p>
                  </a:txBody>
                  <a:tcPr anchor="ctr"/>
                </a:tc>
                <a:tc hMerge="1">
                  <a:txBody>
                    <a:bodyPr/>
                    <a:lstStyle/>
                    <a:p>
                      <a:pPr algn="ctr"/>
                      <a:endParaRPr lang="en-US" dirty="0">
                        <a:solidFill>
                          <a:schemeClr val="accent2"/>
                        </a:solidFill>
                      </a:endParaRPr>
                    </a:p>
                  </a:txBody>
                  <a:tcPr anchor="ctr"/>
                </a:tc>
                <a:tc hMerge="1">
                  <a:txBody>
                    <a:bodyPr/>
                    <a:lstStyle/>
                    <a:p>
                      <a:pPr algn="ctr"/>
                      <a:endParaRPr lang="en-US" dirty="0">
                        <a:solidFill>
                          <a:schemeClr val="accent2"/>
                        </a:solidFill>
                      </a:endParaRPr>
                    </a:p>
                  </a:txBody>
                  <a:tcPr anchor="ctr"/>
                </a:tc>
              </a:tr>
            </a:tbl>
          </a:graphicData>
        </a:graphic>
      </p:graphicFrame>
      <p:pic>
        <p:nvPicPr>
          <p:cNvPr id="6" name="Picture 5" descr="C:\Users\cao024\AppData\Local\Microsoft\Windows\Temporary Internet Files\Content.Outlook\BOG3W3RJ\seal_transparency.gif"/>
          <p:cNvPicPr>
            <a:picLocks noChangeAspect="1" noChangeArrowheads="1"/>
          </p:cNvPicPr>
          <p:nvPr/>
        </p:nvPicPr>
        <p:blipFill>
          <a:blip r:embed="rId2" cstate="print"/>
          <a:srcRect/>
          <a:stretch>
            <a:fillRect/>
          </a:stretch>
        </p:blipFill>
        <p:spPr bwMode="auto">
          <a:xfrm>
            <a:off x="11236358" y="315653"/>
            <a:ext cx="714375" cy="714375"/>
          </a:xfrm>
          <a:prstGeom prst="rect">
            <a:avLst/>
          </a:prstGeom>
          <a:noFill/>
        </p:spPr>
      </p:pic>
      <p:sp>
        <p:nvSpPr>
          <p:cNvPr id="7" name="Title 1"/>
          <p:cNvSpPr>
            <a:spLocks noGrp="1"/>
          </p:cNvSpPr>
          <p:nvPr>
            <p:ph type="title"/>
          </p:nvPr>
        </p:nvSpPr>
        <p:spPr>
          <a:xfrm>
            <a:off x="614655" y="336884"/>
            <a:ext cx="9601200" cy="680206"/>
          </a:xfrm>
        </p:spPr>
        <p:txBody>
          <a:bodyPr>
            <a:normAutofit fontScale="90000"/>
          </a:bodyPr>
          <a:lstStyle/>
          <a:p>
            <a:r>
              <a:rPr lang="en-US" dirty="0" smtClean="0"/>
              <a:t>Adult Probation Division – Pretrial Outcome Measures</a:t>
            </a:r>
            <a:endParaRPr lang="en-US" dirty="0"/>
          </a:p>
        </p:txBody>
      </p:sp>
    </p:spTree>
    <p:extLst>
      <p:ext uri="{BB962C8B-B14F-4D97-AF65-F5344CB8AC3E}">
        <p14:creationId xmlns:p14="http://schemas.microsoft.com/office/powerpoint/2010/main" val="33162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Sample table with 3 columns, 4 rows" title="Table"/>
          <p:cNvGraphicFramePr>
            <a:graphicFrameLocks noGrp="1" noChangeAspect="1"/>
          </p:cNvGraphicFramePr>
          <p:nvPr>
            <p:ph sz="half" idx="2"/>
            <p:extLst/>
          </p:nvPr>
        </p:nvGraphicFramePr>
        <p:xfrm>
          <a:off x="954289" y="2027099"/>
          <a:ext cx="9838421" cy="4101146"/>
        </p:xfrm>
        <a:graphic>
          <a:graphicData uri="http://schemas.openxmlformats.org/drawingml/2006/table">
            <a:tbl>
              <a:tblPr firstRow="1" bandRow="1">
                <a:tableStyleId>{5C22544A-7EE6-4342-B048-85BDC9FD1C3A}</a:tableStyleId>
              </a:tblPr>
              <a:tblGrid>
                <a:gridCol w="4183769"/>
                <a:gridCol w="1377742"/>
                <a:gridCol w="1043241"/>
                <a:gridCol w="1213118"/>
                <a:gridCol w="2020551"/>
              </a:tblGrid>
              <a:tr h="860617">
                <a:tc>
                  <a:txBody>
                    <a:bodyPr/>
                    <a:lstStyle/>
                    <a:p>
                      <a:pPr algn="ctr"/>
                      <a:r>
                        <a:rPr lang="en-US" dirty="0" smtClean="0"/>
                        <a:t>2016 Pretrial Reports and Supervision</a:t>
                      </a:r>
                      <a:endParaRPr lang="en-US" dirty="0"/>
                    </a:p>
                  </a:txBody>
                  <a:tcPr anchor="ctr"/>
                </a:tc>
                <a:tc>
                  <a:txBody>
                    <a:bodyPr/>
                    <a:lstStyle/>
                    <a:p>
                      <a:pPr algn="ctr"/>
                      <a:r>
                        <a:rPr lang="en-US" dirty="0" smtClean="0"/>
                        <a:t>Monthly Average</a:t>
                      </a:r>
                      <a:endParaRPr lang="en-US" dirty="0"/>
                    </a:p>
                  </a:txBody>
                  <a:tcPr anchor="ctr"/>
                </a:tc>
                <a:tc>
                  <a:txBody>
                    <a:bodyPr/>
                    <a:lstStyle/>
                    <a:p>
                      <a:pPr algn="ctr"/>
                      <a:r>
                        <a:rPr lang="en-US" dirty="0" smtClean="0"/>
                        <a:t>Annual Total</a:t>
                      </a:r>
                      <a:endParaRPr lang="en-US" dirty="0"/>
                    </a:p>
                  </a:txBody>
                  <a:tcPr anchor="ctr"/>
                </a:tc>
                <a:tc>
                  <a:txBody>
                    <a:bodyPr/>
                    <a:lstStyle/>
                    <a:p>
                      <a:pPr algn="ctr"/>
                      <a:r>
                        <a:rPr lang="en-US" dirty="0" smtClean="0"/>
                        <a:t>Bed Days Saved</a:t>
                      </a:r>
                      <a:endParaRPr lang="en-US" dirty="0"/>
                    </a:p>
                  </a:txBody>
                  <a:tcPr anchor="ctr"/>
                </a:tc>
                <a:tc>
                  <a:txBody>
                    <a:bodyPr/>
                    <a:lstStyle/>
                    <a:p>
                      <a:pPr algn="ctr"/>
                      <a:r>
                        <a:rPr lang="en-US" dirty="0" smtClean="0"/>
                        <a:t>Change From</a:t>
                      </a:r>
                      <a:r>
                        <a:rPr lang="en-US" baseline="0" dirty="0" smtClean="0"/>
                        <a:t> Prior Year</a:t>
                      </a:r>
                      <a:endParaRPr lang="en-US" dirty="0"/>
                    </a:p>
                  </a:txBody>
                  <a:tcPr anchor="ctr"/>
                </a:tc>
              </a:tr>
              <a:tr h="578295">
                <a:tc>
                  <a:txBody>
                    <a:bodyPr/>
                    <a:lstStyle/>
                    <a:p>
                      <a:pPr algn="l"/>
                      <a:r>
                        <a:rPr lang="en-US" dirty="0" smtClean="0">
                          <a:solidFill>
                            <a:schemeClr val="accent2"/>
                          </a:solidFill>
                        </a:rPr>
                        <a:t>Pretrial Reports Completed</a:t>
                      </a:r>
                      <a:endParaRPr lang="en-US" dirty="0">
                        <a:solidFill>
                          <a:schemeClr val="accent2"/>
                        </a:solidFill>
                      </a:endParaRPr>
                    </a:p>
                  </a:txBody>
                  <a:tcPr anchor="ctr"/>
                </a:tc>
                <a:tc>
                  <a:txBody>
                    <a:bodyPr/>
                    <a:lstStyle/>
                    <a:p>
                      <a:pPr algn="ctr"/>
                      <a:r>
                        <a:rPr lang="en-US" dirty="0" smtClean="0">
                          <a:solidFill>
                            <a:schemeClr val="accent2"/>
                          </a:solidFill>
                        </a:rPr>
                        <a:t>222</a:t>
                      </a:r>
                      <a:endParaRPr lang="en-US" dirty="0">
                        <a:solidFill>
                          <a:schemeClr val="accent2"/>
                        </a:solidFill>
                      </a:endParaRPr>
                    </a:p>
                  </a:txBody>
                  <a:tcPr anchor="ctr"/>
                </a:tc>
                <a:tc>
                  <a:txBody>
                    <a:bodyPr/>
                    <a:lstStyle/>
                    <a:p>
                      <a:pPr algn="ctr"/>
                      <a:r>
                        <a:rPr lang="en-US" dirty="0" smtClean="0">
                          <a:solidFill>
                            <a:schemeClr val="accent2"/>
                          </a:solidFill>
                        </a:rPr>
                        <a:t>2,668</a:t>
                      </a:r>
                      <a:endParaRPr lang="en-US" dirty="0">
                        <a:solidFill>
                          <a:schemeClr val="accent2"/>
                        </a:solidFill>
                      </a:endParaRPr>
                    </a:p>
                  </a:txBody>
                  <a:tcPr anchor="ctr"/>
                </a:tc>
                <a:tc>
                  <a:txBody>
                    <a:bodyPr/>
                    <a:lstStyle/>
                    <a:p>
                      <a:pPr algn="ctr"/>
                      <a:endParaRPr lang="en-US" dirty="0">
                        <a:solidFill>
                          <a:schemeClr val="accent2"/>
                        </a:solidFill>
                      </a:endParaRPr>
                    </a:p>
                  </a:txBody>
                  <a:tcPr anchor="ctr">
                    <a:solidFill>
                      <a:schemeClr val="tx1"/>
                    </a:solidFill>
                  </a:tcPr>
                </a:tc>
                <a:tc>
                  <a:txBody>
                    <a:bodyPr/>
                    <a:lstStyle/>
                    <a:p>
                      <a:pPr algn="ctr"/>
                      <a:r>
                        <a:rPr lang="en-US" dirty="0" smtClean="0">
                          <a:solidFill>
                            <a:schemeClr val="accent2"/>
                          </a:solidFill>
                        </a:rPr>
                        <a:t>+ 8%</a:t>
                      </a:r>
                      <a:endParaRPr lang="en-US" dirty="0">
                        <a:solidFill>
                          <a:schemeClr val="accent2"/>
                        </a:solidFill>
                      </a:endParaRPr>
                    </a:p>
                  </a:txBody>
                  <a:tcPr anchor="ctr"/>
                </a:tc>
              </a:tr>
              <a:tr h="644434">
                <a:tc>
                  <a:txBody>
                    <a:bodyPr/>
                    <a:lstStyle/>
                    <a:p>
                      <a:pPr algn="l"/>
                      <a:r>
                        <a:rPr lang="en-US" dirty="0" smtClean="0">
                          <a:solidFill>
                            <a:schemeClr val="accent2"/>
                          </a:solidFill>
                        </a:rPr>
                        <a:t>Average Monthly</a:t>
                      </a:r>
                      <a:r>
                        <a:rPr lang="en-US" baseline="0" dirty="0" smtClean="0">
                          <a:solidFill>
                            <a:schemeClr val="accent2"/>
                          </a:solidFill>
                        </a:rPr>
                        <a:t> Caseload (ADP) *</a:t>
                      </a:r>
                      <a:endParaRPr lang="en-US" dirty="0">
                        <a:solidFill>
                          <a:schemeClr val="accent2"/>
                        </a:solidFill>
                      </a:endParaRPr>
                    </a:p>
                  </a:txBody>
                  <a:tcPr anchor="ctr"/>
                </a:tc>
                <a:tc>
                  <a:txBody>
                    <a:bodyPr/>
                    <a:lstStyle/>
                    <a:p>
                      <a:pPr algn="ctr"/>
                      <a:r>
                        <a:rPr lang="en-US" dirty="0" smtClean="0">
                          <a:solidFill>
                            <a:schemeClr val="accent2"/>
                          </a:solidFill>
                        </a:rPr>
                        <a:t>62</a:t>
                      </a:r>
                      <a:endParaRPr lang="en-US" dirty="0">
                        <a:solidFill>
                          <a:schemeClr val="accent2"/>
                        </a:solidFill>
                      </a:endParaRPr>
                    </a:p>
                  </a:txBody>
                  <a:tcPr anchor="ctr"/>
                </a:tc>
                <a:tc>
                  <a:txBody>
                    <a:bodyPr/>
                    <a:lstStyle/>
                    <a:p>
                      <a:pPr algn="ctr"/>
                      <a:r>
                        <a:rPr lang="en-US" dirty="0" smtClean="0">
                          <a:solidFill>
                            <a:schemeClr val="accent2"/>
                          </a:solidFill>
                        </a:rPr>
                        <a:t>355</a:t>
                      </a:r>
                      <a:endParaRPr lang="en-US" dirty="0">
                        <a:solidFill>
                          <a:schemeClr val="accent2"/>
                        </a:solidFill>
                      </a:endParaRPr>
                    </a:p>
                  </a:txBody>
                  <a:tcPr anchor="ctr"/>
                </a:tc>
                <a:tc>
                  <a:txBody>
                    <a:bodyPr/>
                    <a:lstStyle/>
                    <a:p>
                      <a:pPr algn="ctr"/>
                      <a:r>
                        <a:rPr lang="en-US" dirty="0" smtClean="0">
                          <a:solidFill>
                            <a:schemeClr val="accent2"/>
                          </a:solidFill>
                        </a:rPr>
                        <a:t>22,832</a:t>
                      </a:r>
                      <a:endParaRPr lang="en-US" dirty="0">
                        <a:solidFill>
                          <a:schemeClr val="accent2"/>
                        </a:solidFill>
                      </a:endParaRPr>
                    </a:p>
                  </a:txBody>
                  <a:tcPr anchor="ctr"/>
                </a:tc>
                <a:tc>
                  <a:txBody>
                    <a:bodyPr/>
                    <a:lstStyle/>
                    <a:p>
                      <a:pPr algn="ctr"/>
                      <a:r>
                        <a:rPr lang="en-US" dirty="0" smtClean="0">
                          <a:solidFill>
                            <a:schemeClr val="accent2"/>
                          </a:solidFill>
                        </a:rPr>
                        <a:t>+ 64%</a:t>
                      </a:r>
                      <a:endParaRPr lang="en-US" dirty="0">
                        <a:solidFill>
                          <a:schemeClr val="accent2"/>
                        </a:solidFill>
                      </a:endParaRPr>
                    </a:p>
                  </a:txBody>
                  <a:tcPr anchor="ctr"/>
                </a:tc>
              </a:tr>
              <a:tr h="618309">
                <a:tc>
                  <a:txBody>
                    <a:bodyPr/>
                    <a:lstStyle/>
                    <a:p>
                      <a:pPr algn="l"/>
                      <a:r>
                        <a:rPr lang="en-US" dirty="0" smtClean="0">
                          <a:solidFill>
                            <a:schemeClr val="accent2"/>
                          </a:solidFill>
                        </a:rPr>
                        <a:t>Pre-arraignment Releases **</a:t>
                      </a:r>
                      <a:endParaRPr lang="en-US" dirty="0">
                        <a:solidFill>
                          <a:schemeClr val="accent2"/>
                        </a:solidFill>
                      </a:endParaRPr>
                    </a:p>
                  </a:txBody>
                  <a:tcPr anchor="ctr"/>
                </a:tc>
                <a:tc>
                  <a:txBody>
                    <a:bodyPr/>
                    <a:lstStyle/>
                    <a:p>
                      <a:pPr algn="ctr"/>
                      <a:endParaRPr lang="en-US" dirty="0">
                        <a:solidFill>
                          <a:schemeClr val="accent2"/>
                        </a:solidFill>
                      </a:endParaRPr>
                    </a:p>
                  </a:txBody>
                  <a:tcPr anchor="ctr">
                    <a:solidFill>
                      <a:schemeClr val="tx1"/>
                    </a:solidFill>
                  </a:tcPr>
                </a:tc>
                <a:tc>
                  <a:txBody>
                    <a:bodyPr/>
                    <a:lstStyle/>
                    <a:p>
                      <a:pPr algn="ctr"/>
                      <a:r>
                        <a:rPr lang="en-US" dirty="0" smtClean="0">
                          <a:solidFill>
                            <a:schemeClr val="accent2"/>
                          </a:solidFill>
                        </a:rPr>
                        <a:t>64</a:t>
                      </a:r>
                      <a:endParaRPr lang="en-US" dirty="0">
                        <a:solidFill>
                          <a:schemeClr val="accent2"/>
                        </a:solidFill>
                      </a:endParaRPr>
                    </a:p>
                  </a:txBody>
                  <a:tcPr anchor="ctr"/>
                </a:tc>
                <a:tc>
                  <a:txBody>
                    <a:bodyPr/>
                    <a:lstStyle/>
                    <a:p>
                      <a:pPr algn="ctr"/>
                      <a:r>
                        <a:rPr lang="en-US" dirty="0" smtClean="0">
                          <a:solidFill>
                            <a:schemeClr val="accent2"/>
                          </a:solidFill>
                        </a:rPr>
                        <a:t>128 - 320</a:t>
                      </a:r>
                      <a:endParaRPr lang="en-US" dirty="0">
                        <a:solidFill>
                          <a:schemeClr val="accent2"/>
                        </a:solidFill>
                      </a:endParaRPr>
                    </a:p>
                  </a:txBody>
                  <a:tcPr anchor="ctr"/>
                </a:tc>
                <a:tc>
                  <a:txBody>
                    <a:bodyPr/>
                    <a:lstStyle/>
                    <a:p>
                      <a:pPr algn="ctr"/>
                      <a:r>
                        <a:rPr lang="en-US" dirty="0" smtClean="0">
                          <a:solidFill>
                            <a:schemeClr val="accent2"/>
                          </a:solidFill>
                        </a:rPr>
                        <a:t>- 31%</a:t>
                      </a:r>
                      <a:endParaRPr lang="en-US" dirty="0">
                        <a:solidFill>
                          <a:schemeClr val="accent2"/>
                        </a:solidFill>
                      </a:endParaRPr>
                    </a:p>
                  </a:txBody>
                  <a:tcPr anchor="ctr"/>
                </a:tc>
              </a:tr>
              <a:tr h="566057">
                <a:tc>
                  <a:txBody>
                    <a:bodyPr/>
                    <a:lstStyle/>
                    <a:p>
                      <a:pPr algn="l"/>
                      <a:r>
                        <a:rPr lang="en-US" dirty="0" smtClean="0">
                          <a:solidFill>
                            <a:schemeClr val="accent2"/>
                          </a:solidFill>
                        </a:rPr>
                        <a:t>WRAP (warrants averted) ***</a:t>
                      </a:r>
                      <a:endParaRPr lang="en-US" dirty="0">
                        <a:solidFill>
                          <a:schemeClr val="accent2"/>
                        </a:solidFill>
                      </a:endParaRPr>
                    </a:p>
                  </a:txBody>
                  <a:tcPr anchor="ctr"/>
                </a:tc>
                <a:tc>
                  <a:txBody>
                    <a:bodyPr/>
                    <a:lstStyle/>
                    <a:p>
                      <a:pPr algn="ctr"/>
                      <a:r>
                        <a:rPr lang="en-US" dirty="0" smtClean="0">
                          <a:solidFill>
                            <a:schemeClr val="accent2"/>
                          </a:solidFill>
                        </a:rPr>
                        <a:t>3</a:t>
                      </a:r>
                      <a:endParaRPr lang="en-US" dirty="0">
                        <a:solidFill>
                          <a:schemeClr val="accent2"/>
                        </a:solidFill>
                      </a:endParaRPr>
                    </a:p>
                  </a:txBody>
                  <a:tcPr anchor="ctr"/>
                </a:tc>
                <a:tc>
                  <a:txBody>
                    <a:bodyPr/>
                    <a:lstStyle/>
                    <a:p>
                      <a:pPr algn="ctr"/>
                      <a:r>
                        <a:rPr lang="en-US" dirty="0" smtClean="0">
                          <a:solidFill>
                            <a:schemeClr val="accent2"/>
                          </a:solidFill>
                        </a:rPr>
                        <a:t>38</a:t>
                      </a:r>
                      <a:endParaRPr lang="en-US" dirty="0">
                        <a:solidFill>
                          <a:schemeClr val="accent2"/>
                        </a:solidFill>
                      </a:endParaRPr>
                    </a:p>
                  </a:txBody>
                  <a:tcPr anchor="ctr"/>
                </a:tc>
                <a:tc>
                  <a:txBody>
                    <a:bodyPr/>
                    <a:lstStyle/>
                    <a:p>
                      <a:pPr algn="ctr"/>
                      <a:r>
                        <a:rPr lang="en-US" dirty="0" smtClean="0">
                          <a:solidFill>
                            <a:schemeClr val="accent2"/>
                          </a:solidFill>
                        </a:rPr>
                        <a:t>1,520</a:t>
                      </a:r>
                      <a:endParaRPr lang="en-US" dirty="0">
                        <a:solidFill>
                          <a:schemeClr val="accent2"/>
                        </a:solidFill>
                      </a:endParaRPr>
                    </a:p>
                  </a:txBody>
                  <a:tcPr anchor="ctr"/>
                </a:tc>
                <a:tc>
                  <a:txBody>
                    <a:bodyPr/>
                    <a:lstStyle/>
                    <a:p>
                      <a:pPr algn="ctr"/>
                      <a:r>
                        <a:rPr lang="en-US" dirty="0" smtClean="0">
                          <a:solidFill>
                            <a:schemeClr val="accent2"/>
                          </a:solidFill>
                        </a:rPr>
                        <a:t>+ 58%</a:t>
                      </a:r>
                      <a:endParaRPr lang="en-US" dirty="0">
                        <a:solidFill>
                          <a:schemeClr val="accent2"/>
                        </a:solidFill>
                      </a:endParaRPr>
                    </a:p>
                  </a:txBody>
                  <a:tcPr anchor="ctr"/>
                </a:tc>
              </a:tr>
              <a:tr h="833434">
                <a:tc gridSpan="5">
                  <a:txBody>
                    <a:bodyPr/>
                    <a:lstStyle/>
                    <a:p>
                      <a:pPr marL="0" indent="0" algn="l">
                        <a:buFont typeface="Arial" panose="020B0604020202020204" pitchFamily="34" charset="0"/>
                        <a:buNone/>
                      </a:pPr>
                      <a:r>
                        <a:rPr lang="en-US" sz="1200" dirty="0" smtClean="0">
                          <a:solidFill>
                            <a:schemeClr val="accent2"/>
                          </a:solidFill>
                        </a:rPr>
                        <a:t>*ADP during the year: Q1  = 63, Q2 = 57, Q3 = 57, Q4 = 72</a:t>
                      </a:r>
                    </a:p>
                    <a:p>
                      <a:pPr marL="0" indent="0" algn="l">
                        <a:buFont typeface="Arial" panose="020B0604020202020204" pitchFamily="34" charset="0"/>
                        <a:buNone/>
                      </a:pPr>
                      <a:r>
                        <a:rPr lang="en-US" sz="1200" dirty="0" smtClean="0">
                          <a:solidFill>
                            <a:schemeClr val="accent2"/>
                          </a:solidFill>
                        </a:rPr>
                        <a:t>**Pre-arraignment releases typically save a minimum of two to five days of jail</a:t>
                      </a:r>
                    </a:p>
                    <a:p>
                      <a:pPr marL="0" indent="0" algn="l">
                        <a:buFont typeface="Arial" panose="020B0604020202020204" pitchFamily="34" charset="0"/>
                        <a:buNone/>
                      </a:pPr>
                      <a:r>
                        <a:rPr lang="en-US" sz="1200" dirty="0" smtClean="0">
                          <a:solidFill>
                            <a:schemeClr val="accent2"/>
                          </a:solidFill>
                        </a:rPr>
                        <a:t>***A study conducted by the Vera Institute of Justice in Santa Cruz showed that, on average,</a:t>
                      </a:r>
                      <a:r>
                        <a:rPr lang="en-US" sz="1200" baseline="0" dirty="0" smtClean="0">
                          <a:solidFill>
                            <a:schemeClr val="accent2"/>
                          </a:solidFill>
                        </a:rPr>
                        <a:t> probationers who were arrested on bench warrants issued for failing to maintain probation contact spent an average of 40 days in jail.</a:t>
                      </a:r>
                      <a:endParaRPr lang="en-US" sz="1200" dirty="0">
                        <a:solidFill>
                          <a:schemeClr val="accent2"/>
                        </a:solidFill>
                      </a:endParaRPr>
                    </a:p>
                  </a:txBody>
                  <a:tcPr anchor="ctr"/>
                </a:tc>
                <a:tc hMerge="1">
                  <a:txBody>
                    <a:bodyPr/>
                    <a:lstStyle/>
                    <a:p>
                      <a:pPr algn="ctr"/>
                      <a:endParaRPr lang="en-US" dirty="0">
                        <a:solidFill>
                          <a:schemeClr val="accent2"/>
                        </a:solidFill>
                      </a:endParaRPr>
                    </a:p>
                  </a:txBody>
                  <a:tcPr anchor="ctr"/>
                </a:tc>
                <a:tc hMerge="1">
                  <a:txBody>
                    <a:bodyPr/>
                    <a:lstStyle/>
                    <a:p>
                      <a:pPr algn="ctr"/>
                      <a:endParaRPr lang="en-US" dirty="0">
                        <a:solidFill>
                          <a:schemeClr val="accent2"/>
                        </a:solidFill>
                      </a:endParaRPr>
                    </a:p>
                  </a:txBody>
                  <a:tcPr anchor="ctr"/>
                </a:tc>
                <a:tc hMerge="1">
                  <a:txBody>
                    <a:bodyPr/>
                    <a:lstStyle/>
                    <a:p>
                      <a:pPr algn="ctr"/>
                      <a:endParaRPr lang="en-US" dirty="0">
                        <a:solidFill>
                          <a:schemeClr val="accent2"/>
                        </a:solidFill>
                      </a:endParaRPr>
                    </a:p>
                  </a:txBody>
                  <a:tcPr anchor="ctr"/>
                </a:tc>
                <a:tc hMerge="1">
                  <a:txBody>
                    <a:bodyPr/>
                    <a:lstStyle/>
                    <a:p>
                      <a:pPr algn="ctr"/>
                      <a:endParaRPr lang="en-US" dirty="0">
                        <a:solidFill>
                          <a:schemeClr val="accent2"/>
                        </a:solidFill>
                      </a:endParaRPr>
                    </a:p>
                  </a:txBody>
                  <a:tcPr anchor="ctr"/>
                </a:tc>
              </a:tr>
            </a:tbl>
          </a:graphicData>
        </a:graphic>
      </p:graphicFrame>
      <p:pic>
        <p:nvPicPr>
          <p:cNvPr id="6" name="Picture 5" descr="C:\Users\cao024\AppData\Local\Microsoft\Windows\Temporary Internet Files\Content.Outlook\BOG3W3RJ\seal_transparency.gif"/>
          <p:cNvPicPr>
            <a:picLocks noChangeAspect="1" noChangeArrowheads="1"/>
          </p:cNvPicPr>
          <p:nvPr/>
        </p:nvPicPr>
        <p:blipFill>
          <a:blip r:embed="rId2" cstate="print"/>
          <a:srcRect/>
          <a:stretch>
            <a:fillRect/>
          </a:stretch>
        </p:blipFill>
        <p:spPr bwMode="auto">
          <a:xfrm>
            <a:off x="11236358" y="315653"/>
            <a:ext cx="714375" cy="714375"/>
          </a:xfrm>
          <a:prstGeom prst="rect">
            <a:avLst/>
          </a:prstGeom>
          <a:noFill/>
        </p:spPr>
      </p:pic>
      <p:sp>
        <p:nvSpPr>
          <p:cNvPr id="7" name="Title 1"/>
          <p:cNvSpPr>
            <a:spLocks noGrp="1"/>
          </p:cNvSpPr>
          <p:nvPr>
            <p:ph type="title"/>
          </p:nvPr>
        </p:nvSpPr>
        <p:spPr>
          <a:xfrm>
            <a:off x="614655" y="336884"/>
            <a:ext cx="9601200" cy="680206"/>
          </a:xfrm>
        </p:spPr>
        <p:txBody>
          <a:bodyPr>
            <a:normAutofit fontScale="90000"/>
          </a:bodyPr>
          <a:lstStyle/>
          <a:p>
            <a:r>
              <a:rPr lang="en-US" dirty="0" smtClean="0"/>
              <a:t>Adult Probation Division – Pretrial Outcome Measures</a:t>
            </a:r>
            <a:endParaRPr lang="en-US" dirty="0"/>
          </a:p>
        </p:txBody>
      </p:sp>
    </p:spTree>
    <p:extLst>
      <p:ext uri="{BB962C8B-B14F-4D97-AF65-F5344CB8AC3E}">
        <p14:creationId xmlns:p14="http://schemas.microsoft.com/office/powerpoint/2010/main" val="423984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ision-mission-goal-26063557.jpg"/>
          <p:cNvPicPr>
            <a:picLocks noChangeAspect="1"/>
          </p:cNvPicPr>
          <p:nvPr/>
        </p:nvPicPr>
        <p:blipFill>
          <a:blip r:embed="rId2" cstate="print"/>
          <a:srcRect b="13269"/>
          <a:stretch>
            <a:fillRect/>
          </a:stretch>
        </p:blipFill>
        <p:spPr>
          <a:xfrm>
            <a:off x="7620000" y="4267200"/>
            <a:ext cx="3048000" cy="2165684"/>
          </a:xfrm>
          <a:prstGeom prst="rect">
            <a:avLst/>
          </a:prstGeom>
        </p:spPr>
      </p:pic>
      <p:sp>
        <p:nvSpPr>
          <p:cNvPr id="3" name="Content Placeholder 2"/>
          <p:cNvSpPr>
            <a:spLocks noGrp="1"/>
          </p:cNvSpPr>
          <p:nvPr>
            <p:ph idx="1"/>
          </p:nvPr>
        </p:nvSpPr>
        <p:spPr/>
        <p:txBody>
          <a:bodyPr>
            <a:normAutofit/>
          </a:bodyPr>
          <a:lstStyle/>
          <a:p>
            <a:pPr marL="0" indent="0" algn="ctr">
              <a:buNone/>
            </a:pPr>
            <a:r>
              <a:rPr lang="en-US" sz="2800" dirty="0"/>
              <a:t>The Santa Cruz County Probation Department maintains its commitment to public safety, researched-based practices, stewardship, and reserving costly and limited jail space for higher risk offenders through alternatives to custody programs. </a:t>
            </a:r>
          </a:p>
        </p:txBody>
      </p:sp>
      <p:sp>
        <p:nvSpPr>
          <p:cNvPr id="2" name="Title 1"/>
          <p:cNvSpPr>
            <a:spLocks noGrp="1"/>
          </p:cNvSpPr>
          <p:nvPr>
            <p:ph type="title"/>
          </p:nvPr>
        </p:nvSpPr>
        <p:spPr/>
        <p:txBody>
          <a:bodyPr>
            <a:noAutofit/>
          </a:bodyPr>
          <a:lstStyle/>
          <a:p>
            <a:pPr algn="ctr"/>
            <a:r>
              <a:rPr lang="en-US" sz="4000" dirty="0"/>
              <a:t>Pretrial Services Mission:</a:t>
            </a:r>
          </a:p>
        </p:txBody>
      </p:sp>
    </p:spTree>
    <p:extLst>
      <p:ext uri="{BB962C8B-B14F-4D97-AF65-F5344CB8AC3E}">
        <p14:creationId xmlns:p14="http://schemas.microsoft.com/office/powerpoint/2010/main" val="298602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Sample table with 3 columns, 4 rows" title="Table"/>
          <p:cNvGraphicFramePr>
            <a:graphicFrameLocks noGrp="1" noChangeAspect="1"/>
          </p:cNvGraphicFramePr>
          <p:nvPr>
            <p:ph sz="half" idx="2"/>
            <p:extLst/>
          </p:nvPr>
        </p:nvGraphicFramePr>
        <p:xfrm>
          <a:off x="1360697" y="2157728"/>
          <a:ext cx="9536030" cy="3441885"/>
        </p:xfrm>
        <a:graphic>
          <a:graphicData uri="http://schemas.openxmlformats.org/drawingml/2006/table">
            <a:tbl>
              <a:tblPr firstRow="1" bandRow="1">
                <a:tableStyleId>{5C22544A-7EE6-4342-B048-85BDC9FD1C3A}</a:tableStyleId>
              </a:tblPr>
              <a:tblGrid>
                <a:gridCol w="2674590"/>
                <a:gridCol w="974035"/>
                <a:gridCol w="954156"/>
                <a:gridCol w="1341783"/>
                <a:gridCol w="1431235"/>
                <a:gridCol w="1093304"/>
                <a:gridCol w="1066927"/>
              </a:tblGrid>
              <a:tr h="860617">
                <a:tc gridSpan="7">
                  <a:txBody>
                    <a:bodyPr/>
                    <a:lstStyle/>
                    <a:p>
                      <a:pPr algn="ctr"/>
                      <a:r>
                        <a:rPr lang="en-US" dirty="0" smtClean="0"/>
                        <a:t>Appearance Rate</a:t>
                      </a:r>
                    </a:p>
                    <a:p>
                      <a:pPr algn="ctr"/>
                      <a:r>
                        <a:rPr lang="en-US" sz="1400" i="1" dirty="0" smtClean="0"/>
                        <a:t>The percentage of supervised defendants who make all scheduled court appearances</a:t>
                      </a:r>
                      <a:endParaRPr lang="en-US" sz="1400" i="1"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860617">
                <a:tc>
                  <a:txBody>
                    <a:bodyPr/>
                    <a:lstStyle/>
                    <a:p>
                      <a:pPr algn="l"/>
                      <a:r>
                        <a:rPr lang="en-US" b="1" dirty="0" smtClean="0"/>
                        <a:t>Supervised Pretrial</a:t>
                      </a:r>
                      <a:endParaRPr lang="en-US" b="1" dirty="0"/>
                    </a:p>
                  </a:txBody>
                  <a:tcPr anchor="ctr"/>
                </a:tc>
                <a:tc>
                  <a:txBody>
                    <a:bodyPr/>
                    <a:lstStyle/>
                    <a:p>
                      <a:pPr algn="ctr"/>
                      <a:r>
                        <a:rPr lang="en-US" b="1" dirty="0" smtClean="0"/>
                        <a:t>2012</a:t>
                      </a:r>
                      <a:endParaRPr lang="en-US" b="1" dirty="0"/>
                    </a:p>
                  </a:txBody>
                  <a:tcPr anchor="ctr"/>
                </a:tc>
                <a:tc>
                  <a:txBody>
                    <a:bodyPr/>
                    <a:lstStyle/>
                    <a:p>
                      <a:pPr algn="ctr"/>
                      <a:r>
                        <a:rPr lang="en-US" b="1" dirty="0" smtClean="0"/>
                        <a:t>2013</a:t>
                      </a:r>
                      <a:endParaRPr lang="en-US" b="1" dirty="0"/>
                    </a:p>
                  </a:txBody>
                  <a:tcPr anchor="ctr"/>
                </a:tc>
                <a:tc>
                  <a:txBody>
                    <a:bodyPr/>
                    <a:lstStyle/>
                    <a:p>
                      <a:pPr algn="ctr"/>
                      <a:r>
                        <a:rPr lang="en-US" b="1" dirty="0" smtClean="0"/>
                        <a:t>1st Half 2014</a:t>
                      </a:r>
                    </a:p>
                    <a:p>
                      <a:pPr algn="ctr"/>
                      <a:r>
                        <a:rPr lang="en-US" b="1" dirty="0" smtClean="0"/>
                        <a:t>(VPRAI)</a:t>
                      </a:r>
                      <a:endParaRPr lang="en-US" b="1" dirty="0"/>
                    </a:p>
                  </a:txBody>
                  <a:tcPr anchor="ctr"/>
                </a:tc>
                <a:tc>
                  <a:txBody>
                    <a:bodyPr/>
                    <a:lstStyle/>
                    <a:p>
                      <a:pPr algn="ctr"/>
                      <a:r>
                        <a:rPr lang="en-US" b="1" dirty="0" smtClean="0"/>
                        <a:t>2</a:t>
                      </a:r>
                      <a:r>
                        <a:rPr lang="en-US" b="1" baseline="30000" dirty="0" smtClean="0"/>
                        <a:t>nd</a:t>
                      </a:r>
                      <a:r>
                        <a:rPr lang="en-US" b="1" dirty="0" smtClean="0"/>
                        <a:t> Half 2014 (PSA-Court)</a:t>
                      </a:r>
                      <a:endParaRPr lang="en-US" b="1" dirty="0"/>
                    </a:p>
                  </a:txBody>
                  <a:tcPr anchor="ctr"/>
                </a:tc>
                <a:tc>
                  <a:txBody>
                    <a:bodyPr/>
                    <a:lstStyle/>
                    <a:p>
                      <a:pPr algn="ctr"/>
                      <a:r>
                        <a:rPr lang="en-US" b="1" dirty="0" smtClean="0"/>
                        <a:t>2015</a:t>
                      </a:r>
                      <a:endParaRPr lang="en-US" b="1" dirty="0"/>
                    </a:p>
                  </a:txBody>
                  <a:tcPr anchor="ctr"/>
                </a:tc>
                <a:tc>
                  <a:txBody>
                    <a:bodyPr/>
                    <a:lstStyle/>
                    <a:p>
                      <a:pPr algn="ctr"/>
                      <a:r>
                        <a:rPr lang="en-US" b="1" dirty="0" smtClean="0"/>
                        <a:t>2016</a:t>
                      </a:r>
                      <a:endParaRPr lang="en-US" b="1" dirty="0"/>
                    </a:p>
                  </a:txBody>
                  <a:tcPr anchor="ctr"/>
                </a:tc>
              </a:tr>
              <a:tr h="833434">
                <a:tc>
                  <a:txBody>
                    <a:bodyPr/>
                    <a:lstStyle/>
                    <a:p>
                      <a:pPr algn="l"/>
                      <a:r>
                        <a:rPr lang="en-US" dirty="0" smtClean="0">
                          <a:solidFill>
                            <a:schemeClr val="accent2"/>
                          </a:solidFill>
                        </a:rPr>
                        <a:t>Appearance Rate</a:t>
                      </a:r>
                      <a:endParaRPr lang="en-US" dirty="0">
                        <a:solidFill>
                          <a:schemeClr val="accent2"/>
                        </a:solidFill>
                      </a:endParaRPr>
                    </a:p>
                  </a:txBody>
                  <a:tcPr anchor="ctr"/>
                </a:tc>
                <a:tc>
                  <a:txBody>
                    <a:bodyPr/>
                    <a:lstStyle/>
                    <a:p>
                      <a:pPr algn="ctr"/>
                      <a:r>
                        <a:rPr lang="en-US" dirty="0" smtClean="0">
                          <a:solidFill>
                            <a:schemeClr val="accent2"/>
                          </a:solidFill>
                        </a:rPr>
                        <a:t>92.0%</a:t>
                      </a:r>
                      <a:endParaRPr lang="en-US" sz="1400" dirty="0">
                        <a:solidFill>
                          <a:schemeClr val="accent2"/>
                        </a:solidFill>
                      </a:endParaRPr>
                    </a:p>
                  </a:txBody>
                  <a:tcPr anchor="ctr"/>
                </a:tc>
                <a:tc>
                  <a:txBody>
                    <a:bodyPr/>
                    <a:lstStyle/>
                    <a:p>
                      <a:pPr algn="ctr"/>
                      <a:r>
                        <a:rPr lang="en-US" dirty="0" smtClean="0">
                          <a:solidFill>
                            <a:schemeClr val="accent2"/>
                          </a:solidFill>
                        </a:rPr>
                        <a:t>90.3%</a:t>
                      </a:r>
                      <a:endParaRPr lang="en-US" dirty="0">
                        <a:solidFill>
                          <a:schemeClr val="accent2"/>
                        </a:solidFill>
                      </a:endParaRPr>
                    </a:p>
                  </a:txBody>
                  <a:tcPr anchor="ctr"/>
                </a:tc>
                <a:tc>
                  <a:txBody>
                    <a:bodyPr/>
                    <a:lstStyle/>
                    <a:p>
                      <a:pPr algn="ctr"/>
                      <a:r>
                        <a:rPr lang="en-US" dirty="0" smtClean="0">
                          <a:solidFill>
                            <a:schemeClr val="accent2"/>
                          </a:solidFill>
                        </a:rPr>
                        <a:t>94.2%</a:t>
                      </a:r>
                      <a:endParaRPr lang="en-US" dirty="0">
                        <a:solidFill>
                          <a:schemeClr val="accent2"/>
                        </a:solidFill>
                      </a:endParaRPr>
                    </a:p>
                  </a:txBody>
                  <a:tcPr anchor="ctr"/>
                </a:tc>
                <a:tc>
                  <a:txBody>
                    <a:bodyPr/>
                    <a:lstStyle/>
                    <a:p>
                      <a:pPr algn="ctr"/>
                      <a:r>
                        <a:rPr lang="en-US" dirty="0" smtClean="0">
                          <a:solidFill>
                            <a:schemeClr val="accent2"/>
                          </a:solidFill>
                        </a:rPr>
                        <a:t>91.8%</a:t>
                      </a:r>
                      <a:endParaRPr lang="en-US" dirty="0">
                        <a:solidFill>
                          <a:schemeClr val="accent2"/>
                        </a:solidFill>
                      </a:endParaRPr>
                    </a:p>
                  </a:txBody>
                  <a:tcPr anchor="ctr"/>
                </a:tc>
                <a:tc>
                  <a:txBody>
                    <a:bodyPr/>
                    <a:lstStyle/>
                    <a:p>
                      <a:pPr algn="ctr"/>
                      <a:r>
                        <a:rPr lang="en-US" dirty="0" smtClean="0">
                          <a:solidFill>
                            <a:schemeClr val="accent2"/>
                          </a:solidFill>
                        </a:rPr>
                        <a:t>88.8%</a:t>
                      </a:r>
                      <a:endParaRPr lang="en-US" dirty="0">
                        <a:solidFill>
                          <a:schemeClr val="accent2"/>
                        </a:solidFill>
                      </a:endParaRPr>
                    </a:p>
                  </a:txBody>
                  <a:tcPr anchor="ctr"/>
                </a:tc>
                <a:tc>
                  <a:txBody>
                    <a:bodyPr/>
                    <a:lstStyle/>
                    <a:p>
                      <a:pPr algn="ctr"/>
                      <a:r>
                        <a:rPr lang="en-US" dirty="0" smtClean="0">
                          <a:solidFill>
                            <a:schemeClr val="accent2"/>
                          </a:solidFill>
                        </a:rPr>
                        <a:t>88.2%</a:t>
                      </a:r>
                      <a:endParaRPr lang="en-US" dirty="0">
                        <a:solidFill>
                          <a:schemeClr val="accent2"/>
                        </a:solidFill>
                      </a:endParaRPr>
                    </a:p>
                  </a:txBody>
                  <a:tcPr anchor="ctr"/>
                </a:tc>
              </a:tr>
              <a:tr h="833434">
                <a:tc>
                  <a:txBody>
                    <a:bodyPr/>
                    <a:lstStyle/>
                    <a:p>
                      <a:pPr algn="l"/>
                      <a:r>
                        <a:rPr lang="en-US" dirty="0" smtClean="0">
                          <a:solidFill>
                            <a:schemeClr val="accent2"/>
                          </a:solidFill>
                        </a:rPr>
                        <a:t>Goal</a:t>
                      </a:r>
                      <a:endParaRPr lang="en-US" dirty="0">
                        <a:solidFill>
                          <a:schemeClr val="accent2"/>
                        </a:solidFill>
                      </a:endParaRPr>
                    </a:p>
                  </a:txBody>
                  <a:tcPr anchor="ctr"/>
                </a:tc>
                <a:tc>
                  <a:txBody>
                    <a:bodyPr/>
                    <a:lstStyle/>
                    <a:p>
                      <a:pPr algn="ctr"/>
                      <a:r>
                        <a:rPr lang="en-US" b="1" dirty="0" smtClean="0">
                          <a:solidFill>
                            <a:schemeClr val="accent2"/>
                          </a:solidFill>
                        </a:rPr>
                        <a:t>85%</a:t>
                      </a:r>
                      <a:endParaRPr lang="en-US" b="1" dirty="0">
                        <a:solidFill>
                          <a:schemeClr val="accent2"/>
                        </a:solidFill>
                      </a:endParaRPr>
                    </a:p>
                  </a:txBody>
                  <a:tcPr anchor="ctr"/>
                </a:tc>
                <a:tc>
                  <a:txBody>
                    <a:bodyPr/>
                    <a:lstStyle/>
                    <a:p>
                      <a:pPr algn="ctr"/>
                      <a:r>
                        <a:rPr lang="en-US" b="1" dirty="0" smtClean="0">
                          <a:solidFill>
                            <a:schemeClr val="accent2"/>
                          </a:solidFill>
                        </a:rPr>
                        <a:t>85%</a:t>
                      </a:r>
                      <a:endParaRPr lang="en-US" dirty="0">
                        <a:solidFill>
                          <a:schemeClr val="accent2"/>
                        </a:solidFill>
                      </a:endParaRPr>
                    </a:p>
                  </a:txBody>
                  <a:tcPr anchor="ctr"/>
                </a:tc>
                <a:tc>
                  <a:txBody>
                    <a:bodyPr/>
                    <a:lstStyle/>
                    <a:p>
                      <a:pPr algn="ctr"/>
                      <a:r>
                        <a:rPr lang="en-US" b="1" dirty="0" smtClean="0">
                          <a:solidFill>
                            <a:schemeClr val="accent2"/>
                          </a:solidFill>
                        </a:rPr>
                        <a:t>85%</a:t>
                      </a:r>
                      <a:endParaRPr lang="en-US" dirty="0">
                        <a:solidFill>
                          <a:schemeClr val="accent2"/>
                        </a:solidFill>
                      </a:endParaRPr>
                    </a:p>
                  </a:txBody>
                  <a:tcPr anchor="ctr"/>
                </a:tc>
                <a:tc>
                  <a:txBody>
                    <a:bodyPr/>
                    <a:lstStyle/>
                    <a:p>
                      <a:pPr algn="ctr"/>
                      <a:r>
                        <a:rPr lang="en-US" b="1" dirty="0" smtClean="0">
                          <a:solidFill>
                            <a:schemeClr val="accent2"/>
                          </a:solidFill>
                        </a:rPr>
                        <a:t>85%</a:t>
                      </a:r>
                      <a:endParaRPr lang="en-US" dirty="0">
                        <a:solidFill>
                          <a:schemeClr val="accent2"/>
                        </a:solidFill>
                      </a:endParaRPr>
                    </a:p>
                  </a:txBody>
                  <a:tcPr anchor="ctr"/>
                </a:tc>
                <a:tc>
                  <a:txBody>
                    <a:bodyPr/>
                    <a:lstStyle/>
                    <a:p>
                      <a:pPr algn="ctr"/>
                      <a:r>
                        <a:rPr lang="en-US" b="1" dirty="0" smtClean="0">
                          <a:solidFill>
                            <a:schemeClr val="accent2"/>
                          </a:solidFill>
                        </a:rPr>
                        <a:t>85%</a:t>
                      </a:r>
                      <a:endParaRPr lang="en-US" dirty="0">
                        <a:solidFill>
                          <a:schemeClr val="accent2"/>
                        </a:solidFill>
                      </a:endParaRPr>
                    </a:p>
                  </a:txBody>
                  <a:tcPr anchor="ctr"/>
                </a:tc>
                <a:tc>
                  <a:txBody>
                    <a:bodyPr/>
                    <a:lstStyle/>
                    <a:p>
                      <a:pPr algn="ctr"/>
                      <a:r>
                        <a:rPr lang="en-US" b="1" dirty="0" smtClean="0">
                          <a:solidFill>
                            <a:schemeClr val="accent2"/>
                          </a:solidFill>
                        </a:rPr>
                        <a:t>85%</a:t>
                      </a:r>
                      <a:endParaRPr lang="en-US" dirty="0">
                        <a:solidFill>
                          <a:schemeClr val="accent2"/>
                        </a:solidFill>
                      </a:endParaRPr>
                    </a:p>
                  </a:txBody>
                  <a:tcPr anchor="ctr"/>
                </a:tc>
              </a:tr>
            </a:tbl>
          </a:graphicData>
        </a:graphic>
      </p:graphicFrame>
      <p:pic>
        <p:nvPicPr>
          <p:cNvPr id="6" name="Picture 5" descr="C:\Users\cao024\AppData\Local\Microsoft\Windows\Temporary Internet Files\Content.Outlook\BOG3W3RJ\seal_transparency.gif"/>
          <p:cNvPicPr>
            <a:picLocks noChangeAspect="1" noChangeArrowheads="1"/>
          </p:cNvPicPr>
          <p:nvPr/>
        </p:nvPicPr>
        <p:blipFill>
          <a:blip r:embed="rId2" cstate="print"/>
          <a:srcRect/>
          <a:stretch>
            <a:fillRect/>
          </a:stretch>
        </p:blipFill>
        <p:spPr bwMode="auto">
          <a:xfrm>
            <a:off x="11236358" y="315653"/>
            <a:ext cx="714375" cy="714375"/>
          </a:xfrm>
          <a:prstGeom prst="rect">
            <a:avLst/>
          </a:prstGeom>
          <a:noFill/>
        </p:spPr>
      </p:pic>
      <p:sp>
        <p:nvSpPr>
          <p:cNvPr id="7" name="Title 1"/>
          <p:cNvSpPr>
            <a:spLocks noGrp="1"/>
          </p:cNvSpPr>
          <p:nvPr>
            <p:ph type="title"/>
          </p:nvPr>
        </p:nvSpPr>
        <p:spPr>
          <a:xfrm>
            <a:off x="614655" y="336884"/>
            <a:ext cx="9601200" cy="680206"/>
          </a:xfrm>
        </p:spPr>
        <p:txBody>
          <a:bodyPr>
            <a:normAutofit fontScale="90000"/>
          </a:bodyPr>
          <a:lstStyle/>
          <a:p>
            <a:r>
              <a:rPr lang="en-US" dirty="0" smtClean="0"/>
              <a:t>Adult Probation Division – Pretrial Outcome Measures</a:t>
            </a:r>
            <a:endParaRPr lang="en-US" dirty="0"/>
          </a:p>
        </p:txBody>
      </p:sp>
    </p:spTree>
    <p:extLst>
      <p:ext uri="{BB962C8B-B14F-4D97-AF65-F5344CB8AC3E}">
        <p14:creationId xmlns:p14="http://schemas.microsoft.com/office/powerpoint/2010/main" val="385293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Sample table with 3 columns, 4 rows" title="Table"/>
          <p:cNvGraphicFramePr>
            <a:graphicFrameLocks noGrp="1" noChangeAspect="1"/>
          </p:cNvGraphicFramePr>
          <p:nvPr>
            <p:ph sz="half" idx="2"/>
            <p:extLst/>
          </p:nvPr>
        </p:nvGraphicFramePr>
        <p:xfrm>
          <a:off x="1360697" y="2157728"/>
          <a:ext cx="9536030" cy="3441885"/>
        </p:xfrm>
        <a:graphic>
          <a:graphicData uri="http://schemas.openxmlformats.org/drawingml/2006/table">
            <a:tbl>
              <a:tblPr firstRow="1" bandRow="1">
                <a:tableStyleId>{5C22544A-7EE6-4342-B048-85BDC9FD1C3A}</a:tableStyleId>
              </a:tblPr>
              <a:tblGrid>
                <a:gridCol w="2674590"/>
                <a:gridCol w="974035"/>
                <a:gridCol w="954156"/>
                <a:gridCol w="1341783"/>
                <a:gridCol w="1431235"/>
                <a:gridCol w="1093304"/>
                <a:gridCol w="1066927"/>
              </a:tblGrid>
              <a:tr h="860617">
                <a:tc gridSpan="7">
                  <a:txBody>
                    <a:bodyPr/>
                    <a:lstStyle/>
                    <a:p>
                      <a:pPr algn="ctr"/>
                      <a:r>
                        <a:rPr lang="en-US" dirty="0" smtClean="0"/>
                        <a:t>Safety Rate</a:t>
                      </a:r>
                    </a:p>
                    <a:p>
                      <a:pPr algn="ctr"/>
                      <a:r>
                        <a:rPr lang="en-US" sz="1400" i="1" dirty="0" smtClean="0"/>
                        <a:t>The percentage of supervised defendants who were not charged with a new offense during their period of pretrial supervision</a:t>
                      </a:r>
                      <a:endParaRPr lang="en-US" sz="1400" i="1"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860617">
                <a:tc>
                  <a:txBody>
                    <a:bodyPr/>
                    <a:lstStyle/>
                    <a:p>
                      <a:pPr algn="l"/>
                      <a:r>
                        <a:rPr lang="en-US" b="1" dirty="0" smtClean="0"/>
                        <a:t>Supervised Pretrial</a:t>
                      </a:r>
                      <a:endParaRPr lang="en-US" b="1" dirty="0"/>
                    </a:p>
                  </a:txBody>
                  <a:tcPr anchor="ctr"/>
                </a:tc>
                <a:tc>
                  <a:txBody>
                    <a:bodyPr/>
                    <a:lstStyle/>
                    <a:p>
                      <a:pPr algn="ctr"/>
                      <a:r>
                        <a:rPr lang="en-US" b="1" dirty="0" smtClean="0"/>
                        <a:t>2012</a:t>
                      </a:r>
                      <a:endParaRPr lang="en-US" b="1" dirty="0"/>
                    </a:p>
                  </a:txBody>
                  <a:tcPr anchor="ctr"/>
                </a:tc>
                <a:tc>
                  <a:txBody>
                    <a:bodyPr/>
                    <a:lstStyle/>
                    <a:p>
                      <a:pPr algn="ctr"/>
                      <a:r>
                        <a:rPr lang="en-US" b="1" dirty="0" smtClean="0"/>
                        <a:t>2013</a:t>
                      </a:r>
                      <a:endParaRPr lang="en-US" b="1" dirty="0"/>
                    </a:p>
                  </a:txBody>
                  <a:tcPr anchor="ctr"/>
                </a:tc>
                <a:tc>
                  <a:txBody>
                    <a:bodyPr/>
                    <a:lstStyle/>
                    <a:p>
                      <a:pPr algn="ctr"/>
                      <a:r>
                        <a:rPr lang="en-US" b="1" dirty="0" smtClean="0"/>
                        <a:t>1st Half 2014</a:t>
                      </a:r>
                    </a:p>
                    <a:p>
                      <a:pPr algn="ctr"/>
                      <a:r>
                        <a:rPr lang="en-US" b="1" dirty="0" smtClean="0"/>
                        <a:t>(VPRAI)</a:t>
                      </a:r>
                      <a:endParaRPr lang="en-US" b="1" dirty="0"/>
                    </a:p>
                  </a:txBody>
                  <a:tcPr anchor="ctr"/>
                </a:tc>
                <a:tc>
                  <a:txBody>
                    <a:bodyPr/>
                    <a:lstStyle/>
                    <a:p>
                      <a:pPr algn="ctr"/>
                      <a:r>
                        <a:rPr lang="en-US" b="1" dirty="0" smtClean="0"/>
                        <a:t>2</a:t>
                      </a:r>
                      <a:r>
                        <a:rPr lang="en-US" b="1" baseline="30000" dirty="0" smtClean="0"/>
                        <a:t>nd</a:t>
                      </a:r>
                      <a:r>
                        <a:rPr lang="en-US" b="1" dirty="0" smtClean="0"/>
                        <a:t> Half 2014 (PSA-Court)</a:t>
                      </a:r>
                      <a:endParaRPr lang="en-US" b="1" dirty="0"/>
                    </a:p>
                  </a:txBody>
                  <a:tcPr anchor="ctr"/>
                </a:tc>
                <a:tc>
                  <a:txBody>
                    <a:bodyPr/>
                    <a:lstStyle/>
                    <a:p>
                      <a:pPr algn="ctr"/>
                      <a:r>
                        <a:rPr lang="en-US" b="1" dirty="0" smtClean="0"/>
                        <a:t>2015</a:t>
                      </a:r>
                      <a:endParaRPr lang="en-US" b="1" dirty="0"/>
                    </a:p>
                  </a:txBody>
                  <a:tcPr anchor="ctr"/>
                </a:tc>
                <a:tc>
                  <a:txBody>
                    <a:bodyPr/>
                    <a:lstStyle/>
                    <a:p>
                      <a:pPr algn="ctr"/>
                      <a:r>
                        <a:rPr lang="en-US" b="1" dirty="0" smtClean="0"/>
                        <a:t>2016</a:t>
                      </a:r>
                      <a:endParaRPr lang="en-US" b="1" dirty="0"/>
                    </a:p>
                  </a:txBody>
                  <a:tcPr anchor="ctr"/>
                </a:tc>
              </a:tr>
              <a:tr h="833434">
                <a:tc>
                  <a:txBody>
                    <a:bodyPr/>
                    <a:lstStyle/>
                    <a:p>
                      <a:pPr algn="l"/>
                      <a:r>
                        <a:rPr lang="en-US" dirty="0" smtClean="0">
                          <a:solidFill>
                            <a:schemeClr val="accent2"/>
                          </a:solidFill>
                        </a:rPr>
                        <a:t>Safety Rate</a:t>
                      </a:r>
                      <a:endParaRPr lang="en-US" dirty="0">
                        <a:solidFill>
                          <a:schemeClr val="accent2"/>
                        </a:solidFill>
                      </a:endParaRPr>
                    </a:p>
                  </a:txBody>
                  <a:tcPr anchor="ctr"/>
                </a:tc>
                <a:tc>
                  <a:txBody>
                    <a:bodyPr/>
                    <a:lstStyle/>
                    <a:p>
                      <a:pPr algn="ctr"/>
                      <a:r>
                        <a:rPr lang="en-US" dirty="0" smtClean="0">
                          <a:solidFill>
                            <a:schemeClr val="accent2"/>
                          </a:solidFill>
                        </a:rPr>
                        <a:t>92.5%</a:t>
                      </a:r>
                      <a:endParaRPr lang="en-US" sz="1400" dirty="0">
                        <a:solidFill>
                          <a:schemeClr val="accent2"/>
                        </a:solidFill>
                      </a:endParaRPr>
                    </a:p>
                  </a:txBody>
                  <a:tcPr anchor="ctr"/>
                </a:tc>
                <a:tc>
                  <a:txBody>
                    <a:bodyPr/>
                    <a:lstStyle/>
                    <a:p>
                      <a:pPr algn="ctr"/>
                      <a:r>
                        <a:rPr lang="en-US" dirty="0" smtClean="0">
                          <a:solidFill>
                            <a:schemeClr val="accent2"/>
                          </a:solidFill>
                        </a:rPr>
                        <a:t>90.7%</a:t>
                      </a:r>
                      <a:endParaRPr lang="en-US" dirty="0">
                        <a:solidFill>
                          <a:schemeClr val="accent2"/>
                        </a:solidFill>
                      </a:endParaRPr>
                    </a:p>
                  </a:txBody>
                  <a:tcPr anchor="ctr"/>
                </a:tc>
                <a:tc>
                  <a:txBody>
                    <a:bodyPr/>
                    <a:lstStyle/>
                    <a:p>
                      <a:pPr algn="ctr"/>
                      <a:r>
                        <a:rPr lang="en-US" dirty="0" smtClean="0">
                          <a:solidFill>
                            <a:schemeClr val="accent2"/>
                          </a:solidFill>
                        </a:rPr>
                        <a:t>93.4%</a:t>
                      </a:r>
                      <a:endParaRPr lang="en-US" dirty="0">
                        <a:solidFill>
                          <a:schemeClr val="accent2"/>
                        </a:solidFill>
                      </a:endParaRPr>
                    </a:p>
                  </a:txBody>
                  <a:tcPr anchor="ctr"/>
                </a:tc>
                <a:tc>
                  <a:txBody>
                    <a:bodyPr/>
                    <a:lstStyle/>
                    <a:p>
                      <a:pPr algn="ctr"/>
                      <a:r>
                        <a:rPr lang="en-US" dirty="0" smtClean="0">
                          <a:solidFill>
                            <a:schemeClr val="accent2"/>
                          </a:solidFill>
                        </a:rPr>
                        <a:t>91.0%</a:t>
                      </a:r>
                      <a:endParaRPr lang="en-US" dirty="0">
                        <a:solidFill>
                          <a:schemeClr val="accent2"/>
                        </a:solidFill>
                      </a:endParaRPr>
                    </a:p>
                  </a:txBody>
                  <a:tcPr anchor="ctr"/>
                </a:tc>
                <a:tc>
                  <a:txBody>
                    <a:bodyPr/>
                    <a:lstStyle/>
                    <a:p>
                      <a:pPr algn="ctr"/>
                      <a:r>
                        <a:rPr lang="en-US" dirty="0" smtClean="0">
                          <a:solidFill>
                            <a:schemeClr val="accent2"/>
                          </a:solidFill>
                        </a:rPr>
                        <a:t>95.9%</a:t>
                      </a:r>
                      <a:endParaRPr lang="en-US" dirty="0">
                        <a:solidFill>
                          <a:schemeClr val="accent2"/>
                        </a:solidFill>
                      </a:endParaRPr>
                    </a:p>
                  </a:txBody>
                  <a:tcPr anchor="ctr"/>
                </a:tc>
                <a:tc>
                  <a:txBody>
                    <a:bodyPr/>
                    <a:lstStyle/>
                    <a:p>
                      <a:pPr algn="ctr"/>
                      <a:r>
                        <a:rPr lang="en-US" dirty="0" smtClean="0">
                          <a:solidFill>
                            <a:schemeClr val="accent2"/>
                          </a:solidFill>
                        </a:rPr>
                        <a:t>93.0%</a:t>
                      </a:r>
                      <a:endParaRPr lang="en-US" dirty="0">
                        <a:solidFill>
                          <a:schemeClr val="accent2"/>
                        </a:solidFill>
                      </a:endParaRPr>
                    </a:p>
                  </a:txBody>
                  <a:tcPr anchor="ctr"/>
                </a:tc>
              </a:tr>
              <a:tr h="833434">
                <a:tc>
                  <a:txBody>
                    <a:bodyPr/>
                    <a:lstStyle/>
                    <a:p>
                      <a:pPr algn="l"/>
                      <a:r>
                        <a:rPr lang="en-US" dirty="0" smtClean="0">
                          <a:solidFill>
                            <a:schemeClr val="accent2"/>
                          </a:solidFill>
                        </a:rPr>
                        <a:t>Goal</a:t>
                      </a:r>
                      <a:endParaRPr lang="en-US" dirty="0">
                        <a:solidFill>
                          <a:schemeClr val="accent2"/>
                        </a:solidFill>
                      </a:endParaRPr>
                    </a:p>
                  </a:txBody>
                  <a:tcPr anchor="ctr"/>
                </a:tc>
                <a:tc>
                  <a:txBody>
                    <a:bodyPr/>
                    <a:lstStyle/>
                    <a:p>
                      <a:pPr algn="ctr"/>
                      <a:endParaRPr lang="en-US" b="1" dirty="0">
                        <a:solidFill>
                          <a:schemeClr val="accent2"/>
                        </a:solidFill>
                      </a:endParaRPr>
                    </a:p>
                  </a:txBody>
                  <a:tcPr anchor="ctr">
                    <a:solidFill>
                      <a:schemeClr val="tx1"/>
                    </a:solidFill>
                  </a:tcPr>
                </a:tc>
                <a:tc>
                  <a:txBody>
                    <a:bodyPr/>
                    <a:lstStyle/>
                    <a:p>
                      <a:pPr algn="ctr"/>
                      <a:r>
                        <a:rPr lang="en-US" b="1" dirty="0" smtClean="0">
                          <a:solidFill>
                            <a:schemeClr val="accent2"/>
                          </a:solidFill>
                        </a:rPr>
                        <a:t>95%</a:t>
                      </a:r>
                      <a:endParaRPr lang="en-US" dirty="0">
                        <a:solidFill>
                          <a:schemeClr val="accent2"/>
                        </a:solidFill>
                      </a:endParaRPr>
                    </a:p>
                  </a:txBody>
                  <a:tcPr anchor="ctr"/>
                </a:tc>
                <a:tc>
                  <a:txBody>
                    <a:bodyPr/>
                    <a:lstStyle/>
                    <a:p>
                      <a:pPr algn="ctr"/>
                      <a:r>
                        <a:rPr lang="en-US" b="1" dirty="0" smtClean="0">
                          <a:solidFill>
                            <a:schemeClr val="accent2"/>
                          </a:solidFill>
                        </a:rPr>
                        <a:t>95%</a:t>
                      </a:r>
                      <a:endParaRPr lang="en-US" dirty="0">
                        <a:solidFill>
                          <a:schemeClr val="accent2"/>
                        </a:solidFill>
                      </a:endParaRPr>
                    </a:p>
                  </a:txBody>
                  <a:tcPr anchor="ctr"/>
                </a:tc>
                <a:tc>
                  <a:txBody>
                    <a:bodyPr/>
                    <a:lstStyle/>
                    <a:p>
                      <a:pPr algn="ctr"/>
                      <a:r>
                        <a:rPr lang="en-US" b="1" dirty="0" smtClean="0">
                          <a:solidFill>
                            <a:schemeClr val="accent2"/>
                          </a:solidFill>
                        </a:rPr>
                        <a:t>95%</a:t>
                      </a:r>
                      <a:endParaRPr lang="en-US" dirty="0">
                        <a:solidFill>
                          <a:schemeClr val="accent2"/>
                        </a:solidFill>
                      </a:endParaRPr>
                    </a:p>
                  </a:txBody>
                  <a:tcPr anchor="ctr"/>
                </a:tc>
                <a:tc>
                  <a:txBody>
                    <a:bodyPr/>
                    <a:lstStyle/>
                    <a:p>
                      <a:pPr algn="ctr"/>
                      <a:r>
                        <a:rPr lang="en-US" b="1" dirty="0" smtClean="0">
                          <a:solidFill>
                            <a:schemeClr val="accent2"/>
                          </a:solidFill>
                        </a:rPr>
                        <a:t>95%</a:t>
                      </a:r>
                      <a:endParaRPr lang="en-US" dirty="0">
                        <a:solidFill>
                          <a:schemeClr val="accent2"/>
                        </a:solidFill>
                      </a:endParaRPr>
                    </a:p>
                  </a:txBody>
                  <a:tcPr anchor="ctr"/>
                </a:tc>
                <a:tc>
                  <a:txBody>
                    <a:bodyPr/>
                    <a:lstStyle/>
                    <a:p>
                      <a:pPr algn="ctr"/>
                      <a:r>
                        <a:rPr lang="en-US" b="1" dirty="0" smtClean="0">
                          <a:solidFill>
                            <a:schemeClr val="accent2"/>
                          </a:solidFill>
                        </a:rPr>
                        <a:t>95%</a:t>
                      </a:r>
                      <a:endParaRPr lang="en-US" dirty="0">
                        <a:solidFill>
                          <a:schemeClr val="accent2"/>
                        </a:solidFill>
                      </a:endParaRPr>
                    </a:p>
                  </a:txBody>
                  <a:tcPr anchor="ctr"/>
                </a:tc>
              </a:tr>
            </a:tbl>
          </a:graphicData>
        </a:graphic>
      </p:graphicFrame>
      <p:pic>
        <p:nvPicPr>
          <p:cNvPr id="6" name="Picture 5" descr="C:\Users\cao024\AppData\Local\Microsoft\Windows\Temporary Internet Files\Content.Outlook\BOG3W3RJ\seal_transparency.gif"/>
          <p:cNvPicPr>
            <a:picLocks noChangeAspect="1" noChangeArrowheads="1"/>
          </p:cNvPicPr>
          <p:nvPr/>
        </p:nvPicPr>
        <p:blipFill>
          <a:blip r:embed="rId2" cstate="print"/>
          <a:srcRect/>
          <a:stretch>
            <a:fillRect/>
          </a:stretch>
        </p:blipFill>
        <p:spPr bwMode="auto">
          <a:xfrm>
            <a:off x="11236358" y="315653"/>
            <a:ext cx="714375" cy="714375"/>
          </a:xfrm>
          <a:prstGeom prst="rect">
            <a:avLst/>
          </a:prstGeom>
          <a:noFill/>
        </p:spPr>
      </p:pic>
      <p:sp>
        <p:nvSpPr>
          <p:cNvPr id="7" name="Title 1"/>
          <p:cNvSpPr>
            <a:spLocks noGrp="1"/>
          </p:cNvSpPr>
          <p:nvPr>
            <p:ph type="title"/>
          </p:nvPr>
        </p:nvSpPr>
        <p:spPr>
          <a:xfrm>
            <a:off x="614655" y="336884"/>
            <a:ext cx="9601200" cy="680206"/>
          </a:xfrm>
        </p:spPr>
        <p:txBody>
          <a:bodyPr>
            <a:normAutofit fontScale="90000"/>
          </a:bodyPr>
          <a:lstStyle/>
          <a:p>
            <a:r>
              <a:rPr lang="en-US" dirty="0" smtClean="0"/>
              <a:t>Adult Probation Division – Pretrial Outcome Measures</a:t>
            </a:r>
            <a:endParaRPr lang="en-US" dirty="0"/>
          </a:p>
        </p:txBody>
      </p:sp>
    </p:spTree>
    <p:extLst>
      <p:ext uri="{BB962C8B-B14F-4D97-AF65-F5344CB8AC3E}">
        <p14:creationId xmlns:p14="http://schemas.microsoft.com/office/powerpoint/2010/main" val="321096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Sample table with 3 columns, 4 rows" title="Table"/>
          <p:cNvGraphicFramePr>
            <a:graphicFrameLocks noGrp="1" noChangeAspect="1"/>
          </p:cNvGraphicFramePr>
          <p:nvPr>
            <p:ph sz="half" idx="2"/>
            <p:extLst/>
          </p:nvPr>
        </p:nvGraphicFramePr>
        <p:xfrm>
          <a:off x="1350756" y="1879432"/>
          <a:ext cx="9522652" cy="4677488"/>
        </p:xfrm>
        <a:graphic>
          <a:graphicData uri="http://schemas.openxmlformats.org/drawingml/2006/table">
            <a:tbl>
              <a:tblPr firstRow="1" bandRow="1">
                <a:tableStyleId>{5C22544A-7EE6-4342-B048-85BDC9FD1C3A}</a:tableStyleId>
              </a:tblPr>
              <a:tblGrid>
                <a:gridCol w="3398127"/>
                <a:gridCol w="1212276"/>
                <a:gridCol w="1393798"/>
                <a:gridCol w="2136913"/>
                <a:gridCol w="1381538"/>
              </a:tblGrid>
              <a:tr h="860617">
                <a:tc gridSpan="5">
                  <a:txBody>
                    <a:bodyPr/>
                    <a:lstStyle/>
                    <a:p>
                      <a:pPr algn="ctr"/>
                      <a:r>
                        <a:rPr lang="en-US" dirty="0" smtClean="0"/>
                        <a:t>Concurrence (Effectiveness) Rate</a:t>
                      </a:r>
                    </a:p>
                    <a:p>
                      <a:pPr algn="ctr"/>
                      <a:r>
                        <a:rPr lang="en-US" sz="1400" i="1" dirty="0" smtClean="0"/>
                        <a:t>Ratio</a:t>
                      </a:r>
                      <a:r>
                        <a:rPr lang="en-US" sz="1400" i="1" baseline="0" dirty="0" smtClean="0"/>
                        <a:t> of court released and detained defendants compared to pretrial’ s submitted recommendations for release and detention</a:t>
                      </a:r>
                      <a:endParaRPr lang="en-US" sz="1400" i="1"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738646">
                <a:tc>
                  <a:txBody>
                    <a:bodyPr/>
                    <a:lstStyle/>
                    <a:p>
                      <a:pPr algn="l"/>
                      <a:r>
                        <a:rPr lang="en-US" b="1" dirty="0" smtClean="0"/>
                        <a:t>2016</a:t>
                      </a:r>
                      <a:endParaRPr lang="en-US" b="1" dirty="0"/>
                    </a:p>
                  </a:txBody>
                  <a:tcPr anchor="ctr"/>
                </a:tc>
                <a:tc>
                  <a:txBody>
                    <a:bodyPr/>
                    <a:lstStyle/>
                    <a:p>
                      <a:pPr algn="ctr"/>
                      <a:r>
                        <a:rPr lang="en-US" b="1" dirty="0" smtClean="0"/>
                        <a:t>Released</a:t>
                      </a:r>
                      <a:endParaRPr lang="en-US" b="1" dirty="0"/>
                    </a:p>
                  </a:txBody>
                  <a:tcPr anchor="ctr"/>
                </a:tc>
                <a:tc>
                  <a:txBody>
                    <a:bodyPr/>
                    <a:lstStyle/>
                    <a:p>
                      <a:pPr algn="ctr"/>
                      <a:r>
                        <a:rPr lang="en-US" b="1" dirty="0" smtClean="0"/>
                        <a:t>Detained</a:t>
                      </a:r>
                      <a:endParaRPr lang="en-US" b="1" dirty="0"/>
                    </a:p>
                  </a:txBody>
                  <a:tcPr anchor="ctr"/>
                </a:tc>
                <a:tc>
                  <a:txBody>
                    <a:bodyPr/>
                    <a:lstStyle/>
                    <a:p>
                      <a:pPr algn="ctr"/>
                      <a:r>
                        <a:rPr lang="en-US" b="1" dirty="0" smtClean="0"/>
                        <a:t>Recommendation Followed</a:t>
                      </a:r>
                      <a:endParaRPr lang="en-US" b="1" dirty="0"/>
                    </a:p>
                  </a:txBody>
                  <a:tcPr anchor="ctr"/>
                </a:tc>
                <a:tc>
                  <a:txBody>
                    <a:bodyPr/>
                    <a:lstStyle/>
                    <a:p>
                      <a:pPr algn="ctr"/>
                      <a:r>
                        <a:rPr lang="en-US" b="1" dirty="0" smtClean="0"/>
                        <a:t>Change from Prior Year</a:t>
                      </a:r>
                      <a:endParaRPr lang="en-US" b="1" dirty="0"/>
                    </a:p>
                  </a:txBody>
                  <a:tcPr anchor="ctr"/>
                </a:tc>
              </a:tr>
              <a:tr h="629316">
                <a:tc>
                  <a:txBody>
                    <a:bodyPr/>
                    <a:lstStyle/>
                    <a:p>
                      <a:pPr algn="l"/>
                      <a:r>
                        <a:rPr lang="en-US" dirty="0" smtClean="0">
                          <a:solidFill>
                            <a:schemeClr val="accent2"/>
                          </a:solidFill>
                        </a:rPr>
                        <a:t>Recommended for Release</a:t>
                      </a:r>
                      <a:endParaRPr lang="en-US" dirty="0">
                        <a:solidFill>
                          <a:schemeClr val="accent2"/>
                        </a:solidFill>
                      </a:endParaRPr>
                    </a:p>
                  </a:txBody>
                  <a:tcPr anchor="ctr"/>
                </a:tc>
                <a:tc>
                  <a:txBody>
                    <a:bodyPr/>
                    <a:lstStyle/>
                    <a:p>
                      <a:pPr algn="ctr"/>
                      <a:r>
                        <a:rPr lang="en-US" b="1" dirty="0" smtClean="0">
                          <a:solidFill>
                            <a:schemeClr val="accent2"/>
                          </a:solidFill>
                        </a:rPr>
                        <a:t>342</a:t>
                      </a:r>
                      <a:endParaRPr lang="en-US" b="1" dirty="0">
                        <a:solidFill>
                          <a:schemeClr val="accent2"/>
                        </a:solidFill>
                      </a:endParaRPr>
                    </a:p>
                  </a:txBody>
                  <a:tcPr anchor="ctr"/>
                </a:tc>
                <a:tc>
                  <a:txBody>
                    <a:bodyPr/>
                    <a:lstStyle/>
                    <a:p>
                      <a:pPr algn="ctr"/>
                      <a:r>
                        <a:rPr lang="en-US" dirty="0" smtClean="0">
                          <a:solidFill>
                            <a:schemeClr val="accent2"/>
                          </a:solidFill>
                        </a:rPr>
                        <a:t>368</a:t>
                      </a:r>
                      <a:endParaRPr lang="en-US" dirty="0">
                        <a:solidFill>
                          <a:schemeClr val="accent2"/>
                        </a:solidFill>
                      </a:endParaRPr>
                    </a:p>
                  </a:txBody>
                  <a:tcPr anchor="ctr"/>
                </a:tc>
                <a:tc>
                  <a:txBody>
                    <a:bodyPr/>
                    <a:lstStyle/>
                    <a:p>
                      <a:pPr algn="ctr"/>
                      <a:r>
                        <a:rPr lang="en-US" dirty="0" smtClean="0">
                          <a:solidFill>
                            <a:schemeClr val="accent2"/>
                          </a:solidFill>
                        </a:rPr>
                        <a:t>48%</a:t>
                      </a:r>
                      <a:endParaRPr lang="en-US" dirty="0">
                        <a:solidFill>
                          <a:schemeClr val="accent2"/>
                        </a:solidFill>
                      </a:endParaRPr>
                    </a:p>
                  </a:txBody>
                  <a:tcPr anchor="ctr"/>
                </a:tc>
                <a:tc>
                  <a:txBody>
                    <a:bodyPr/>
                    <a:lstStyle/>
                    <a:p>
                      <a:pPr algn="ctr"/>
                      <a:r>
                        <a:rPr lang="en-US" dirty="0" smtClean="0">
                          <a:solidFill>
                            <a:schemeClr val="accent2"/>
                          </a:solidFill>
                        </a:rPr>
                        <a:t>+ 2.4%</a:t>
                      </a:r>
                      <a:endParaRPr lang="en-US" dirty="0">
                        <a:solidFill>
                          <a:schemeClr val="accent2"/>
                        </a:solidFill>
                      </a:endParaRPr>
                    </a:p>
                  </a:txBody>
                  <a:tcPr anchor="ctr"/>
                </a:tc>
              </a:tr>
              <a:tr h="606287">
                <a:tc>
                  <a:txBody>
                    <a:bodyPr/>
                    <a:lstStyle/>
                    <a:p>
                      <a:pPr algn="l"/>
                      <a:r>
                        <a:rPr lang="en-US" dirty="0" smtClean="0">
                          <a:solidFill>
                            <a:schemeClr val="accent2"/>
                          </a:solidFill>
                        </a:rPr>
                        <a:t>Recommended for Detention</a:t>
                      </a:r>
                      <a:endParaRPr lang="en-US" dirty="0">
                        <a:solidFill>
                          <a:schemeClr val="accent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2"/>
                          </a:solidFill>
                        </a:rPr>
                        <a:t>168</a:t>
                      </a:r>
                    </a:p>
                  </a:txBody>
                  <a:tcPr anchor="ctr">
                    <a:solidFill>
                      <a:srgbClr val="E5D2CD"/>
                    </a:solidFill>
                  </a:tcPr>
                </a:tc>
                <a:tc>
                  <a:txBody>
                    <a:bodyPr/>
                    <a:lstStyle/>
                    <a:p>
                      <a:pPr algn="ctr"/>
                      <a:r>
                        <a:rPr lang="en-US" b="1" dirty="0" smtClean="0">
                          <a:solidFill>
                            <a:schemeClr val="accent2"/>
                          </a:solidFill>
                        </a:rPr>
                        <a:t>710</a:t>
                      </a:r>
                      <a:endParaRPr lang="en-US" b="1" dirty="0">
                        <a:solidFill>
                          <a:schemeClr val="accent2"/>
                        </a:solidFill>
                      </a:endParaRPr>
                    </a:p>
                  </a:txBody>
                  <a:tcPr anchor="ctr"/>
                </a:tc>
                <a:tc>
                  <a:txBody>
                    <a:bodyPr/>
                    <a:lstStyle/>
                    <a:p>
                      <a:pPr algn="ctr"/>
                      <a:r>
                        <a:rPr lang="en-US" b="0" dirty="0" smtClean="0">
                          <a:solidFill>
                            <a:schemeClr val="accent2"/>
                          </a:solidFill>
                        </a:rPr>
                        <a:t>81%</a:t>
                      </a:r>
                      <a:endParaRPr lang="en-US" b="0" dirty="0">
                        <a:solidFill>
                          <a:schemeClr val="accent2"/>
                        </a:solidFill>
                      </a:endParaRPr>
                    </a:p>
                  </a:txBody>
                  <a:tcPr anchor="ctr"/>
                </a:tc>
                <a:tc>
                  <a:txBody>
                    <a:bodyPr/>
                    <a:lstStyle/>
                    <a:p>
                      <a:pPr algn="ctr"/>
                      <a:r>
                        <a:rPr lang="en-US" b="0" dirty="0" smtClean="0">
                          <a:solidFill>
                            <a:schemeClr val="accent2"/>
                          </a:solidFill>
                        </a:rPr>
                        <a:t>-</a:t>
                      </a:r>
                      <a:r>
                        <a:rPr lang="en-US" b="0" baseline="0" dirty="0" smtClean="0">
                          <a:solidFill>
                            <a:schemeClr val="accent2"/>
                          </a:solidFill>
                        </a:rPr>
                        <a:t> 4%</a:t>
                      </a:r>
                      <a:endParaRPr lang="en-US" b="0" dirty="0">
                        <a:solidFill>
                          <a:schemeClr val="accent2"/>
                        </a:solidFill>
                      </a:endParaRPr>
                    </a:p>
                  </a:txBody>
                  <a:tcPr anchor="ctr"/>
                </a:tc>
              </a:tr>
              <a:tr h="833434">
                <a:tc gridSpan="3">
                  <a:txBody>
                    <a:bodyPr/>
                    <a:lstStyle/>
                    <a:p>
                      <a:pPr algn="l"/>
                      <a:r>
                        <a:rPr lang="en-US" b="1" dirty="0" smtClean="0">
                          <a:solidFill>
                            <a:schemeClr val="accent2"/>
                          </a:solidFill>
                        </a:rPr>
                        <a:t>Recommendation Followed (Total)</a:t>
                      </a:r>
                      <a:endParaRPr lang="en-US" b="1" dirty="0">
                        <a:solidFill>
                          <a:schemeClr val="accent2"/>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accent2"/>
                        </a:solidFill>
                      </a:endParaRPr>
                    </a:p>
                  </a:txBody>
                  <a:tcPr anchor="ctr">
                    <a:solidFill>
                      <a:srgbClr val="F2EAE8"/>
                    </a:solidFill>
                  </a:tcPr>
                </a:tc>
                <a:tc hMerge="1">
                  <a:txBody>
                    <a:bodyPr/>
                    <a:lstStyle/>
                    <a:p>
                      <a:pPr algn="ctr"/>
                      <a:endParaRPr lang="en-US" b="0" dirty="0">
                        <a:solidFill>
                          <a:schemeClr val="accent2"/>
                        </a:solidFill>
                      </a:endParaRPr>
                    </a:p>
                  </a:txBody>
                  <a:tcPr anchor="ctr"/>
                </a:tc>
                <a:tc>
                  <a:txBody>
                    <a:bodyPr/>
                    <a:lstStyle/>
                    <a:p>
                      <a:pPr algn="ctr"/>
                      <a:r>
                        <a:rPr lang="en-US" b="1" dirty="0" smtClean="0">
                          <a:solidFill>
                            <a:schemeClr val="accent2"/>
                          </a:solidFill>
                        </a:rPr>
                        <a:t>66%</a:t>
                      </a:r>
                      <a:endParaRPr lang="en-US" b="1" dirty="0">
                        <a:solidFill>
                          <a:schemeClr val="accent2"/>
                        </a:solidFill>
                      </a:endParaRPr>
                    </a:p>
                  </a:txBody>
                  <a:tcPr anchor="ctr"/>
                </a:tc>
                <a:tc>
                  <a:txBody>
                    <a:bodyPr/>
                    <a:lstStyle/>
                    <a:p>
                      <a:pPr algn="ctr"/>
                      <a:r>
                        <a:rPr lang="en-US" b="0" dirty="0" smtClean="0">
                          <a:solidFill>
                            <a:schemeClr val="accent2"/>
                          </a:solidFill>
                        </a:rPr>
                        <a:t>- 2%</a:t>
                      </a:r>
                      <a:endParaRPr lang="en-US" b="0" dirty="0">
                        <a:solidFill>
                          <a:schemeClr val="accent2"/>
                        </a:solidFill>
                      </a:endParaRPr>
                    </a:p>
                  </a:txBody>
                  <a:tcPr anchor="ctr"/>
                </a:tc>
              </a:tr>
              <a:tr h="833434">
                <a:tc gridSpan="3">
                  <a:txBody>
                    <a:bodyPr/>
                    <a:lstStyle/>
                    <a:p>
                      <a:pPr algn="l"/>
                      <a:r>
                        <a:rPr lang="en-US" b="1" dirty="0" smtClean="0">
                          <a:solidFill>
                            <a:schemeClr val="accent2"/>
                          </a:solidFill>
                        </a:rPr>
                        <a:t>GOAL</a:t>
                      </a:r>
                      <a:endParaRPr lang="en-US" b="1" dirty="0">
                        <a:solidFill>
                          <a:schemeClr val="accent2"/>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accent2"/>
                        </a:solidFill>
                      </a:endParaRPr>
                    </a:p>
                  </a:txBody>
                  <a:tcPr anchor="ctr">
                    <a:solidFill>
                      <a:srgbClr val="E5D2CD"/>
                    </a:solidFill>
                  </a:tcPr>
                </a:tc>
                <a:tc hMerge="1">
                  <a:txBody>
                    <a:bodyPr/>
                    <a:lstStyle/>
                    <a:p>
                      <a:pPr algn="ctr"/>
                      <a:endParaRPr lang="en-US" b="0" dirty="0">
                        <a:solidFill>
                          <a:schemeClr val="accent2"/>
                        </a:solidFill>
                      </a:endParaRPr>
                    </a:p>
                  </a:txBody>
                  <a:tcPr anchor="ctr"/>
                </a:tc>
                <a:tc>
                  <a:txBody>
                    <a:bodyPr/>
                    <a:lstStyle/>
                    <a:p>
                      <a:pPr algn="ctr"/>
                      <a:r>
                        <a:rPr lang="en-US" b="1" dirty="0" smtClean="0">
                          <a:solidFill>
                            <a:schemeClr val="accent2"/>
                          </a:solidFill>
                        </a:rPr>
                        <a:t>75%</a:t>
                      </a:r>
                      <a:endParaRPr lang="en-US" b="1" dirty="0">
                        <a:solidFill>
                          <a:schemeClr val="accent2"/>
                        </a:solidFill>
                      </a:endParaRPr>
                    </a:p>
                  </a:txBody>
                  <a:tcPr anchor="ctr"/>
                </a:tc>
                <a:tc>
                  <a:txBody>
                    <a:bodyPr/>
                    <a:lstStyle/>
                    <a:p>
                      <a:pPr algn="ctr"/>
                      <a:endParaRPr lang="en-US" b="0" dirty="0">
                        <a:solidFill>
                          <a:schemeClr val="accent2"/>
                        </a:solidFill>
                      </a:endParaRPr>
                    </a:p>
                  </a:txBody>
                  <a:tcPr anchor="ctr"/>
                </a:tc>
              </a:tr>
            </a:tbl>
          </a:graphicData>
        </a:graphic>
      </p:graphicFrame>
      <p:pic>
        <p:nvPicPr>
          <p:cNvPr id="6" name="Picture 5" descr="C:\Users\cao024\AppData\Local\Microsoft\Windows\Temporary Internet Files\Content.Outlook\BOG3W3RJ\seal_transparency.gif"/>
          <p:cNvPicPr>
            <a:picLocks noChangeAspect="1" noChangeArrowheads="1"/>
          </p:cNvPicPr>
          <p:nvPr/>
        </p:nvPicPr>
        <p:blipFill>
          <a:blip r:embed="rId2" cstate="print"/>
          <a:srcRect/>
          <a:stretch>
            <a:fillRect/>
          </a:stretch>
        </p:blipFill>
        <p:spPr bwMode="auto">
          <a:xfrm>
            <a:off x="11236358" y="315653"/>
            <a:ext cx="714375" cy="714375"/>
          </a:xfrm>
          <a:prstGeom prst="rect">
            <a:avLst/>
          </a:prstGeom>
          <a:noFill/>
        </p:spPr>
      </p:pic>
      <p:sp>
        <p:nvSpPr>
          <p:cNvPr id="7" name="Title 1"/>
          <p:cNvSpPr>
            <a:spLocks noGrp="1"/>
          </p:cNvSpPr>
          <p:nvPr>
            <p:ph type="title"/>
          </p:nvPr>
        </p:nvSpPr>
        <p:spPr>
          <a:xfrm>
            <a:off x="614655" y="336884"/>
            <a:ext cx="9601200" cy="680206"/>
          </a:xfrm>
        </p:spPr>
        <p:txBody>
          <a:bodyPr>
            <a:normAutofit fontScale="90000"/>
          </a:bodyPr>
          <a:lstStyle/>
          <a:p>
            <a:r>
              <a:rPr lang="en-US" dirty="0" smtClean="0"/>
              <a:t>Adult Probation Division – Pretrial Outcome Measures</a:t>
            </a:r>
            <a:endParaRPr lang="en-US" dirty="0"/>
          </a:p>
        </p:txBody>
      </p:sp>
    </p:spTree>
    <p:extLst>
      <p:ext uri="{BB962C8B-B14F-4D97-AF65-F5344CB8AC3E}">
        <p14:creationId xmlns:p14="http://schemas.microsoft.com/office/powerpoint/2010/main" val="23738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Probation Implemented Pretrial Services in 2006</a:t>
            </a:r>
          </a:p>
          <a:p>
            <a:pPr lvl="1"/>
            <a:r>
              <a:rPr lang="en-US" dirty="0" smtClean="0"/>
              <a:t>Response to Jail </a:t>
            </a:r>
            <a:r>
              <a:rPr lang="en-US" dirty="0"/>
              <a:t>O</a:t>
            </a:r>
            <a:r>
              <a:rPr lang="en-US" dirty="0" smtClean="0"/>
              <a:t>vercrowding</a:t>
            </a:r>
          </a:p>
          <a:p>
            <a:pPr lvl="1"/>
            <a:r>
              <a:rPr lang="en-US" dirty="0" smtClean="0"/>
              <a:t>Increase Public Safety</a:t>
            </a:r>
          </a:p>
          <a:p>
            <a:pPr lvl="1"/>
            <a:r>
              <a:rPr lang="en-US" dirty="0" smtClean="0"/>
              <a:t>Historical commitment to avoid unnecessary pretrial detention for juveniles and adults</a:t>
            </a:r>
          </a:p>
          <a:p>
            <a:pPr lvl="1"/>
            <a:r>
              <a:rPr lang="en-US" dirty="0" smtClean="0"/>
              <a:t>Many individuals in pretrial detention do not present a substantial public safety or flight risk</a:t>
            </a:r>
          </a:p>
          <a:p>
            <a:pPr lvl="1"/>
            <a:r>
              <a:rPr lang="en-US" dirty="0" smtClean="0"/>
              <a:t>Jail beds are costly $$</a:t>
            </a:r>
            <a:endParaRPr lang="en-US" dirty="0"/>
          </a:p>
        </p:txBody>
      </p:sp>
      <p:sp>
        <p:nvSpPr>
          <p:cNvPr id="3" name="Slide Number Placeholder 2"/>
          <p:cNvSpPr>
            <a:spLocks noGrp="1"/>
          </p:cNvSpPr>
          <p:nvPr>
            <p:ph type="sldNum" sz="quarter" idx="12"/>
          </p:nvPr>
        </p:nvSpPr>
        <p:spPr/>
        <p:txBody>
          <a:bodyPr/>
          <a:lstStyle/>
          <a:p>
            <a:fld id="{0CE901E8-A11E-4135-8C98-7FF8630017E5}" type="slidenum">
              <a:rPr lang="en-US" smtClean="0"/>
              <a:pPr/>
              <a:t>3</a:t>
            </a:fld>
            <a:endParaRPr lang="en-US" dirty="0"/>
          </a:p>
        </p:txBody>
      </p:sp>
      <p:sp>
        <p:nvSpPr>
          <p:cNvPr id="4" name="Title 3"/>
          <p:cNvSpPr>
            <a:spLocks noGrp="1"/>
          </p:cNvSpPr>
          <p:nvPr>
            <p:ph type="title"/>
          </p:nvPr>
        </p:nvSpPr>
        <p:spPr/>
        <p:txBody>
          <a:bodyPr/>
          <a:lstStyle/>
          <a:p>
            <a:r>
              <a:rPr lang="en-US" dirty="0" smtClean="0"/>
              <a:t>Pretrial Services</a:t>
            </a:r>
            <a:endParaRPr lang="en-US" dirty="0"/>
          </a:p>
        </p:txBody>
      </p:sp>
    </p:spTree>
    <p:extLst>
      <p:ext uri="{BB962C8B-B14F-4D97-AF65-F5344CB8AC3E}">
        <p14:creationId xmlns:p14="http://schemas.microsoft.com/office/powerpoint/2010/main" val="104579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071872"/>
          </a:xfrm>
        </p:spPr>
        <p:txBody>
          <a:bodyPr>
            <a:normAutofit/>
          </a:bodyPr>
          <a:lstStyle/>
          <a:p>
            <a:pPr>
              <a:buNone/>
            </a:pPr>
            <a:endParaRPr lang="en-US" dirty="0"/>
          </a:p>
        </p:txBody>
      </p:sp>
      <p:sp>
        <p:nvSpPr>
          <p:cNvPr id="3" name="Slide Number Placeholder 2"/>
          <p:cNvSpPr>
            <a:spLocks noGrp="1"/>
          </p:cNvSpPr>
          <p:nvPr>
            <p:ph type="sldNum" sz="quarter" idx="12"/>
          </p:nvPr>
        </p:nvSpPr>
        <p:spPr/>
        <p:txBody>
          <a:bodyPr/>
          <a:lstStyle/>
          <a:p>
            <a:fld id="{0CE901E8-A11E-4135-8C98-7FF8630017E5}" type="slidenum">
              <a:rPr lang="en-US" smtClean="0"/>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32433912"/>
              </p:ext>
            </p:extLst>
          </p:nvPr>
        </p:nvGraphicFramePr>
        <p:xfrm>
          <a:off x="1766454" y="1615518"/>
          <a:ext cx="8229600" cy="5107613"/>
        </p:xfrm>
        <a:graphic>
          <a:graphicData uri="http://schemas.openxmlformats.org/drawingml/2006/table">
            <a:tbl>
              <a:tblPr firstRow="1" bandRow="1">
                <a:tableStyleId>{5C22544A-7EE6-4342-B048-85BDC9FD1C3A}</a:tableStyleId>
              </a:tblPr>
              <a:tblGrid>
                <a:gridCol w="5181600"/>
                <a:gridCol w="3048000"/>
              </a:tblGrid>
              <a:tr h="392806">
                <a:tc>
                  <a:txBody>
                    <a:bodyPr/>
                    <a:lstStyle/>
                    <a:p>
                      <a:pPr algn="ctr"/>
                      <a:r>
                        <a:rPr lang="en-US" dirty="0" smtClean="0"/>
                        <a:t>We are…</a:t>
                      </a:r>
                      <a:endParaRPr lang="en-US" dirty="0"/>
                    </a:p>
                  </a:txBody>
                  <a:tcPr/>
                </a:tc>
                <a:tc>
                  <a:txBody>
                    <a:bodyPr/>
                    <a:lstStyle/>
                    <a:p>
                      <a:pPr algn="ctr"/>
                      <a:r>
                        <a:rPr lang="en-US" dirty="0" smtClean="0"/>
                        <a:t>How</a:t>
                      </a:r>
                      <a:endParaRPr lang="en-US" dirty="0"/>
                    </a:p>
                  </a:txBody>
                  <a:tcPr/>
                </a:tc>
              </a:tr>
              <a:tr h="595076">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i="1" u="sng" dirty="0" smtClean="0"/>
                        <a:t>Applying actuarial risk tools</a:t>
                      </a:r>
                      <a:r>
                        <a:rPr lang="en-US" sz="1400" i="1" dirty="0" smtClean="0"/>
                        <a:t> to predict the likelihood of risk of flight and danger to the community;</a:t>
                      </a:r>
                      <a:endParaRPr lang="en-US" sz="1400" dirty="0" smtClean="0"/>
                    </a:p>
                  </a:txBody>
                  <a:tcPr/>
                </a:tc>
                <a:tc>
                  <a:txBody>
                    <a:bodyPr/>
                    <a:lstStyle/>
                    <a:p>
                      <a:pPr algn="l">
                        <a:buFont typeface="Wingdings" pitchFamily="2" charset="2"/>
                        <a:buNone/>
                      </a:pPr>
                      <a:r>
                        <a:rPr lang="en-US" sz="1400" b="1" dirty="0" smtClean="0"/>
                        <a:t>PSA-Court Assessment – </a:t>
                      </a:r>
                    </a:p>
                    <a:p>
                      <a:pPr algn="l">
                        <a:buFont typeface="Wingdings" pitchFamily="2" charset="2"/>
                        <a:buNone/>
                      </a:pPr>
                      <a:r>
                        <a:rPr lang="en-US" sz="1200" b="0" i="1" dirty="0" smtClean="0"/>
                        <a:t>Initial</a:t>
                      </a:r>
                      <a:r>
                        <a:rPr lang="en-US" sz="1200" b="0" i="1" baseline="0" dirty="0" smtClean="0"/>
                        <a:t> Validation complete, full validation by year two.</a:t>
                      </a:r>
                      <a:endParaRPr lang="en-US" sz="1200" b="0" i="1" dirty="0"/>
                    </a:p>
                  </a:txBody>
                  <a:tcPr/>
                </a:tc>
              </a:tr>
              <a:tr h="785612">
                <a:tc>
                  <a:txBody>
                    <a:bodyPr/>
                    <a:lstStyle/>
                    <a:p>
                      <a:pPr marL="342900" indent="-342900">
                        <a:buFont typeface="+mj-lt"/>
                        <a:buAutoNum type="arabicPeriod" startAt="2"/>
                      </a:pPr>
                      <a:r>
                        <a:rPr lang="en-US" sz="1400" i="1" dirty="0" smtClean="0"/>
                        <a:t>Providing the </a:t>
                      </a:r>
                      <a:r>
                        <a:rPr lang="en-US" sz="1400" i="1" u="sng" dirty="0" smtClean="0"/>
                        <a:t>least restrictive supervision necessary</a:t>
                      </a:r>
                      <a:r>
                        <a:rPr lang="en-US" sz="1400" i="1" dirty="0" smtClean="0"/>
                        <a:t> to effectively monitor compliance of release conditions;</a:t>
                      </a:r>
                      <a:endParaRPr lang="en-US" sz="1400" dirty="0" smtClean="0"/>
                    </a:p>
                  </a:txBody>
                  <a:tcPr/>
                </a:tc>
                <a:tc>
                  <a:txBody>
                    <a:bodyPr/>
                    <a:lstStyle/>
                    <a:p>
                      <a:pPr algn="l">
                        <a:buFont typeface="Wingdings" pitchFamily="2" charset="2"/>
                        <a:buNone/>
                      </a:pPr>
                      <a:r>
                        <a:rPr lang="en-US" sz="1400" b="1" dirty="0" smtClean="0"/>
                        <a:t>Decision Making Matrix –</a:t>
                      </a:r>
                    </a:p>
                    <a:p>
                      <a:pPr algn="l">
                        <a:buFont typeface="Wingdings" pitchFamily="2" charset="2"/>
                        <a:buNone/>
                      </a:pPr>
                      <a:r>
                        <a:rPr lang="en-US" sz="1200" b="0" i="1" dirty="0" smtClean="0"/>
                        <a:t>Began</a:t>
                      </a:r>
                      <a:r>
                        <a:rPr lang="en-US" sz="1200" b="0" i="1" baseline="0" dirty="0" smtClean="0"/>
                        <a:t> on the more conservative end, modifications made during the last quarter of 2015 to be more in line with national trends.</a:t>
                      </a:r>
                      <a:endParaRPr lang="en-US" sz="1200" b="0" i="1" dirty="0"/>
                    </a:p>
                  </a:txBody>
                  <a:tcPr/>
                </a:tc>
              </a:tr>
              <a:tr h="44190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i="1" u="sng" dirty="0" smtClean="0"/>
                        <a:t>Reminding defendants of their court appearances</a:t>
                      </a:r>
                      <a:r>
                        <a:rPr lang="en-US" sz="1400" i="1" dirty="0" smtClean="0"/>
                        <a:t>;</a:t>
                      </a:r>
                      <a:endParaRPr lang="en-US" sz="1400" dirty="0" smtClean="0"/>
                    </a:p>
                  </a:txBody>
                  <a:tcPr/>
                </a:tc>
                <a:tc>
                  <a:txBody>
                    <a:bodyPr/>
                    <a:lstStyle/>
                    <a:p>
                      <a:pPr algn="l">
                        <a:buFont typeface="Wingdings" pitchFamily="2" charset="2"/>
                        <a:buNone/>
                      </a:pPr>
                      <a:r>
                        <a:rPr lang="en-US" sz="1400" b="1" dirty="0" smtClean="0"/>
                        <a:t>Policy</a:t>
                      </a:r>
                      <a:endParaRPr lang="en-US" sz="1400" b="1" dirty="0"/>
                    </a:p>
                  </a:txBody>
                  <a:tcPr/>
                </a:tc>
              </a:tr>
              <a:tr h="1014749">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400" i="1" u="sng" dirty="0" smtClean="0"/>
                        <a:t>Keeping</a:t>
                      </a:r>
                      <a:r>
                        <a:rPr lang="en-US" sz="1400" i="1" u="sng" baseline="0" dirty="0" smtClean="0"/>
                        <a:t> ac</a:t>
                      </a:r>
                      <a:r>
                        <a:rPr lang="en-US" sz="1400" i="1" u="sng" dirty="0" smtClean="0"/>
                        <a:t>countability</a:t>
                      </a:r>
                      <a:r>
                        <a:rPr lang="en-US" sz="1400" i="1" u="sng" baseline="0" dirty="0" smtClean="0"/>
                        <a:t> by r</a:t>
                      </a:r>
                      <a:r>
                        <a:rPr lang="en-US" sz="1400" i="1" u="sng" dirty="0" smtClean="0"/>
                        <a:t>eporting violations</a:t>
                      </a:r>
                      <a:r>
                        <a:rPr lang="en-US" sz="1400" i="1" dirty="0" smtClean="0"/>
                        <a:t> of release conditions which indicate an increased risk of pretrial failure to the court with a recommendation for modifications to mitigate risk;</a:t>
                      </a:r>
                      <a:endParaRPr lang="en-US" sz="1400" dirty="0" smtClean="0"/>
                    </a:p>
                  </a:txBody>
                  <a:tcPr/>
                </a:tc>
                <a:tc>
                  <a:txBody>
                    <a:bodyPr/>
                    <a:lstStyle/>
                    <a:p>
                      <a:pPr algn="l">
                        <a:buFont typeface="Wingdings" pitchFamily="2" charset="2"/>
                        <a:buNone/>
                      </a:pPr>
                      <a:r>
                        <a:rPr lang="en-US" sz="1400" b="1" dirty="0" smtClean="0"/>
                        <a:t>Policy</a:t>
                      </a:r>
                    </a:p>
                    <a:p>
                      <a:pPr algn="l">
                        <a:buFont typeface="Wingdings" pitchFamily="2" charset="2"/>
                        <a:buNone/>
                      </a:pPr>
                      <a:endParaRPr lang="en-US" sz="1400" b="1" dirty="0" smtClean="0"/>
                    </a:p>
                    <a:p>
                      <a:pPr algn="l">
                        <a:buFont typeface="Wingdings" pitchFamily="2" charset="2"/>
                        <a:buNone/>
                      </a:pPr>
                      <a:r>
                        <a:rPr lang="en-US" sz="1400" b="1" dirty="0" smtClean="0"/>
                        <a:t>Violation </a:t>
                      </a:r>
                      <a:r>
                        <a:rPr lang="en-US" sz="1400" b="1" baseline="0" dirty="0" smtClean="0"/>
                        <a:t>Response Grid</a:t>
                      </a:r>
                      <a:endParaRPr lang="en-US" sz="1400" b="1" dirty="0"/>
                    </a:p>
                  </a:txBody>
                  <a:tcPr/>
                </a:tc>
              </a:tr>
              <a:tr h="944923">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1400" i="1" u="sng" kern="1200" dirty="0" smtClean="0">
                          <a:solidFill>
                            <a:schemeClr val="dk1"/>
                          </a:solidFill>
                          <a:latin typeface="+mn-lt"/>
                          <a:ea typeface="+mn-ea"/>
                          <a:cs typeface="+mn-cs"/>
                        </a:rPr>
                        <a:t>Using evidence-based techniques</a:t>
                      </a:r>
                      <a:r>
                        <a:rPr kumimoji="0" lang="en-US" sz="1400" i="1" kern="1200" dirty="0" smtClean="0">
                          <a:solidFill>
                            <a:schemeClr val="dk1"/>
                          </a:solidFill>
                          <a:latin typeface="+mn-lt"/>
                          <a:ea typeface="+mn-ea"/>
                          <a:cs typeface="+mn-cs"/>
                        </a:rPr>
                        <a:t> to gain compliance and increase defendant engagement</a:t>
                      </a:r>
                      <a:r>
                        <a:rPr kumimoji="0" lang="en-US" sz="1400" b="1" i="1" kern="1200" dirty="0" smtClean="0">
                          <a:solidFill>
                            <a:schemeClr val="dk1"/>
                          </a:solidFill>
                          <a:latin typeface="+mn-lt"/>
                          <a:ea typeface="+mn-ea"/>
                          <a:cs typeface="+mn-cs"/>
                        </a:rPr>
                        <a:t> </a:t>
                      </a:r>
                      <a:r>
                        <a:rPr kumimoji="0" lang="en-US" sz="1400" i="1" kern="1200" dirty="0" smtClean="0">
                          <a:solidFill>
                            <a:schemeClr val="dk1"/>
                          </a:solidFill>
                          <a:latin typeface="+mn-lt"/>
                          <a:ea typeface="+mn-ea"/>
                          <a:cs typeface="+mn-cs"/>
                        </a:rPr>
                        <a:t>and motivation.</a:t>
                      </a:r>
                      <a:endParaRPr kumimoji="0" lang="en-US" sz="1400" kern="1200" dirty="0" smtClean="0">
                        <a:solidFill>
                          <a:schemeClr val="dk1"/>
                        </a:solidFill>
                        <a:latin typeface="+mn-lt"/>
                        <a:ea typeface="+mn-ea"/>
                        <a:cs typeface="+mn-cs"/>
                      </a:endParaRPr>
                    </a:p>
                  </a:txBody>
                  <a:tcPr/>
                </a:tc>
                <a:tc>
                  <a:txBody>
                    <a:bodyPr/>
                    <a:lstStyle/>
                    <a:p>
                      <a:pPr algn="l">
                        <a:buFont typeface="Wingdings" pitchFamily="2" charset="2"/>
                        <a:buNone/>
                      </a:pPr>
                      <a:r>
                        <a:rPr lang="en-US" sz="1400" b="1" dirty="0" smtClean="0"/>
                        <a:t>Training  for staff :</a:t>
                      </a:r>
                    </a:p>
                    <a:p>
                      <a:pPr algn="l">
                        <a:buFont typeface="Wingdings" pitchFamily="2" charset="2"/>
                        <a:buNone/>
                      </a:pPr>
                      <a:r>
                        <a:rPr lang="en-US" sz="1200" b="0" i="1" baseline="0" dirty="0" smtClean="0"/>
                        <a:t>Motivational Interviewing and EPICS (skill building); training on Pretrial and Probation EBP</a:t>
                      </a:r>
                      <a:endParaRPr lang="en-US" sz="1200" b="0" i="1" dirty="0"/>
                    </a:p>
                  </a:txBody>
                  <a:tcPr/>
                </a:tc>
              </a:tr>
              <a:tr h="789228">
                <a:tc>
                  <a:txBody>
                    <a:bodyPr/>
                    <a:lstStyle/>
                    <a:p>
                      <a:pPr marL="342900" indent="-342900">
                        <a:buFont typeface="+mj-lt"/>
                        <a:buAutoNum type="arabicPeriod" startAt="6"/>
                      </a:pPr>
                      <a:r>
                        <a:rPr lang="en-US" sz="1400" i="1" u="sng" dirty="0" smtClean="0"/>
                        <a:t>Using fidelity measures</a:t>
                      </a:r>
                      <a:r>
                        <a:rPr lang="en-US" sz="1400" i="1" dirty="0" smtClean="0"/>
                        <a:t>, data, and evaluation to ensure quality and effectiveness of services and guide decision-making. </a:t>
                      </a:r>
                      <a:endParaRPr lang="en-US" sz="1400" dirty="0"/>
                    </a:p>
                  </a:txBody>
                  <a:tcPr/>
                </a:tc>
                <a:tc>
                  <a:txBody>
                    <a:bodyPr/>
                    <a:lstStyle/>
                    <a:p>
                      <a:pPr algn="l">
                        <a:buFont typeface="Wingdings" pitchFamily="2" charset="2"/>
                        <a:buNone/>
                      </a:pPr>
                      <a:endParaRPr lang="en-US" sz="1400" b="1" dirty="0" smtClean="0"/>
                    </a:p>
                    <a:p>
                      <a:pPr algn="l">
                        <a:buFont typeface="Wingdings" pitchFamily="2" charset="2"/>
                        <a:buNone/>
                      </a:pPr>
                      <a:r>
                        <a:rPr lang="en-US" sz="1400" b="1" dirty="0" smtClean="0"/>
                        <a:t>Multiple Outcomes Measures; staff</a:t>
                      </a:r>
                      <a:r>
                        <a:rPr lang="en-US" sz="1400" b="1" baseline="0" dirty="0" smtClean="0"/>
                        <a:t> boosters / re-training.</a:t>
                      </a:r>
                      <a:endParaRPr lang="en-US" sz="1400" b="1" dirty="0"/>
                    </a:p>
                  </a:txBody>
                  <a:tcPr/>
                </a:tc>
              </a:tr>
            </a:tbl>
          </a:graphicData>
        </a:graphic>
      </p:graphicFrame>
      <p:sp>
        <p:nvSpPr>
          <p:cNvPr id="6" name="Rectangle 5"/>
          <p:cNvSpPr/>
          <p:nvPr/>
        </p:nvSpPr>
        <p:spPr>
          <a:xfrm>
            <a:off x="1828800" y="381001"/>
            <a:ext cx="8229600" cy="584775"/>
          </a:xfrm>
          <a:prstGeom prst="rect">
            <a:avLst/>
          </a:prstGeom>
        </p:spPr>
        <p:txBody>
          <a:bodyPr wrap="square">
            <a:spAutoFit/>
          </a:bodyPr>
          <a:lstStyle/>
          <a:p>
            <a:r>
              <a:rPr lang="en-US" sz="3200" i="1" dirty="0" smtClean="0"/>
              <a:t>We </a:t>
            </a:r>
            <a:r>
              <a:rPr lang="en-US" sz="3200" i="1" dirty="0"/>
              <a:t>we doing?</a:t>
            </a:r>
            <a:endParaRPr lang="en-US" sz="3200" dirty="0"/>
          </a:p>
        </p:txBody>
      </p:sp>
      <p:sp>
        <p:nvSpPr>
          <p:cNvPr id="4" name="Rectangle 3"/>
          <p:cNvSpPr/>
          <p:nvPr/>
        </p:nvSpPr>
        <p:spPr>
          <a:xfrm>
            <a:off x="1163737" y="381001"/>
            <a:ext cx="4333238" cy="707886"/>
          </a:xfrm>
          <a:prstGeom prst="rect">
            <a:avLst/>
          </a:prstGeom>
        </p:spPr>
        <p:txBody>
          <a:bodyPr wrap="none">
            <a:spAutoFit/>
          </a:bodyPr>
          <a:lstStyle/>
          <a:p>
            <a:r>
              <a:rPr lang="en-US" sz="4000" i="1" dirty="0">
                <a:solidFill>
                  <a:schemeClr val="tx2"/>
                </a:solidFill>
              </a:rPr>
              <a:t>What are we doing?</a:t>
            </a:r>
            <a:endParaRPr lang="en-US" sz="4000" dirty="0">
              <a:solidFill>
                <a:schemeClr val="tx2"/>
              </a:solidFill>
            </a:endParaRPr>
          </a:p>
        </p:txBody>
      </p:sp>
    </p:spTree>
    <p:extLst>
      <p:ext uri="{BB962C8B-B14F-4D97-AF65-F5344CB8AC3E}">
        <p14:creationId xmlns:p14="http://schemas.microsoft.com/office/powerpoint/2010/main" val="311755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act.jpg"/>
          <p:cNvPicPr>
            <a:picLocks noChangeAspect="1"/>
          </p:cNvPicPr>
          <p:nvPr/>
        </p:nvPicPr>
        <p:blipFill>
          <a:blip r:embed="rId2" cstate="print"/>
          <a:stretch>
            <a:fillRect/>
          </a:stretch>
        </p:blipFill>
        <p:spPr>
          <a:xfrm>
            <a:off x="3581400" y="4114800"/>
            <a:ext cx="2768600" cy="2076450"/>
          </a:xfrm>
          <a:prstGeom prst="rect">
            <a:avLst/>
          </a:prstGeom>
        </p:spPr>
      </p:pic>
      <p:sp>
        <p:nvSpPr>
          <p:cNvPr id="2" name="Content Placeholder 1"/>
          <p:cNvSpPr>
            <a:spLocks noGrp="1"/>
          </p:cNvSpPr>
          <p:nvPr>
            <p:ph idx="1"/>
          </p:nvPr>
        </p:nvSpPr>
        <p:spPr>
          <a:xfrm>
            <a:off x="1530927" y="1849036"/>
            <a:ext cx="8229600" cy="4525963"/>
          </a:xfrm>
        </p:spPr>
        <p:txBody>
          <a:bodyPr>
            <a:normAutofit fontScale="40000" lnSpcReduction="20000"/>
          </a:bodyPr>
          <a:lstStyle/>
          <a:p>
            <a:pPr marL="0" indent="0" algn="just">
              <a:buFont typeface="Wingdings" pitchFamily="2" charset="2"/>
              <a:buChar char="v"/>
            </a:pPr>
            <a:r>
              <a:rPr lang="en-US" sz="3800" i="1" dirty="0"/>
              <a:t>… pretrial decisions may impact whether or not a defendant gets sentenced to jail or prison, and for how long; </a:t>
            </a:r>
          </a:p>
          <a:p>
            <a:pPr marL="0" indent="0" algn="just">
              <a:buFont typeface="Wingdings" pitchFamily="2" charset="2"/>
              <a:buChar char="v"/>
            </a:pPr>
            <a:endParaRPr lang="en-US" sz="3800" i="1" dirty="0"/>
          </a:p>
          <a:p>
            <a:pPr marL="0" indent="0" algn="just">
              <a:buFont typeface="Wingdings" pitchFamily="2" charset="2"/>
              <a:buChar char="v"/>
            </a:pPr>
            <a:r>
              <a:rPr lang="en-US" sz="3800" i="1" dirty="0"/>
              <a:t>… an increased length of pretrial detention for low and moderate risk defendants is associated with an increased likelihood that they will reoffend both during the pretrial period and two years after the conclusion of their case;</a:t>
            </a:r>
          </a:p>
          <a:p>
            <a:pPr marL="0" indent="0" algn="just">
              <a:buFont typeface="Wingdings" pitchFamily="2" charset="2"/>
              <a:buChar char="v"/>
            </a:pPr>
            <a:endParaRPr lang="en-US" sz="3800" i="1" dirty="0"/>
          </a:p>
          <a:p>
            <a:pPr marL="0" indent="0" algn="just">
              <a:buFont typeface="Wingdings" pitchFamily="2" charset="2"/>
              <a:buChar char="v"/>
            </a:pPr>
            <a:r>
              <a:rPr lang="en-US" sz="3800" i="1" dirty="0"/>
              <a:t> … [pretrial] supervision may reduce failure to appear rates and, when done for 180 days or more, new criminal activity.</a:t>
            </a:r>
          </a:p>
          <a:p>
            <a:pPr marL="0" indent="0" algn="just">
              <a:buNone/>
            </a:pPr>
            <a:endParaRPr lang="en-US" i="1" dirty="0" smtClean="0"/>
          </a:p>
          <a:p>
            <a:pPr marL="0" indent="0" algn="just">
              <a:buNone/>
            </a:pPr>
            <a:endParaRPr lang="en-US" i="1" dirty="0" smtClean="0"/>
          </a:p>
          <a:p>
            <a:pPr>
              <a:buNone/>
            </a:pPr>
            <a:r>
              <a:rPr lang="en-US" dirty="0" smtClean="0"/>
              <a:t> </a:t>
            </a:r>
          </a:p>
          <a:p>
            <a:pPr algn="r">
              <a:buNone/>
            </a:pPr>
            <a:r>
              <a:rPr lang="en-US" b="1" dirty="0" smtClean="0"/>
              <a:t>Laura and John Arnold Foundation</a:t>
            </a:r>
            <a:endParaRPr lang="en-US" dirty="0" smtClean="0"/>
          </a:p>
          <a:p>
            <a:pPr algn="r">
              <a:buNone/>
            </a:pPr>
            <a:r>
              <a:rPr lang="en-US" dirty="0" smtClean="0"/>
              <a:t>Pretrial Criminal Justice Research</a:t>
            </a:r>
          </a:p>
          <a:p>
            <a:pPr algn="r">
              <a:buNone/>
            </a:pPr>
            <a:r>
              <a:rPr lang="en-US" dirty="0" smtClean="0"/>
              <a:t>November 2013</a:t>
            </a:r>
          </a:p>
          <a:p>
            <a:endParaRPr lang="en-US" dirty="0"/>
          </a:p>
        </p:txBody>
      </p:sp>
      <p:sp>
        <p:nvSpPr>
          <p:cNvPr id="3" name="Slide Number Placeholder 2"/>
          <p:cNvSpPr>
            <a:spLocks noGrp="1"/>
          </p:cNvSpPr>
          <p:nvPr>
            <p:ph type="sldNum" sz="quarter" idx="12"/>
          </p:nvPr>
        </p:nvSpPr>
        <p:spPr/>
        <p:txBody>
          <a:bodyPr/>
          <a:lstStyle/>
          <a:p>
            <a:fld id="{0CE901E8-A11E-4135-8C98-7FF8630017E5}" type="slidenum">
              <a:rPr lang="en-US" smtClean="0"/>
              <a:pPr/>
              <a:t>5</a:t>
            </a:fld>
            <a:endParaRPr lang="en-US" dirty="0"/>
          </a:p>
        </p:txBody>
      </p:sp>
      <p:sp>
        <p:nvSpPr>
          <p:cNvPr id="5" name="Title 4"/>
          <p:cNvSpPr>
            <a:spLocks noGrp="1"/>
          </p:cNvSpPr>
          <p:nvPr>
            <p:ph type="title"/>
          </p:nvPr>
        </p:nvSpPr>
        <p:spPr/>
        <p:txBody>
          <a:bodyPr>
            <a:normAutofit/>
          </a:bodyPr>
          <a:lstStyle/>
          <a:p>
            <a:r>
              <a:rPr lang="en-US" dirty="0"/>
              <a:t>Why it Matters …</a:t>
            </a:r>
          </a:p>
        </p:txBody>
      </p:sp>
    </p:spTree>
    <p:extLst>
      <p:ext uri="{BB962C8B-B14F-4D97-AF65-F5344CB8AC3E}">
        <p14:creationId xmlns:p14="http://schemas.microsoft.com/office/powerpoint/2010/main" val="281232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mind.jpg"/>
          <p:cNvPicPr>
            <a:picLocks noChangeAspect="1"/>
          </p:cNvPicPr>
          <p:nvPr/>
        </p:nvPicPr>
        <p:blipFill>
          <a:blip r:embed="rId2" cstate="print">
            <a:duotone>
              <a:schemeClr val="bg2">
                <a:shade val="45000"/>
                <a:satMod val="135000"/>
              </a:schemeClr>
              <a:prstClr val="white"/>
            </a:duotone>
          </a:blip>
          <a:stretch>
            <a:fillRect/>
          </a:stretch>
        </p:blipFill>
        <p:spPr>
          <a:xfrm>
            <a:off x="8610600" y="4800601"/>
            <a:ext cx="1219200" cy="1819701"/>
          </a:xfrm>
          <a:prstGeom prst="rect">
            <a:avLst/>
          </a:prstGeom>
        </p:spPr>
      </p:pic>
      <p:sp>
        <p:nvSpPr>
          <p:cNvPr id="3" name="Content Placeholder 2"/>
          <p:cNvSpPr>
            <a:spLocks noGrp="1"/>
          </p:cNvSpPr>
          <p:nvPr>
            <p:ph idx="1"/>
          </p:nvPr>
        </p:nvSpPr>
        <p:spPr/>
        <p:txBody>
          <a:bodyPr>
            <a:normAutofit fontScale="85000" lnSpcReduction="20000"/>
          </a:bodyPr>
          <a:lstStyle/>
          <a:p>
            <a:pPr lvl="0"/>
            <a:r>
              <a:rPr lang="en-US" dirty="0"/>
              <a:t>The level of supervision and conditions of supervision should be based on the defendant’s risk level as assessed by the risk assessment and the seriousness of the alleged offense</a:t>
            </a:r>
            <a:r>
              <a:rPr lang="en-US" dirty="0" smtClean="0"/>
              <a:t>.</a:t>
            </a:r>
          </a:p>
          <a:p>
            <a:pPr lvl="0">
              <a:buNone/>
            </a:pPr>
            <a:endParaRPr lang="en-US" dirty="0" smtClean="0"/>
          </a:p>
          <a:p>
            <a:pPr lvl="0"/>
            <a:r>
              <a:rPr lang="en-US" b="1" u="sng" dirty="0" smtClean="0"/>
              <a:t>Blanket </a:t>
            </a:r>
            <a:r>
              <a:rPr lang="en-US" b="1" u="sng" dirty="0"/>
              <a:t>conditions should not be applied </a:t>
            </a:r>
            <a:r>
              <a:rPr lang="en-US" dirty="0"/>
              <a:t>across all supervised defendants</a:t>
            </a:r>
            <a:r>
              <a:rPr lang="en-US" dirty="0" smtClean="0"/>
              <a:t>. </a:t>
            </a:r>
          </a:p>
          <a:p>
            <a:pPr lvl="0"/>
            <a:endParaRPr lang="en-US" dirty="0" smtClean="0"/>
          </a:p>
          <a:p>
            <a:pPr lvl="0"/>
            <a:r>
              <a:rPr lang="en-US" dirty="0" smtClean="0"/>
              <a:t>A </a:t>
            </a:r>
            <a:r>
              <a:rPr lang="en-US" b="1" dirty="0" smtClean="0"/>
              <a:t>formal process for professional overrides </a:t>
            </a:r>
            <a:r>
              <a:rPr lang="en-US" dirty="0" smtClean="0"/>
              <a:t>which allows for the supervision level to be increased or decreased rather than what is recommended based on the defendant’s assessed risk level should be developed and implemented into policy and training.</a:t>
            </a:r>
          </a:p>
          <a:p>
            <a:pPr lvl="0"/>
            <a:endParaRPr lang="en-US" dirty="0" smtClean="0"/>
          </a:p>
          <a:p>
            <a:pPr lvl="0"/>
            <a:r>
              <a:rPr lang="en-US" b="1" u="sng" dirty="0" smtClean="0"/>
              <a:t>Court reminders </a:t>
            </a:r>
            <a:r>
              <a:rPr lang="en-US" b="1" dirty="0" smtClean="0"/>
              <a:t>should be provided to defendants on pretrial supervision </a:t>
            </a:r>
            <a:r>
              <a:rPr lang="en-US" dirty="0" smtClean="0"/>
              <a:t>and data should be tracked when the court reminder is provided and if it was received.</a:t>
            </a:r>
          </a:p>
          <a:p>
            <a:endParaRPr lang="en-US" dirty="0"/>
          </a:p>
        </p:txBody>
      </p:sp>
      <p:sp>
        <p:nvSpPr>
          <p:cNvPr id="2" name="Title 1"/>
          <p:cNvSpPr>
            <a:spLocks noGrp="1"/>
          </p:cNvSpPr>
          <p:nvPr>
            <p:ph type="title"/>
          </p:nvPr>
        </p:nvSpPr>
        <p:spPr/>
        <p:txBody>
          <a:bodyPr>
            <a:normAutofit/>
          </a:bodyPr>
          <a:lstStyle/>
          <a:p>
            <a:pPr algn="ctr"/>
            <a:r>
              <a:rPr lang="en-US" cap="small" dirty="0"/>
              <a:t>Pretrial Supervision</a:t>
            </a:r>
            <a:endParaRPr lang="en-US" dirty="0"/>
          </a:p>
        </p:txBody>
      </p:sp>
      <p:sp>
        <p:nvSpPr>
          <p:cNvPr id="7" name="Slide Number Placeholder 6"/>
          <p:cNvSpPr>
            <a:spLocks noGrp="1"/>
          </p:cNvSpPr>
          <p:nvPr>
            <p:ph type="sldNum" sz="quarter" idx="12"/>
          </p:nvPr>
        </p:nvSpPr>
        <p:spPr/>
        <p:txBody>
          <a:bodyPr/>
          <a:lstStyle/>
          <a:p>
            <a:fld id="{0CE901E8-A11E-4135-8C98-7FF8630017E5}" type="slidenum">
              <a:rPr lang="en-US" smtClean="0"/>
              <a:pPr/>
              <a:t>6</a:t>
            </a:fld>
            <a:endParaRPr lang="en-US" dirty="0"/>
          </a:p>
        </p:txBody>
      </p:sp>
    </p:spTree>
    <p:extLst>
      <p:ext uri="{BB962C8B-B14F-4D97-AF65-F5344CB8AC3E}">
        <p14:creationId xmlns:p14="http://schemas.microsoft.com/office/powerpoint/2010/main" val="296920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ight-size-me1.jpg"/>
          <p:cNvPicPr>
            <a:picLocks noChangeAspect="1"/>
          </p:cNvPicPr>
          <p:nvPr/>
        </p:nvPicPr>
        <p:blipFill>
          <a:blip r:embed="rId3" cstate="print"/>
          <a:stretch>
            <a:fillRect/>
          </a:stretch>
        </p:blipFill>
        <p:spPr>
          <a:xfrm>
            <a:off x="9705109" y="1601566"/>
            <a:ext cx="2240280" cy="2240280"/>
          </a:xfrm>
          <a:prstGeom prst="rect">
            <a:avLst/>
          </a:prstGeom>
        </p:spPr>
      </p:pic>
      <p:sp>
        <p:nvSpPr>
          <p:cNvPr id="2" name="Content Placeholder 1"/>
          <p:cNvSpPr>
            <a:spLocks noGrp="1"/>
          </p:cNvSpPr>
          <p:nvPr>
            <p:ph idx="1"/>
          </p:nvPr>
        </p:nvSpPr>
        <p:spPr>
          <a:xfrm>
            <a:off x="1981200" y="1676401"/>
            <a:ext cx="8229600" cy="4330891"/>
          </a:xfrm>
        </p:spPr>
        <p:txBody>
          <a:bodyPr>
            <a:normAutofit/>
          </a:bodyPr>
          <a:lstStyle/>
          <a:p>
            <a:pPr marL="0" indent="0">
              <a:buNone/>
            </a:pPr>
            <a:r>
              <a:rPr lang="en-US" dirty="0"/>
              <a:t>To be </a:t>
            </a:r>
            <a:r>
              <a:rPr lang="en-US" b="1" u="sng" dirty="0"/>
              <a:t>right-sized</a:t>
            </a:r>
            <a:r>
              <a:rPr lang="en-US" dirty="0"/>
              <a:t>,  Pretrial Services added two</a:t>
            </a:r>
          </a:p>
          <a:p>
            <a:pPr marL="0" indent="0">
              <a:buNone/>
            </a:pPr>
            <a:r>
              <a:rPr lang="en-US" dirty="0"/>
              <a:t>additional staff in FY14/15.</a:t>
            </a:r>
          </a:p>
          <a:p>
            <a:pPr marL="0" indent="0">
              <a:buNone/>
            </a:pPr>
            <a:endParaRPr lang="en-US" dirty="0"/>
          </a:p>
          <a:p>
            <a:pPr marL="0" indent="0">
              <a:buNone/>
            </a:pPr>
            <a:r>
              <a:rPr lang="en-US" dirty="0"/>
              <a:t>Pretrial Services currently consists of four (4) Deputy Probation Officers,  two (2) Probation Aides and one (1) Supervisor.</a:t>
            </a:r>
          </a:p>
          <a:p>
            <a:pPr marL="0" indent="0">
              <a:buNone/>
            </a:pPr>
            <a:endParaRPr lang="en-US" dirty="0"/>
          </a:p>
          <a:p>
            <a:pPr marL="0" indent="0">
              <a:buNone/>
            </a:pPr>
            <a:r>
              <a:rPr lang="en-US" dirty="0"/>
              <a:t>Increased staffing  - being right-sized - ensures adequate coverage 7 days a week and fulfillment of our mission to:</a:t>
            </a:r>
          </a:p>
          <a:p>
            <a:pPr marL="0" indent="0">
              <a:buNone/>
            </a:pPr>
            <a:endParaRPr lang="en-US" dirty="0"/>
          </a:p>
          <a:p>
            <a:pPr marL="288925" lvl="3" indent="0">
              <a:buNone/>
            </a:pPr>
            <a:endParaRPr lang="en-US" sz="2100" dirty="0"/>
          </a:p>
          <a:p>
            <a:pPr marL="854075" lvl="4" indent="-280988">
              <a:buFont typeface="Wingdings" pitchFamily="2" charset="2"/>
              <a:buChar char="v"/>
            </a:pPr>
            <a:endParaRPr lang="en-US" sz="2300" dirty="0"/>
          </a:p>
          <a:p>
            <a:endParaRPr lang="en-US" dirty="0"/>
          </a:p>
        </p:txBody>
      </p:sp>
      <p:sp>
        <p:nvSpPr>
          <p:cNvPr id="3" name="Slide Number Placeholder 2"/>
          <p:cNvSpPr>
            <a:spLocks noGrp="1"/>
          </p:cNvSpPr>
          <p:nvPr>
            <p:ph type="sldNum" sz="quarter" idx="12"/>
          </p:nvPr>
        </p:nvSpPr>
        <p:spPr/>
        <p:txBody>
          <a:bodyPr/>
          <a:lstStyle/>
          <a:p>
            <a:fld id="{0CE901E8-A11E-4135-8C98-7FF8630017E5}" type="slidenum">
              <a:rPr lang="en-US" smtClean="0"/>
              <a:pPr/>
              <a:t>7</a:t>
            </a:fld>
            <a:endParaRPr lang="en-US" dirty="0"/>
          </a:p>
        </p:txBody>
      </p:sp>
      <p:sp>
        <p:nvSpPr>
          <p:cNvPr id="4" name="Title 3"/>
          <p:cNvSpPr>
            <a:spLocks noGrp="1"/>
          </p:cNvSpPr>
          <p:nvPr>
            <p:ph type="title"/>
          </p:nvPr>
        </p:nvSpPr>
        <p:spPr/>
        <p:txBody>
          <a:bodyPr>
            <a:normAutofit/>
          </a:bodyPr>
          <a:lstStyle/>
          <a:p>
            <a:r>
              <a:rPr lang="en-US" sz="3600" u="sng" dirty="0"/>
              <a:t>Being Right-Sized</a:t>
            </a:r>
            <a:endParaRPr lang="en-US" sz="3600" dirty="0"/>
          </a:p>
        </p:txBody>
      </p:sp>
    </p:spTree>
    <p:extLst>
      <p:ext uri="{BB962C8B-B14F-4D97-AF65-F5344CB8AC3E}">
        <p14:creationId xmlns:p14="http://schemas.microsoft.com/office/powerpoint/2010/main" val="425530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905001"/>
            <a:ext cx="8229600" cy="4102291"/>
          </a:xfrm>
        </p:spPr>
        <p:txBody>
          <a:bodyPr>
            <a:normAutofit/>
          </a:bodyPr>
          <a:lstStyle/>
          <a:p>
            <a:pPr marL="0" indent="0" algn="just">
              <a:buNone/>
            </a:pPr>
            <a:r>
              <a:rPr lang="en-US" i="1" dirty="0"/>
              <a:t>“The PSA-Court is a tool that reliably predicts the risk a given defendant will reoffend, commit violent acts, or fail to come back to court with just </a:t>
            </a:r>
            <a:r>
              <a:rPr lang="en-US" b="1" i="1" dirty="0"/>
              <a:t>nine readily available data points</a:t>
            </a:r>
            <a:r>
              <a:rPr lang="en-US" i="1" dirty="0"/>
              <a:t>. What this means is that there are </a:t>
            </a:r>
            <a:r>
              <a:rPr lang="en-US" b="1" i="1" dirty="0"/>
              <a:t>no time-consuming interviews</a:t>
            </a:r>
            <a:r>
              <a:rPr lang="en-US" i="1" dirty="0"/>
              <a:t>, no extra staff, and very minimal expense. And it can be applied to every defendant in every case.”</a:t>
            </a:r>
          </a:p>
          <a:p>
            <a:pPr>
              <a:buNone/>
            </a:pPr>
            <a:endParaRPr lang="en-US" dirty="0" smtClean="0"/>
          </a:p>
          <a:p>
            <a:pPr algn="r">
              <a:buNone/>
            </a:pPr>
            <a:r>
              <a:rPr lang="en-US" dirty="0"/>
              <a:t>Laura and John Arnold Foundation</a:t>
            </a:r>
          </a:p>
          <a:p>
            <a:pPr algn="r">
              <a:buNone/>
            </a:pPr>
            <a:r>
              <a:rPr lang="en-US" dirty="0"/>
              <a:t>November 2013</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0CE901E8-A11E-4135-8C98-7FF8630017E5}" type="slidenum">
              <a:rPr lang="en-US" smtClean="0"/>
              <a:pPr/>
              <a:t>8</a:t>
            </a:fld>
            <a:endParaRPr lang="en-US" dirty="0"/>
          </a:p>
        </p:txBody>
      </p:sp>
      <p:sp>
        <p:nvSpPr>
          <p:cNvPr id="4" name="Title 3"/>
          <p:cNvSpPr>
            <a:spLocks noGrp="1"/>
          </p:cNvSpPr>
          <p:nvPr>
            <p:ph type="title"/>
          </p:nvPr>
        </p:nvSpPr>
        <p:spPr/>
        <p:txBody>
          <a:bodyPr>
            <a:normAutofit fontScale="90000"/>
          </a:bodyPr>
          <a:lstStyle/>
          <a:p>
            <a:pPr algn="ctr"/>
            <a:r>
              <a:rPr lang="en-US" dirty="0" smtClean="0"/>
              <a:t>Public Safety Assessment – Court</a:t>
            </a:r>
            <a:br>
              <a:rPr lang="en-US" dirty="0" smtClean="0"/>
            </a:br>
            <a:r>
              <a:rPr lang="en-US" dirty="0" smtClean="0"/>
              <a:t>Implemented July 1, 2014</a:t>
            </a:r>
            <a:endParaRPr lang="en-US" dirty="0"/>
          </a:p>
        </p:txBody>
      </p:sp>
    </p:spTree>
    <p:extLst>
      <p:ext uri="{BB962C8B-B14F-4D97-AF65-F5344CB8AC3E}">
        <p14:creationId xmlns:p14="http://schemas.microsoft.com/office/powerpoint/2010/main" val="33266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006" y="1828799"/>
            <a:ext cx="10284594" cy="5091545"/>
          </a:xfrm>
        </p:spPr>
        <p:txBody>
          <a:bodyPr>
            <a:normAutofit fontScale="25000" lnSpcReduction="20000"/>
          </a:bodyPr>
          <a:lstStyle/>
          <a:p>
            <a:r>
              <a:rPr lang="en-US" sz="9600" dirty="0"/>
              <a:t>Assure public safety and court appearance</a:t>
            </a:r>
            <a:r>
              <a:rPr lang="en-US" sz="9600" dirty="0" smtClean="0"/>
              <a:t>.</a:t>
            </a:r>
            <a:endParaRPr lang="en-US" sz="9600" dirty="0"/>
          </a:p>
          <a:p>
            <a:r>
              <a:rPr lang="en-US" sz="9600" dirty="0"/>
              <a:t>Risk assessments  should be used at the earliest point in the process to determine  a defendant’s  risk of pretrial failure</a:t>
            </a:r>
            <a:r>
              <a:rPr lang="en-US" sz="9600" dirty="0" smtClean="0"/>
              <a:t>.</a:t>
            </a:r>
            <a:endParaRPr lang="en-US" sz="9600" dirty="0"/>
          </a:p>
          <a:p>
            <a:r>
              <a:rPr lang="en-US" sz="9600" b="1" dirty="0"/>
              <a:t>Separately</a:t>
            </a:r>
            <a:r>
              <a:rPr lang="en-US" sz="9600" dirty="0"/>
              <a:t>  predict failure to appear and new criminal activity </a:t>
            </a:r>
            <a:r>
              <a:rPr lang="en-US" sz="9600" dirty="0" smtClean="0"/>
              <a:t>.</a:t>
            </a:r>
            <a:endParaRPr lang="en-US" sz="9600" dirty="0"/>
          </a:p>
          <a:p>
            <a:r>
              <a:rPr lang="en-US" sz="9600" dirty="0"/>
              <a:t>For the first time, </a:t>
            </a:r>
            <a:r>
              <a:rPr lang="en-US" sz="9600" b="1" dirty="0"/>
              <a:t>predict new violent</a:t>
            </a:r>
            <a:r>
              <a:rPr lang="en-US" sz="9600" dirty="0"/>
              <a:t> criminal activity</a:t>
            </a:r>
            <a:r>
              <a:rPr lang="en-US" sz="9600" dirty="0" smtClean="0"/>
              <a:t>.</a:t>
            </a:r>
            <a:endParaRPr lang="en-US" sz="9600" dirty="0"/>
          </a:p>
          <a:p>
            <a:r>
              <a:rPr lang="en-US" sz="9600" dirty="0"/>
              <a:t>Identify </a:t>
            </a:r>
            <a:r>
              <a:rPr lang="en-US" sz="9600" b="1" dirty="0"/>
              <a:t>common non‐interview dependent factors </a:t>
            </a:r>
            <a:r>
              <a:rPr lang="en-US" sz="9600" dirty="0"/>
              <a:t>that equally predict risk across diverse jurisdictions</a:t>
            </a:r>
            <a:r>
              <a:rPr lang="en-US" sz="9600" dirty="0" smtClean="0"/>
              <a:t>.</a:t>
            </a:r>
            <a:endParaRPr lang="en-US" sz="9600" dirty="0"/>
          </a:p>
          <a:p>
            <a:r>
              <a:rPr lang="en-US" sz="9600" b="1" dirty="0"/>
              <a:t>Optimize use </a:t>
            </a:r>
            <a:r>
              <a:rPr lang="en-US" sz="9600" dirty="0"/>
              <a:t>of existing human and financial </a:t>
            </a:r>
            <a:r>
              <a:rPr lang="en-US" sz="9600" b="1" dirty="0"/>
              <a:t>resources</a:t>
            </a:r>
            <a:r>
              <a:rPr lang="en-US" sz="9600" dirty="0"/>
              <a:t> needed to administer risk assessments</a:t>
            </a:r>
            <a:r>
              <a:rPr lang="en-US" sz="9600" dirty="0" smtClean="0"/>
              <a:t>.</a:t>
            </a:r>
            <a:endParaRPr lang="en-US" sz="9600" dirty="0"/>
          </a:p>
          <a:p>
            <a:r>
              <a:rPr lang="en-US" sz="9600" b="1" dirty="0"/>
              <a:t>Improve overall predictive accuracy</a:t>
            </a:r>
            <a:r>
              <a:rPr lang="en-US" sz="9600" dirty="0" smtClean="0"/>
              <a:t>.</a:t>
            </a:r>
            <a:endParaRPr lang="en-US" sz="9600" dirty="0"/>
          </a:p>
          <a:p>
            <a:r>
              <a:rPr lang="en-US" sz="9600" dirty="0"/>
              <a:t>Incorporate the </a:t>
            </a:r>
            <a:r>
              <a:rPr lang="en-US" sz="9600" b="1" dirty="0"/>
              <a:t>latest pretrial research</a:t>
            </a:r>
            <a:r>
              <a:rPr lang="en-US" sz="9600" dirty="0"/>
              <a:t>.</a:t>
            </a:r>
          </a:p>
          <a:p>
            <a:pPr>
              <a:buNone/>
            </a:pPr>
            <a:endParaRPr lang="en-US" sz="9600" dirty="0"/>
          </a:p>
          <a:p>
            <a:r>
              <a:rPr lang="en-US" sz="9600" b="1" dirty="0"/>
              <a:t>Simplify</a:t>
            </a:r>
            <a:r>
              <a:rPr lang="en-US" sz="9600" dirty="0"/>
              <a:t> the risk assessment process.</a:t>
            </a:r>
            <a:r>
              <a:rPr lang="en-US" dirty="0" smtClean="0"/>
              <a:t/>
            </a:r>
            <a:br>
              <a:rPr lang="en-US" dirty="0" smtClean="0"/>
            </a:br>
            <a:r>
              <a:rPr lang="en-US" dirty="0" smtClean="0"/>
              <a:t> </a:t>
            </a:r>
            <a:endParaRPr lang="en-US" dirty="0"/>
          </a:p>
        </p:txBody>
      </p:sp>
      <p:sp>
        <p:nvSpPr>
          <p:cNvPr id="3" name="Slide Number Placeholder 2"/>
          <p:cNvSpPr>
            <a:spLocks noGrp="1"/>
          </p:cNvSpPr>
          <p:nvPr>
            <p:ph type="sldNum" sz="quarter" idx="12"/>
          </p:nvPr>
        </p:nvSpPr>
        <p:spPr/>
        <p:txBody>
          <a:bodyPr/>
          <a:lstStyle/>
          <a:p>
            <a:fld id="{0CE901E8-A11E-4135-8C98-7FF8630017E5}" type="slidenum">
              <a:rPr lang="en-US" smtClean="0"/>
              <a:pPr/>
              <a:t>9</a:t>
            </a:fld>
            <a:endParaRPr lang="en-US" dirty="0"/>
          </a:p>
        </p:txBody>
      </p:sp>
      <p:sp>
        <p:nvSpPr>
          <p:cNvPr id="4" name="Title 3"/>
          <p:cNvSpPr>
            <a:spLocks noGrp="1"/>
          </p:cNvSpPr>
          <p:nvPr>
            <p:ph type="title"/>
          </p:nvPr>
        </p:nvSpPr>
        <p:spPr/>
        <p:txBody>
          <a:bodyPr>
            <a:normAutofit/>
          </a:bodyPr>
          <a:lstStyle/>
          <a:p>
            <a:pPr algn="ctr"/>
            <a:r>
              <a:rPr lang="en-US" dirty="0" smtClean="0">
                <a:effectLst/>
              </a:rPr>
              <a:t>PSA-Court Goals</a:t>
            </a:r>
            <a:endParaRPr lang="en-US" dirty="0">
              <a:effectLst/>
            </a:endParaRPr>
          </a:p>
        </p:txBody>
      </p:sp>
      <p:pic>
        <p:nvPicPr>
          <p:cNvPr id="6" name="Picture 5" descr="tom_horn_appraisal_goals.jpg"/>
          <p:cNvPicPr>
            <a:picLocks noChangeAspect="1"/>
          </p:cNvPicPr>
          <p:nvPr/>
        </p:nvPicPr>
        <p:blipFill>
          <a:blip r:embed="rId2" cstate="print"/>
          <a:stretch>
            <a:fillRect/>
          </a:stretch>
        </p:blipFill>
        <p:spPr>
          <a:xfrm>
            <a:off x="7315200" y="4318000"/>
            <a:ext cx="2819400" cy="2349500"/>
          </a:xfrm>
          <a:prstGeom prst="rect">
            <a:avLst/>
          </a:prstGeom>
        </p:spPr>
      </p:pic>
    </p:spTree>
    <p:extLst>
      <p:ext uri="{BB962C8B-B14F-4D97-AF65-F5344CB8AC3E}">
        <p14:creationId xmlns:p14="http://schemas.microsoft.com/office/powerpoint/2010/main" val="284212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les Direction 16X9">
  <a:themeElements>
    <a:clrScheme name="Custom 3">
      <a:dk1>
        <a:srgbClr val="B35E25"/>
      </a:dk1>
      <a:lt1>
        <a:srgbClr val="FFFFFF"/>
      </a:lt1>
      <a:dk2>
        <a:srgbClr val="000000"/>
      </a:dk2>
      <a:lt2>
        <a:srgbClr val="FFFFFF"/>
      </a:lt2>
      <a:accent1>
        <a:srgbClr val="B35E25"/>
      </a:accent1>
      <a:accent2>
        <a:srgbClr val="000000"/>
      </a:accent2>
      <a:accent3>
        <a:srgbClr val="73264D"/>
      </a:accent3>
      <a:accent4>
        <a:srgbClr val="EFDA77"/>
      </a:accent4>
      <a:accent5>
        <a:srgbClr val="4475A1"/>
      </a:accent5>
      <a:accent6>
        <a:srgbClr val="006600"/>
      </a:accent6>
      <a:hlink>
        <a:srgbClr val="73264D"/>
      </a:hlink>
      <a:folHlink>
        <a:srgbClr val="4475A1"/>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TotalTime>
  <Words>1705</Words>
  <Application>Microsoft Office PowerPoint</Application>
  <PresentationFormat>Custom</PresentationFormat>
  <Paragraphs>317</Paragraphs>
  <Slides>22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Sales Direction 16X9</vt:lpstr>
      <vt:lpstr>Acrobat Document</vt:lpstr>
      <vt:lpstr>PowerPoint Presentation</vt:lpstr>
      <vt:lpstr>Pretrial Services Mission:</vt:lpstr>
      <vt:lpstr>Pretrial Services</vt:lpstr>
      <vt:lpstr>PowerPoint Presentation</vt:lpstr>
      <vt:lpstr>Why it Matters …</vt:lpstr>
      <vt:lpstr>Pretrial Supervision</vt:lpstr>
      <vt:lpstr>Being Right-Sized</vt:lpstr>
      <vt:lpstr>Public Safety Assessment – Court Implemented July 1, 2014</vt:lpstr>
      <vt:lpstr>PSA-Court Goals</vt:lpstr>
      <vt:lpstr>Decision Making Framework Goals</vt:lpstr>
      <vt:lpstr>Decision Making Framework Guidelines</vt:lpstr>
      <vt:lpstr>PowerPoint Presentation</vt:lpstr>
      <vt:lpstr>PowerPoint Presentation</vt:lpstr>
      <vt:lpstr>Release Types</vt:lpstr>
      <vt:lpstr>DMF Supervision Categories &amp; Standards</vt:lpstr>
      <vt:lpstr>Pretrial Reports</vt:lpstr>
      <vt:lpstr>Adult Probation Division –  Pretrial and Custody Alternatives</vt:lpstr>
      <vt:lpstr>Adult Probation Division – Pretrial Outcome Measures</vt:lpstr>
      <vt:lpstr>Adult Probation Division – Pretrial Outcome Measures</vt:lpstr>
      <vt:lpstr>Adult Probation Division – Pretrial Outcome Measures</vt:lpstr>
      <vt:lpstr>Adult Probation Division – Pretrial Outcome Measures</vt:lpstr>
      <vt:lpstr>Adult Probation Division – Pretrial Outcome Measures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Melodye Serino</dc:creator>
  <cp:lastModifiedBy>Darby Kernan</cp:lastModifiedBy>
  <cp:revision>48</cp:revision>
  <dcterms:created xsi:type="dcterms:W3CDTF">2012-08-30T21:52:00Z</dcterms:created>
  <dcterms:modified xsi:type="dcterms:W3CDTF">2017-05-18T17:16:01Z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