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13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564CF2E0-CCC4-4E1E-9902-C3C36AB3FDA4}" type="datetimeFigureOut">
              <a:rPr lang="en-US" smtClean="0"/>
              <a:t>6/8/2016</a:t>
            </a:fld>
            <a:endParaRPr lang="en-US"/>
          </a:p>
        </p:txBody>
      </p:sp>
      <p:sp>
        <p:nvSpPr>
          <p:cNvPr id="17" name="Footer Placeholder 16"/>
          <p:cNvSpPr>
            <a:spLocks noGrp="1"/>
          </p:cNvSpPr>
          <p:nvPr>
            <p:ph type="ftr" sz="quarter" idx="11"/>
          </p:nvPr>
        </p:nvSpPr>
        <p:spPr/>
        <p:txBody>
          <a:bodyPr/>
          <a:lstStyle/>
          <a:p>
            <a:endParaRPr kumimoji="0"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F42FDE4-A7DD-41A7-A0A6-9B649FB43336}" type="slidenum">
              <a:rPr kumimoji="0" lang="en-US" smtClean="0"/>
              <a:t>‹#›</a:t>
            </a:fld>
            <a:endParaRPr kumimoji="0" lang="en-US" sz="1400" dirty="0">
              <a:solidFill>
                <a:srgbClr val="FFFFFF"/>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4CF2E0-CCC4-4E1E-9902-C3C36AB3FDA4}" type="datetimeFigureOut">
              <a:rPr lang="en-US" smtClean="0"/>
              <a:t>6/8/2016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F42FDE4-A7DD-41A7-A0A6-9B649FB43336}" type="slidenum">
              <a:rPr kumimoji="0" lang="en-US" smtClean="0"/>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6F42FDE4-A7DD-41A7-A0A6-9B649FB43336}" type="slidenum">
              <a:rPr kumimoji="0" lang="en-US" smtClean="0"/>
              <a:t>‹#›</a:t>
            </a:fld>
            <a:endParaRPr kumimoji="0"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4CF2E0-CCC4-4E1E-9902-C3C36AB3FDA4}" type="datetimeFigureOut">
              <a:rPr lang="en-US" smtClean="0"/>
              <a:t>6/8/2016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64CF2E0-CCC4-4E1E-9902-C3C36AB3FDA4}" type="datetimeFigureOut">
              <a:rPr lang="en-US" smtClean="0"/>
              <a:t>6/8/2016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a:xfrm>
            <a:off x="4361688" y="1026372"/>
            <a:ext cx="457200" cy="441325"/>
          </a:xfrm>
        </p:spPr>
        <p:txBody>
          <a:bodyPr/>
          <a:lstStyle/>
          <a:p>
            <a:fld id="{6F42FDE4-A7DD-41A7-A0A6-9B649FB43336}" type="slidenum">
              <a:rPr kumimoji="0" lang="en-US" smtClean="0"/>
              <a:t>‹#›</a:t>
            </a:fld>
            <a:endParaRPr kumimoji="0"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kumimoji="0" lang="en-US" dirty="0"/>
          </a:p>
        </p:txBody>
      </p:sp>
      <p:sp>
        <p:nvSpPr>
          <p:cNvPr id="4" name="Date Placeholder 3"/>
          <p:cNvSpPr>
            <a:spLocks noGrp="1"/>
          </p:cNvSpPr>
          <p:nvPr>
            <p:ph type="dt" sz="half" idx="10"/>
          </p:nvPr>
        </p:nvSpPr>
        <p:spPr/>
        <p:txBody>
          <a:bodyPr/>
          <a:lstStyle/>
          <a:p>
            <a:fld id="{564CF2E0-CCC4-4E1E-9902-C3C36AB3FDA4}" type="datetimeFigureOut">
              <a:rPr lang="en-US" smtClean="0"/>
              <a:t>6/8/2016</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F42FDE4-A7DD-41A7-A0A6-9B649FB43336}" type="slidenum">
              <a:rPr kumimoji="0" lang="en-US" smtClean="0"/>
              <a:t>‹#›</a:t>
            </a:fld>
            <a:endParaRPr kumimoji="0"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564CF2E0-CCC4-4E1E-9902-C3C36AB3FDA4}" type="datetimeFigureOut">
              <a:rPr lang="en-US" smtClean="0"/>
              <a:t>6/8/2016</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F42FDE4-A7DD-41A7-A0A6-9B649FB43336}" type="slidenum">
              <a:rPr kumimoji="0" lang="en-US" smtClean="0"/>
              <a:t>‹#›</a:t>
            </a:fld>
            <a:endParaRPr kumimoji="0"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64CF2E0-CCC4-4E1E-9902-C3C36AB3FDA4}" type="datetimeFigureOut">
              <a:rPr lang="en-US" smtClean="0"/>
              <a:t>6/8/2016</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kumimoji="0"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6F42FDE4-A7DD-41A7-A0A6-9B649FB43336}" type="slidenum">
              <a:rPr kumimoji="0" lang="en-US" smtClean="0"/>
              <a:t>‹#›</a:t>
            </a:fld>
            <a:endParaRPr kumimoji="0"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64CF2E0-CCC4-4E1E-9902-C3C36AB3FDA4}" type="datetimeFigureOut">
              <a:rPr lang="en-US" smtClean="0"/>
              <a:t>6/8/2016</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a:xfrm>
            <a:off x="4343400" y="1036020"/>
            <a:ext cx="457200" cy="441325"/>
          </a:xfrm>
        </p:spPr>
        <p:txBody>
          <a:bodyPr/>
          <a:lstStyle/>
          <a:p>
            <a:fld id="{6F42FDE4-A7DD-41A7-A0A6-9B649FB43336}" type="slidenum">
              <a:rPr kumimoji="0" lang="en-US" smtClean="0"/>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564CF2E0-CCC4-4E1E-9902-C3C36AB3FDA4}" type="datetimeFigureOut">
              <a:rPr lang="en-US" smtClean="0"/>
              <a:t>6/8/2016</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6F42FDE4-A7DD-41A7-A0A6-9B649FB43336}" type="slidenum">
              <a:rPr kumimoji="0" lang="en-US" smtClean="0"/>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6F42FDE4-A7DD-41A7-A0A6-9B649FB43336}" type="slidenum">
              <a:rPr kumimoji="0" lang="en-US" smtClean="0"/>
              <a:t>‹#›</a:t>
            </a:fld>
            <a:endParaRPr kumimoji="0"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564CF2E0-CCC4-4E1E-9902-C3C36AB3FDA4}" type="datetimeFigureOut">
              <a:rPr lang="en-US" smtClean="0"/>
              <a:t>6/8/2016</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6F42FDE4-A7DD-41A7-A0A6-9B649FB43336}" type="slidenum">
              <a:rPr kumimoji="0" lang="en-US" smtClean="0"/>
              <a:t>‹#›</a:t>
            </a:fld>
            <a:endParaRPr kumimoji="0"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564CF2E0-CCC4-4E1E-9902-C3C36AB3FDA4}" type="datetimeFigureOut">
              <a:rPr lang="en-US" smtClean="0"/>
              <a:t>6/8/2016</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pPr algn="r" eaLnBrk="1" latinLnBrk="0" hangingPunct="1"/>
            <a:fld id="{564CF2E0-CCC4-4E1E-9902-C3C36AB3FDA4}" type="datetimeFigureOut">
              <a:rPr lang="en-US" smtClean="0"/>
              <a:t>6/8/2016</a:t>
            </a:fld>
            <a:endParaRPr lang="en-US" sz="1400" dirty="0">
              <a:solidFill>
                <a:schemeClr val="tx2"/>
              </a:solidFill>
            </a:endParaRP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kumimoji="0" lang="en-US" sz="1400" dirty="0">
              <a:solidFill>
                <a:schemeClr val="tx2"/>
              </a:solidFill>
            </a:endParaRP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algn="ctr" eaLnBrk="1" latinLnBrk="0" hangingPunct="1"/>
            <a:fld id="{6F42FDE4-A7DD-41A7-A0A6-9B649FB43336}" type="slidenum">
              <a:rPr kumimoji="0" lang="en-US" smtClean="0"/>
              <a:t>‹#›</a:t>
            </a:fld>
            <a:endParaRPr kumimoji="0" lang="en-US" sz="1400" dirty="0">
              <a:solidFill>
                <a:srgbClr val="FFFFFF"/>
              </a:solidFill>
              <a:latin typeface="+mj-lt"/>
              <a:ea typeface="+mj-ea"/>
              <a:cs typeface="+mj-cs"/>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r>
              <a:rPr lang="en-US" dirty="0" smtClean="0"/>
              <a:t>Faith Conley</a:t>
            </a:r>
          </a:p>
          <a:p>
            <a:r>
              <a:rPr lang="en-US" dirty="0" smtClean="0"/>
              <a:t>Legislative Representative, CSAC</a:t>
            </a:r>
          </a:p>
        </p:txBody>
      </p:sp>
      <p:sp>
        <p:nvSpPr>
          <p:cNvPr id="3" name="Title 2"/>
          <p:cNvSpPr>
            <a:spLocks noGrp="1"/>
          </p:cNvSpPr>
          <p:nvPr>
            <p:ph type="ctrTitle"/>
          </p:nvPr>
        </p:nvSpPr>
        <p:spPr/>
        <p:txBody>
          <a:bodyPr/>
          <a:lstStyle/>
          <a:p>
            <a:r>
              <a:rPr lang="en-US" dirty="0" smtClean="0"/>
              <a:t>SB 272 – What Just Happened?</a:t>
            </a:r>
            <a:endParaRPr lang="en-US" dirty="0"/>
          </a:p>
        </p:txBody>
      </p:sp>
    </p:spTree>
    <p:extLst>
      <p:ext uri="{BB962C8B-B14F-4D97-AF65-F5344CB8AC3E}">
        <p14:creationId xmlns:p14="http://schemas.microsoft.com/office/powerpoint/2010/main" val="22835957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Quick Refresher	</a:t>
            </a:r>
            <a:endParaRPr lang="en-US" dirty="0"/>
          </a:p>
        </p:txBody>
      </p:sp>
      <p:sp>
        <p:nvSpPr>
          <p:cNvPr id="3" name="Content Placeholder 2"/>
          <p:cNvSpPr>
            <a:spLocks noGrp="1"/>
          </p:cNvSpPr>
          <p:nvPr>
            <p:ph sz="quarter" idx="1"/>
          </p:nvPr>
        </p:nvSpPr>
        <p:spPr/>
        <p:txBody>
          <a:bodyPr>
            <a:noAutofit/>
          </a:bodyPr>
          <a:lstStyle/>
          <a:p>
            <a:r>
              <a:rPr lang="en-US" sz="3200" dirty="0" smtClean="0">
                <a:latin typeface="Calibri" panose="020F0502020204030204" pitchFamily="34" charset="0"/>
              </a:rPr>
              <a:t>SB 272 (Hertzberg, 2015) requires local agencies to create a catalog of enterprise systems and post it on their website.</a:t>
            </a:r>
          </a:p>
          <a:p>
            <a:r>
              <a:rPr lang="en-US" sz="3200" dirty="0" smtClean="0">
                <a:latin typeface="Calibri" panose="020F0502020204030204" pitchFamily="34" charset="0"/>
              </a:rPr>
              <a:t>It started out as an incredibly broad bill to require agencies to create an inventory of data.</a:t>
            </a:r>
          </a:p>
          <a:p>
            <a:r>
              <a:rPr lang="en-US" sz="3200" dirty="0" smtClean="0">
                <a:latin typeface="Calibri" panose="020F0502020204030204" pitchFamily="34" charset="0"/>
              </a:rPr>
              <a:t>CSAC worked diligently to narrow the bill to what was signed into law by Governor Brown.</a:t>
            </a:r>
            <a:endParaRPr lang="en-US" sz="3200" dirty="0">
              <a:latin typeface="Calibri" panose="020F0502020204030204" pitchFamily="34" charset="0"/>
            </a:endParaRPr>
          </a:p>
        </p:txBody>
      </p:sp>
    </p:spTree>
    <p:extLst>
      <p:ext uri="{BB962C8B-B14F-4D97-AF65-F5344CB8AC3E}">
        <p14:creationId xmlns:p14="http://schemas.microsoft.com/office/powerpoint/2010/main" val="3011045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Why?</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latin typeface="Calibri" panose="020F0502020204030204" pitchFamily="34" charset="0"/>
              </a:rPr>
              <a:t>Privacy advocates laud SB 272 as allowing for “greater accountability and transparency regarding types of information collected about the public.”</a:t>
            </a:r>
          </a:p>
          <a:p>
            <a:r>
              <a:rPr lang="en-US" dirty="0" smtClean="0">
                <a:latin typeface="Calibri" panose="020F0502020204030204" pitchFamily="34" charset="0"/>
              </a:rPr>
              <a:t>The Legislature’s intent was to “help” local agencies gain operational efficiency and increase collaboration by allowing online access to public sector data.</a:t>
            </a:r>
          </a:p>
          <a:p>
            <a:r>
              <a:rPr lang="en-US" i="1" dirty="0" smtClean="0">
                <a:latin typeface="Calibri" panose="020F0502020204030204" pitchFamily="34" charset="0"/>
              </a:rPr>
              <a:t>We’re not quite sure SB 272 does either; regardless, it’s now in law and we’re here to begin helping your agencies figure out how to comply by July 1.</a:t>
            </a:r>
          </a:p>
          <a:p>
            <a:r>
              <a:rPr lang="en-US" dirty="0" smtClean="0">
                <a:latin typeface="Calibri" panose="020F0502020204030204" pitchFamily="34" charset="0"/>
              </a:rPr>
              <a:t>Once SB 272 goes into effect, CSAC will work with legal counsels and other stakeholders in developing guidelines on what counties and other local governments are including in their catalogs and what they’re believing are exempt.</a:t>
            </a:r>
            <a:endParaRPr lang="en-US" dirty="0">
              <a:latin typeface="Calibri" panose="020F0502020204030204" pitchFamily="34" charset="0"/>
            </a:endParaRPr>
          </a:p>
        </p:txBody>
      </p:sp>
    </p:spTree>
    <p:extLst>
      <p:ext uri="{BB962C8B-B14F-4D97-AF65-F5344CB8AC3E}">
        <p14:creationId xmlns:p14="http://schemas.microsoft.com/office/powerpoint/2010/main" val="176945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How?</a:t>
            </a:r>
            <a:endParaRPr lang="en-US" dirty="0"/>
          </a:p>
        </p:txBody>
      </p:sp>
      <p:sp>
        <p:nvSpPr>
          <p:cNvPr id="3" name="Content Placeholder 2"/>
          <p:cNvSpPr>
            <a:spLocks noGrp="1"/>
          </p:cNvSpPr>
          <p:nvPr>
            <p:ph sz="quarter" idx="1"/>
          </p:nvPr>
        </p:nvSpPr>
        <p:spPr/>
        <p:txBody>
          <a:bodyPr>
            <a:normAutofit/>
          </a:bodyPr>
          <a:lstStyle/>
          <a:p>
            <a:r>
              <a:rPr lang="en-US" dirty="0" smtClean="0">
                <a:latin typeface="Calibri" panose="020F0502020204030204" pitchFamily="34" charset="0"/>
              </a:rPr>
              <a:t>Rather than try to give you a lobbyist’s explanation of how to implement this new law, CSAC is bringing you a couple of experts in the area.</a:t>
            </a:r>
          </a:p>
          <a:p>
            <a:r>
              <a:rPr lang="en-US" dirty="0" smtClean="0">
                <a:latin typeface="Calibri" panose="020F0502020204030204" pitchFamily="34" charset="0"/>
              </a:rPr>
              <a:t>Sloane </a:t>
            </a:r>
            <a:r>
              <a:rPr lang="en-US" dirty="0" err="1" smtClean="0">
                <a:latin typeface="Calibri" panose="020F0502020204030204" pitchFamily="34" charset="0"/>
              </a:rPr>
              <a:t>dell’Orto</a:t>
            </a:r>
            <a:r>
              <a:rPr lang="en-US" dirty="0" smtClean="0">
                <a:latin typeface="Calibri" panose="020F0502020204030204" pitchFamily="34" charset="0"/>
              </a:rPr>
              <a:t> is the VP Chief Strategist for Streamline, building tools to help local government with online compliance.</a:t>
            </a:r>
          </a:p>
          <a:p>
            <a:r>
              <a:rPr lang="en-US" dirty="0" smtClean="0">
                <a:latin typeface="Calibri" panose="020F0502020204030204" pitchFamily="34" charset="0"/>
              </a:rPr>
              <a:t>Most Streamline work is with the CA Special Districts Association; CSAC utilizes Streamline technical expertise on data policy issues that have become prominent in the Legislature and will continue to do so in the coming years.</a:t>
            </a:r>
            <a:endParaRPr lang="en-US" dirty="0">
              <a:latin typeface="Calibri" panose="020F0502020204030204" pitchFamily="34" charset="0"/>
            </a:endParaRPr>
          </a:p>
        </p:txBody>
      </p:sp>
    </p:spTree>
    <p:extLst>
      <p:ext uri="{BB962C8B-B14F-4D97-AF65-F5344CB8AC3E}">
        <p14:creationId xmlns:p14="http://schemas.microsoft.com/office/powerpoint/2010/main" val="35436373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How?, </a:t>
            </a:r>
            <a:r>
              <a:rPr lang="en-US" dirty="0" err="1" smtClean="0"/>
              <a:t>cnt’d</a:t>
            </a:r>
            <a:endParaRPr lang="en-US" dirty="0"/>
          </a:p>
        </p:txBody>
      </p:sp>
      <p:sp>
        <p:nvSpPr>
          <p:cNvPr id="3" name="Content Placeholder 2"/>
          <p:cNvSpPr>
            <a:spLocks noGrp="1"/>
          </p:cNvSpPr>
          <p:nvPr>
            <p:ph sz="quarter" idx="1"/>
          </p:nvPr>
        </p:nvSpPr>
        <p:spPr/>
        <p:txBody>
          <a:bodyPr>
            <a:normAutofit/>
          </a:bodyPr>
          <a:lstStyle/>
          <a:p>
            <a:r>
              <a:rPr lang="en-US" sz="2800" dirty="0" smtClean="0">
                <a:latin typeface="Calibri" panose="020F0502020204030204" pitchFamily="34" charset="0"/>
              </a:rPr>
              <a:t>Premdeep Dhanoa is the Senior Information Technology Manager for the County of Santa Clara.</a:t>
            </a:r>
          </a:p>
          <a:p>
            <a:r>
              <a:rPr lang="en-US" sz="2800" dirty="0" smtClean="0">
                <a:latin typeface="Calibri" panose="020F0502020204030204" pitchFamily="34" charset="0"/>
              </a:rPr>
              <a:t>Santa Clara County has already started the compliance process for SB 272 and we’ll hear from Mr. Dhanoa the process the County went through to arrive at posting the catalog and ensuring compliance.</a:t>
            </a:r>
          </a:p>
          <a:p>
            <a:r>
              <a:rPr lang="en-US" sz="2800" dirty="0" smtClean="0">
                <a:latin typeface="Calibri" panose="020F0502020204030204" pitchFamily="34" charset="0"/>
              </a:rPr>
              <a:t>Off we go!</a:t>
            </a:r>
            <a:endParaRPr lang="en-US" sz="2800" dirty="0">
              <a:latin typeface="Calibri" panose="020F0502020204030204" pitchFamily="34" charset="0"/>
            </a:endParaRPr>
          </a:p>
        </p:txBody>
      </p:sp>
    </p:spTree>
    <p:extLst>
      <p:ext uri="{BB962C8B-B14F-4D97-AF65-F5344CB8AC3E}">
        <p14:creationId xmlns:p14="http://schemas.microsoft.com/office/powerpoint/2010/main" val="381126439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23</TotalTime>
  <Words>343</Words>
  <Application>Microsoft Office PowerPoint</Application>
  <PresentationFormat>On-screen Show (4:3)</PresentationFormat>
  <Paragraphs>20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Civic</vt:lpstr>
      <vt:lpstr>SB 272 – What Just Happened?</vt:lpstr>
      <vt:lpstr>A Quick Refresher </vt:lpstr>
      <vt:lpstr>But Why?</vt:lpstr>
      <vt:lpstr>Now How?</vt:lpstr>
      <vt:lpstr>Now How?, cnt’d</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SB 272 – What Just Happened?</dc:title>
  <dc:creator>Faith Conley</dc:creator>
  <cp:lastModifiedBy>Faith Conley</cp:lastModifiedBy>
  <cp:revision>3</cp:revision>
  <dcterms:created xsi:type="dcterms:W3CDTF">2016-06-08T18:33:31Z</dcterms:created>
  <dcterms:modified xsi:type="dcterms:W3CDTF">2016-06-08T18:56:48Z</dcterms:modified>
</cp:coreProperties>
</file>