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2" r:id="rId2"/>
  </p:sldMasterIdLst>
  <p:notesMasterIdLst>
    <p:notesMasterId r:id="rId16"/>
  </p:notesMasterIdLst>
  <p:handoutMasterIdLst>
    <p:handoutMasterId r:id="rId17"/>
  </p:handoutMasterIdLst>
  <p:sldIdLst>
    <p:sldId id="1911" r:id="rId3"/>
    <p:sldId id="1896" r:id="rId4"/>
    <p:sldId id="1888" r:id="rId5"/>
    <p:sldId id="1907" r:id="rId6"/>
    <p:sldId id="1912" r:id="rId7"/>
    <p:sldId id="1908" r:id="rId8"/>
    <p:sldId id="1913" r:id="rId9"/>
    <p:sldId id="1902" r:id="rId10"/>
    <p:sldId id="1914" r:id="rId11"/>
    <p:sldId id="1910" r:id="rId12"/>
    <p:sldId id="1904" r:id="rId13"/>
    <p:sldId id="1915" r:id="rId14"/>
    <p:sldId id="1855" r:id="rId15"/>
  </p:sldIdLst>
  <p:sldSz cx="10058400" cy="7772400"/>
  <p:notesSz cx="7010400" cy="9296400"/>
  <p:defaultTextStyle>
    <a:defPPr>
      <a:defRPr lang="en-US"/>
    </a:defPPr>
    <a:lvl1pPr algn="l" rtl="0" fontAlgn="base">
      <a:spcBef>
        <a:spcPct val="0"/>
      </a:spcBef>
      <a:spcAft>
        <a:spcPct val="0"/>
      </a:spcAft>
      <a:defRPr sz="1600" kern="1200">
        <a:solidFill>
          <a:schemeClr val="tx1"/>
        </a:solidFill>
        <a:latin typeface="Times New Roman" pitchFamily="18" charset="0"/>
        <a:ea typeface="+mn-ea"/>
        <a:cs typeface="+mn-cs"/>
      </a:defRPr>
    </a:lvl1pPr>
    <a:lvl2pPr marL="509292" algn="l" rtl="0" fontAlgn="base">
      <a:spcBef>
        <a:spcPct val="0"/>
      </a:spcBef>
      <a:spcAft>
        <a:spcPct val="0"/>
      </a:spcAft>
      <a:defRPr sz="1600" kern="1200">
        <a:solidFill>
          <a:schemeClr val="tx1"/>
        </a:solidFill>
        <a:latin typeface="Times New Roman" pitchFamily="18" charset="0"/>
        <a:ea typeface="+mn-ea"/>
        <a:cs typeface="+mn-cs"/>
      </a:defRPr>
    </a:lvl2pPr>
    <a:lvl3pPr marL="1018586" algn="l" rtl="0" fontAlgn="base">
      <a:spcBef>
        <a:spcPct val="0"/>
      </a:spcBef>
      <a:spcAft>
        <a:spcPct val="0"/>
      </a:spcAft>
      <a:defRPr sz="1600" kern="1200">
        <a:solidFill>
          <a:schemeClr val="tx1"/>
        </a:solidFill>
        <a:latin typeface="Times New Roman" pitchFamily="18" charset="0"/>
        <a:ea typeface="+mn-ea"/>
        <a:cs typeface="+mn-cs"/>
      </a:defRPr>
    </a:lvl3pPr>
    <a:lvl4pPr marL="1527879" algn="l" rtl="0" fontAlgn="base">
      <a:spcBef>
        <a:spcPct val="0"/>
      </a:spcBef>
      <a:spcAft>
        <a:spcPct val="0"/>
      </a:spcAft>
      <a:defRPr sz="1600" kern="1200">
        <a:solidFill>
          <a:schemeClr val="tx1"/>
        </a:solidFill>
        <a:latin typeface="Times New Roman" pitchFamily="18" charset="0"/>
        <a:ea typeface="+mn-ea"/>
        <a:cs typeface="+mn-cs"/>
      </a:defRPr>
    </a:lvl4pPr>
    <a:lvl5pPr marL="2037173" algn="l" rtl="0" fontAlgn="base">
      <a:spcBef>
        <a:spcPct val="0"/>
      </a:spcBef>
      <a:spcAft>
        <a:spcPct val="0"/>
      </a:spcAft>
      <a:defRPr sz="1600" kern="1200">
        <a:solidFill>
          <a:schemeClr val="tx1"/>
        </a:solidFill>
        <a:latin typeface="Times New Roman" pitchFamily="18" charset="0"/>
        <a:ea typeface="+mn-ea"/>
        <a:cs typeface="+mn-cs"/>
      </a:defRPr>
    </a:lvl5pPr>
    <a:lvl6pPr marL="2546466" algn="l" defTabSz="1018586" rtl="0" eaLnBrk="1" latinLnBrk="0" hangingPunct="1">
      <a:defRPr sz="1600" kern="1200">
        <a:solidFill>
          <a:schemeClr val="tx1"/>
        </a:solidFill>
        <a:latin typeface="Times New Roman" pitchFamily="18" charset="0"/>
        <a:ea typeface="+mn-ea"/>
        <a:cs typeface="+mn-cs"/>
      </a:defRPr>
    </a:lvl6pPr>
    <a:lvl7pPr marL="3055758" algn="l" defTabSz="1018586" rtl="0" eaLnBrk="1" latinLnBrk="0" hangingPunct="1">
      <a:defRPr sz="1600" kern="1200">
        <a:solidFill>
          <a:schemeClr val="tx1"/>
        </a:solidFill>
        <a:latin typeface="Times New Roman" pitchFamily="18" charset="0"/>
        <a:ea typeface="+mn-ea"/>
        <a:cs typeface="+mn-cs"/>
      </a:defRPr>
    </a:lvl7pPr>
    <a:lvl8pPr marL="3565052" algn="l" defTabSz="1018586" rtl="0" eaLnBrk="1" latinLnBrk="0" hangingPunct="1">
      <a:defRPr sz="1600" kern="1200">
        <a:solidFill>
          <a:schemeClr val="tx1"/>
        </a:solidFill>
        <a:latin typeface="Times New Roman" pitchFamily="18" charset="0"/>
        <a:ea typeface="+mn-ea"/>
        <a:cs typeface="+mn-cs"/>
      </a:defRPr>
    </a:lvl8pPr>
    <a:lvl9pPr marL="4074344" algn="l" defTabSz="1018586"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624">
          <p15:clr>
            <a:srgbClr val="A4A3A4"/>
          </p15:clr>
        </p15:guide>
        <p15:guide id="2" orient="horz" pos="1014">
          <p15:clr>
            <a:srgbClr val="A4A3A4"/>
          </p15:clr>
        </p15:guide>
        <p15:guide id="3" pos="288">
          <p15:clr>
            <a:srgbClr val="A4A3A4"/>
          </p15:clr>
        </p15:guide>
        <p15:guide id="4" pos="3168">
          <p15:clr>
            <a:srgbClr val="A4A3A4"/>
          </p15:clr>
        </p15:guide>
        <p15:guide id="5" pos="6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071" autoAdjust="0"/>
    <p:restoredTop sz="94628" autoAdjust="0"/>
  </p:normalViewPr>
  <p:slideViewPr>
    <p:cSldViewPr snapToGrid="0">
      <p:cViewPr>
        <p:scale>
          <a:sx n="75" d="100"/>
          <a:sy n="75" d="100"/>
        </p:scale>
        <p:origin x="-1398" y="-618"/>
      </p:cViewPr>
      <p:guideLst>
        <p:guide orient="horz" pos="624"/>
        <p:guide orient="horz" pos="1014"/>
        <p:guide pos="288"/>
        <p:guide pos="3168"/>
        <p:guide pos="69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6"/>
            <a:ext cx="3037840"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974185" y="6"/>
            <a:ext cx="3036215"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t" anchorCtr="0" compatLnSpc="1">
            <a:prstTxWarp prst="textNoShape">
              <a:avLst/>
            </a:prstTxWarp>
          </a:bodyPr>
          <a:lstStyle>
            <a:lvl1pPr algn="r">
              <a:defRPr sz="1200"/>
            </a:lvl1pPr>
          </a:lstStyle>
          <a:p>
            <a:endParaRPr lang="en-US"/>
          </a:p>
        </p:txBody>
      </p:sp>
      <p:sp>
        <p:nvSpPr>
          <p:cNvPr id="7172" name="Rectangle 4"/>
          <p:cNvSpPr>
            <a:spLocks noGrp="1" noChangeArrowheads="1"/>
          </p:cNvSpPr>
          <p:nvPr>
            <p:ph type="ftr" sz="quarter" idx="2"/>
          </p:nvPr>
        </p:nvSpPr>
        <p:spPr bwMode="auto">
          <a:xfrm>
            <a:off x="0" y="8831982"/>
            <a:ext cx="3037840"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974185" y="8831982"/>
            <a:ext cx="3036215"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b" anchorCtr="0" compatLnSpc="1">
            <a:prstTxWarp prst="textNoShape">
              <a:avLst/>
            </a:prstTxWarp>
          </a:bodyPr>
          <a:lstStyle>
            <a:lvl1pPr algn="r">
              <a:defRPr sz="1200"/>
            </a:lvl1pPr>
          </a:lstStyle>
          <a:p>
            <a:fld id="{4837EBB8-D7DF-4DF4-9AB5-70E18E244E8E}" type="slidenum">
              <a:rPr lang="en-US"/>
              <a:pPr/>
              <a:t>‹#›</a:t>
            </a:fld>
            <a:endParaRPr lang="en-US"/>
          </a:p>
        </p:txBody>
      </p:sp>
    </p:spTree>
    <p:extLst>
      <p:ext uri="{BB962C8B-B14F-4D97-AF65-F5344CB8AC3E}">
        <p14:creationId xmlns:p14="http://schemas.microsoft.com/office/powerpoint/2010/main" val="390254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1026"/>
          <p:cNvSpPr>
            <a:spLocks noGrp="1" noChangeArrowheads="1"/>
          </p:cNvSpPr>
          <p:nvPr>
            <p:ph type="hdr" sz="quarter"/>
          </p:nvPr>
        </p:nvSpPr>
        <p:spPr bwMode="auto">
          <a:xfrm>
            <a:off x="0" y="6"/>
            <a:ext cx="3037840"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t" anchorCtr="0" compatLnSpc="1">
            <a:prstTxWarp prst="textNoShape">
              <a:avLst/>
            </a:prstTxWarp>
          </a:bodyPr>
          <a:lstStyle>
            <a:lvl1pPr>
              <a:defRPr sz="1200"/>
            </a:lvl1pPr>
          </a:lstStyle>
          <a:p>
            <a:endParaRPr lang="en-US"/>
          </a:p>
        </p:txBody>
      </p:sp>
      <p:sp>
        <p:nvSpPr>
          <p:cNvPr id="79875" name="Rectangle 1027"/>
          <p:cNvSpPr>
            <a:spLocks noGrp="1" noChangeArrowheads="1"/>
          </p:cNvSpPr>
          <p:nvPr>
            <p:ph type="dt" idx="1"/>
          </p:nvPr>
        </p:nvSpPr>
        <p:spPr bwMode="auto">
          <a:xfrm>
            <a:off x="3974185" y="6"/>
            <a:ext cx="3036215"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t" anchorCtr="0" compatLnSpc="1">
            <a:prstTxWarp prst="textNoShape">
              <a:avLst/>
            </a:prstTxWarp>
          </a:bodyPr>
          <a:lstStyle>
            <a:lvl1pPr algn="r">
              <a:defRPr sz="1200"/>
            </a:lvl1pPr>
          </a:lstStyle>
          <a:p>
            <a:endParaRPr lang="en-US"/>
          </a:p>
        </p:txBody>
      </p:sp>
      <p:sp>
        <p:nvSpPr>
          <p:cNvPr id="79876" name="Rectangle 1028"/>
          <p:cNvSpPr>
            <a:spLocks noGrp="1" noRot="1" noChangeAspect="1" noChangeArrowheads="1" noTextEdit="1"/>
          </p:cNvSpPr>
          <p:nvPr>
            <p:ph type="sldImg" idx="2"/>
          </p:nvPr>
        </p:nvSpPr>
        <p:spPr bwMode="auto">
          <a:xfrm>
            <a:off x="1250950" y="696913"/>
            <a:ext cx="4513263" cy="34877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1029"/>
          <p:cNvSpPr>
            <a:spLocks noGrp="1" noChangeArrowheads="1"/>
          </p:cNvSpPr>
          <p:nvPr>
            <p:ph type="body" sz="quarter" idx="3"/>
          </p:nvPr>
        </p:nvSpPr>
        <p:spPr bwMode="auto">
          <a:xfrm>
            <a:off x="934722" y="4415992"/>
            <a:ext cx="5140960" cy="4182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1030"/>
          <p:cNvSpPr>
            <a:spLocks noGrp="1" noChangeArrowheads="1"/>
          </p:cNvSpPr>
          <p:nvPr>
            <p:ph type="ftr" sz="quarter" idx="4"/>
          </p:nvPr>
        </p:nvSpPr>
        <p:spPr bwMode="auto">
          <a:xfrm>
            <a:off x="0" y="8831982"/>
            <a:ext cx="3037840"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b" anchorCtr="0" compatLnSpc="1">
            <a:prstTxWarp prst="textNoShape">
              <a:avLst/>
            </a:prstTxWarp>
          </a:bodyPr>
          <a:lstStyle>
            <a:lvl1pPr>
              <a:defRPr sz="1200"/>
            </a:lvl1pPr>
          </a:lstStyle>
          <a:p>
            <a:endParaRPr lang="en-US"/>
          </a:p>
        </p:txBody>
      </p:sp>
      <p:sp>
        <p:nvSpPr>
          <p:cNvPr id="79879" name="Rectangle 1031"/>
          <p:cNvSpPr>
            <a:spLocks noGrp="1" noChangeArrowheads="1"/>
          </p:cNvSpPr>
          <p:nvPr>
            <p:ph type="sldNum" sz="quarter" idx="5"/>
          </p:nvPr>
        </p:nvSpPr>
        <p:spPr bwMode="auto">
          <a:xfrm>
            <a:off x="3974185" y="8831982"/>
            <a:ext cx="3036215" cy="46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74" tIns="45638" rIns="91274" bIns="45638" numCol="1" anchor="b" anchorCtr="0" compatLnSpc="1">
            <a:prstTxWarp prst="textNoShape">
              <a:avLst/>
            </a:prstTxWarp>
          </a:bodyPr>
          <a:lstStyle>
            <a:lvl1pPr algn="r">
              <a:defRPr sz="1200"/>
            </a:lvl1pPr>
          </a:lstStyle>
          <a:p>
            <a:fld id="{0CFD6290-A75E-4B45-92CA-6631EEF820B6}" type="slidenum">
              <a:rPr lang="en-US"/>
              <a:pPr/>
              <a:t>‹#›</a:t>
            </a:fld>
            <a:endParaRPr lang="en-US"/>
          </a:p>
        </p:txBody>
      </p:sp>
    </p:spTree>
    <p:extLst>
      <p:ext uri="{BB962C8B-B14F-4D97-AF65-F5344CB8AC3E}">
        <p14:creationId xmlns:p14="http://schemas.microsoft.com/office/powerpoint/2010/main" val="14084709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Times New Roman" pitchFamily="18" charset="0"/>
        <a:ea typeface="+mn-ea"/>
        <a:cs typeface="+mn-cs"/>
      </a:defRPr>
    </a:lvl1pPr>
    <a:lvl2pPr marL="509292" algn="l" rtl="0" fontAlgn="base">
      <a:spcBef>
        <a:spcPct val="30000"/>
      </a:spcBef>
      <a:spcAft>
        <a:spcPct val="0"/>
      </a:spcAft>
      <a:defRPr sz="1300" kern="1200">
        <a:solidFill>
          <a:schemeClr val="tx1"/>
        </a:solidFill>
        <a:latin typeface="Times New Roman" pitchFamily="18" charset="0"/>
        <a:ea typeface="+mn-ea"/>
        <a:cs typeface="+mn-cs"/>
      </a:defRPr>
    </a:lvl2pPr>
    <a:lvl3pPr marL="1018586" algn="l" rtl="0" fontAlgn="base">
      <a:spcBef>
        <a:spcPct val="30000"/>
      </a:spcBef>
      <a:spcAft>
        <a:spcPct val="0"/>
      </a:spcAft>
      <a:defRPr sz="1300" kern="1200">
        <a:solidFill>
          <a:schemeClr val="tx1"/>
        </a:solidFill>
        <a:latin typeface="Times New Roman" pitchFamily="18" charset="0"/>
        <a:ea typeface="+mn-ea"/>
        <a:cs typeface="+mn-cs"/>
      </a:defRPr>
    </a:lvl3pPr>
    <a:lvl4pPr marL="1527879" algn="l" rtl="0" fontAlgn="base">
      <a:spcBef>
        <a:spcPct val="30000"/>
      </a:spcBef>
      <a:spcAft>
        <a:spcPct val="0"/>
      </a:spcAft>
      <a:defRPr sz="1300" kern="1200">
        <a:solidFill>
          <a:schemeClr val="tx1"/>
        </a:solidFill>
        <a:latin typeface="Times New Roman" pitchFamily="18" charset="0"/>
        <a:ea typeface="+mn-ea"/>
        <a:cs typeface="+mn-cs"/>
      </a:defRPr>
    </a:lvl4pPr>
    <a:lvl5pPr marL="2037173" algn="l" rtl="0" fontAlgn="base">
      <a:spcBef>
        <a:spcPct val="30000"/>
      </a:spcBef>
      <a:spcAft>
        <a:spcPct val="0"/>
      </a:spcAft>
      <a:defRPr sz="1300" kern="1200">
        <a:solidFill>
          <a:schemeClr val="tx1"/>
        </a:solidFill>
        <a:latin typeface="Times New Roman" pitchFamily="18" charset="0"/>
        <a:ea typeface="+mn-ea"/>
        <a:cs typeface="+mn-cs"/>
      </a:defRPr>
    </a:lvl5pPr>
    <a:lvl6pPr marL="2546466" algn="l" defTabSz="1018586" rtl="0" eaLnBrk="1" latinLnBrk="0" hangingPunct="1">
      <a:defRPr sz="1300" kern="1200">
        <a:solidFill>
          <a:schemeClr val="tx1"/>
        </a:solidFill>
        <a:latin typeface="+mn-lt"/>
        <a:ea typeface="+mn-ea"/>
        <a:cs typeface="+mn-cs"/>
      </a:defRPr>
    </a:lvl6pPr>
    <a:lvl7pPr marL="3055758" algn="l" defTabSz="1018586" rtl="0" eaLnBrk="1" latinLnBrk="0" hangingPunct="1">
      <a:defRPr sz="1300" kern="1200">
        <a:solidFill>
          <a:schemeClr val="tx1"/>
        </a:solidFill>
        <a:latin typeface="+mn-lt"/>
        <a:ea typeface="+mn-ea"/>
        <a:cs typeface="+mn-cs"/>
      </a:defRPr>
    </a:lvl7pPr>
    <a:lvl8pPr marL="3565052" algn="l" defTabSz="1018586" rtl="0" eaLnBrk="1" latinLnBrk="0" hangingPunct="1">
      <a:defRPr sz="1300" kern="1200">
        <a:solidFill>
          <a:schemeClr val="tx1"/>
        </a:solidFill>
        <a:latin typeface="+mn-lt"/>
        <a:ea typeface="+mn-ea"/>
        <a:cs typeface="+mn-cs"/>
      </a:defRPr>
    </a:lvl8pPr>
    <a:lvl9pPr marL="4074344" algn="l" defTabSz="101858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8500"/>
            <a:ext cx="45116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3F301C-BE22-4D9F-938C-7B8765FBCCD2}"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030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WFAM Cover">
    <p:spTree>
      <p:nvGrpSpPr>
        <p:cNvPr id="1" name=""/>
        <p:cNvGrpSpPr/>
        <p:nvPr/>
      </p:nvGrpSpPr>
      <p:grpSpPr>
        <a:xfrm>
          <a:off x="0" y="0"/>
          <a:ext cx="0" cy="0"/>
          <a:chOff x="0" y="0"/>
          <a:chExt cx="0" cy="0"/>
        </a:xfrm>
      </p:grpSpPr>
      <p:sp>
        <p:nvSpPr>
          <p:cNvPr id="7" name="Footer Placeholder 20"/>
          <p:cNvSpPr>
            <a:spLocks noGrp="1"/>
          </p:cNvSpPr>
          <p:nvPr>
            <p:ph type="ftr" sz="quarter" idx="13"/>
          </p:nvPr>
        </p:nvSpPr>
        <p:spPr>
          <a:xfrm>
            <a:off x="467912" y="7244755"/>
            <a:ext cx="8686800" cy="228600"/>
          </a:xfrm>
          <a:prstGeom prst="rect">
            <a:avLst/>
          </a:prstGeom>
        </p:spPr>
        <p:txBody>
          <a:bodyPr lIns="0" tIns="0" rIns="0" bIns="0" anchor="b"/>
          <a:lstStyle>
            <a:lvl1pPr algn="l">
              <a:defRPr/>
            </a:lvl1pPr>
          </a:lstStyle>
          <a:p>
            <a:pPr defTabSz="1017157" fontAlgn="auto">
              <a:spcBef>
                <a:spcPts val="0"/>
              </a:spcBef>
              <a:spcAft>
                <a:spcPts val="0"/>
              </a:spcAft>
              <a:defRPr/>
            </a:pPr>
            <a:endParaRPr lang="en-US" sz="800" dirty="0">
              <a:solidFill>
                <a:prstClr val="black"/>
              </a:solidFill>
              <a:latin typeface="Verdana"/>
              <a:ea typeface="Verdana" panose="020B0604030504040204" pitchFamily="34" charset="0"/>
              <a:cs typeface="Verdana" panose="020B0604030504040204" pitchFamily="34" charset="0"/>
            </a:endParaRPr>
          </a:p>
        </p:txBody>
      </p:sp>
      <p:sp>
        <p:nvSpPr>
          <p:cNvPr id="8" name="Rectangle 326"/>
          <p:cNvSpPr>
            <a:spLocks noChangeArrowheads="1"/>
          </p:cNvSpPr>
          <p:nvPr userDrawn="1"/>
        </p:nvSpPr>
        <p:spPr bwMode="auto">
          <a:xfrm>
            <a:off x="285750" y="3830642"/>
            <a:ext cx="9483725" cy="54864"/>
          </a:xfrm>
          <a:prstGeom prst="rect">
            <a:avLst/>
          </a:prstGeom>
          <a:solidFill>
            <a:schemeClr val="tx2"/>
          </a:solidFill>
          <a:ln>
            <a:noFill/>
          </a:ln>
          <a:extLst/>
        </p:spPr>
        <p:txBody>
          <a:bodyPr wrap="none" lIns="91298" tIns="45647" rIns="91298" bIns="45647" anchor="ctr"/>
          <a:lstStyle/>
          <a:p>
            <a:pPr defTabSz="1015924" eaLnBrk="0" fontAlgn="auto" hangingPunct="0">
              <a:spcBef>
                <a:spcPts val="0"/>
              </a:spcBef>
              <a:spcAft>
                <a:spcPts val="0"/>
              </a:spcAft>
            </a:pPr>
            <a:endParaRPr lang="en-US" sz="1700" dirty="0">
              <a:solidFill>
                <a:srgbClr val="000000"/>
              </a:solidFill>
              <a:latin typeface="Verdana"/>
              <a:ea typeface="Verdana" panose="020B0604030504040204" pitchFamily="34" charset="0"/>
              <a:cs typeface="Verdana" panose="020B0604030504040204" pitchFamily="34" charset="0"/>
            </a:endParaRPr>
          </a:p>
        </p:txBody>
      </p:sp>
      <p:pic>
        <p:nvPicPr>
          <p:cNvPr id="9" name="Picture 8" descr="WF_Asset_Management_RGB.jpg"/>
          <p:cNvPicPr preferRelativeResize="0">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52541" y="336558"/>
            <a:ext cx="1683572"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orporateSignature_Size_3_RGB.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94078" y="6729416"/>
            <a:ext cx="2486025"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9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13" y="1413610"/>
            <a:ext cx="9052560" cy="51294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Placeholder 1"/>
          <p:cNvSpPr>
            <a:spLocks noGrp="1"/>
          </p:cNvSpPr>
          <p:nvPr>
            <p:ph type="title"/>
          </p:nvPr>
        </p:nvSpPr>
        <p:spPr bwMode="auto">
          <a:xfrm>
            <a:off x="687388" y="219075"/>
            <a:ext cx="88058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defRPr sz="2700"/>
            </a:lvl1pPr>
          </a:lstStyle>
          <a:p>
            <a:pPr lvl="0" algn="l" eaLnBrk="0" fontAlgn="base" hangingPunct="0">
              <a:spcAft>
                <a:spcPct val="0"/>
              </a:spcAft>
            </a:pPr>
            <a:r>
              <a:rPr lang="en-US" dirty="0" smtClean="0"/>
              <a:t>Click to edit Master title style</a:t>
            </a:r>
          </a:p>
        </p:txBody>
      </p:sp>
    </p:spTree>
    <p:extLst>
      <p:ext uri="{BB962C8B-B14F-4D97-AF65-F5344CB8AC3E}">
        <p14:creationId xmlns:p14="http://schemas.microsoft.com/office/powerpoint/2010/main" val="4631339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6813" y="228600"/>
            <a:ext cx="9052560" cy="755543"/>
          </a:xfrm>
          <a:prstGeom prst="rect">
            <a:avLst/>
          </a:prstGeom>
        </p:spPr>
        <p:txBody>
          <a:bodyPr/>
          <a:lstStyle>
            <a:lvl1pPr>
              <a:defRPr sz="31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947"/>
              </a:spcBef>
              <a:buFont typeface="Arial" pitchFamily="34" charset="0"/>
              <a:buNone/>
              <a:defRPr/>
            </a:lvl1pPr>
            <a:lvl2pPr>
              <a:buClr>
                <a:schemeClr val="accent1"/>
              </a:buClr>
              <a:defRPr/>
            </a:lvl2pPr>
            <a:lvl3pPr>
              <a:buClr>
                <a:schemeClr val="tx2"/>
              </a:buClr>
              <a:defRPr/>
            </a:lvl3pPr>
            <a:lvl4pPr>
              <a:buClr>
                <a:schemeClr val="accent3"/>
              </a:buClr>
              <a:defRPr/>
            </a:lvl4pPr>
            <a:lvl5pPr>
              <a:buClr>
                <a:schemeClr val="accent5"/>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628650" y="7081520"/>
            <a:ext cx="8004810" cy="345440"/>
          </a:xfrm>
          <a:prstGeom prst="rect">
            <a:avLst/>
          </a:prstGeom>
        </p:spPr>
        <p:txBody>
          <a:bodyPr lIns="91378" tIns="45688" rIns="91378" bIns="45688"/>
          <a:lstStyle>
            <a:lvl1pPr>
              <a:defRPr/>
            </a:lvl1pPr>
          </a:lstStyle>
          <a:p>
            <a:pPr defTabSz="1018109" fontAlgn="auto">
              <a:spcBef>
                <a:spcPts val="0"/>
              </a:spcBef>
              <a:spcAft>
                <a:spcPts val="0"/>
              </a:spcAft>
              <a:defRPr/>
            </a:pPr>
            <a:endParaRPr lang="en-US" sz="2000">
              <a:solidFill>
                <a:srgbClr val="999999"/>
              </a:solidFill>
              <a:latin typeface="Verdana"/>
            </a:endParaRPr>
          </a:p>
        </p:txBody>
      </p:sp>
      <p:sp>
        <p:nvSpPr>
          <p:cNvPr id="5" name="Slide Number Placeholder 5"/>
          <p:cNvSpPr>
            <a:spLocks noGrp="1"/>
          </p:cNvSpPr>
          <p:nvPr>
            <p:ph type="sldNum" sz="quarter" idx="11"/>
          </p:nvPr>
        </p:nvSpPr>
        <p:spPr>
          <a:xfrm>
            <a:off x="8717287" y="7081520"/>
            <a:ext cx="710724" cy="345440"/>
          </a:xfrm>
          <a:prstGeom prst="rect">
            <a:avLst/>
          </a:prstGeom>
        </p:spPr>
        <p:txBody>
          <a:bodyPr lIns="91378" tIns="45688" rIns="91378" bIns="45688"/>
          <a:lstStyle>
            <a:lvl1pPr>
              <a:defRPr/>
            </a:lvl1pPr>
          </a:lstStyle>
          <a:p>
            <a:pPr defTabSz="1018109" fontAlgn="auto">
              <a:spcBef>
                <a:spcPts val="0"/>
              </a:spcBef>
              <a:spcAft>
                <a:spcPts val="0"/>
              </a:spcAft>
              <a:defRPr/>
            </a:pPr>
            <a:fld id="{50A2B29C-BEEF-4C55-B39E-155CEBC88536}" type="slidenum">
              <a:rPr lang="en-US" sz="2000" smtClean="0">
                <a:solidFill>
                  <a:srgbClr val="999999"/>
                </a:solidFill>
                <a:latin typeface="Verdana"/>
              </a:rPr>
              <a:pPr defTabSz="1018109" fontAlgn="auto">
                <a:spcBef>
                  <a:spcPts val="0"/>
                </a:spcBef>
                <a:spcAft>
                  <a:spcPts val="0"/>
                </a:spcAft>
                <a:defRPr/>
              </a:pPr>
              <a:t>‹#›</a:t>
            </a:fld>
            <a:endParaRPr lang="en-US" sz="2000">
              <a:solidFill>
                <a:srgbClr val="999999"/>
              </a:solidFill>
              <a:latin typeface="Verdana"/>
            </a:endParaRPr>
          </a:p>
        </p:txBody>
      </p:sp>
    </p:spTree>
    <p:extLst>
      <p:ext uri="{BB962C8B-B14F-4D97-AF65-F5344CB8AC3E}">
        <p14:creationId xmlns:p14="http://schemas.microsoft.com/office/powerpoint/2010/main" val="327602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WFAM Tab Page">
    <p:spTree>
      <p:nvGrpSpPr>
        <p:cNvPr id="1" name=""/>
        <p:cNvGrpSpPr/>
        <p:nvPr/>
      </p:nvGrpSpPr>
      <p:grpSpPr>
        <a:xfrm>
          <a:off x="0" y="0"/>
          <a:ext cx="0" cy="0"/>
          <a:chOff x="0" y="0"/>
          <a:chExt cx="0" cy="0"/>
        </a:xfrm>
      </p:grpSpPr>
      <p:sp>
        <p:nvSpPr>
          <p:cNvPr id="8" name="Rectangle 326"/>
          <p:cNvSpPr>
            <a:spLocks noChangeArrowheads="1"/>
          </p:cNvSpPr>
          <p:nvPr userDrawn="1"/>
        </p:nvSpPr>
        <p:spPr bwMode="auto">
          <a:xfrm>
            <a:off x="285750" y="3830642"/>
            <a:ext cx="9483725" cy="54864"/>
          </a:xfrm>
          <a:prstGeom prst="rect">
            <a:avLst/>
          </a:prstGeom>
          <a:solidFill>
            <a:schemeClr val="tx2"/>
          </a:solidFill>
          <a:ln>
            <a:noFill/>
          </a:ln>
          <a:extLst/>
        </p:spPr>
        <p:txBody>
          <a:bodyPr wrap="none" lIns="91298" tIns="45647" rIns="91298" bIns="45647" anchor="ctr"/>
          <a:lstStyle/>
          <a:p>
            <a:pPr defTabSz="1015924" eaLnBrk="0" fontAlgn="auto" hangingPunct="0">
              <a:spcBef>
                <a:spcPts val="0"/>
              </a:spcBef>
              <a:spcAft>
                <a:spcPts val="0"/>
              </a:spcAft>
            </a:pPr>
            <a:endParaRPr lang="en-US" sz="1700" dirty="0">
              <a:solidFill>
                <a:srgbClr val="000000"/>
              </a:solidFill>
              <a:latin typeface="Verdana"/>
              <a:ea typeface="Verdana" panose="020B0604030504040204" pitchFamily="34" charset="0"/>
              <a:cs typeface="Verdana" panose="020B0604030504040204" pitchFamily="34" charset="0"/>
            </a:endParaRPr>
          </a:p>
        </p:txBody>
      </p:sp>
      <p:sp>
        <p:nvSpPr>
          <p:cNvPr id="12" name="Rectangle 326"/>
          <p:cNvSpPr>
            <a:spLocks noChangeArrowheads="1"/>
          </p:cNvSpPr>
          <p:nvPr userDrawn="1"/>
        </p:nvSpPr>
        <p:spPr bwMode="auto">
          <a:xfrm>
            <a:off x="285750" y="7269128"/>
            <a:ext cx="9483725" cy="9144"/>
          </a:xfrm>
          <a:prstGeom prst="rect">
            <a:avLst/>
          </a:prstGeom>
          <a:solidFill>
            <a:schemeClr val="tx2">
              <a:alpha val="70000"/>
            </a:schemeClr>
          </a:solidFill>
          <a:ln>
            <a:noFill/>
          </a:ln>
          <a:extLst/>
        </p:spPr>
        <p:txBody>
          <a:bodyPr wrap="none" lIns="91298" tIns="45647" rIns="91298" bIns="45647" anchor="ctr"/>
          <a:lstStyle/>
          <a:p>
            <a:pPr defTabSz="1015924" eaLnBrk="0" fontAlgn="auto" hangingPunct="0">
              <a:spcBef>
                <a:spcPts val="0"/>
              </a:spcBef>
              <a:spcAft>
                <a:spcPts val="0"/>
              </a:spcAft>
            </a:pPr>
            <a:endParaRPr lang="en-US" sz="1700" dirty="0">
              <a:solidFill>
                <a:srgbClr val="000000"/>
              </a:solidFill>
              <a:latin typeface="Verdana"/>
              <a:ea typeface="Verdana" panose="020B0604030504040204" pitchFamily="34" charset="0"/>
              <a:cs typeface="Verdana" panose="020B0604030504040204" pitchFamily="34" charset="0"/>
            </a:endParaRPr>
          </a:p>
        </p:txBody>
      </p:sp>
      <p:sp>
        <p:nvSpPr>
          <p:cNvPr id="3" name="Text Placeholder 2"/>
          <p:cNvSpPr>
            <a:spLocks noGrp="1"/>
          </p:cNvSpPr>
          <p:nvPr>
            <p:ph type="body" sz="quarter" idx="10"/>
          </p:nvPr>
        </p:nvSpPr>
        <p:spPr>
          <a:xfrm>
            <a:off x="423863" y="3035303"/>
            <a:ext cx="6281737" cy="774700"/>
          </a:xfrm>
        </p:spPr>
        <p:txBody>
          <a:bodyPr anchor="b">
            <a:normAutofit/>
          </a:bodyPr>
          <a:lstStyle>
            <a:lvl1pPr>
              <a:defRPr sz="2500">
                <a:solidFill>
                  <a:schemeClr val="tx1"/>
                </a:solidFill>
              </a:defRPr>
            </a:lvl1pPr>
          </a:lstStyle>
          <a:p>
            <a:pPr lvl="0"/>
            <a:r>
              <a:rPr lang="en-US" dirty="0" smtClean="0"/>
              <a:t>Click to edit Master text styles</a:t>
            </a:r>
            <a:endParaRPr lang="en-US" dirty="0"/>
          </a:p>
        </p:txBody>
      </p:sp>
      <p:sp>
        <p:nvSpPr>
          <p:cNvPr id="19" name="TextBox 18"/>
          <p:cNvSpPr txBox="1"/>
          <p:nvPr userDrawn="1"/>
        </p:nvSpPr>
        <p:spPr>
          <a:xfrm>
            <a:off x="7617231" y="7352131"/>
            <a:ext cx="1981200" cy="123111"/>
          </a:xfrm>
          <a:prstGeom prst="rect">
            <a:avLst/>
          </a:prstGeom>
          <a:noFill/>
        </p:spPr>
        <p:txBody>
          <a:bodyPr wrap="square" lIns="0" tIns="0" rIns="0" bIns="0" rtlCol="0" anchor="b">
            <a:spAutoFit/>
          </a:bodyPr>
          <a:lstStyle/>
          <a:p>
            <a:pPr algn="r" defTabSz="1017157" fontAlgn="auto">
              <a:spcBef>
                <a:spcPts val="0"/>
              </a:spcBef>
              <a:spcAft>
                <a:spcPts val="0"/>
              </a:spcAft>
            </a:pPr>
            <a:fld id="{BAD80B22-04C6-4FD5-871A-597513CE81D3}" type="slidenum">
              <a:rPr lang="en-US" sz="800">
                <a:solidFill>
                  <a:srgbClr val="675B53"/>
                </a:solidFill>
                <a:latin typeface="Verdana"/>
              </a:rPr>
              <a:pPr algn="r" defTabSz="1017157" fontAlgn="auto">
                <a:spcBef>
                  <a:spcPts val="0"/>
                </a:spcBef>
                <a:spcAft>
                  <a:spcPts val="0"/>
                </a:spcAft>
              </a:pPr>
              <a:t>‹#›</a:t>
            </a:fld>
            <a:endParaRPr lang="en-US" sz="800" dirty="0">
              <a:solidFill>
                <a:srgbClr val="675B53"/>
              </a:solidFill>
              <a:latin typeface="Verdana"/>
            </a:endParaRPr>
          </a:p>
        </p:txBody>
      </p:sp>
      <p:sp>
        <p:nvSpPr>
          <p:cNvPr id="20" name="TextBox 19"/>
          <p:cNvSpPr txBox="1"/>
          <p:nvPr userDrawn="1"/>
        </p:nvSpPr>
        <p:spPr>
          <a:xfrm>
            <a:off x="447501" y="7352131"/>
            <a:ext cx="4495800" cy="123111"/>
          </a:xfrm>
          <a:prstGeom prst="rect">
            <a:avLst/>
          </a:prstGeom>
          <a:noFill/>
        </p:spPr>
        <p:txBody>
          <a:bodyPr wrap="square" lIns="0" tIns="0" rIns="0" bIns="0" rtlCol="0" anchor="b" anchorCtr="0">
            <a:spAutoFit/>
          </a:bodyPr>
          <a:lstStyle/>
          <a:p>
            <a:pPr defTabSz="1017157" fontAlgn="auto">
              <a:spcBef>
                <a:spcPts val="0"/>
              </a:spcBef>
              <a:spcAft>
                <a:spcPts val="0"/>
              </a:spcAft>
            </a:pPr>
            <a:r>
              <a:rPr lang="en-US" sz="800" dirty="0">
                <a:solidFill>
                  <a:srgbClr val="675B53"/>
                </a:solidFill>
                <a:latin typeface="Verdana"/>
              </a:rPr>
              <a:t>WELLS FARGO ASSET MANAGEMENT</a:t>
            </a:r>
          </a:p>
        </p:txBody>
      </p:sp>
    </p:spTree>
    <p:extLst>
      <p:ext uri="{BB962C8B-B14F-4D97-AF65-F5344CB8AC3E}">
        <p14:creationId xmlns:p14="http://schemas.microsoft.com/office/powerpoint/2010/main" val="99444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FAM interior page">
    <p:spTree>
      <p:nvGrpSpPr>
        <p:cNvPr id="1" name=""/>
        <p:cNvGrpSpPr/>
        <p:nvPr/>
      </p:nvGrpSpPr>
      <p:grpSpPr>
        <a:xfrm>
          <a:off x="0" y="0"/>
          <a:ext cx="0" cy="0"/>
          <a:chOff x="0" y="0"/>
          <a:chExt cx="0" cy="0"/>
        </a:xfrm>
      </p:grpSpPr>
      <p:sp>
        <p:nvSpPr>
          <p:cNvPr id="2" name="Title 1"/>
          <p:cNvSpPr>
            <a:spLocks noGrp="1"/>
          </p:cNvSpPr>
          <p:nvPr>
            <p:ph type="title"/>
          </p:nvPr>
        </p:nvSpPr>
        <p:spPr>
          <a:xfrm>
            <a:off x="466813" y="228600"/>
            <a:ext cx="9052560" cy="755543"/>
          </a:xfrm>
          <a:prstGeom prst="rect">
            <a:avLst/>
          </a:prstGeom>
        </p:spPr>
        <p:txBody>
          <a:bodyPr/>
          <a:lstStyle/>
          <a:p>
            <a:r>
              <a:rPr lang="en-US" dirty="0" smtClean="0"/>
              <a:t>Click to edit Master title style</a:t>
            </a:r>
            <a:endParaRPr lang="en-US" dirty="0"/>
          </a:p>
        </p:txBody>
      </p:sp>
      <p:sp>
        <p:nvSpPr>
          <p:cNvPr id="15" name="Text Placeholder 14"/>
          <p:cNvSpPr>
            <a:spLocks noGrp="1"/>
          </p:cNvSpPr>
          <p:nvPr>
            <p:ph type="body" sz="quarter" idx="14"/>
          </p:nvPr>
        </p:nvSpPr>
        <p:spPr>
          <a:xfrm>
            <a:off x="466810" y="1345276"/>
            <a:ext cx="9044363" cy="5537662"/>
          </a:xfrm>
        </p:spPr>
        <p:txBody>
          <a:bodyPr/>
          <a:lstStyle>
            <a:lvl1pPr>
              <a:defRPr>
                <a:solidFill>
                  <a:schemeClr val="accent1"/>
                </a:solidFill>
              </a:defRPr>
            </a:lvl1pPr>
            <a:lvl2pPr marL="115699" indent="-115699">
              <a:defRPr/>
            </a:lvl2pPr>
            <a:lvl3pPr marL="232979" indent="-117283">
              <a:defRPr/>
            </a:lvl3pPr>
            <a:lvl4pPr marL="456451" indent="-115699">
              <a:defRPr/>
            </a:lvl4pPr>
            <a:lvl5pPr marL="572152" indent="-115699">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7355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WellsCap Tab Page">
    <p:spTree>
      <p:nvGrpSpPr>
        <p:cNvPr id="1" name=""/>
        <p:cNvGrpSpPr/>
        <p:nvPr/>
      </p:nvGrpSpPr>
      <p:grpSpPr>
        <a:xfrm>
          <a:off x="0" y="0"/>
          <a:ext cx="0" cy="0"/>
          <a:chOff x="0" y="0"/>
          <a:chExt cx="0" cy="0"/>
        </a:xfrm>
      </p:grpSpPr>
      <p:sp>
        <p:nvSpPr>
          <p:cNvPr id="8" name="Rectangle 326"/>
          <p:cNvSpPr>
            <a:spLocks noChangeArrowheads="1"/>
          </p:cNvSpPr>
          <p:nvPr userDrawn="1"/>
        </p:nvSpPr>
        <p:spPr bwMode="auto">
          <a:xfrm>
            <a:off x="285750" y="3830642"/>
            <a:ext cx="9483725" cy="54864"/>
          </a:xfrm>
          <a:prstGeom prst="rect">
            <a:avLst/>
          </a:prstGeom>
          <a:solidFill>
            <a:schemeClr val="tx2"/>
          </a:solidFill>
          <a:ln>
            <a:noFill/>
          </a:ln>
          <a:extLst/>
        </p:spPr>
        <p:txBody>
          <a:bodyPr wrap="none" lIns="91358" tIns="45677" rIns="91358" bIns="45677" anchor="ctr"/>
          <a:lstStyle/>
          <a:p>
            <a:pPr defTabSz="1016636" eaLnBrk="0" fontAlgn="auto" hangingPunct="0">
              <a:spcBef>
                <a:spcPts val="0"/>
              </a:spcBef>
              <a:spcAft>
                <a:spcPts val="0"/>
              </a:spcAft>
            </a:pPr>
            <a:endParaRPr lang="en-US" sz="17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tangle 326"/>
          <p:cNvSpPr>
            <a:spLocks noChangeArrowheads="1"/>
          </p:cNvSpPr>
          <p:nvPr userDrawn="1"/>
        </p:nvSpPr>
        <p:spPr bwMode="auto">
          <a:xfrm>
            <a:off x="285750" y="7269128"/>
            <a:ext cx="9483725" cy="9144"/>
          </a:xfrm>
          <a:prstGeom prst="rect">
            <a:avLst/>
          </a:prstGeom>
          <a:solidFill>
            <a:schemeClr val="tx2">
              <a:alpha val="70000"/>
            </a:schemeClr>
          </a:solidFill>
          <a:ln>
            <a:noFill/>
          </a:ln>
          <a:extLst/>
        </p:spPr>
        <p:txBody>
          <a:bodyPr wrap="none" lIns="91358" tIns="45677" rIns="91358" bIns="45677" anchor="ctr"/>
          <a:lstStyle/>
          <a:p>
            <a:pPr defTabSz="1016636" eaLnBrk="0" fontAlgn="auto" hangingPunct="0">
              <a:spcBef>
                <a:spcPts val="0"/>
              </a:spcBef>
              <a:spcAft>
                <a:spcPts val="0"/>
              </a:spcAft>
            </a:pPr>
            <a:endParaRPr lang="en-US" sz="17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sz="quarter" idx="10"/>
          </p:nvPr>
        </p:nvSpPr>
        <p:spPr>
          <a:xfrm>
            <a:off x="466818" y="3035303"/>
            <a:ext cx="6281737" cy="774700"/>
          </a:xfrm>
        </p:spPr>
        <p:txBody>
          <a:bodyPr anchor="b">
            <a:normAutofit/>
          </a:bodyPr>
          <a:lstStyle>
            <a:lvl1pPr>
              <a:defRPr sz="2500">
                <a:solidFill>
                  <a:schemeClr val="tx1"/>
                </a:solidFill>
              </a:defRPr>
            </a:lvl1pPr>
          </a:lstStyle>
          <a:p>
            <a:pPr lvl="0"/>
            <a:r>
              <a:rPr lang="en-US" dirty="0" smtClean="0"/>
              <a:t>Click to edit Master text styles</a:t>
            </a:r>
            <a:endParaRPr lang="en-US" dirty="0"/>
          </a:p>
        </p:txBody>
      </p:sp>
      <p:sp>
        <p:nvSpPr>
          <p:cNvPr id="7" name="TextBox 6"/>
          <p:cNvSpPr txBox="1"/>
          <p:nvPr userDrawn="1"/>
        </p:nvSpPr>
        <p:spPr>
          <a:xfrm>
            <a:off x="7617231" y="7352124"/>
            <a:ext cx="1981200" cy="123111"/>
          </a:xfrm>
          <a:prstGeom prst="rect">
            <a:avLst/>
          </a:prstGeom>
          <a:noFill/>
        </p:spPr>
        <p:txBody>
          <a:bodyPr wrap="square" lIns="0" tIns="0" rIns="0" bIns="0" rtlCol="0" anchor="b">
            <a:spAutoFit/>
          </a:bodyPr>
          <a:lstStyle/>
          <a:p>
            <a:pPr algn="r" defTabSz="1017276" fontAlgn="auto">
              <a:spcBef>
                <a:spcPts val="0"/>
              </a:spcBef>
              <a:spcAft>
                <a:spcPts val="0"/>
              </a:spcAft>
            </a:pPr>
            <a:fld id="{BAD80B22-04C6-4FD5-871A-597513CE81D3}" type="slidenum">
              <a:rPr lang="en-US" sz="800" smtClean="0">
                <a:solidFill>
                  <a:srgbClr val="675B53"/>
                </a:solidFill>
                <a:latin typeface="Verdana"/>
              </a:rPr>
              <a:pPr algn="r" defTabSz="1017276" fontAlgn="auto">
                <a:spcBef>
                  <a:spcPts val="0"/>
                </a:spcBef>
                <a:spcAft>
                  <a:spcPts val="0"/>
                </a:spcAft>
              </a:pPr>
              <a:t>‹#›</a:t>
            </a:fld>
            <a:endParaRPr lang="en-US" sz="800" dirty="0">
              <a:solidFill>
                <a:srgbClr val="675B53"/>
              </a:solidFill>
              <a:latin typeface="Verdana"/>
            </a:endParaRPr>
          </a:p>
        </p:txBody>
      </p:sp>
      <p:sp>
        <p:nvSpPr>
          <p:cNvPr id="9" name="TextBox 8"/>
          <p:cNvSpPr txBox="1"/>
          <p:nvPr userDrawn="1"/>
        </p:nvSpPr>
        <p:spPr>
          <a:xfrm>
            <a:off x="457200" y="7352124"/>
            <a:ext cx="4495800" cy="123111"/>
          </a:xfrm>
          <a:prstGeom prst="rect">
            <a:avLst/>
          </a:prstGeom>
          <a:noFill/>
        </p:spPr>
        <p:txBody>
          <a:bodyPr wrap="square" lIns="0" tIns="0" rIns="0" bIns="0" rtlCol="0" anchor="b" anchorCtr="0">
            <a:spAutoFit/>
          </a:bodyPr>
          <a:lstStyle/>
          <a:p>
            <a:pPr defTabSz="1017276" fontAlgn="auto">
              <a:spcBef>
                <a:spcPts val="0"/>
              </a:spcBef>
              <a:spcAft>
                <a:spcPts val="0"/>
              </a:spcAft>
            </a:pPr>
            <a:r>
              <a:rPr lang="en-US" sz="800" dirty="0" smtClean="0">
                <a:solidFill>
                  <a:srgbClr val="675B53"/>
                </a:solidFill>
                <a:latin typeface="Verdana"/>
              </a:rPr>
              <a:t>WELLS CAPITAL MANAGEMENT</a:t>
            </a:r>
            <a:endParaRPr lang="en-US" sz="800" dirty="0">
              <a:solidFill>
                <a:srgbClr val="675B53"/>
              </a:solidFill>
              <a:latin typeface="Verdana"/>
            </a:endParaRPr>
          </a:p>
        </p:txBody>
      </p:sp>
    </p:spTree>
    <p:extLst>
      <p:ext uri="{BB962C8B-B14F-4D97-AF65-F5344CB8AC3E}">
        <p14:creationId xmlns:p14="http://schemas.microsoft.com/office/powerpoint/2010/main" val="159733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WellsCap interior page">
    <p:spTree>
      <p:nvGrpSpPr>
        <p:cNvPr id="1" name=""/>
        <p:cNvGrpSpPr/>
        <p:nvPr/>
      </p:nvGrpSpPr>
      <p:grpSpPr>
        <a:xfrm>
          <a:off x="0" y="0"/>
          <a:ext cx="0" cy="0"/>
          <a:chOff x="0" y="0"/>
          <a:chExt cx="0" cy="0"/>
        </a:xfrm>
      </p:grpSpPr>
      <p:sp>
        <p:nvSpPr>
          <p:cNvPr id="2" name="Title 1"/>
          <p:cNvSpPr>
            <a:spLocks noGrp="1"/>
          </p:cNvSpPr>
          <p:nvPr>
            <p:ph type="title"/>
          </p:nvPr>
        </p:nvSpPr>
        <p:spPr>
          <a:xfrm>
            <a:off x="466813" y="228600"/>
            <a:ext cx="9052560" cy="755543"/>
          </a:xfrm>
          <a:prstGeom prst="rect">
            <a:avLst/>
          </a:prstGeom>
        </p:spPr>
        <p:txBody>
          <a:bodyPr/>
          <a:lstStyle/>
          <a:p>
            <a:r>
              <a:rPr lang="en-US" smtClean="0"/>
              <a:t>Click to edit Master title style</a:t>
            </a:r>
            <a:endParaRPr lang="en-US"/>
          </a:p>
        </p:txBody>
      </p:sp>
      <p:sp>
        <p:nvSpPr>
          <p:cNvPr id="14" name="Content Placeholder 13"/>
          <p:cNvSpPr>
            <a:spLocks noGrp="1"/>
          </p:cNvSpPr>
          <p:nvPr>
            <p:ph sz="quarter" idx="14"/>
          </p:nvPr>
        </p:nvSpPr>
        <p:spPr>
          <a:xfrm>
            <a:off x="457206" y="1346662"/>
            <a:ext cx="9143999" cy="5486400"/>
          </a:xfrm>
        </p:spPr>
        <p:txBody>
          <a:bodyPr/>
          <a:lstStyle>
            <a:lvl1pPr>
              <a:defRPr>
                <a:solidFill>
                  <a:schemeClr val="accent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5650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 Smaller Font Size">
    <p:spTree>
      <p:nvGrpSpPr>
        <p:cNvPr id="1" name=""/>
        <p:cNvGrpSpPr/>
        <p:nvPr/>
      </p:nvGrpSpPr>
      <p:grpSpPr>
        <a:xfrm>
          <a:off x="0" y="0"/>
          <a:ext cx="0" cy="0"/>
          <a:chOff x="0" y="0"/>
          <a:chExt cx="0" cy="0"/>
        </a:xfrm>
      </p:grpSpPr>
      <p:sp>
        <p:nvSpPr>
          <p:cNvPr id="2" name="Title 1"/>
          <p:cNvSpPr>
            <a:spLocks noGrp="1"/>
          </p:cNvSpPr>
          <p:nvPr>
            <p:ph type="title"/>
          </p:nvPr>
        </p:nvSpPr>
        <p:spPr>
          <a:xfrm>
            <a:off x="688226" y="222830"/>
            <a:ext cx="8805863" cy="800100"/>
          </a:xfrm>
          <a:prstGeom prst="rect">
            <a:avLst/>
          </a:prstGeom>
        </p:spPr>
        <p:txBody>
          <a:bodyPr/>
          <a:lstStyle>
            <a:lvl1pPr algn="l">
              <a:defRPr sz="27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1114"/>
              </a:spcBef>
              <a:buNone/>
              <a:defRPr b="1"/>
            </a:lvl1pPr>
            <a:lvl2pPr marL="180301" indent="-180301">
              <a:buClr>
                <a:schemeClr val="accent1"/>
              </a:buClr>
              <a:defRPr sz="1300"/>
            </a:lvl2pPr>
            <a:lvl3pPr marL="360603" indent="-169810">
              <a:buClr>
                <a:schemeClr val="accent5"/>
              </a:buClr>
              <a:defRPr sz="1300"/>
            </a:lvl3pPr>
            <a:lvl4pPr marL="532147" indent="-171552">
              <a:buClr>
                <a:schemeClr val="accent3"/>
              </a:buClr>
              <a:defRPr sz="1300"/>
            </a:lvl4pPr>
            <a:lvl5pPr marL="703686" indent="-161042">
              <a:buClr>
                <a:schemeClr val="accent1"/>
              </a:buClr>
              <a:defRPr sz="1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3175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6842" y="218378"/>
            <a:ext cx="8805863" cy="800100"/>
          </a:xfrm>
          <a:prstGeom prst="rect">
            <a:avLst/>
          </a:prstGeom>
        </p:spPr>
        <p:txBody>
          <a:bodyPr/>
          <a:lstStyle>
            <a:lvl1pPr>
              <a:defRPr sz="2800"/>
            </a:lvl1pPr>
          </a:lstStyle>
          <a:p>
            <a:r>
              <a:rPr lang="en-US" smtClean="0"/>
              <a:t>Click to edit Master title style</a:t>
            </a:r>
            <a:endParaRPr lang="en-US"/>
          </a:p>
        </p:txBody>
      </p:sp>
    </p:spTree>
    <p:extLst>
      <p:ext uri="{BB962C8B-B14F-4D97-AF65-F5344CB8AC3E}">
        <p14:creationId xmlns:p14="http://schemas.microsoft.com/office/powerpoint/2010/main" val="73154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19" y="1447814"/>
            <a:ext cx="4178301" cy="5129425"/>
          </a:xfrm>
          <a:prstGeom prst="rect">
            <a:avLst/>
          </a:prstGeom>
        </p:spPr>
        <p:txBody>
          <a:bodyPr/>
          <a:lstStyle>
            <a:lvl1pPr>
              <a:defRPr sz="1200"/>
            </a:lvl1pPr>
            <a:lvl2pPr>
              <a:defRPr sz="1200"/>
            </a:lvl2pPr>
            <a:lvl3pPr>
              <a:defRPr sz="1200"/>
            </a:lvl3pPr>
            <a:lvl4pPr>
              <a:defRPr sz="12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95962" y="1447814"/>
            <a:ext cx="4178301" cy="5129425"/>
          </a:xfrm>
          <a:prstGeom prst="rect">
            <a:avLst/>
          </a:prstGeom>
        </p:spPr>
        <p:txBody>
          <a:bodyPr/>
          <a:lstStyle>
            <a:lvl1pPr>
              <a:defRPr sz="1200"/>
            </a:lvl1pPr>
            <a:lvl2pPr>
              <a:defRPr sz="1200"/>
            </a:lvl2pPr>
            <a:lvl3pPr>
              <a:defRPr sz="1200"/>
            </a:lvl3pPr>
            <a:lvl4pPr>
              <a:defRPr sz="12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p:cNvSpPr>
            <a:spLocks noGrp="1"/>
          </p:cNvSpPr>
          <p:nvPr>
            <p:ph type="title"/>
          </p:nvPr>
        </p:nvSpPr>
        <p:spPr bwMode="auto">
          <a:xfrm>
            <a:off x="687388" y="219075"/>
            <a:ext cx="88058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defRPr sz="2700"/>
            </a:lvl1pPr>
          </a:lstStyle>
          <a:p>
            <a:pPr lvl="0" algn="l" eaLnBrk="0" fontAlgn="base" hangingPunct="0">
              <a:spcAft>
                <a:spcPct val="0"/>
              </a:spcAft>
            </a:pPr>
            <a:r>
              <a:rPr lang="en-US" smtClean="0"/>
              <a:t>Click to edit Master title style</a:t>
            </a:r>
            <a:endParaRPr lang="en-US" dirty="0" smtClean="0"/>
          </a:p>
        </p:txBody>
      </p:sp>
    </p:spTree>
    <p:extLst>
      <p:ext uri="{BB962C8B-B14F-4D97-AF65-F5344CB8AC3E}">
        <p14:creationId xmlns:p14="http://schemas.microsoft.com/office/powerpoint/2010/main" val="25420176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54380" y="7081520"/>
            <a:ext cx="2095500" cy="518160"/>
          </a:xfrm>
          <a:prstGeom prst="rect">
            <a:avLst/>
          </a:prstGeom>
        </p:spPr>
        <p:txBody>
          <a:bodyPr lIns="101882" tIns="50941" rIns="101882" bIns="50941"/>
          <a:lstStyle>
            <a:lvl1pPr>
              <a:defRPr/>
            </a:lvl1pPr>
          </a:lstStyle>
          <a:p>
            <a:pPr>
              <a:defRPr/>
            </a:pPr>
            <a:r>
              <a:rPr lang="en-US" dirty="0" smtClean="0"/>
              <a:t>3</a:t>
            </a:r>
            <a:endParaRPr lang="en-US" dirty="0"/>
          </a:p>
        </p:txBody>
      </p:sp>
    </p:spTree>
    <p:extLst>
      <p:ext uri="{BB962C8B-B14F-4D97-AF65-F5344CB8AC3E}">
        <p14:creationId xmlns:p14="http://schemas.microsoft.com/office/powerpoint/2010/main" val="36363630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9669" y="1347590"/>
            <a:ext cx="9052560" cy="512942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326"/>
          <p:cNvSpPr>
            <a:spLocks noChangeArrowheads="1"/>
          </p:cNvSpPr>
          <p:nvPr/>
        </p:nvSpPr>
        <p:spPr bwMode="auto">
          <a:xfrm>
            <a:off x="285750" y="7269128"/>
            <a:ext cx="9483725" cy="9144"/>
          </a:xfrm>
          <a:prstGeom prst="rect">
            <a:avLst/>
          </a:prstGeom>
          <a:solidFill>
            <a:schemeClr val="tx2"/>
          </a:solidFill>
          <a:ln>
            <a:noFill/>
          </a:ln>
          <a:extLst/>
        </p:spPr>
        <p:txBody>
          <a:bodyPr wrap="none" lIns="91298" tIns="45647" rIns="91298" bIns="45647" anchor="ctr"/>
          <a:lstStyle/>
          <a:p>
            <a:pPr defTabSz="1015924" eaLnBrk="0" fontAlgn="auto" hangingPunct="0">
              <a:spcBef>
                <a:spcPts val="0"/>
              </a:spcBef>
              <a:spcAft>
                <a:spcPts val="0"/>
              </a:spcAft>
            </a:pPr>
            <a:endParaRPr lang="en-US" sz="1700" dirty="0">
              <a:solidFill>
                <a:srgbClr val="000000"/>
              </a:solidFill>
              <a:latin typeface="Verdana"/>
              <a:ea typeface="Verdana" panose="020B0604030504040204" pitchFamily="34" charset="0"/>
              <a:cs typeface="Verdana" panose="020B0604030504040204" pitchFamily="34" charset="0"/>
            </a:endParaRPr>
          </a:p>
        </p:txBody>
      </p:sp>
      <p:sp>
        <p:nvSpPr>
          <p:cNvPr id="9" name="TextBox 8"/>
          <p:cNvSpPr txBox="1"/>
          <p:nvPr/>
        </p:nvSpPr>
        <p:spPr>
          <a:xfrm>
            <a:off x="7600610" y="7352131"/>
            <a:ext cx="1981200" cy="123111"/>
          </a:xfrm>
          <a:prstGeom prst="rect">
            <a:avLst/>
          </a:prstGeom>
          <a:noFill/>
        </p:spPr>
        <p:txBody>
          <a:bodyPr wrap="square" lIns="0" tIns="0" rIns="0" bIns="0" rtlCol="0" anchor="b">
            <a:spAutoFit/>
          </a:bodyPr>
          <a:lstStyle/>
          <a:p>
            <a:pPr algn="r" defTabSz="1017157" fontAlgn="auto">
              <a:spcBef>
                <a:spcPts val="0"/>
              </a:spcBef>
              <a:spcAft>
                <a:spcPts val="0"/>
              </a:spcAft>
            </a:pPr>
            <a:fld id="{BAD80B22-04C6-4FD5-871A-597513CE81D3}" type="slidenum">
              <a:rPr lang="en-US" sz="800">
                <a:solidFill>
                  <a:srgbClr val="675B53"/>
                </a:solidFill>
                <a:latin typeface="Verdana"/>
              </a:rPr>
              <a:pPr algn="r" defTabSz="1017157" fontAlgn="auto">
                <a:spcBef>
                  <a:spcPts val="0"/>
                </a:spcBef>
                <a:spcAft>
                  <a:spcPts val="0"/>
                </a:spcAft>
              </a:pPr>
              <a:t>‹#›</a:t>
            </a:fld>
            <a:endParaRPr lang="en-US" sz="800" dirty="0">
              <a:solidFill>
                <a:srgbClr val="675B53"/>
              </a:solidFill>
              <a:latin typeface="Verdana"/>
            </a:endParaRPr>
          </a:p>
        </p:txBody>
      </p:sp>
      <p:sp>
        <p:nvSpPr>
          <p:cNvPr id="10" name="TextBox 9"/>
          <p:cNvSpPr txBox="1"/>
          <p:nvPr/>
        </p:nvSpPr>
        <p:spPr>
          <a:xfrm>
            <a:off x="465514" y="7352131"/>
            <a:ext cx="4495800" cy="123111"/>
          </a:xfrm>
          <a:prstGeom prst="rect">
            <a:avLst/>
          </a:prstGeom>
          <a:noFill/>
        </p:spPr>
        <p:txBody>
          <a:bodyPr wrap="square" lIns="0" tIns="0" rIns="0" bIns="0" rtlCol="0" anchor="b" anchorCtr="0">
            <a:spAutoFit/>
          </a:bodyPr>
          <a:lstStyle/>
          <a:p>
            <a:pPr defTabSz="1017157" fontAlgn="auto">
              <a:spcBef>
                <a:spcPts val="0"/>
              </a:spcBef>
              <a:spcAft>
                <a:spcPts val="0"/>
              </a:spcAft>
            </a:pPr>
            <a:r>
              <a:rPr lang="en-US" sz="800" dirty="0">
                <a:solidFill>
                  <a:srgbClr val="675B53"/>
                </a:solidFill>
                <a:latin typeface="Verdana"/>
              </a:rPr>
              <a:t>WELLS FARGO ASSET MANAGEMENT</a:t>
            </a:r>
          </a:p>
        </p:txBody>
      </p:sp>
    </p:spTree>
    <p:extLst>
      <p:ext uri="{BB962C8B-B14F-4D97-AF65-F5344CB8AC3E}">
        <p14:creationId xmlns:p14="http://schemas.microsoft.com/office/powerpoint/2010/main" val="48493088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 id="2147483671" r:id="rId8"/>
    <p:sldLayoutId id="2147483674" r:id="rId9"/>
    <p:sldLayoutId id="2147483675" r:id="rId10"/>
  </p:sldLayoutIdLst>
  <p:hf hdr="0" ftr="0" dt="0"/>
  <p:txStyles>
    <p:titleStyle>
      <a:lvl1pPr algn="l" defTabSz="1017157" rtl="0" eaLnBrk="1" latinLnBrk="0" hangingPunct="1">
        <a:spcBef>
          <a:spcPct val="0"/>
        </a:spcBef>
        <a:buNone/>
        <a:defRPr sz="2500" b="1" kern="1200">
          <a:solidFill>
            <a:schemeClr val="tx1"/>
          </a:solidFill>
          <a:latin typeface="+mj-lt"/>
          <a:ea typeface="+mj-ea"/>
          <a:cs typeface="+mj-cs"/>
        </a:defRPr>
      </a:lvl1pPr>
    </p:titleStyle>
    <p:bodyStyle>
      <a:lvl1pPr marL="0" indent="0" algn="l" defTabSz="1017157" rtl="0" eaLnBrk="1" latinLnBrk="0" hangingPunct="1">
        <a:spcBef>
          <a:spcPct val="20000"/>
        </a:spcBef>
        <a:buFontTx/>
        <a:buNone/>
        <a:defRPr sz="1200" b="1" kern="1200">
          <a:solidFill>
            <a:schemeClr val="accent1"/>
          </a:solidFill>
          <a:latin typeface="+mn-lt"/>
          <a:ea typeface="+mn-ea"/>
          <a:cs typeface="+mn-cs"/>
        </a:defRPr>
      </a:lvl1pPr>
      <a:lvl2pPr marL="115699" indent="-115699" algn="l" defTabSz="1017157"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2pPr>
      <a:lvl3pPr marL="232979" indent="-117283" algn="l" defTabSz="1017157"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3pPr>
      <a:lvl4pPr marL="340764" indent="-107774" algn="l" defTabSz="1017157"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4pPr>
      <a:lvl5pPr marL="456451" indent="-115699" algn="l" defTabSz="1017157"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5pPr>
      <a:lvl6pPr marL="2797185" indent="-254293" algn="l" defTabSz="101715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5765" indent="-254293" algn="l" defTabSz="101715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4342" indent="-254293" algn="l" defTabSz="101715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2919" indent="-254293" algn="l" defTabSz="1017157"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7157" rtl="0" eaLnBrk="1" latinLnBrk="0" hangingPunct="1">
        <a:defRPr sz="2000" kern="1200">
          <a:solidFill>
            <a:schemeClr val="tx1"/>
          </a:solidFill>
          <a:latin typeface="+mn-lt"/>
          <a:ea typeface="+mn-ea"/>
          <a:cs typeface="+mn-cs"/>
        </a:defRPr>
      </a:lvl1pPr>
      <a:lvl2pPr marL="508580" algn="l" defTabSz="1017157" rtl="0" eaLnBrk="1" latinLnBrk="0" hangingPunct="1">
        <a:defRPr sz="2000" kern="1200">
          <a:solidFill>
            <a:schemeClr val="tx1"/>
          </a:solidFill>
          <a:latin typeface="+mn-lt"/>
          <a:ea typeface="+mn-ea"/>
          <a:cs typeface="+mn-cs"/>
        </a:defRPr>
      </a:lvl2pPr>
      <a:lvl3pPr marL="1017157" algn="l" defTabSz="1017157" rtl="0" eaLnBrk="1" latinLnBrk="0" hangingPunct="1">
        <a:defRPr sz="2000" kern="1200">
          <a:solidFill>
            <a:schemeClr val="tx1"/>
          </a:solidFill>
          <a:latin typeface="+mn-lt"/>
          <a:ea typeface="+mn-ea"/>
          <a:cs typeface="+mn-cs"/>
        </a:defRPr>
      </a:lvl3pPr>
      <a:lvl4pPr marL="1525738" algn="l" defTabSz="1017157" rtl="0" eaLnBrk="1" latinLnBrk="0" hangingPunct="1">
        <a:defRPr sz="2000" kern="1200">
          <a:solidFill>
            <a:schemeClr val="tx1"/>
          </a:solidFill>
          <a:latin typeface="+mn-lt"/>
          <a:ea typeface="+mn-ea"/>
          <a:cs typeface="+mn-cs"/>
        </a:defRPr>
      </a:lvl4pPr>
      <a:lvl5pPr marL="2034315" algn="l" defTabSz="1017157" rtl="0" eaLnBrk="1" latinLnBrk="0" hangingPunct="1">
        <a:defRPr sz="2000" kern="1200">
          <a:solidFill>
            <a:schemeClr val="tx1"/>
          </a:solidFill>
          <a:latin typeface="+mn-lt"/>
          <a:ea typeface="+mn-ea"/>
          <a:cs typeface="+mn-cs"/>
        </a:defRPr>
      </a:lvl5pPr>
      <a:lvl6pPr marL="2542896" algn="l" defTabSz="1017157" rtl="0" eaLnBrk="1" latinLnBrk="0" hangingPunct="1">
        <a:defRPr sz="2000" kern="1200">
          <a:solidFill>
            <a:schemeClr val="tx1"/>
          </a:solidFill>
          <a:latin typeface="+mn-lt"/>
          <a:ea typeface="+mn-ea"/>
          <a:cs typeface="+mn-cs"/>
        </a:defRPr>
      </a:lvl6pPr>
      <a:lvl7pPr marL="3051472" algn="l" defTabSz="1017157" rtl="0" eaLnBrk="1" latinLnBrk="0" hangingPunct="1">
        <a:defRPr sz="2000" kern="1200">
          <a:solidFill>
            <a:schemeClr val="tx1"/>
          </a:solidFill>
          <a:latin typeface="+mn-lt"/>
          <a:ea typeface="+mn-ea"/>
          <a:cs typeface="+mn-cs"/>
        </a:defRPr>
      </a:lvl7pPr>
      <a:lvl8pPr marL="3560054" algn="l" defTabSz="1017157" rtl="0" eaLnBrk="1" latinLnBrk="0" hangingPunct="1">
        <a:defRPr sz="2000" kern="1200">
          <a:solidFill>
            <a:schemeClr val="tx1"/>
          </a:solidFill>
          <a:latin typeface="+mn-lt"/>
          <a:ea typeface="+mn-ea"/>
          <a:cs typeface="+mn-cs"/>
        </a:defRPr>
      </a:lvl8pPr>
      <a:lvl9pPr marL="4068631" algn="l" defTabSz="1017157"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9669" y="1347581"/>
            <a:ext cx="9052560" cy="512942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326"/>
          <p:cNvSpPr>
            <a:spLocks noChangeArrowheads="1"/>
          </p:cNvSpPr>
          <p:nvPr userDrawn="1"/>
        </p:nvSpPr>
        <p:spPr bwMode="auto">
          <a:xfrm>
            <a:off x="285750" y="7269128"/>
            <a:ext cx="9483725" cy="9144"/>
          </a:xfrm>
          <a:prstGeom prst="rect">
            <a:avLst/>
          </a:prstGeom>
          <a:solidFill>
            <a:schemeClr val="tx2"/>
          </a:solidFill>
          <a:ln>
            <a:noFill/>
          </a:ln>
          <a:extLst/>
        </p:spPr>
        <p:txBody>
          <a:bodyPr wrap="none" lIns="91378" tIns="45688" rIns="91378" bIns="45688" anchor="ctr"/>
          <a:lstStyle/>
          <a:p>
            <a:pPr defTabSz="1016874" eaLnBrk="0" fontAlgn="auto" hangingPunct="0">
              <a:spcBef>
                <a:spcPts val="0"/>
              </a:spcBef>
              <a:spcAft>
                <a:spcPts val="0"/>
              </a:spcAft>
            </a:pPr>
            <a:endParaRPr lang="en-US" sz="1700">
              <a:solidFill>
                <a:srgbClr val="000000"/>
              </a:solidFill>
              <a:latin typeface="Verdana"/>
              <a:ea typeface="Verdana" panose="020B0604030504040204" pitchFamily="34" charset="0"/>
              <a:cs typeface="Verdana" panose="020B0604030504040204" pitchFamily="34" charset="0"/>
            </a:endParaRPr>
          </a:p>
        </p:txBody>
      </p:sp>
      <p:sp>
        <p:nvSpPr>
          <p:cNvPr id="9" name="TextBox 8"/>
          <p:cNvSpPr txBox="1"/>
          <p:nvPr userDrawn="1"/>
        </p:nvSpPr>
        <p:spPr>
          <a:xfrm>
            <a:off x="7600610" y="7352122"/>
            <a:ext cx="1981200" cy="123111"/>
          </a:xfrm>
          <a:prstGeom prst="rect">
            <a:avLst/>
          </a:prstGeom>
          <a:noFill/>
        </p:spPr>
        <p:txBody>
          <a:bodyPr wrap="square" lIns="0" tIns="0" rIns="0" bIns="0" rtlCol="0" anchor="b">
            <a:spAutoFit/>
          </a:bodyPr>
          <a:lstStyle/>
          <a:p>
            <a:pPr algn="r" defTabSz="1018109" fontAlgn="auto">
              <a:spcBef>
                <a:spcPts val="0"/>
              </a:spcBef>
              <a:spcAft>
                <a:spcPts val="0"/>
              </a:spcAft>
            </a:pPr>
            <a:fld id="{BAD80B22-04C6-4FD5-871A-597513CE81D3}" type="slidenum">
              <a:rPr lang="en-US" sz="800" smtClean="0">
                <a:solidFill>
                  <a:srgbClr val="675B53"/>
                </a:solidFill>
                <a:latin typeface="Verdana"/>
              </a:rPr>
              <a:pPr algn="r" defTabSz="1018109" fontAlgn="auto">
                <a:spcBef>
                  <a:spcPts val="0"/>
                </a:spcBef>
                <a:spcAft>
                  <a:spcPts val="0"/>
                </a:spcAft>
              </a:pPr>
              <a:t>‹#›</a:t>
            </a:fld>
            <a:endParaRPr lang="en-US" sz="800" dirty="0">
              <a:solidFill>
                <a:srgbClr val="675B53"/>
              </a:solidFill>
              <a:latin typeface="Verdana"/>
            </a:endParaRPr>
          </a:p>
        </p:txBody>
      </p:sp>
      <p:sp>
        <p:nvSpPr>
          <p:cNvPr id="10" name="TextBox 9"/>
          <p:cNvSpPr txBox="1"/>
          <p:nvPr userDrawn="1"/>
        </p:nvSpPr>
        <p:spPr>
          <a:xfrm>
            <a:off x="465514" y="7352122"/>
            <a:ext cx="4495800" cy="123111"/>
          </a:xfrm>
          <a:prstGeom prst="rect">
            <a:avLst/>
          </a:prstGeom>
          <a:noFill/>
        </p:spPr>
        <p:txBody>
          <a:bodyPr wrap="square" lIns="0" tIns="0" rIns="0" bIns="0" rtlCol="0" anchor="b" anchorCtr="0">
            <a:spAutoFit/>
          </a:bodyPr>
          <a:lstStyle/>
          <a:p>
            <a:pPr defTabSz="1018109" fontAlgn="auto">
              <a:spcBef>
                <a:spcPts val="0"/>
              </a:spcBef>
              <a:spcAft>
                <a:spcPts val="0"/>
              </a:spcAft>
            </a:pPr>
            <a:r>
              <a:rPr lang="en-US" sz="800" dirty="0" smtClean="0">
                <a:solidFill>
                  <a:srgbClr val="675B53"/>
                </a:solidFill>
                <a:latin typeface="Verdana"/>
              </a:rPr>
              <a:t>WELLS FARGO ASSET MANAGEMENT</a:t>
            </a:r>
            <a:endParaRPr lang="en-US" sz="800" dirty="0">
              <a:solidFill>
                <a:srgbClr val="675B53"/>
              </a:solidFill>
              <a:latin typeface="Verdana"/>
            </a:endParaRPr>
          </a:p>
        </p:txBody>
      </p:sp>
    </p:spTree>
    <p:extLst>
      <p:ext uri="{BB962C8B-B14F-4D97-AF65-F5344CB8AC3E}">
        <p14:creationId xmlns:p14="http://schemas.microsoft.com/office/powerpoint/2010/main" val="924626806"/>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1018109" rtl="0" eaLnBrk="1" latinLnBrk="0" hangingPunct="1">
        <a:spcBef>
          <a:spcPct val="0"/>
        </a:spcBef>
        <a:buNone/>
        <a:defRPr sz="2500" b="1" kern="1200">
          <a:solidFill>
            <a:schemeClr val="tx1"/>
          </a:solidFill>
          <a:latin typeface="+mj-lt"/>
          <a:ea typeface="+mj-ea"/>
          <a:cs typeface="+mj-cs"/>
        </a:defRPr>
      </a:lvl1pPr>
    </p:titleStyle>
    <p:bodyStyle>
      <a:lvl1pPr marL="0" indent="0" algn="l" defTabSz="1018109" rtl="0" eaLnBrk="1" latinLnBrk="0" hangingPunct="1">
        <a:spcBef>
          <a:spcPct val="20000"/>
        </a:spcBef>
        <a:buFontTx/>
        <a:buNone/>
        <a:defRPr sz="1200" b="1" kern="1200">
          <a:solidFill>
            <a:schemeClr val="accent1"/>
          </a:solidFill>
          <a:latin typeface="+mn-lt"/>
          <a:ea typeface="+mn-ea"/>
          <a:cs typeface="+mn-cs"/>
        </a:defRPr>
      </a:lvl1pPr>
      <a:lvl2pPr marL="115807" indent="-115807" algn="l" defTabSz="1018109"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2pPr>
      <a:lvl3pPr marL="233198" indent="-117393" algn="l" defTabSz="1018109"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3pPr>
      <a:lvl4pPr marL="341076" indent="-107875" algn="l" defTabSz="1018109"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4pPr>
      <a:lvl5pPr marL="456879" indent="-115807" algn="l" defTabSz="1018109" rtl="0" eaLnBrk="1" latinLnBrk="0" hangingPunct="1">
        <a:spcBef>
          <a:spcPts val="599"/>
        </a:spcBef>
        <a:buFont typeface="Wingdings" panose="05000000000000000000" pitchFamily="2" charset="2"/>
        <a:buChar char="§"/>
        <a:defRPr sz="1000" kern="1200">
          <a:solidFill>
            <a:schemeClr val="tx1"/>
          </a:solidFill>
          <a:latin typeface="+mn-lt"/>
          <a:ea typeface="+mn-ea"/>
          <a:cs typeface="+mn-cs"/>
        </a:defRPr>
      </a:lvl5pPr>
      <a:lvl6pPr marL="2799802" indent="-254527" algn="l" defTabSz="10181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8858" indent="-254527" algn="l" defTabSz="10181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7912" indent="-254527" algn="l" defTabSz="10181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6965" indent="-254527" algn="l" defTabSz="1018109"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109" rtl="0" eaLnBrk="1" latinLnBrk="0" hangingPunct="1">
        <a:defRPr sz="2000" kern="1200">
          <a:solidFill>
            <a:schemeClr val="tx1"/>
          </a:solidFill>
          <a:latin typeface="+mn-lt"/>
          <a:ea typeface="+mn-ea"/>
          <a:cs typeface="+mn-cs"/>
        </a:defRPr>
      </a:lvl1pPr>
      <a:lvl2pPr marL="509056" algn="l" defTabSz="1018109" rtl="0" eaLnBrk="1" latinLnBrk="0" hangingPunct="1">
        <a:defRPr sz="2000" kern="1200">
          <a:solidFill>
            <a:schemeClr val="tx1"/>
          </a:solidFill>
          <a:latin typeface="+mn-lt"/>
          <a:ea typeface="+mn-ea"/>
          <a:cs typeface="+mn-cs"/>
        </a:defRPr>
      </a:lvl2pPr>
      <a:lvl3pPr marL="1018109" algn="l" defTabSz="1018109" rtl="0" eaLnBrk="1" latinLnBrk="0" hangingPunct="1">
        <a:defRPr sz="2000" kern="1200">
          <a:solidFill>
            <a:schemeClr val="tx1"/>
          </a:solidFill>
          <a:latin typeface="+mn-lt"/>
          <a:ea typeface="+mn-ea"/>
          <a:cs typeface="+mn-cs"/>
        </a:defRPr>
      </a:lvl3pPr>
      <a:lvl4pPr marL="1527166" algn="l" defTabSz="1018109" rtl="0" eaLnBrk="1" latinLnBrk="0" hangingPunct="1">
        <a:defRPr sz="2000" kern="1200">
          <a:solidFill>
            <a:schemeClr val="tx1"/>
          </a:solidFill>
          <a:latin typeface="+mn-lt"/>
          <a:ea typeface="+mn-ea"/>
          <a:cs typeface="+mn-cs"/>
        </a:defRPr>
      </a:lvl4pPr>
      <a:lvl5pPr marL="2036219" algn="l" defTabSz="1018109" rtl="0" eaLnBrk="1" latinLnBrk="0" hangingPunct="1">
        <a:defRPr sz="2000" kern="1200">
          <a:solidFill>
            <a:schemeClr val="tx1"/>
          </a:solidFill>
          <a:latin typeface="+mn-lt"/>
          <a:ea typeface="+mn-ea"/>
          <a:cs typeface="+mn-cs"/>
        </a:defRPr>
      </a:lvl5pPr>
      <a:lvl6pPr marL="2545276" algn="l" defTabSz="1018109" rtl="0" eaLnBrk="1" latinLnBrk="0" hangingPunct="1">
        <a:defRPr sz="2000" kern="1200">
          <a:solidFill>
            <a:schemeClr val="tx1"/>
          </a:solidFill>
          <a:latin typeface="+mn-lt"/>
          <a:ea typeface="+mn-ea"/>
          <a:cs typeface="+mn-cs"/>
        </a:defRPr>
      </a:lvl6pPr>
      <a:lvl7pPr marL="3054329" algn="l" defTabSz="1018109" rtl="0" eaLnBrk="1" latinLnBrk="0" hangingPunct="1">
        <a:defRPr sz="2000" kern="1200">
          <a:solidFill>
            <a:schemeClr val="tx1"/>
          </a:solidFill>
          <a:latin typeface="+mn-lt"/>
          <a:ea typeface="+mn-ea"/>
          <a:cs typeface="+mn-cs"/>
        </a:defRPr>
      </a:lvl7pPr>
      <a:lvl8pPr marL="3563385" algn="l" defTabSz="1018109" rtl="0" eaLnBrk="1" latinLnBrk="0" hangingPunct="1">
        <a:defRPr sz="2000" kern="1200">
          <a:solidFill>
            <a:schemeClr val="tx1"/>
          </a:solidFill>
          <a:latin typeface="+mn-lt"/>
          <a:ea typeface="+mn-ea"/>
          <a:cs typeface="+mn-cs"/>
        </a:defRPr>
      </a:lvl8pPr>
      <a:lvl9pPr marL="4072438" algn="l" defTabSz="10181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itle 2"/>
          <p:cNvSpPr txBox="1">
            <a:spLocks/>
          </p:cNvSpPr>
          <p:nvPr/>
        </p:nvSpPr>
        <p:spPr bwMode="auto">
          <a:xfrm>
            <a:off x="453708" y="3195320"/>
            <a:ext cx="958564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defTabSz="1017588" rtl="0" eaLnBrk="0" fontAlgn="base" hangingPunct="0">
              <a:spcBef>
                <a:spcPct val="0"/>
              </a:spcBef>
              <a:spcAft>
                <a:spcPct val="0"/>
              </a:spcAft>
              <a:defRPr sz="2400" b="0" kern="1200">
                <a:solidFill>
                  <a:schemeClr val="tx1"/>
                </a:solidFill>
                <a:latin typeface="+mj-lt"/>
                <a:ea typeface="+mj-ea"/>
                <a:cs typeface="+mj-cs"/>
              </a:defRPr>
            </a:lvl1pPr>
            <a:lvl2pPr algn="l" defTabSz="1017588" rtl="0" eaLnBrk="0" fontAlgn="base" hangingPunct="0">
              <a:spcBef>
                <a:spcPct val="0"/>
              </a:spcBef>
              <a:spcAft>
                <a:spcPct val="0"/>
              </a:spcAft>
              <a:defRPr sz="2000" b="1">
                <a:solidFill>
                  <a:schemeClr val="tx1"/>
                </a:solidFill>
                <a:latin typeface="Arial" charset="0"/>
              </a:defRPr>
            </a:lvl2pPr>
            <a:lvl3pPr algn="l" defTabSz="1017588" rtl="0" eaLnBrk="0" fontAlgn="base" hangingPunct="0">
              <a:spcBef>
                <a:spcPct val="0"/>
              </a:spcBef>
              <a:spcAft>
                <a:spcPct val="0"/>
              </a:spcAft>
              <a:defRPr sz="2000" b="1">
                <a:solidFill>
                  <a:schemeClr val="tx1"/>
                </a:solidFill>
                <a:latin typeface="Arial" charset="0"/>
              </a:defRPr>
            </a:lvl3pPr>
            <a:lvl4pPr algn="l" defTabSz="1017588" rtl="0" eaLnBrk="0" fontAlgn="base" hangingPunct="0">
              <a:spcBef>
                <a:spcPct val="0"/>
              </a:spcBef>
              <a:spcAft>
                <a:spcPct val="0"/>
              </a:spcAft>
              <a:defRPr sz="2000" b="1">
                <a:solidFill>
                  <a:schemeClr val="tx1"/>
                </a:solidFill>
                <a:latin typeface="Arial" charset="0"/>
              </a:defRPr>
            </a:lvl4pPr>
            <a:lvl5pPr algn="l" defTabSz="1017588" rtl="0" eaLnBrk="0" fontAlgn="base" hangingPunct="0">
              <a:spcBef>
                <a:spcPct val="0"/>
              </a:spcBef>
              <a:spcAft>
                <a:spcPct val="0"/>
              </a:spcAft>
              <a:defRPr sz="2000" b="1">
                <a:solidFill>
                  <a:schemeClr val="tx1"/>
                </a:solidFill>
                <a:latin typeface="Arial" charset="0"/>
              </a:defRPr>
            </a:lvl5pPr>
            <a:lvl6pPr marL="457200" algn="l" defTabSz="1017588" rtl="0" fontAlgn="base">
              <a:spcBef>
                <a:spcPct val="0"/>
              </a:spcBef>
              <a:spcAft>
                <a:spcPct val="0"/>
              </a:spcAft>
              <a:defRPr sz="2000" b="1">
                <a:solidFill>
                  <a:schemeClr val="tx1"/>
                </a:solidFill>
                <a:latin typeface="Arial" charset="0"/>
              </a:defRPr>
            </a:lvl6pPr>
            <a:lvl7pPr marL="914400" algn="l" defTabSz="1017588" rtl="0" fontAlgn="base">
              <a:spcBef>
                <a:spcPct val="0"/>
              </a:spcBef>
              <a:spcAft>
                <a:spcPct val="0"/>
              </a:spcAft>
              <a:defRPr sz="2000" b="1">
                <a:solidFill>
                  <a:schemeClr val="tx1"/>
                </a:solidFill>
                <a:latin typeface="Arial" charset="0"/>
              </a:defRPr>
            </a:lvl7pPr>
            <a:lvl8pPr marL="1371600" algn="l" defTabSz="1017588" rtl="0" fontAlgn="base">
              <a:spcBef>
                <a:spcPct val="0"/>
              </a:spcBef>
              <a:spcAft>
                <a:spcPct val="0"/>
              </a:spcAft>
              <a:defRPr sz="2000" b="1">
                <a:solidFill>
                  <a:schemeClr val="tx1"/>
                </a:solidFill>
                <a:latin typeface="Arial" charset="0"/>
              </a:defRPr>
            </a:lvl8pPr>
            <a:lvl9pPr marL="1828800" algn="l" defTabSz="1017588" rtl="0" fontAlgn="base">
              <a:spcBef>
                <a:spcPct val="0"/>
              </a:spcBef>
              <a:spcAft>
                <a:spcPct val="0"/>
              </a:spcAft>
              <a:defRPr sz="2000" b="1">
                <a:solidFill>
                  <a:schemeClr val="tx1"/>
                </a:solidFill>
                <a:latin typeface="Arial" charset="0"/>
              </a:defRPr>
            </a:lvl9pPr>
          </a:lstStyle>
          <a:p>
            <a:endParaRPr lang="en-US" b="1" dirty="0">
              <a:solidFill>
                <a:prstClr val="black"/>
              </a:solidFill>
            </a:endParaRPr>
          </a:p>
          <a:p>
            <a:r>
              <a:rPr lang="en-US" sz="2500" b="1" dirty="0">
                <a:solidFill>
                  <a:prstClr val="black"/>
                </a:solidFill>
              </a:rPr>
              <a:t>A </a:t>
            </a:r>
            <a:r>
              <a:rPr lang="en-US" sz="2500" b="1" dirty="0" smtClean="0">
                <a:solidFill>
                  <a:prstClr val="black"/>
                </a:solidFill>
              </a:rPr>
              <a:t>Presentation </a:t>
            </a:r>
            <a:r>
              <a:rPr lang="en-US" sz="2500" b="1" dirty="0">
                <a:solidFill>
                  <a:prstClr val="black"/>
                </a:solidFill>
              </a:rPr>
              <a:t>t</a:t>
            </a:r>
            <a:r>
              <a:rPr lang="en-US" sz="2500" b="1" dirty="0" smtClean="0">
                <a:solidFill>
                  <a:prstClr val="black"/>
                </a:solidFill>
              </a:rPr>
              <a:t>o the CSAC Southern California Counties Regional Meeting</a:t>
            </a:r>
            <a:endParaRPr lang="en-US" sz="2500" b="1" dirty="0">
              <a:solidFill>
                <a:prstClr val="black"/>
              </a:solidFill>
            </a:endParaRPr>
          </a:p>
        </p:txBody>
      </p:sp>
      <p:sp>
        <p:nvSpPr>
          <p:cNvPr id="84" name="Footer Placeholder 20"/>
          <p:cNvSpPr>
            <a:spLocks noGrp="1"/>
          </p:cNvSpPr>
          <p:nvPr>
            <p:ph type="ftr" sz="quarter" idx="13"/>
          </p:nvPr>
        </p:nvSpPr>
        <p:spPr>
          <a:xfrm>
            <a:off x="457200" y="7225030"/>
            <a:ext cx="8686800" cy="228600"/>
          </a:xfrm>
        </p:spPr>
        <p:txBody>
          <a:bodyPr/>
          <a:lstStyle/>
          <a:p>
            <a:pPr>
              <a:defRPr/>
            </a:pPr>
            <a:r>
              <a:rPr lang="en-US" sz="800" dirty="0">
                <a:solidFill>
                  <a:prstClr val="black"/>
                </a:solidFill>
                <a:latin typeface="+mj-lt"/>
                <a:ea typeface="Verdana" panose="020B0604030504040204" pitchFamily="34" charset="0"/>
                <a:cs typeface="Verdana" panose="020B0604030504040204" pitchFamily="34" charset="0"/>
              </a:rPr>
              <a:t>Wells Fargo Asset Management is a trade name used by the asset management businesses of Wells Fargo &amp; Company. </a:t>
            </a:r>
          </a:p>
        </p:txBody>
      </p:sp>
      <p:sp>
        <p:nvSpPr>
          <p:cNvPr id="7" name="Subtitle 1"/>
          <p:cNvSpPr txBox="1">
            <a:spLocks/>
          </p:cNvSpPr>
          <p:nvPr/>
        </p:nvSpPr>
        <p:spPr>
          <a:xfrm>
            <a:off x="454345" y="2575560"/>
            <a:ext cx="8828089" cy="431800"/>
          </a:xfrm>
          <a:prstGeom prst="rect">
            <a:avLst/>
          </a:prstGeom>
        </p:spPr>
        <p:txBody>
          <a:bodyPr lIns="0" tIns="0" rIns="0" bIns="0" anchor="b"/>
          <a:lstStyle>
            <a:lvl1pPr marL="0" indent="0" algn="l" defTabSz="1018824" rtl="0" eaLnBrk="1" latinLnBrk="0" hangingPunct="1">
              <a:spcBef>
                <a:spcPct val="20000"/>
              </a:spcBef>
              <a:buFontTx/>
              <a:buNone/>
              <a:defRPr sz="1200" b="1" kern="1200">
                <a:solidFill>
                  <a:schemeClr val="tx1"/>
                </a:solidFill>
                <a:latin typeface="+mn-lt"/>
                <a:ea typeface="+mn-ea"/>
                <a:cs typeface="+mn-cs"/>
              </a:defRPr>
            </a:lvl1pPr>
            <a:lvl2pPr marL="287338" indent="-171450" algn="l" defTabSz="1018824" rtl="0" eaLnBrk="1" latinLnBrk="0" hangingPunct="1">
              <a:spcBef>
                <a:spcPts val="600"/>
              </a:spcBef>
              <a:buFont typeface="Wingdings" panose="05000000000000000000" pitchFamily="2" charset="2"/>
              <a:buChar char="§"/>
              <a:defRPr sz="1000" kern="1200">
                <a:solidFill>
                  <a:schemeClr val="tx1"/>
                </a:solidFill>
                <a:latin typeface="+mn-lt"/>
                <a:ea typeface="+mn-ea"/>
                <a:cs typeface="+mn-cs"/>
              </a:defRPr>
            </a:lvl2pPr>
            <a:lvl3pPr marL="404813" indent="-171450" algn="l" defTabSz="1018824" rtl="0" eaLnBrk="1" latinLnBrk="0" hangingPunct="1">
              <a:spcBef>
                <a:spcPts val="600"/>
              </a:spcBef>
              <a:buFont typeface="Wingdings" panose="05000000000000000000" pitchFamily="2" charset="2"/>
              <a:buChar char="§"/>
              <a:defRPr sz="1000" kern="1200">
                <a:solidFill>
                  <a:schemeClr val="tx1"/>
                </a:solidFill>
                <a:latin typeface="+mn-lt"/>
                <a:ea typeface="+mn-ea"/>
                <a:cs typeface="+mn-cs"/>
              </a:defRPr>
            </a:lvl3pPr>
            <a:lvl4pPr marL="512762" indent="-171450" algn="l" defTabSz="1018824" rtl="0" eaLnBrk="1" latinLnBrk="0" hangingPunct="1">
              <a:spcBef>
                <a:spcPts val="600"/>
              </a:spcBef>
              <a:buFont typeface="Wingdings" panose="05000000000000000000" pitchFamily="2" charset="2"/>
              <a:buChar char="§"/>
              <a:defRPr sz="1000" kern="1200">
                <a:solidFill>
                  <a:schemeClr val="tx1"/>
                </a:solidFill>
                <a:latin typeface="+mn-lt"/>
                <a:ea typeface="+mn-ea"/>
                <a:cs typeface="+mn-cs"/>
              </a:defRPr>
            </a:lvl4pPr>
            <a:lvl5pPr marL="744538" indent="-171450" algn="l" defTabSz="1018824" rtl="0" eaLnBrk="1" latinLnBrk="0" hangingPunct="1">
              <a:spcBef>
                <a:spcPts val="600"/>
              </a:spcBef>
              <a:buFont typeface="Wingdings" panose="05000000000000000000" pitchFamily="2" charset="2"/>
              <a:buChar char="§"/>
              <a:defRPr sz="10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fontAlgn="auto">
              <a:spcAft>
                <a:spcPts val="0"/>
              </a:spcAft>
              <a:defRPr/>
            </a:pPr>
            <a:r>
              <a:rPr lang="en-US" b="0" dirty="0" smtClean="0">
                <a:solidFill>
                  <a:srgbClr val="675B53"/>
                </a:solidFill>
                <a:ea typeface="Verdana" panose="020B0604030504040204" pitchFamily="34" charset="0"/>
                <a:cs typeface="Verdana" panose="020B0604030504040204" pitchFamily="34" charset="0"/>
              </a:rPr>
              <a:t>Wells Capital Management | September 2016</a:t>
            </a:r>
            <a:endParaRPr lang="en-US" b="0" dirty="0">
              <a:solidFill>
                <a:srgbClr val="675B53"/>
              </a:solidFill>
              <a:ea typeface="Verdana" panose="020B0604030504040204" pitchFamily="34" charset="0"/>
              <a:cs typeface="Verdana" panose="020B0604030504040204" pitchFamily="34" charset="0"/>
            </a:endParaRPr>
          </a:p>
        </p:txBody>
      </p:sp>
      <p:sp>
        <p:nvSpPr>
          <p:cNvPr id="2" name="Rectangle 1"/>
          <p:cNvSpPr/>
          <p:nvPr/>
        </p:nvSpPr>
        <p:spPr>
          <a:xfrm>
            <a:off x="363289" y="4213134"/>
            <a:ext cx="7019786" cy="1754284"/>
          </a:xfrm>
          <a:prstGeom prst="rect">
            <a:avLst/>
          </a:prstGeom>
        </p:spPr>
        <p:txBody>
          <a:bodyPr wrap="none" lIns="91398" tIns="45699" rIns="91398" bIns="45699">
            <a:spAutoFit/>
          </a:bodyPr>
          <a:lstStyle/>
          <a:p>
            <a:pPr defTabSz="1017157" fontAlgn="auto">
              <a:spcBef>
                <a:spcPts val="0"/>
              </a:spcBef>
              <a:spcAft>
                <a:spcPts val="0"/>
              </a:spcAft>
            </a:pPr>
            <a:r>
              <a:rPr lang="en-US" b="1" dirty="0">
                <a:solidFill>
                  <a:srgbClr val="675B53"/>
                </a:solidFill>
                <a:latin typeface="Verdana"/>
              </a:rPr>
              <a:t>The </a:t>
            </a:r>
            <a:r>
              <a:rPr lang="en-US" b="1" dirty="0" smtClean="0">
                <a:solidFill>
                  <a:srgbClr val="675B53"/>
                </a:solidFill>
                <a:latin typeface="Verdana"/>
              </a:rPr>
              <a:t>Economic </a:t>
            </a:r>
            <a:r>
              <a:rPr lang="en-US" b="1" dirty="0">
                <a:solidFill>
                  <a:srgbClr val="675B53"/>
                </a:solidFill>
                <a:latin typeface="Verdana"/>
              </a:rPr>
              <a:t>and </a:t>
            </a:r>
            <a:r>
              <a:rPr lang="en-US" b="1" dirty="0" smtClean="0">
                <a:solidFill>
                  <a:srgbClr val="675B53"/>
                </a:solidFill>
                <a:latin typeface="Verdana"/>
              </a:rPr>
              <a:t>Financial-Market Outlook </a:t>
            </a:r>
            <a:r>
              <a:rPr lang="en-US" b="1" dirty="0">
                <a:solidFill>
                  <a:srgbClr val="675B53"/>
                </a:solidFill>
                <a:latin typeface="Verdana"/>
              </a:rPr>
              <a:t>Through 2017:</a:t>
            </a:r>
          </a:p>
          <a:p>
            <a:pPr defTabSz="1017157" fontAlgn="auto">
              <a:spcBef>
                <a:spcPts val="0"/>
              </a:spcBef>
              <a:spcAft>
                <a:spcPts val="0"/>
              </a:spcAft>
            </a:pPr>
            <a:r>
              <a:rPr lang="en-US" i="1" dirty="0" smtClean="0">
                <a:solidFill>
                  <a:srgbClr val="675B53"/>
                </a:solidFill>
                <a:latin typeface="Verdana"/>
              </a:rPr>
              <a:t>A Slow Transition From The Post-”Meltdown” Economy</a:t>
            </a:r>
            <a:endParaRPr lang="en-US" i="1" dirty="0">
              <a:solidFill>
                <a:srgbClr val="675B53"/>
              </a:solidFill>
              <a:latin typeface="Verdana"/>
            </a:endParaRPr>
          </a:p>
          <a:p>
            <a:pPr defTabSz="1017157" fontAlgn="auto">
              <a:spcBef>
                <a:spcPts val="0"/>
              </a:spcBef>
              <a:spcAft>
                <a:spcPts val="0"/>
              </a:spcAft>
            </a:pPr>
            <a:endParaRPr lang="en-US" sz="1000" b="1" dirty="0" smtClean="0">
              <a:solidFill>
                <a:srgbClr val="675B53"/>
              </a:solidFill>
              <a:latin typeface="Verdana"/>
            </a:endParaRPr>
          </a:p>
          <a:p>
            <a:pPr defTabSz="1017157" fontAlgn="auto">
              <a:spcBef>
                <a:spcPts val="0"/>
              </a:spcBef>
              <a:spcAft>
                <a:spcPts val="0"/>
              </a:spcAft>
            </a:pPr>
            <a:endParaRPr lang="en-US" sz="1000" b="1" dirty="0">
              <a:solidFill>
                <a:srgbClr val="675B53"/>
              </a:solidFill>
              <a:latin typeface="Verdana"/>
            </a:endParaRPr>
          </a:p>
          <a:p>
            <a:pPr defTabSz="1017157" fontAlgn="auto">
              <a:spcBef>
                <a:spcPts val="0"/>
              </a:spcBef>
              <a:spcAft>
                <a:spcPts val="0"/>
              </a:spcAft>
            </a:pPr>
            <a:r>
              <a:rPr lang="en-US" sz="1200" dirty="0">
                <a:solidFill>
                  <a:srgbClr val="675B53"/>
                </a:solidFill>
                <a:latin typeface="Verdana"/>
              </a:rPr>
              <a:t>Gary Schlossberg, </a:t>
            </a:r>
            <a:r>
              <a:rPr lang="en-US" sz="1200" i="1" dirty="0">
                <a:solidFill>
                  <a:srgbClr val="675B53"/>
                </a:solidFill>
                <a:latin typeface="Verdana"/>
              </a:rPr>
              <a:t>Senior Economist </a:t>
            </a:r>
            <a:endParaRPr lang="en-US" sz="1200" dirty="0">
              <a:solidFill>
                <a:srgbClr val="675B53"/>
              </a:solidFill>
              <a:latin typeface="Verdana"/>
            </a:endParaRPr>
          </a:p>
          <a:p>
            <a:pPr defTabSz="1017157" fontAlgn="auto">
              <a:spcBef>
                <a:spcPts val="0"/>
              </a:spcBef>
              <a:spcAft>
                <a:spcPts val="0"/>
              </a:spcAft>
            </a:pPr>
            <a:endParaRPr lang="en-US" sz="1000" dirty="0" smtClean="0">
              <a:solidFill>
                <a:srgbClr val="675B53"/>
              </a:solidFill>
              <a:latin typeface="Verdana"/>
            </a:endParaRPr>
          </a:p>
          <a:p>
            <a:pPr defTabSz="1017157" fontAlgn="auto">
              <a:spcBef>
                <a:spcPts val="0"/>
              </a:spcBef>
              <a:spcAft>
                <a:spcPts val="0"/>
              </a:spcAft>
            </a:pPr>
            <a:endParaRPr lang="en-US" sz="1000" dirty="0" smtClean="0">
              <a:solidFill>
                <a:srgbClr val="675B53"/>
              </a:solidFill>
              <a:latin typeface="Verdana"/>
            </a:endParaRPr>
          </a:p>
          <a:p>
            <a:pPr defTabSz="1017157" fontAlgn="auto">
              <a:spcBef>
                <a:spcPts val="0"/>
              </a:spcBef>
              <a:spcAft>
                <a:spcPts val="0"/>
              </a:spcAft>
            </a:pPr>
            <a:r>
              <a:rPr lang="en-US" sz="1100" dirty="0" smtClean="0">
                <a:solidFill>
                  <a:srgbClr val="675B53"/>
                </a:solidFill>
                <a:latin typeface="Verdana"/>
              </a:rPr>
              <a:t>Irvine, </a:t>
            </a:r>
            <a:r>
              <a:rPr lang="en-US" sz="1100" dirty="0">
                <a:solidFill>
                  <a:srgbClr val="675B53"/>
                </a:solidFill>
                <a:latin typeface="Verdana"/>
              </a:rPr>
              <a:t>California </a:t>
            </a:r>
            <a:endParaRPr lang="en-US" sz="1100" dirty="0" smtClean="0">
              <a:solidFill>
                <a:srgbClr val="675B53"/>
              </a:solidFill>
              <a:latin typeface="Verdana"/>
            </a:endParaRPr>
          </a:p>
          <a:p>
            <a:pPr defTabSz="1017157" fontAlgn="auto">
              <a:spcBef>
                <a:spcPts val="0"/>
              </a:spcBef>
              <a:spcAft>
                <a:spcPts val="0"/>
              </a:spcAft>
            </a:pPr>
            <a:endParaRPr lang="en-US" sz="200" dirty="0" smtClean="0">
              <a:solidFill>
                <a:srgbClr val="675B53"/>
              </a:solidFill>
              <a:latin typeface="Verdana"/>
            </a:endParaRPr>
          </a:p>
          <a:p>
            <a:pPr defTabSz="1017157" fontAlgn="auto">
              <a:spcBef>
                <a:spcPts val="0"/>
              </a:spcBef>
              <a:spcAft>
                <a:spcPts val="0"/>
              </a:spcAft>
            </a:pPr>
            <a:r>
              <a:rPr lang="en-US" sz="1100" dirty="0" smtClean="0">
                <a:solidFill>
                  <a:srgbClr val="675B53"/>
                </a:solidFill>
                <a:latin typeface="Verdana"/>
              </a:rPr>
              <a:t>September 22, 2016</a:t>
            </a:r>
          </a:p>
        </p:txBody>
      </p:sp>
    </p:spTree>
    <p:extLst>
      <p:ext uri="{BB962C8B-B14F-4D97-AF65-F5344CB8AC3E}">
        <p14:creationId xmlns:p14="http://schemas.microsoft.com/office/powerpoint/2010/main" val="178529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72720"/>
            <a:ext cx="10058400" cy="863600"/>
          </a:xfrm>
        </p:spPr>
        <p:txBody>
          <a:bodyPr/>
          <a:lstStyle/>
          <a:p>
            <a:pPr algn="ctr" eaLnBrk="1" hangingPunct="1"/>
            <a:r>
              <a:rPr lang="en-US" altLang="en-US" sz="3300" dirty="0">
                <a:solidFill>
                  <a:schemeClr val="accent2"/>
                </a:solidFill>
              </a:rPr>
              <a:t/>
            </a:r>
            <a:br>
              <a:rPr lang="en-US" altLang="en-US" sz="3300" dirty="0">
                <a:solidFill>
                  <a:schemeClr val="accent2"/>
                </a:solidFill>
              </a:rPr>
            </a:br>
            <a:r>
              <a:rPr lang="en-US" altLang="en-US" sz="2500" dirty="0"/>
              <a:t>A “NEW NORMAL” FOR THE U.S. ECONOMY?</a:t>
            </a:r>
            <a:endParaRPr lang="en-US" altLang="en-US" sz="2500" dirty="0">
              <a:cs typeface="Times New Roman" pitchFamily="18" charset="0"/>
            </a:endParaRPr>
          </a:p>
        </p:txBody>
      </p:sp>
      <p:sp>
        <p:nvSpPr>
          <p:cNvPr id="14339" name="Text Box 3"/>
          <p:cNvSpPr txBox="1">
            <a:spLocks noChangeArrowheads="1"/>
          </p:cNvSpPr>
          <p:nvPr/>
        </p:nvSpPr>
        <p:spPr bwMode="auto">
          <a:xfrm>
            <a:off x="167640" y="1640840"/>
            <a:ext cx="989076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1600"/>
          </a:p>
        </p:txBody>
      </p:sp>
      <p:sp>
        <p:nvSpPr>
          <p:cNvPr id="14340" name="Text Box 4"/>
          <p:cNvSpPr txBox="1">
            <a:spLocks noChangeArrowheads="1"/>
          </p:cNvSpPr>
          <p:nvPr/>
        </p:nvSpPr>
        <p:spPr bwMode="auto">
          <a:xfrm>
            <a:off x="251460" y="1640840"/>
            <a:ext cx="980694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1600"/>
          </a:p>
        </p:txBody>
      </p:sp>
      <p:sp>
        <p:nvSpPr>
          <p:cNvPr id="14341" name="Text Box 5"/>
          <p:cNvSpPr txBox="1">
            <a:spLocks noChangeArrowheads="1"/>
          </p:cNvSpPr>
          <p:nvPr/>
        </p:nvSpPr>
        <p:spPr bwMode="auto">
          <a:xfrm>
            <a:off x="125730" y="690880"/>
            <a:ext cx="9974580" cy="47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ts val="7242"/>
              </a:lnSpc>
              <a:spcBef>
                <a:spcPct val="0"/>
              </a:spcBef>
            </a:pPr>
            <a:r>
              <a:rPr lang="en-US" altLang="en-US" sz="2200" b="1" dirty="0">
                <a:solidFill>
                  <a:srgbClr val="0033CC"/>
                </a:solidFill>
              </a:rPr>
              <a:t> </a:t>
            </a:r>
            <a:r>
              <a:rPr lang="en-US" altLang="en-US" sz="2000" dirty="0">
                <a:latin typeface="+mn-lt"/>
                <a:ea typeface="Verdana" panose="020B0604030504040204" pitchFamily="34" charset="0"/>
                <a:cs typeface="Verdana" panose="020B0604030504040204" pitchFamily="34" charset="0"/>
              </a:rPr>
              <a:t>Lingering Fall-Out From The 2008-09 Financial “Meltdown</a:t>
            </a:r>
            <a:r>
              <a:rPr lang="en-US" altLang="en-US" sz="2000" dirty="0" smtClean="0">
                <a:latin typeface="+mn-lt"/>
                <a:ea typeface="Verdana" panose="020B0604030504040204" pitchFamily="34" charset="0"/>
                <a:cs typeface="Verdana" panose="020B0604030504040204" pitchFamily="34" charset="0"/>
              </a:rPr>
              <a:t>”</a:t>
            </a:r>
          </a:p>
          <a:p>
            <a:pPr eaLnBrk="1" hangingPunct="1">
              <a:lnSpc>
                <a:spcPts val="7242"/>
              </a:lnSpc>
              <a:spcBef>
                <a:spcPct val="0"/>
              </a:spcBef>
            </a:pPr>
            <a:r>
              <a:rPr lang="en-US" altLang="en-US" sz="2000" dirty="0">
                <a:latin typeface="+mn-lt"/>
                <a:ea typeface="Verdana" panose="020B0604030504040204" pitchFamily="34" charset="0"/>
                <a:cs typeface="Verdana" panose="020B0604030504040204" pitchFamily="34" charset="0"/>
              </a:rPr>
              <a:t> </a:t>
            </a:r>
            <a:r>
              <a:rPr lang="en-US" altLang="en-US" sz="2000" dirty="0" smtClean="0">
                <a:latin typeface="+mn-lt"/>
                <a:ea typeface="Verdana" panose="020B0604030504040204" pitchFamily="34" charset="0"/>
                <a:cs typeface="Verdana" panose="020B0604030504040204" pitchFamily="34" charset="0"/>
              </a:rPr>
              <a:t>Policy-Related Distortions In The Financial Market</a:t>
            </a:r>
          </a:p>
          <a:p>
            <a:pPr eaLnBrk="1" hangingPunct="1">
              <a:lnSpc>
                <a:spcPts val="7242"/>
              </a:lnSpc>
              <a:spcBef>
                <a:spcPct val="0"/>
              </a:spcBef>
            </a:pPr>
            <a:r>
              <a:rPr lang="en-US" altLang="en-US" sz="2000" dirty="0">
                <a:latin typeface="+mn-lt"/>
                <a:ea typeface="Verdana" panose="020B0604030504040204" pitchFamily="34" charset="0"/>
                <a:cs typeface="Verdana" panose="020B0604030504040204" pitchFamily="34" charset="0"/>
              </a:rPr>
              <a:t> </a:t>
            </a:r>
            <a:r>
              <a:rPr lang="en-US" altLang="en-US" sz="2000" dirty="0">
                <a:latin typeface="Verdana" panose="020B0604030504040204" pitchFamily="34" charset="0"/>
                <a:ea typeface="Verdana" panose="020B0604030504040204" pitchFamily="34" charset="0"/>
                <a:cs typeface="Verdana" panose="020B0604030504040204" pitchFamily="34" charset="0"/>
              </a:rPr>
              <a:t>The Great Productivity Puzzle</a:t>
            </a:r>
          </a:p>
          <a:p>
            <a:pPr eaLnBrk="1" hangingPunct="1">
              <a:lnSpc>
                <a:spcPts val="7242"/>
              </a:lnSpc>
              <a:spcBef>
                <a:spcPct val="0"/>
              </a:spcBef>
            </a:pPr>
            <a:r>
              <a:rPr lang="en-US" altLang="en-US" sz="2000" dirty="0" smtClean="0">
                <a:latin typeface="+mn-lt"/>
                <a:ea typeface="Verdana" panose="020B0604030504040204" pitchFamily="34" charset="0"/>
                <a:cs typeface="Verdana" panose="020B0604030504040204" pitchFamily="34" charset="0"/>
              </a:rPr>
              <a:t> An </a:t>
            </a:r>
            <a:r>
              <a:rPr lang="en-US" altLang="en-US" sz="2000" dirty="0">
                <a:latin typeface="+mn-lt"/>
                <a:ea typeface="Verdana" panose="020B0604030504040204" pitchFamily="34" charset="0"/>
                <a:cs typeface="Verdana" panose="020B0604030504040204" pitchFamily="34" charset="0"/>
              </a:rPr>
              <a:t>Aging, Slower-Growing Workforce</a:t>
            </a:r>
          </a:p>
          <a:p>
            <a:pPr eaLnBrk="1" hangingPunct="1">
              <a:lnSpc>
                <a:spcPts val="7242"/>
              </a:lnSpc>
              <a:spcBef>
                <a:spcPct val="0"/>
              </a:spcBef>
            </a:pPr>
            <a:r>
              <a:rPr lang="en-US" altLang="en-US" sz="2000" dirty="0">
                <a:latin typeface="+mn-lt"/>
                <a:ea typeface="Verdana" panose="020B0604030504040204" pitchFamily="34" charset="0"/>
                <a:cs typeface="Verdana" panose="020B0604030504040204" pitchFamily="34" charset="0"/>
              </a:rPr>
              <a:t> A Jobs Mismatch Between Skilled And Less Skilled </a:t>
            </a:r>
            <a:r>
              <a:rPr lang="en-US" altLang="en-US" sz="2000" dirty="0" smtClean="0">
                <a:latin typeface="+mn-lt"/>
                <a:ea typeface="Verdana" panose="020B0604030504040204" pitchFamily="34" charset="0"/>
                <a:cs typeface="Verdana" panose="020B0604030504040204" pitchFamily="34" charset="0"/>
              </a:rPr>
              <a:t>Workers</a:t>
            </a:r>
            <a:endParaRPr lang="en-US" altLang="en-US" sz="2000" dirty="0">
              <a:latin typeface="+mn-lt"/>
              <a:ea typeface="Verdana" panose="020B0604030504040204" pitchFamily="34" charset="0"/>
              <a:cs typeface="Verdana" panose="020B0604030504040204" pitchFamily="34" charset="0"/>
            </a:endParaRPr>
          </a:p>
        </p:txBody>
      </p:sp>
      <p:sp>
        <p:nvSpPr>
          <p:cNvPr id="14342" name="Slide Number Placeholder 3"/>
          <p:cNvSpPr>
            <a:spLocks noGrp="1"/>
          </p:cNvSpPr>
          <p:nvPr>
            <p:ph type="sldNum" sz="quarter" idx="4294967295"/>
          </p:nvPr>
        </p:nvSpPr>
        <p:spPr>
          <a:xfrm>
            <a:off x="0" y="0"/>
            <a:ext cx="1005840" cy="431800"/>
          </a:xfrm>
          <a:prstGeom prst="rect">
            <a:avLst/>
          </a:prstGeom>
          <a:noFill/>
        </p:spPr>
        <p:txBody>
          <a:bodyPr lIns="101882" tIns="50941" rIns="101882" bIns="50941"/>
          <a:lstStyle>
            <a:lvl1pPr eaLnBrk="0" hangingPunct="0">
              <a:spcBef>
                <a:spcPct val="20000"/>
              </a:spcBef>
              <a:buChar char="•"/>
              <a:defRPr sz="3600">
                <a:solidFill>
                  <a:schemeClr val="tx1"/>
                </a:solidFill>
                <a:latin typeface="Times New Roman" pitchFamily="18" charset="0"/>
              </a:defRPr>
            </a:lvl1pPr>
            <a:lvl2pPr marL="827795" indent="-318383" eaLnBrk="0" hangingPunct="0">
              <a:spcBef>
                <a:spcPct val="20000"/>
              </a:spcBef>
              <a:buChar char="–"/>
              <a:defRPr sz="3100">
                <a:solidFill>
                  <a:schemeClr val="tx1"/>
                </a:solidFill>
                <a:latin typeface="Times New Roman" pitchFamily="18" charset="0"/>
              </a:defRPr>
            </a:lvl2pPr>
            <a:lvl3pPr marL="1273531" indent="-254706" eaLnBrk="0" hangingPunct="0">
              <a:spcBef>
                <a:spcPct val="20000"/>
              </a:spcBef>
              <a:buChar char="•"/>
              <a:defRPr sz="2700">
                <a:solidFill>
                  <a:schemeClr val="tx1"/>
                </a:solidFill>
                <a:latin typeface="Times New Roman" pitchFamily="18" charset="0"/>
              </a:defRPr>
            </a:lvl3pPr>
            <a:lvl4pPr marL="1782943" indent="-254706" eaLnBrk="0" hangingPunct="0">
              <a:spcBef>
                <a:spcPct val="20000"/>
              </a:spcBef>
              <a:buChar char="–"/>
              <a:defRPr sz="2200">
                <a:solidFill>
                  <a:schemeClr val="tx1"/>
                </a:solidFill>
                <a:latin typeface="Times New Roman" pitchFamily="18" charset="0"/>
              </a:defRPr>
            </a:lvl4pPr>
            <a:lvl5pPr marL="2292355" indent="-254706" eaLnBrk="0" hangingPunct="0">
              <a:spcBef>
                <a:spcPct val="20000"/>
              </a:spcBef>
              <a:buChar char="»"/>
              <a:defRPr sz="2200">
                <a:solidFill>
                  <a:schemeClr val="tx1"/>
                </a:solidFill>
                <a:latin typeface="Times New Roman" pitchFamily="18" charset="0"/>
              </a:defRPr>
            </a:lvl5pPr>
            <a:lvl6pPr marL="2801767" indent="-254706" eaLnBrk="0" fontAlgn="base" hangingPunct="0">
              <a:spcBef>
                <a:spcPct val="20000"/>
              </a:spcBef>
              <a:spcAft>
                <a:spcPct val="0"/>
              </a:spcAft>
              <a:buChar char="»"/>
              <a:defRPr sz="2200">
                <a:solidFill>
                  <a:schemeClr val="tx1"/>
                </a:solidFill>
                <a:latin typeface="Times New Roman" pitchFamily="18" charset="0"/>
              </a:defRPr>
            </a:lvl6pPr>
            <a:lvl7pPr marL="3311180" indent="-254706" eaLnBrk="0" fontAlgn="base" hangingPunct="0">
              <a:spcBef>
                <a:spcPct val="20000"/>
              </a:spcBef>
              <a:spcAft>
                <a:spcPct val="0"/>
              </a:spcAft>
              <a:buChar char="»"/>
              <a:defRPr sz="2200">
                <a:solidFill>
                  <a:schemeClr val="tx1"/>
                </a:solidFill>
                <a:latin typeface="Times New Roman" pitchFamily="18" charset="0"/>
              </a:defRPr>
            </a:lvl7pPr>
            <a:lvl8pPr marL="3820592" indent="-254706" eaLnBrk="0" fontAlgn="base" hangingPunct="0">
              <a:spcBef>
                <a:spcPct val="20000"/>
              </a:spcBef>
              <a:spcAft>
                <a:spcPct val="0"/>
              </a:spcAft>
              <a:buChar char="»"/>
              <a:defRPr sz="2200">
                <a:solidFill>
                  <a:schemeClr val="tx1"/>
                </a:solidFill>
                <a:latin typeface="Times New Roman" pitchFamily="18" charset="0"/>
              </a:defRPr>
            </a:lvl8pPr>
            <a:lvl9pPr marL="4330004" indent="-254706" eaLnBrk="0" fontAlgn="base" hangingPunct="0">
              <a:spcBef>
                <a:spcPct val="20000"/>
              </a:spcBef>
              <a:spcAft>
                <a:spcPct val="0"/>
              </a:spcAft>
              <a:buChar char="»"/>
              <a:defRPr sz="2200">
                <a:solidFill>
                  <a:schemeClr val="tx1"/>
                </a:solidFill>
                <a:latin typeface="Times New Roman" pitchFamily="18" charset="0"/>
              </a:defRPr>
            </a:lvl9pPr>
          </a:lstStyle>
          <a:p>
            <a:pPr eaLnBrk="1" hangingPunct="1">
              <a:spcBef>
                <a:spcPct val="0"/>
              </a:spcBef>
              <a:buFontTx/>
              <a:buNone/>
            </a:pPr>
            <a:fld id="{0ECEF9E8-89BE-470C-9686-77B788142A8C}" type="slidenum">
              <a:rPr lang="en-US" altLang="en-US" sz="1600"/>
              <a:pPr eaLnBrk="1" hangingPunct="1">
                <a:spcBef>
                  <a:spcPct val="0"/>
                </a:spcBef>
                <a:buFontTx/>
                <a:buNone/>
              </a:pPr>
              <a:t>10</a:t>
            </a:fld>
            <a:endParaRPr lang="en-US" altLang="en-US" sz="1600"/>
          </a:p>
        </p:txBody>
      </p:sp>
    </p:spTree>
    <p:extLst>
      <p:ext uri="{BB962C8B-B14F-4D97-AF65-F5344CB8AC3E}">
        <p14:creationId xmlns:p14="http://schemas.microsoft.com/office/powerpoint/2010/main" val="784525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600" y="169277"/>
            <a:ext cx="9067800" cy="7082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549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152400"/>
            <a:ext cx="10058400" cy="777240"/>
          </a:xfrm>
        </p:spPr>
        <p:txBody>
          <a:bodyPr>
            <a:normAutofit fontScale="90000"/>
          </a:bodyPr>
          <a:lstStyle/>
          <a:p>
            <a:pPr algn="ctr">
              <a:defRPr/>
            </a:pPr>
            <a:r>
              <a:rPr lang="en-US" sz="4000" dirty="0">
                <a:solidFill>
                  <a:schemeClr val="accent2"/>
                </a:solidFill>
              </a:rPr>
              <a:t/>
            </a:r>
            <a:br>
              <a:rPr lang="en-US" sz="4000" dirty="0">
                <a:solidFill>
                  <a:schemeClr val="accent2"/>
                </a:solidFill>
              </a:rPr>
            </a:br>
            <a:r>
              <a:rPr lang="en-US" sz="2800" dirty="0"/>
              <a:t>A FEW SUPPORTS IN THE STRUGGLE </a:t>
            </a:r>
            <a:br>
              <a:rPr lang="en-US" sz="2800" dirty="0"/>
            </a:br>
            <a:r>
              <a:rPr lang="en-US" sz="2800" dirty="0" smtClean="0"/>
              <a:t>FOR MORE SATISFACTORY GROWTH</a:t>
            </a:r>
            <a:endParaRPr lang="en-US" sz="2800" dirty="0">
              <a:cs typeface="Times New Roman" pitchFamily="18" charset="0"/>
            </a:endParaRPr>
          </a:p>
        </p:txBody>
      </p:sp>
      <p:sp>
        <p:nvSpPr>
          <p:cNvPr id="25603" name="Text Box 3"/>
          <p:cNvSpPr txBox="1">
            <a:spLocks noChangeArrowheads="1"/>
          </p:cNvSpPr>
          <p:nvPr/>
        </p:nvSpPr>
        <p:spPr bwMode="auto">
          <a:xfrm>
            <a:off x="167640" y="1640840"/>
            <a:ext cx="989076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1600" dirty="0"/>
          </a:p>
        </p:txBody>
      </p:sp>
      <p:sp>
        <p:nvSpPr>
          <p:cNvPr id="25604" name="Text Box 4"/>
          <p:cNvSpPr txBox="1">
            <a:spLocks noChangeArrowheads="1"/>
          </p:cNvSpPr>
          <p:nvPr/>
        </p:nvSpPr>
        <p:spPr bwMode="auto">
          <a:xfrm>
            <a:off x="251460" y="1640840"/>
            <a:ext cx="980694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1600" dirty="0"/>
          </a:p>
        </p:txBody>
      </p:sp>
      <p:sp>
        <p:nvSpPr>
          <p:cNvPr id="36869" name="Text Box 5"/>
          <p:cNvSpPr txBox="1">
            <a:spLocks noChangeArrowheads="1"/>
          </p:cNvSpPr>
          <p:nvPr/>
        </p:nvSpPr>
        <p:spPr bwMode="auto">
          <a:xfrm>
            <a:off x="251460" y="1036320"/>
            <a:ext cx="9639300" cy="947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p>
            <a:pPr>
              <a:lnSpc>
                <a:spcPts val="5000"/>
              </a:lnSpc>
              <a:buFont typeface="Arial" pitchFamily="34" charset="0"/>
              <a:buChar char="•"/>
              <a:defRPr/>
            </a:pPr>
            <a:r>
              <a:rPr lang="en-US" sz="2000" dirty="0" smtClean="0">
                <a:latin typeface="+mn-lt"/>
                <a:ea typeface="Verdana" panose="020B0604030504040204" pitchFamily="34" charset="0"/>
                <a:cs typeface="Verdana" panose="020B0604030504040204" pitchFamily="34" charset="0"/>
              </a:rPr>
              <a:t> Demographically Driven Market Opportunities</a:t>
            </a:r>
            <a:endParaRPr lang="en-US" sz="2000" dirty="0">
              <a:latin typeface="+mn-lt"/>
              <a:ea typeface="Verdana" panose="020B0604030504040204" pitchFamily="34" charset="0"/>
              <a:cs typeface="Verdana" panose="020B0604030504040204" pitchFamily="34" charset="0"/>
            </a:endParaRPr>
          </a:p>
          <a:p>
            <a:pPr>
              <a:lnSpc>
                <a:spcPts val="5000"/>
              </a:lnSpc>
              <a:buFont typeface="Arial" pitchFamily="34" charset="0"/>
              <a:buChar char="•"/>
              <a:defRPr/>
            </a:pPr>
            <a:r>
              <a:rPr lang="en-US" sz="2000" dirty="0">
                <a:latin typeface="+mn-lt"/>
                <a:ea typeface="Verdana" panose="020B0604030504040204" pitchFamily="34" charset="0"/>
                <a:cs typeface="Verdana" panose="020B0604030504040204" pitchFamily="34" charset="0"/>
              </a:rPr>
              <a:t> Infrastructure Upgrades At Home, Expansion Abroad</a:t>
            </a:r>
          </a:p>
          <a:p>
            <a:pPr>
              <a:lnSpc>
                <a:spcPts val="5000"/>
              </a:lnSpc>
              <a:buFont typeface="Arial" pitchFamily="34" charset="0"/>
              <a:buChar char="•"/>
              <a:defRPr/>
            </a:pPr>
            <a:r>
              <a:rPr lang="en-US" sz="2000" dirty="0">
                <a:latin typeface="+mn-lt"/>
                <a:ea typeface="Verdana" panose="020B0604030504040204" pitchFamily="34" charset="0"/>
                <a:cs typeface="Verdana" panose="020B0604030504040204" pitchFamily="34" charset="0"/>
              </a:rPr>
              <a:t> Commercializing, Integrating Technological Innovations</a:t>
            </a:r>
          </a:p>
          <a:p>
            <a:pPr>
              <a:lnSpc>
                <a:spcPts val="3343"/>
              </a:lnSpc>
              <a:defRPr/>
            </a:pPr>
            <a:r>
              <a:rPr lang="en-US" sz="2000" dirty="0">
                <a:latin typeface="+mn-lt"/>
                <a:ea typeface="Verdana" panose="020B0604030504040204" pitchFamily="34" charset="0"/>
                <a:cs typeface="Verdana" panose="020B0604030504040204" pitchFamily="34" charset="0"/>
              </a:rPr>
              <a:t>    </a:t>
            </a:r>
            <a:r>
              <a:rPr lang="en-US" sz="2000" i="1" dirty="0">
                <a:latin typeface="+mn-lt"/>
                <a:ea typeface="Verdana" panose="020B0604030504040204" pitchFamily="34" charset="0"/>
                <a:cs typeface="Verdana" panose="020B0604030504040204" pitchFamily="34" charset="0"/>
              </a:rPr>
              <a:t>--A New Manufacturing Renaissance?</a:t>
            </a:r>
          </a:p>
          <a:p>
            <a:pPr>
              <a:lnSpc>
                <a:spcPts val="5000"/>
              </a:lnSpc>
              <a:buFont typeface="Arial" pitchFamily="34" charset="0"/>
              <a:buChar char="•"/>
              <a:defRPr/>
            </a:pPr>
            <a:r>
              <a:rPr lang="en-US" sz="2000" dirty="0">
                <a:latin typeface="+mn-lt"/>
                <a:ea typeface="Verdana" panose="020B0604030504040204" pitchFamily="34" charset="0"/>
                <a:cs typeface="Verdana" panose="020B0604030504040204" pitchFamily="34" charset="0"/>
              </a:rPr>
              <a:t> Well-Positioned In A Highly Competitive Global Economy</a:t>
            </a:r>
          </a:p>
          <a:p>
            <a:pPr>
              <a:lnSpc>
                <a:spcPts val="3343"/>
              </a:lnSpc>
              <a:defRPr/>
            </a:pPr>
            <a:r>
              <a:rPr lang="en-US" sz="2000" i="1" dirty="0">
                <a:latin typeface="+mn-lt"/>
                <a:ea typeface="Verdana" panose="020B0604030504040204" pitchFamily="34" charset="0"/>
                <a:cs typeface="Verdana" panose="020B0604030504040204" pitchFamily="34" charset="0"/>
              </a:rPr>
              <a:t>    --U.S. Entrepreneurial, Innovative Strengths</a:t>
            </a:r>
          </a:p>
          <a:p>
            <a:pPr>
              <a:lnSpc>
                <a:spcPts val="3343"/>
              </a:lnSpc>
              <a:defRPr/>
            </a:pPr>
            <a:r>
              <a:rPr lang="en-US" sz="2000" i="1" dirty="0">
                <a:latin typeface="+mn-lt"/>
                <a:ea typeface="Verdana" panose="020B0604030504040204" pitchFamily="34" charset="0"/>
                <a:cs typeface="Verdana" panose="020B0604030504040204" pitchFamily="34" charset="0"/>
              </a:rPr>
              <a:t>    --Demonstrated Cost-Cutting, Efficiency-Raising Ability</a:t>
            </a:r>
          </a:p>
          <a:p>
            <a:pPr>
              <a:lnSpc>
                <a:spcPts val="6128"/>
              </a:lnSpc>
              <a:buFont typeface="Arial" panose="020B0604020202020204" pitchFamily="34" charset="0"/>
              <a:buChar char="•"/>
              <a:defRPr/>
            </a:pPr>
            <a:r>
              <a:rPr lang="en-US" sz="2000" dirty="0">
                <a:latin typeface="+mn-lt"/>
                <a:ea typeface="Verdana" panose="020B0604030504040204" pitchFamily="34" charset="0"/>
                <a:cs typeface="Verdana" panose="020B0604030504040204" pitchFamily="34" charset="0"/>
              </a:rPr>
              <a:t> Emerging-Market Opportunities</a:t>
            </a:r>
          </a:p>
          <a:p>
            <a:pPr>
              <a:lnSpc>
                <a:spcPts val="3343"/>
              </a:lnSpc>
              <a:defRPr/>
            </a:pPr>
            <a:r>
              <a:rPr lang="en-US" sz="2000" dirty="0">
                <a:latin typeface="+mn-lt"/>
                <a:ea typeface="Verdana" panose="020B0604030504040204" pitchFamily="34" charset="0"/>
                <a:cs typeface="Verdana" panose="020B0604030504040204" pitchFamily="34" charset="0"/>
              </a:rPr>
              <a:t>     </a:t>
            </a:r>
            <a:r>
              <a:rPr lang="en-US" sz="2000" i="1" dirty="0">
                <a:latin typeface="+mn-lt"/>
                <a:ea typeface="Verdana" panose="020B0604030504040204" pitchFamily="34" charset="0"/>
                <a:cs typeface="Verdana" panose="020B0604030504040204" pitchFamily="34" charset="0"/>
              </a:rPr>
              <a:t>--Middle-Class Growth, Urbanization, Human Capital </a:t>
            </a:r>
            <a:r>
              <a:rPr lang="en-US" sz="2000" i="1" dirty="0" smtClean="0">
                <a:latin typeface="+mn-lt"/>
                <a:ea typeface="Verdana" panose="020B0604030504040204" pitchFamily="34" charset="0"/>
                <a:cs typeface="Verdana" panose="020B0604030504040204" pitchFamily="34" charset="0"/>
              </a:rPr>
              <a:t>Development</a:t>
            </a:r>
          </a:p>
          <a:p>
            <a:pPr>
              <a:lnSpc>
                <a:spcPts val="5900"/>
              </a:lnSpc>
              <a:buFont typeface="Arial" panose="020B0604020202020204" pitchFamily="34" charset="0"/>
              <a:buChar char="•"/>
              <a:defRPr/>
            </a:pPr>
            <a:r>
              <a:rPr lang="en-US" sz="2000" dirty="0" smtClean="0">
                <a:latin typeface="+mn-lt"/>
                <a:ea typeface="Verdana" panose="020B0604030504040204" pitchFamily="34" charset="0"/>
                <a:cs typeface="Verdana" panose="020B0604030504040204" pitchFamily="34" charset="0"/>
              </a:rPr>
              <a:t> Tilting Toward More Growth-Oriented Tax And Regulatory Policies</a:t>
            </a:r>
            <a:endParaRPr lang="en-US" sz="2000" dirty="0">
              <a:latin typeface="+mn-lt"/>
              <a:ea typeface="Verdana" panose="020B0604030504040204" pitchFamily="34" charset="0"/>
              <a:cs typeface="Verdana" panose="020B0604030504040204" pitchFamily="34" charset="0"/>
            </a:endParaRPr>
          </a:p>
          <a:p>
            <a:pPr>
              <a:lnSpc>
                <a:spcPts val="7242"/>
              </a:lnSpc>
              <a:defRPr/>
            </a:pPr>
            <a:r>
              <a:rPr lang="en-US" sz="2000" dirty="0">
                <a:latin typeface="+mn-lt"/>
                <a:ea typeface="Verdana" panose="020B0604030504040204" pitchFamily="34" charset="0"/>
                <a:cs typeface="Verdana" panose="020B0604030504040204" pitchFamily="34" charset="0"/>
              </a:rPr>
              <a:t> </a:t>
            </a:r>
          </a:p>
          <a:p>
            <a:pPr marL="203765">
              <a:defRPr/>
            </a:pPr>
            <a:endParaRPr lang="en-US" sz="2800" b="1" dirty="0">
              <a:solidFill>
                <a:srgbClr val="0033CC"/>
              </a:solidFill>
            </a:endParaRPr>
          </a:p>
          <a:p>
            <a:pPr>
              <a:lnSpc>
                <a:spcPct val="150000"/>
              </a:lnSpc>
              <a:defRPr/>
            </a:pPr>
            <a:r>
              <a:rPr lang="en-US" sz="2800" b="1" dirty="0">
                <a:solidFill>
                  <a:srgbClr val="0033CC"/>
                </a:solidFill>
              </a:rPr>
              <a:t> </a:t>
            </a:r>
            <a:r>
              <a:rPr lang="en-US" sz="2800" b="1" i="1" dirty="0">
                <a:solidFill>
                  <a:srgbClr val="0033CC"/>
                </a:solidFill>
              </a:rPr>
              <a:t> </a:t>
            </a:r>
          </a:p>
          <a:p>
            <a:pPr>
              <a:lnSpc>
                <a:spcPct val="250000"/>
              </a:lnSpc>
              <a:defRPr/>
            </a:pPr>
            <a:endParaRPr lang="en-US" sz="2500" b="1" dirty="0">
              <a:solidFill>
                <a:schemeClr val="accent2"/>
              </a:solidFill>
            </a:endParaRPr>
          </a:p>
          <a:p>
            <a:pPr>
              <a:lnSpc>
                <a:spcPct val="160000"/>
              </a:lnSpc>
              <a:defRPr/>
            </a:pPr>
            <a:r>
              <a:rPr lang="en-US" sz="2500" b="1" dirty="0">
                <a:solidFill>
                  <a:schemeClr val="accent2"/>
                </a:solidFill>
              </a:rPr>
              <a:t> </a:t>
            </a:r>
          </a:p>
        </p:txBody>
      </p:sp>
      <p:sp>
        <p:nvSpPr>
          <p:cNvPr id="25606" name="Slide Number Placeholder 3"/>
          <p:cNvSpPr>
            <a:spLocks noGrp="1"/>
          </p:cNvSpPr>
          <p:nvPr>
            <p:ph type="sldNum" sz="quarter" idx="4294967295"/>
          </p:nvPr>
        </p:nvSpPr>
        <p:spPr>
          <a:xfrm>
            <a:off x="0" y="0"/>
            <a:ext cx="1005840" cy="518160"/>
          </a:xfrm>
          <a:prstGeom prst="rect">
            <a:avLst/>
          </a:prstGeom>
          <a:noFill/>
        </p:spPr>
        <p:txBody>
          <a:bodyPr lIns="101882" tIns="50941" rIns="101882" bIns="50941"/>
          <a:lstStyle>
            <a:lvl1pPr eaLnBrk="0" hangingPunct="0">
              <a:spcBef>
                <a:spcPct val="20000"/>
              </a:spcBef>
              <a:buChar char="•"/>
              <a:defRPr sz="3600">
                <a:solidFill>
                  <a:schemeClr val="tx1"/>
                </a:solidFill>
                <a:latin typeface="Times New Roman" pitchFamily="18" charset="0"/>
              </a:defRPr>
            </a:lvl1pPr>
            <a:lvl2pPr marL="827795" indent="-318383" eaLnBrk="0" hangingPunct="0">
              <a:spcBef>
                <a:spcPct val="20000"/>
              </a:spcBef>
              <a:buChar char="–"/>
              <a:defRPr sz="3100">
                <a:solidFill>
                  <a:schemeClr val="tx1"/>
                </a:solidFill>
                <a:latin typeface="Times New Roman" pitchFamily="18" charset="0"/>
              </a:defRPr>
            </a:lvl2pPr>
            <a:lvl3pPr marL="1273531" indent="-254706" eaLnBrk="0" hangingPunct="0">
              <a:spcBef>
                <a:spcPct val="20000"/>
              </a:spcBef>
              <a:buChar char="•"/>
              <a:defRPr sz="2700">
                <a:solidFill>
                  <a:schemeClr val="tx1"/>
                </a:solidFill>
                <a:latin typeface="Times New Roman" pitchFamily="18" charset="0"/>
              </a:defRPr>
            </a:lvl3pPr>
            <a:lvl4pPr marL="1782943" indent="-254706" eaLnBrk="0" hangingPunct="0">
              <a:spcBef>
                <a:spcPct val="20000"/>
              </a:spcBef>
              <a:buChar char="–"/>
              <a:defRPr sz="2200">
                <a:solidFill>
                  <a:schemeClr val="tx1"/>
                </a:solidFill>
                <a:latin typeface="Times New Roman" pitchFamily="18" charset="0"/>
              </a:defRPr>
            </a:lvl4pPr>
            <a:lvl5pPr marL="2292355" indent="-254706" eaLnBrk="0" hangingPunct="0">
              <a:spcBef>
                <a:spcPct val="20000"/>
              </a:spcBef>
              <a:buChar char="»"/>
              <a:defRPr sz="2200">
                <a:solidFill>
                  <a:schemeClr val="tx1"/>
                </a:solidFill>
                <a:latin typeface="Times New Roman" pitchFamily="18" charset="0"/>
              </a:defRPr>
            </a:lvl5pPr>
            <a:lvl6pPr marL="2801767" indent="-254706" eaLnBrk="0" fontAlgn="base" hangingPunct="0">
              <a:spcBef>
                <a:spcPct val="20000"/>
              </a:spcBef>
              <a:spcAft>
                <a:spcPct val="0"/>
              </a:spcAft>
              <a:buChar char="»"/>
              <a:defRPr sz="2200">
                <a:solidFill>
                  <a:schemeClr val="tx1"/>
                </a:solidFill>
                <a:latin typeface="Times New Roman" pitchFamily="18" charset="0"/>
              </a:defRPr>
            </a:lvl6pPr>
            <a:lvl7pPr marL="3311180" indent="-254706" eaLnBrk="0" fontAlgn="base" hangingPunct="0">
              <a:spcBef>
                <a:spcPct val="20000"/>
              </a:spcBef>
              <a:spcAft>
                <a:spcPct val="0"/>
              </a:spcAft>
              <a:buChar char="»"/>
              <a:defRPr sz="2200">
                <a:solidFill>
                  <a:schemeClr val="tx1"/>
                </a:solidFill>
                <a:latin typeface="Times New Roman" pitchFamily="18" charset="0"/>
              </a:defRPr>
            </a:lvl7pPr>
            <a:lvl8pPr marL="3820592" indent="-254706" eaLnBrk="0" fontAlgn="base" hangingPunct="0">
              <a:spcBef>
                <a:spcPct val="20000"/>
              </a:spcBef>
              <a:spcAft>
                <a:spcPct val="0"/>
              </a:spcAft>
              <a:buChar char="»"/>
              <a:defRPr sz="2200">
                <a:solidFill>
                  <a:schemeClr val="tx1"/>
                </a:solidFill>
                <a:latin typeface="Times New Roman" pitchFamily="18" charset="0"/>
              </a:defRPr>
            </a:lvl8pPr>
            <a:lvl9pPr marL="4330004" indent="-254706" eaLnBrk="0" fontAlgn="base" hangingPunct="0">
              <a:spcBef>
                <a:spcPct val="20000"/>
              </a:spcBef>
              <a:spcAft>
                <a:spcPct val="0"/>
              </a:spcAft>
              <a:buChar char="»"/>
              <a:defRPr sz="2200">
                <a:solidFill>
                  <a:schemeClr val="tx1"/>
                </a:solidFill>
                <a:latin typeface="Times New Roman" pitchFamily="18" charset="0"/>
              </a:defRPr>
            </a:lvl9pPr>
          </a:lstStyle>
          <a:p>
            <a:pPr eaLnBrk="1" hangingPunct="1">
              <a:spcBef>
                <a:spcPct val="0"/>
              </a:spcBef>
              <a:buFontTx/>
              <a:buNone/>
            </a:pPr>
            <a:fld id="{FAE530F4-48F7-411E-B3BA-6005B601052A}" type="slidenum">
              <a:rPr lang="en-US" altLang="en-US" sz="1600"/>
              <a:pPr eaLnBrk="1" hangingPunct="1">
                <a:spcBef>
                  <a:spcPct val="0"/>
                </a:spcBef>
                <a:buFontTx/>
                <a:buNone/>
              </a:pPr>
              <a:t>12</a:t>
            </a:fld>
            <a:endParaRPr lang="en-US" altLang="en-US" sz="1600" dirty="0"/>
          </a:p>
        </p:txBody>
      </p:sp>
    </p:spTree>
    <p:extLst>
      <p:ext uri="{BB962C8B-B14F-4D97-AF65-F5344CB8AC3E}">
        <p14:creationId xmlns:p14="http://schemas.microsoft.com/office/powerpoint/2010/main" val="1546240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a:spLocks noGrp="1"/>
          </p:cNvSpPr>
          <p:nvPr>
            <p:ph idx="1"/>
          </p:nvPr>
        </p:nvSpPr>
        <p:spPr>
          <a:xfrm>
            <a:off x="457201" y="1476375"/>
            <a:ext cx="9144000" cy="4836160"/>
          </a:xfrm>
        </p:spPr>
        <p:txBody>
          <a:bodyPr>
            <a:normAutofit/>
          </a:bodyPr>
          <a:lstStyle/>
          <a:p>
            <a:r>
              <a:rPr lang="en-US" sz="1000" b="0" dirty="0">
                <a:solidFill>
                  <a:schemeClr val="tx1"/>
                </a:solidFill>
              </a:rPr>
              <a:t>Wells Fargo Asset Management is the trade name of the investment management services provided by certain subsidiaries of Wells Fargo &amp; Company (including Wells Fargo Funds Distributor, LLC, Wells Capital Management, The Rock Creek Group, Golden Capital Management, Peregrine Capital Management, Nelson Capital Management, ECM Asset Management, and Galliard Capital Management) and marketed by Wells Fargo Securities International Limited or ECM Asset Management Limited. Wells Fargo Securities International Limited and ECM Asset Management Limited are </a:t>
            </a:r>
            <a:r>
              <a:rPr lang="en-US" sz="1000" b="0" dirty="0" err="1">
                <a:solidFill>
                  <a:schemeClr val="tx1"/>
                </a:solidFill>
              </a:rPr>
              <a:t>authorised</a:t>
            </a:r>
            <a:r>
              <a:rPr lang="en-US" sz="1000" b="0" dirty="0">
                <a:solidFill>
                  <a:schemeClr val="tx1"/>
                </a:solidFill>
              </a:rPr>
              <a:t> and regulated by the Financial Conduct Authority within the U.K. Certain investments are distributed in the United States by Wells Fargo Funds Distributor, LLC, Member FINRA/SIPC. </a:t>
            </a:r>
          </a:p>
          <a:p>
            <a:r>
              <a:rPr lang="en-US" sz="1000" b="0" dirty="0">
                <a:solidFill>
                  <a:schemeClr val="tx1"/>
                </a:solidFill>
              </a:rPr>
              <a:t>Wells Capital Management (WellsCap) is a registered investment adviser and a wholly owned subsidiary of Wells Fargo Bank, N.A. WellsCap provides investment management services for a variety of institutions. The views expressed are those of the presenter and are subject to change. This material has been distributed for informational purposes only, and should not be considered as investment advice or a recommendation for any particular security, strategy or investment product. The material is based upon information we consider reliable, but its accuracy and completeness cannot be guaranteed. Past performance is not a guarantee of future returns. As with any investment vehicle, there is a potential for profit as well as the possibility of loss. For additional information on Wells Capital Management and its advisory services, please view our web site at www.wellscap.com, or refer to our Form ADV Part II, which is available upon request by calling 415.396.8000.</a:t>
            </a:r>
          </a:p>
          <a:p>
            <a:endParaRPr lang="en-US" sz="1000" b="0" dirty="0">
              <a:solidFill>
                <a:schemeClr val="tx1"/>
              </a:solidFill>
            </a:endParaRPr>
          </a:p>
          <a:p>
            <a:endParaRPr lang="en-US" sz="1000" b="0" dirty="0">
              <a:solidFill>
                <a:schemeClr val="tx1"/>
              </a:solidFill>
            </a:endParaRPr>
          </a:p>
        </p:txBody>
      </p:sp>
      <p:sp>
        <p:nvSpPr>
          <p:cNvPr id="6" name="Text Box 4"/>
          <p:cNvSpPr txBox="1">
            <a:spLocks noChangeArrowheads="1"/>
          </p:cNvSpPr>
          <p:nvPr/>
        </p:nvSpPr>
        <p:spPr bwMode="auto">
          <a:xfrm>
            <a:off x="457201" y="6891235"/>
            <a:ext cx="5095724" cy="270284"/>
          </a:xfrm>
          <a:prstGeom prst="rect">
            <a:avLst/>
          </a:prstGeom>
          <a:noFill/>
          <a:ln w="9525">
            <a:solidFill>
              <a:schemeClr val="tx1"/>
            </a:solidFill>
            <a:miter lim="800000"/>
            <a:headEnd/>
            <a:tailEnd/>
          </a:ln>
          <a:extLst/>
        </p:spPr>
        <p:txBody>
          <a:bodyPr lIns="110252" tIns="55125" rIns="110252" bIns="55125">
            <a:spAutoFit/>
          </a:bodyPr>
          <a:lstStyle>
            <a:lvl1pPr defTabSz="1019175">
              <a:defRPr sz="1600">
                <a:solidFill>
                  <a:srgbClr val="626366"/>
                </a:solidFill>
                <a:latin typeface="Verdana" pitchFamily="34" charset="0"/>
                <a:ea typeface="MS PGothic" pitchFamily="34" charset="-128"/>
              </a:defRPr>
            </a:lvl1pPr>
            <a:lvl2pPr marL="742950" indent="-285750" defTabSz="1019175">
              <a:defRPr sz="1600">
                <a:solidFill>
                  <a:srgbClr val="626366"/>
                </a:solidFill>
                <a:latin typeface="Verdana" pitchFamily="34" charset="0"/>
                <a:ea typeface="MS PGothic" pitchFamily="34" charset="-128"/>
              </a:defRPr>
            </a:lvl2pPr>
            <a:lvl3pPr marL="1143000" indent="-228600" defTabSz="1019175">
              <a:defRPr sz="1600">
                <a:solidFill>
                  <a:srgbClr val="626366"/>
                </a:solidFill>
                <a:latin typeface="Verdana" pitchFamily="34" charset="0"/>
                <a:ea typeface="MS PGothic" pitchFamily="34" charset="-128"/>
              </a:defRPr>
            </a:lvl3pPr>
            <a:lvl4pPr marL="1600200" indent="-228600" defTabSz="1019175">
              <a:defRPr sz="1600">
                <a:solidFill>
                  <a:srgbClr val="626366"/>
                </a:solidFill>
                <a:latin typeface="Verdana" pitchFamily="34" charset="0"/>
                <a:ea typeface="MS PGothic" pitchFamily="34" charset="-128"/>
              </a:defRPr>
            </a:lvl4pPr>
            <a:lvl5pPr marL="2057400" indent="-228600" defTabSz="1019175">
              <a:defRPr sz="1600">
                <a:solidFill>
                  <a:srgbClr val="626366"/>
                </a:solidFill>
                <a:latin typeface="Verdana" pitchFamily="34" charset="0"/>
                <a:ea typeface="MS PGothic" pitchFamily="34" charset="-128"/>
              </a:defRPr>
            </a:lvl5pPr>
            <a:lvl6pPr marL="2514600" indent="-228600" defTabSz="1019175" eaLnBrk="0" fontAlgn="base" hangingPunct="0">
              <a:spcBef>
                <a:spcPct val="0"/>
              </a:spcBef>
              <a:spcAft>
                <a:spcPct val="0"/>
              </a:spcAft>
              <a:defRPr sz="1600">
                <a:solidFill>
                  <a:srgbClr val="626366"/>
                </a:solidFill>
                <a:latin typeface="Verdana" pitchFamily="34" charset="0"/>
                <a:ea typeface="MS PGothic" pitchFamily="34" charset="-128"/>
              </a:defRPr>
            </a:lvl6pPr>
            <a:lvl7pPr marL="2971800" indent="-228600" defTabSz="1019175" eaLnBrk="0" fontAlgn="base" hangingPunct="0">
              <a:spcBef>
                <a:spcPct val="0"/>
              </a:spcBef>
              <a:spcAft>
                <a:spcPct val="0"/>
              </a:spcAft>
              <a:defRPr sz="1600">
                <a:solidFill>
                  <a:srgbClr val="626366"/>
                </a:solidFill>
                <a:latin typeface="Verdana" pitchFamily="34" charset="0"/>
                <a:ea typeface="MS PGothic" pitchFamily="34" charset="-128"/>
              </a:defRPr>
            </a:lvl7pPr>
            <a:lvl8pPr marL="3429000" indent="-228600" defTabSz="1019175" eaLnBrk="0" fontAlgn="base" hangingPunct="0">
              <a:spcBef>
                <a:spcPct val="0"/>
              </a:spcBef>
              <a:spcAft>
                <a:spcPct val="0"/>
              </a:spcAft>
              <a:defRPr sz="1600">
                <a:solidFill>
                  <a:srgbClr val="626366"/>
                </a:solidFill>
                <a:latin typeface="Verdana" pitchFamily="34" charset="0"/>
                <a:ea typeface="MS PGothic" pitchFamily="34" charset="-128"/>
              </a:defRPr>
            </a:lvl8pPr>
            <a:lvl9pPr marL="3886200" indent="-228600" defTabSz="1019175" eaLnBrk="0" fontAlgn="base" hangingPunct="0">
              <a:spcBef>
                <a:spcPct val="0"/>
              </a:spcBef>
              <a:spcAft>
                <a:spcPct val="0"/>
              </a:spcAft>
              <a:defRPr sz="1600">
                <a:solidFill>
                  <a:srgbClr val="626366"/>
                </a:solidFill>
                <a:latin typeface="Verdana" pitchFamily="34" charset="0"/>
                <a:ea typeface="MS PGothic" pitchFamily="34" charset="-128"/>
              </a:defRPr>
            </a:lvl9pPr>
          </a:lstStyle>
          <a:p>
            <a:pPr fontAlgn="auto">
              <a:spcBef>
                <a:spcPts val="0"/>
              </a:spcBef>
              <a:spcAft>
                <a:spcPts val="0"/>
              </a:spcAft>
              <a:defRPr/>
            </a:pPr>
            <a:r>
              <a:rPr lang="en-US" sz="1000" b="1" dirty="0">
                <a:solidFill>
                  <a:prstClr val="black"/>
                </a:solidFill>
                <a:latin typeface="Verdana"/>
                <a:cs typeface="Arial" charset="0"/>
              </a:rPr>
              <a:t>NOT FDIC INSURED – NO BANK GUARANTEE – MAY LOSE VALUE</a:t>
            </a:r>
            <a:endParaRPr lang="en-US" sz="1000" dirty="0">
              <a:solidFill>
                <a:prstClr val="black"/>
              </a:solidFill>
              <a:latin typeface="Verdana"/>
            </a:endParaRPr>
          </a:p>
        </p:txBody>
      </p:sp>
      <p:sp>
        <p:nvSpPr>
          <p:cNvPr id="3" name="Title 2"/>
          <p:cNvSpPr>
            <a:spLocks noGrp="1"/>
          </p:cNvSpPr>
          <p:nvPr>
            <p:ph type="title"/>
          </p:nvPr>
        </p:nvSpPr>
        <p:spPr>
          <a:xfrm>
            <a:off x="457200" y="295275"/>
            <a:ext cx="9052560" cy="755543"/>
          </a:xfrm>
        </p:spPr>
        <p:txBody>
          <a:bodyPr>
            <a:normAutofit/>
          </a:bodyPr>
          <a:lstStyle/>
          <a:p>
            <a:r>
              <a:rPr lang="en-US" sz="2500" dirty="0"/>
              <a:t>WFAM– Disclosure</a:t>
            </a:r>
          </a:p>
        </p:txBody>
      </p:sp>
    </p:spTree>
    <p:extLst>
      <p:ext uri="{BB962C8B-B14F-4D97-AF65-F5344CB8AC3E}">
        <p14:creationId xmlns:p14="http://schemas.microsoft.com/office/powerpoint/2010/main" val="3503990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400" y="203201"/>
            <a:ext cx="9512300" cy="704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764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 y="169277"/>
            <a:ext cx="9105900" cy="7082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79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0" y="0"/>
            <a:ext cx="2095500" cy="518160"/>
          </a:xfrm>
          <a:prstGeom prst="rect">
            <a:avLst/>
          </a:prstGeom>
        </p:spPr>
        <p:txBody>
          <a:bodyPr lIns="101882" tIns="50941" rIns="101882" bIns="50941"/>
          <a:lstStyle/>
          <a:p>
            <a:fld id="{FB6BF8C8-6C8F-4DD0-8063-D02405258385}" type="slidenum">
              <a:rPr lang="en-US">
                <a:cs typeface="Times New Roman" pitchFamily="18" charset="0"/>
              </a:rPr>
              <a:pPr/>
              <a:t>4</a:t>
            </a:fld>
            <a:endParaRPr lang="en-US" dirty="0">
              <a:cs typeface="Times New Roman" pitchFamily="18" charset="0"/>
            </a:endParaRPr>
          </a:p>
        </p:txBody>
      </p:sp>
      <p:sp>
        <p:nvSpPr>
          <p:cNvPr id="1103874" name="Rectangle 2"/>
          <p:cNvSpPr>
            <a:spLocks noGrp="1" noChangeArrowheads="1"/>
          </p:cNvSpPr>
          <p:nvPr>
            <p:ph type="title"/>
          </p:nvPr>
        </p:nvSpPr>
        <p:spPr>
          <a:xfrm>
            <a:off x="0" y="431800"/>
            <a:ext cx="10058400" cy="676487"/>
          </a:xfrm>
        </p:spPr>
        <p:txBody>
          <a:bodyPr>
            <a:noAutofit/>
          </a:bodyPr>
          <a:lstStyle/>
          <a:p>
            <a:pPr algn="ctr"/>
            <a:r>
              <a:rPr lang="en-US" sz="2500" dirty="0">
                <a:ea typeface="Verdana" panose="020B0604030504040204" pitchFamily="34" charset="0"/>
                <a:cs typeface="Verdana" panose="020B0604030504040204" pitchFamily="34" charset="0"/>
              </a:rPr>
              <a:t>AN UNUSUAL INTEREST-RATE </a:t>
            </a:r>
            <a:r>
              <a:rPr lang="en-US" sz="2500" dirty="0" smtClean="0">
                <a:ea typeface="Verdana" panose="020B0604030504040204" pitchFamily="34" charset="0"/>
                <a:cs typeface="Verdana" panose="020B0604030504040204" pitchFamily="34" charset="0"/>
              </a:rPr>
              <a:t>CYCLE IN </a:t>
            </a:r>
            <a:r>
              <a:rPr lang="en-US" sz="2500" dirty="0">
                <a:ea typeface="Verdana" panose="020B0604030504040204" pitchFamily="34" charset="0"/>
                <a:cs typeface="Verdana" panose="020B0604030504040204" pitchFamily="34" charset="0"/>
              </a:rPr>
              <a:t>2015?</a:t>
            </a:r>
            <a:br>
              <a:rPr lang="en-US" sz="2500" dirty="0">
                <a:ea typeface="Verdana" panose="020B0604030504040204" pitchFamily="34" charset="0"/>
                <a:cs typeface="Verdana" panose="020B0604030504040204" pitchFamily="34" charset="0"/>
              </a:rPr>
            </a:br>
            <a:endParaRPr lang="en-US" sz="2500" dirty="0">
              <a:ea typeface="Verdana" panose="020B0604030504040204" pitchFamily="34" charset="0"/>
              <a:cs typeface="Verdana" panose="020B0604030504040204" pitchFamily="34" charset="0"/>
            </a:endParaRPr>
          </a:p>
        </p:txBody>
      </p:sp>
      <p:sp>
        <p:nvSpPr>
          <p:cNvPr id="1103875" name="Text Box 3"/>
          <p:cNvSpPr txBox="1">
            <a:spLocks noChangeArrowheads="1"/>
          </p:cNvSpPr>
          <p:nvPr/>
        </p:nvSpPr>
        <p:spPr bwMode="auto">
          <a:xfrm>
            <a:off x="167640" y="1640840"/>
            <a:ext cx="989076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p>
            <a:pPr>
              <a:spcBef>
                <a:spcPct val="50000"/>
              </a:spcBef>
            </a:pPr>
            <a:endParaRPr lang="en-US" dirty="0">
              <a:cs typeface="Times New Roman" pitchFamily="18" charset="0"/>
            </a:endParaRPr>
          </a:p>
        </p:txBody>
      </p:sp>
      <p:sp>
        <p:nvSpPr>
          <p:cNvPr id="1103876" name="Text Box 4"/>
          <p:cNvSpPr txBox="1">
            <a:spLocks noChangeArrowheads="1"/>
          </p:cNvSpPr>
          <p:nvPr/>
        </p:nvSpPr>
        <p:spPr bwMode="auto">
          <a:xfrm>
            <a:off x="251460" y="1640840"/>
            <a:ext cx="9806940" cy="349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1882" tIns="50941" rIns="101882" bIns="50941">
            <a:spAutoFit/>
          </a:bodyPr>
          <a:lstStyle/>
          <a:p>
            <a:pPr>
              <a:spcBef>
                <a:spcPct val="50000"/>
              </a:spcBef>
            </a:pPr>
            <a:endParaRPr lang="en-US" dirty="0">
              <a:cs typeface="Times New Roman" pitchFamily="18" charset="0"/>
            </a:endParaRPr>
          </a:p>
        </p:txBody>
      </p:sp>
      <p:sp>
        <p:nvSpPr>
          <p:cNvPr id="1103877" name="Text Box 5"/>
          <p:cNvSpPr txBox="1">
            <a:spLocks noChangeArrowheads="1"/>
          </p:cNvSpPr>
          <p:nvPr/>
        </p:nvSpPr>
        <p:spPr bwMode="auto">
          <a:xfrm>
            <a:off x="10477" y="1036321"/>
            <a:ext cx="10058399" cy="492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01882" tIns="50941" rIns="101882" bIns="50941">
            <a:spAutoFit/>
          </a:bodyPr>
          <a:lstStyle/>
          <a:p>
            <a:pPr>
              <a:lnSpc>
                <a:spcPct val="150000"/>
              </a:lnSpc>
              <a:buFont typeface="Arial" pitchFamily="34" charset="0"/>
              <a:buChar char="•"/>
            </a:pPr>
            <a:r>
              <a:rPr lang="en-US" sz="2900" b="1" dirty="0">
                <a:solidFill>
                  <a:srgbClr val="0033CC"/>
                </a:solidFill>
                <a:cs typeface="Times New Roman" pitchFamily="18" charset="0"/>
              </a:rPr>
              <a:t> </a:t>
            </a:r>
            <a:r>
              <a:rPr lang="en-US" sz="2000" dirty="0">
                <a:latin typeface="+mn-lt"/>
                <a:ea typeface="Verdana" panose="020B0604030504040204" pitchFamily="34" charset="0"/>
                <a:cs typeface="Verdana" panose="020B0604030504040204" pitchFamily="34" charset="0"/>
              </a:rPr>
              <a:t>A Cautious “Sea Change” In Monetary Policy</a:t>
            </a:r>
          </a:p>
          <a:p>
            <a:pPr>
              <a:lnSpc>
                <a:spcPct val="150000"/>
              </a:lnSpc>
            </a:pPr>
            <a:r>
              <a:rPr lang="en-US" sz="2000" dirty="0">
                <a:latin typeface="+mn-lt"/>
                <a:ea typeface="Verdana" panose="020B0604030504040204" pitchFamily="34" charset="0"/>
                <a:cs typeface="Verdana" panose="020B0604030504040204" pitchFamily="34" charset="0"/>
              </a:rPr>
              <a:t>   </a:t>
            </a:r>
            <a:r>
              <a:rPr lang="en-US" sz="2000" dirty="0" smtClean="0">
                <a:latin typeface="+mn-lt"/>
                <a:ea typeface="Verdana" panose="020B0604030504040204" pitchFamily="34" charset="0"/>
                <a:cs typeface="Verdana" panose="020B0604030504040204" pitchFamily="34" charset="0"/>
              </a:rPr>
              <a:t> </a:t>
            </a:r>
            <a:r>
              <a:rPr lang="en-US" sz="2000" i="1" dirty="0" smtClean="0">
                <a:latin typeface="+mn-lt"/>
                <a:ea typeface="Verdana" panose="020B0604030504040204" pitchFamily="34" charset="0"/>
                <a:cs typeface="Verdana" panose="020B0604030504040204" pitchFamily="34" charset="0"/>
              </a:rPr>
              <a:t>--</a:t>
            </a:r>
            <a:r>
              <a:rPr lang="en-US" sz="2000" i="1" dirty="0">
                <a:latin typeface="+mn-lt"/>
                <a:ea typeface="Verdana" panose="020B0604030504040204" pitchFamily="34" charset="0"/>
                <a:cs typeface="Verdana" panose="020B0604030504040204" pitchFamily="34" charset="0"/>
              </a:rPr>
              <a:t>A More “Internationalist” Federal Reserve </a:t>
            </a:r>
          </a:p>
          <a:p>
            <a:pPr>
              <a:lnSpc>
                <a:spcPct val="250000"/>
              </a:lnSpc>
              <a:buFont typeface="Arial" pitchFamily="34" charset="0"/>
              <a:buChar char="•"/>
            </a:pPr>
            <a:r>
              <a:rPr lang="en-US" sz="2000" dirty="0">
                <a:latin typeface="+mn-lt"/>
                <a:ea typeface="Verdana" panose="020B0604030504040204" pitchFamily="34" charset="0"/>
                <a:cs typeface="Verdana" panose="020B0604030504040204" pitchFamily="34" charset="0"/>
              </a:rPr>
              <a:t> </a:t>
            </a:r>
            <a:r>
              <a:rPr lang="en-US" sz="2000" dirty="0" smtClean="0">
                <a:latin typeface="+mn-lt"/>
                <a:ea typeface="Verdana" panose="020B0604030504040204" pitchFamily="34" charset="0"/>
                <a:cs typeface="Verdana" panose="020B0604030504040204" pitchFamily="34" charset="0"/>
              </a:rPr>
              <a:t>An Eroding, But </a:t>
            </a:r>
            <a:r>
              <a:rPr lang="en-US" sz="2000" dirty="0">
                <a:latin typeface="+mn-lt"/>
                <a:ea typeface="Verdana" panose="020B0604030504040204" pitchFamily="34" charset="0"/>
                <a:cs typeface="Verdana" panose="020B0604030504040204" pitchFamily="34" charset="0"/>
              </a:rPr>
              <a:t>Still-”Friendly” Backdrop For Long-Term Rates</a:t>
            </a:r>
          </a:p>
          <a:p>
            <a:r>
              <a:rPr lang="en-US" sz="2000" i="1" dirty="0">
                <a:latin typeface="+mn-lt"/>
                <a:ea typeface="Verdana" panose="020B0604030504040204" pitchFamily="34" charset="0"/>
                <a:cs typeface="Verdana" panose="020B0604030504040204" pitchFamily="34" charset="0"/>
              </a:rPr>
              <a:t>   </a:t>
            </a:r>
            <a:r>
              <a:rPr lang="en-US" sz="2000" i="1" dirty="0" smtClean="0">
                <a:latin typeface="+mn-lt"/>
                <a:ea typeface="Verdana" panose="020B0604030504040204" pitchFamily="34" charset="0"/>
                <a:cs typeface="Verdana" panose="020B0604030504040204" pitchFamily="34" charset="0"/>
              </a:rPr>
              <a:t> --</a:t>
            </a:r>
            <a:r>
              <a:rPr lang="en-US" sz="2000" i="1" dirty="0">
                <a:latin typeface="+mn-lt"/>
                <a:ea typeface="Verdana" panose="020B0604030504040204" pitchFamily="34" charset="0"/>
                <a:cs typeface="Verdana" panose="020B0604030504040204" pitchFamily="34" charset="0"/>
              </a:rPr>
              <a:t>Moderate Growth, Subdued Inflation </a:t>
            </a:r>
            <a:r>
              <a:rPr lang="en-US" sz="2000" i="1" dirty="0" smtClean="0">
                <a:latin typeface="+mn-lt"/>
                <a:ea typeface="Verdana" panose="020B0604030504040204" pitchFamily="34" charset="0"/>
                <a:cs typeface="Verdana" panose="020B0604030504040204" pitchFamily="34" charset="0"/>
              </a:rPr>
              <a:t>(With A Caveat)</a:t>
            </a:r>
            <a:endParaRPr lang="en-US" sz="2000" i="1" dirty="0">
              <a:latin typeface="+mn-lt"/>
              <a:ea typeface="Verdana" panose="020B0604030504040204" pitchFamily="34" charset="0"/>
              <a:cs typeface="Verdana" panose="020B0604030504040204" pitchFamily="34" charset="0"/>
            </a:endParaRPr>
          </a:p>
          <a:p>
            <a:pPr>
              <a:lnSpc>
                <a:spcPct val="150000"/>
              </a:lnSpc>
            </a:pPr>
            <a:r>
              <a:rPr lang="en-US" sz="2000" i="1" dirty="0">
                <a:latin typeface="+mn-lt"/>
                <a:ea typeface="Verdana" panose="020B0604030504040204" pitchFamily="34" charset="0"/>
                <a:cs typeface="Verdana" panose="020B0604030504040204" pitchFamily="34" charset="0"/>
              </a:rPr>
              <a:t>    --Foreign “Flight-” And Yield-Driven Demand For U.S. Debt    </a:t>
            </a:r>
          </a:p>
          <a:p>
            <a:pPr>
              <a:lnSpc>
                <a:spcPct val="250000"/>
              </a:lnSpc>
              <a:buFont typeface="Arial" pitchFamily="34" charset="0"/>
              <a:buChar char="•"/>
            </a:pPr>
            <a:r>
              <a:rPr lang="en-US" sz="2000" dirty="0">
                <a:latin typeface="+mn-lt"/>
                <a:ea typeface="Verdana" panose="020B0604030504040204" pitchFamily="34" charset="0"/>
                <a:cs typeface="Verdana" panose="020B0604030504040204" pitchFamily="34" charset="0"/>
              </a:rPr>
              <a:t> A “Bumpy” Ride Higher?</a:t>
            </a:r>
          </a:p>
          <a:p>
            <a:pPr>
              <a:lnSpc>
                <a:spcPct val="150000"/>
              </a:lnSpc>
            </a:pPr>
            <a:r>
              <a:rPr lang="en-US" sz="2000" dirty="0">
                <a:latin typeface="+mn-lt"/>
                <a:ea typeface="Verdana" panose="020B0604030504040204" pitchFamily="34" charset="0"/>
                <a:cs typeface="Verdana" panose="020B0604030504040204" pitchFamily="34" charset="0"/>
              </a:rPr>
              <a:t>    </a:t>
            </a:r>
            <a:r>
              <a:rPr lang="en-US" sz="2000" i="1" dirty="0">
                <a:latin typeface="+mn-lt"/>
                <a:ea typeface="Verdana" panose="020B0604030504040204" pitchFamily="34" charset="0"/>
                <a:cs typeface="Verdana" panose="020B0604030504040204" pitchFamily="34" charset="0"/>
              </a:rPr>
              <a:t>--Bracing For A Potentially Unsettling Election-Year Cycle</a:t>
            </a:r>
          </a:p>
          <a:p>
            <a:pPr>
              <a:lnSpc>
                <a:spcPct val="150000"/>
              </a:lnSpc>
            </a:pPr>
            <a:r>
              <a:rPr lang="en-US" sz="2000" i="1" dirty="0" smtClean="0">
                <a:latin typeface="+mn-lt"/>
                <a:ea typeface="Verdana" panose="020B0604030504040204" pitchFamily="34" charset="0"/>
                <a:cs typeface="Verdana" panose="020B0604030504040204" pitchFamily="34" charset="0"/>
              </a:rPr>
              <a:t>    --</a:t>
            </a:r>
            <a:r>
              <a:rPr lang="en-US" sz="2000" i="1" dirty="0">
                <a:latin typeface="+mn-lt"/>
                <a:ea typeface="Verdana" panose="020B0604030504040204" pitchFamily="34" charset="0"/>
                <a:cs typeface="Verdana" panose="020B0604030504040204" pitchFamily="34" charset="0"/>
              </a:rPr>
              <a:t>An Unwinding Of Financial-Market Distortions</a:t>
            </a:r>
          </a:p>
          <a:p>
            <a:pPr>
              <a:lnSpc>
                <a:spcPct val="150000"/>
              </a:lnSpc>
            </a:pPr>
            <a:r>
              <a:rPr lang="en-US" sz="2000" i="1" dirty="0">
                <a:latin typeface="+mn-lt"/>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678437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9277"/>
            <a:ext cx="9131300" cy="7082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03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167640" y="1640840"/>
            <a:ext cx="9890760" cy="318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eaLnBrk="1" hangingPunct="1">
              <a:spcBef>
                <a:spcPct val="50000"/>
              </a:spcBef>
            </a:pPr>
            <a:endParaRPr lang="en-US" dirty="0">
              <a:solidFill>
                <a:srgbClr val="0033CC"/>
              </a:solidFill>
            </a:endParaRPr>
          </a:p>
        </p:txBody>
      </p:sp>
      <p:sp>
        <p:nvSpPr>
          <p:cNvPr id="3076" name="Text Box 3"/>
          <p:cNvSpPr txBox="1">
            <a:spLocks noChangeArrowheads="1"/>
          </p:cNvSpPr>
          <p:nvPr/>
        </p:nvSpPr>
        <p:spPr bwMode="auto">
          <a:xfrm>
            <a:off x="251460" y="1640840"/>
            <a:ext cx="9806940" cy="318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82" tIns="50941" rIns="101882" bIns="50941">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eaLnBrk="1" hangingPunct="1">
              <a:spcBef>
                <a:spcPct val="50000"/>
              </a:spcBef>
            </a:pPr>
            <a:endParaRPr lang="en-US" dirty="0">
              <a:solidFill>
                <a:srgbClr val="0033CC"/>
              </a:solidFill>
            </a:endParaRPr>
          </a:p>
        </p:txBody>
      </p:sp>
      <p:sp>
        <p:nvSpPr>
          <p:cNvPr id="3077" name="Text Box 4"/>
          <p:cNvSpPr txBox="1">
            <a:spLocks noChangeArrowheads="1"/>
          </p:cNvSpPr>
          <p:nvPr/>
        </p:nvSpPr>
        <p:spPr bwMode="auto">
          <a:xfrm>
            <a:off x="139700" y="518160"/>
            <a:ext cx="9974580" cy="7325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882" tIns="50941" rIns="101882" bIns="50941">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eaLnBrk="1" hangingPunct="1">
              <a:lnSpc>
                <a:spcPct val="200000"/>
              </a:lnSpc>
              <a:buFont typeface="Arial" panose="020B0604020202020204" pitchFamily="34" charset="0"/>
              <a:buChar char="•"/>
            </a:pPr>
            <a:r>
              <a:rPr lang="en-US" sz="2800" b="1" dirty="0">
                <a:solidFill>
                  <a:srgbClr val="0033CC"/>
                </a:solidFill>
              </a:rPr>
              <a:t> </a:t>
            </a:r>
            <a:r>
              <a:rPr lang="en-US" sz="2000" dirty="0">
                <a:latin typeface="Verdana" panose="020B0604030504040204" pitchFamily="34" charset="0"/>
                <a:ea typeface="Verdana" panose="020B0604030504040204" pitchFamily="34" charset="0"/>
                <a:cs typeface="Verdana" panose="020B0604030504040204" pitchFamily="34" charset="0"/>
              </a:rPr>
              <a:t>The Good News…</a:t>
            </a:r>
          </a:p>
          <a:p>
            <a:pPr eaLnBrk="1" hangingPunct="1">
              <a:lnSpc>
                <a:spcPts val="4000"/>
              </a:lnSpc>
            </a:pP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i="1" dirty="0">
                <a:latin typeface="Verdana" panose="020B0604030504040204" pitchFamily="34" charset="0"/>
                <a:ea typeface="Verdana" panose="020B0604030504040204" pitchFamily="34" charset="0"/>
                <a:cs typeface="Verdana" panose="020B0604030504040204" pitchFamily="34" charset="0"/>
              </a:rPr>
              <a:t>--No </a:t>
            </a:r>
            <a:r>
              <a:rPr lang="en-US" sz="2000" i="1" dirty="0" smtClean="0">
                <a:latin typeface="Verdana" panose="020B0604030504040204" pitchFamily="34" charset="0"/>
                <a:ea typeface="Verdana" panose="020B0604030504040204" pitchFamily="34" charset="0"/>
                <a:cs typeface="Verdana" panose="020B0604030504040204" pitchFamily="34" charset="0"/>
              </a:rPr>
              <a:t>Nationwide Housing </a:t>
            </a:r>
            <a:r>
              <a:rPr lang="en-US" sz="2000" i="1" dirty="0">
                <a:latin typeface="Verdana" panose="020B0604030504040204" pitchFamily="34" charset="0"/>
                <a:ea typeface="Verdana" panose="020B0604030504040204" pitchFamily="34" charset="0"/>
                <a:cs typeface="Verdana" panose="020B0604030504040204" pitchFamily="34" charset="0"/>
              </a:rPr>
              <a:t>“Bubble”</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--Less Leveraged, Better Capitalized Banks </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--More Manageable Household Debt Burdens</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--Fewer Sub-Prime Mortgages</a:t>
            </a:r>
          </a:p>
          <a:p>
            <a:pPr eaLnBrk="1" hangingPunct="1">
              <a:lnSpc>
                <a:spcPts val="5500"/>
              </a:lnSpc>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 …And The Bad</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--”Shadow Banking” Fills The Traditional-Banking Vacuum</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--”Illiquidity” Risk Amid Ample “Liquidity”</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--Weakening Underwriting Standards</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--Increased Portfolio Leveraging</a:t>
            </a:r>
          </a:p>
          <a:p>
            <a:pPr eaLnBrk="1" hangingPunct="1">
              <a:lnSpc>
                <a:spcPts val="4000"/>
              </a:lnSpc>
            </a:pPr>
            <a:r>
              <a:rPr lang="en-US" sz="2000" i="1" dirty="0">
                <a:latin typeface="Verdana" panose="020B0604030504040204" pitchFamily="34" charset="0"/>
                <a:ea typeface="Verdana" panose="020B0604030504040204" pitchFamily="34" charset="0"/>
                <a:cs typeface="Verdana" panose="020B0604030504040204" pitchFamily="34" charset="0"/>
              </a:rPr>
              <a:t>    --Inflated Asset Values </a:t>
            </a:r>
          </a:p>
          <a:p>
            <a:pPr eaLnBrk="1" hangingPunct="1">
              <a:lnSpc>
                <a:spcPct val="250000"/>
              </a:lnSpc>
            </a:pPr>
            <a:endParaRPr lang="en-US" sz="2000" b="1" i="1" dirty="0">
              <a:solidFill>
                <a:srgbClr val="0033CC"/>
              </a:solidFill>
            </a:endParaRPr>
          </a:p>
        </p:txBody>
      </p:sp>
      <p:sp>
        <p:nvSpPr>
          <p:cNvPr id="3078" name="Rectangle 5"/>
          <p:cNvSpPr>
            <a:spLocks noChangeArrowheads="1"/>
          </p:cNvSpPr>
          <p:nvPr/>
        </p:nvSpPr>
        <p:spPr bwMode="auto">
          <a:xfrm>
            <a:off x="0" y="266277"/>
            <a:ext cx="10058400" cy="6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nchor="ctr"/>
          <a:lstStyle/>
          <a:p>
            <a:pPr algn="ctr"/>
            <a:r>
              <a:rPr lang="en-US" sz="2500" b="1" dirty="0">
                <a:latin typeface="+mj-lt"/>
                <a:ea typeface="Verdana" panose="020B0604030504040204" pitchFamily="34" charset="0"/>
                <a:cs typeface="Verdana" panose="020B0604030504040204" pitchFamily="34" charset="0"/>
              </a:rPr>
              <a:t>A REPLAY OF LAST DECADE’S “BOOM-BUST” CYCLE?</a:t>
            </a:r>
            <a:br>
              <a:rPr lang="en-US" sz="2500" b="1" dirty="0">
                <a:latin typeface="+mj-lt"/>
                <a:ea typeface="Verdana" panose="020B0604030504040204" pitchFamily="34" charset="0"/>
                <a:cs typeface="Verdana" panose="020B0604030504040204" pitchFamily="34" charset="0"/>
              </a:rPr>
            </a:br>
            <a:endParaRPr lang="en-US" sz="2500" b="1"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18716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167640" y="1640841"/>
            <a:ext cx="9890760" cy="318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58" tIns="50929" rIns="101858" bIns="50929">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eaLnBrk="1" hangingPunct="1">
              <a:spcBef>
                <a:spcPct val="50000"/>
              </a:spcBef>
            </a:pPr>
            <a:endParaRPr lang="en-US" dirty="0">
              <a:solidFill>
                <a:srgbClr val="0033CC"/>
              </a:solidFill>
            </a:endParaRPr>
          </a:p>
        </p:txBody>
      </p:sp>
      <p:sp>
        <p:nvSpPr>
          <p:cNvPr id="3076" name="Text Box 3"/>
          <p:cNvSpPr txBox="1">
            <a:spLocks noChangeArrowheads="1"/>
          </p:cNvSpPr>
          <p:nvPr/>
        </p:nvSpPr>
        <p:spPr bwMode="auto">
          <a:xfrm>
            <a:off x="251460" y="1640841"/>
            <a:ext cx="9806940" cy="318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858" tIns="50929" rIns="101858" bIns="50929">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eaLnBrk="1" hangingPunct="1">
              <a:spcBef>
                <a:spcPct val="50000"/>
              </a:spcBef>
            </a:pPr>
            <a:endParaRPr lang="en-US" dirty="0">
              <a:solidFill>
                <a:srgbClr val="0033CC"/>
              </a:solidFill>
            </a:endParaRPr>
          </a:p>
        </p:txBody>
      </p:sp>
      <p:sp>
        <p:nvSpPr>
          <p:cNvPr id="3077" name="Text Box 4"/>
          <p:cNvSpPr txBox="1">
            <a:spLocks noChangeArrowheads="1"/>
          </p:cNvSpPr>
          <p:nvPr/>
        </p:nvSpPr>
        <p:spPr bwMode="auto">
          <a:xfrm>
            <a:off x="334328" y="1061306"/>
            <a:ext cx="9095422" cy="702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858" tIns="50929" rIns="101858" bIns="50929">
            <a:spAutoFit/>
          </a:bodyPr>
          <a:lstStyle>
            <a:lvl1pPr eaLnBrk="0" hangingPunct="0">
              <a:defRPr sz="1400">
                <a:solidFill>
                  <a:schemeClr val="tx1"/>
                </a:solidFill>
                <a:latin typeface="Times New Roman" pitchFamily="18" charset="0"/>
              </a:defRPr>
            </a:lvl1pPr>
            <a:lvl2pPr marL="742950" indent="-285750" eaLnBrk="0" hangingPunct="0">
              <a:defRPr sz="1400">
                <a:solidFill>
                  <a:schemeClr val="tx1"/>
                </a:solidFill>
                <a:latin typeface="Times New Roman" pitchFamily="18" charset="0"/>
              </a:defRPr>
            </a:lvl2pPr>
            <a:lvl3pPr marL="1143000" indent="-228600" eaLnBrk="0" hangingPunct="0">
              <a:defRPr sz="1400">
                <a:solidFill>
                  <a:schemeClr val="tx1"/>
                </a:solidFill>
                <a:latin typeface="Times New Roman" pitchFamily="18" charset="0"/>
              </a:defRPr>
            </a:lvl3pPr>
            <a:lvl4pPr marL="1600200" indent="-228600" eaLnBrk="0" hangingPunct="0">
              <a:defRPr sz="1400">
                <a:solidFill>
                  <a:schemeClr val="tx1"/>
                </a:solidFill>
                <a:latin typeface="Times New Roman" pitchFamily="18" charset="0"/>
              </a:defRPr>
            </a:lvl4pPr>
            <a:lvl5pPr marL="2057400" indent="-228600" eaLnBrk="0" hangingPunct="0">
              <a:defRPr sz="1400">
                <a:solidFill>
                  <a:schemeClr val="tx1"/>
                </a:solidFill>
                <a:latin typeface="Times New Roman" pitchFamily="18" charset="0"/>
              </a:defRPr>
            </a:lvl5pPr>
            <a:lvl6pPr marL="2514600" indent="-228600" eaLnBrk="0" fontAlgn="base" hangingPunct="0">
              <a:spcBef>
                <a:spcPct val="0"/>
              </a:spcBef>
              <a:spcAft>
                <a:spcPct val="0"/>
              </a:spcAft>
              <a:defRPr sz="1400">
                <a:solidFill>
                  <a:schemeClr val="tx1"/>
                </a:solidFill>
                <a:latin typeface="Times New Roman" pitchFamily="18" charset="0"/>
              </a:defRPr>
            </a:lvl6pPr>
            <a:lvl7pPr marL="2971800" indent="-228600" eaLnBrk="0" fontAlgn="base" hangingPunct="0">
              <a:spcBef>
                <a:spcPct val="0"/>
              </a:spcBef>
              <a:spcAft>
                <a:spcPct val="0"/>
              </a:spcAft>
              <a:defRPr sz="1400">
                <a:solidFill>
                  <a:schemeClr val="tx1"/>
                </a:solidFill>
                <a:latin typeface="Times New Roman" pitchFamily="18" charset="0"/>
              </a:defRPr>
            </a:lvl7pPr>
            <a:lvl8pPr marL="3429000" indent="-228600" eaLnBrk="0" fontAlgn="base" hangingPunct="0">
              <a:spcBef>
                <a:spcPct val="0"/>
              </a:spcBef>
              <a:spcAft>
                <a:spcPct val="0"/>
              </a:spcAft>
              <a:defRPr sz="1400">
                <a:solidFill>
                  <a:schemeClr val="tx1"/>
                </a:solidFill>
                <a:latin typeface="Times New Roman" pitchFamily="18" charset="0"/>
              </a:defRPr>
            </a:lvl8pPr>
            <a:lvl9pPr marL="3886200" indent="-228600" eaLnBrk="0" fontAlgn="base" hangingPunct="0">
              <a:spcBef>
                <a:spcPct val="0"/>
              </a:spcBef>
              <a:spcAft>
                <a:spcPct val="0"/>
              </a:spcAft>
              <a:defRPr sz="1400">
                <a:solidFill>
                  <a:schemeClr val="tx1"/>
                </a:solidFill>
                <a:latin typeface="Times New Roman" pitchFamily="18" charset="0"/>
              </a:defRPr>
            </a:lvl9pPr>
          </a:lstStyle>
          <a:p>
            <a:pPr marL="285750" indent="-285750" eaLnBrk="1" hangingPunct="1">
              <a:lnSpc>
                <a:spcPct val="2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Waning Traditional Catalysts</a:t>
            </a:r>
          </a:p>
          <a:p>
            <a:pPr marL="1028700" lvl="1" eaLnBrk="1" hangingPunct="1">
              <a:lnSpc>
                <a:spcPct val="1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Rising Inflation, Higher Interest Rates, A Typical Inventory Cycle</a:t>
            </a:r>
          </a:p>
          <a:p>
            <a:pPr marL="283464" lvl="1" eaLnBrk="1" hangingPunct="1">
              <a:lnSpc>
                <a:spcPct val="2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Rising Corporate Debt</a:t>
            </a:r>
            <a:endParaRPr lang="en-US" sz="2000" dirty="0">
              <a:latin typeface="+mn-lt"/>
              <a:ea typeface="Verdana" panose="020B0604030504040204" pitchFamily="34" charset="0"/>
              <a:cs typeface="Verdana" panose="020B0604030504040204" pitchFamily="34" charset="0"/>
            </a:endParaRPr>
          </a:p>
          <a:p>
            <a:pPr marL="285750" indent="-285750" eaLnBrk="1" hangingPunct="1">
              <a:lnSpc>
                <a:spcPct val="2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A Cost-Driven Pull Back In Hiring And In Wage Increases</a:t>
            </a:r>
          </a:p>
          <a:p>
            <a:pPr marL="1028700" lvl="1" eaLnBrk="1" hangingPunct="1">
              <a:lnSpc>
                <a:spcPct val="1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Weak “Pricing Power”</a:t>
            </a:r>
          </a:p>
          <a:p>
            <a:pPr marL="1028700" lvl="1" eaLnBrk="1" hangingPunct="1">
              <a:lnSpc>
                <a:spcPct val="150000"/>
              </a:lnSpc>
              <a:buFont typeface="Wingdings" panose="05000000000000000000" pitchFamily="2" charset="2"/>
              <a:buChar char="§"/>
            </a:pPr>
            <a:r>
              <a:rPr lang="en-US" sz="2000" dirty="0" smtClean="0">
                <a:latin typeface="+mn-lt"/>
                <a:ea typeface="Verdana" panose="020B0604030504040204" pitchFamily="34" charset="0"/>
                <a:cs typeface="Verdana" panose="020B0604030504040204" pitchFamily="34" charset="0"/>
              </a:rPr>
              <a:t>Rising Wages/ Weak Productivity Growth</a:t>
            </a:r>
          </a:p>
          <a:p>
            <a:pPr marL="285750" indent="-285750" eaLnBrk="1" hangingPunct="1">
              <a:lnSpc>
                <a:spcPct val="250000"/>
              </a:lnSpc>
              <a:buFont typeface="Wingdings" panose="05000000000000000000" pitchFamily="2" charset="2"/>
              <a:buChar char="§"/>
            </a:pPr>
            <a:r>
              <a:rPr lang="en-US" sz="2000" dirty="0">
                <a:latin typeface="Verdana" panose="020B0604030504040204" pitchFamily="34" charset="0"/>
                <a:ea typeface="Verdana" panose="020B0604030504040204" pitchFamily="34" charset="0"/>
                <a:cs typeface="Verdana" panose="020B0604030504040204" pitchFamily="34" charset="0"/>
              </a:rPr>
              <a:t>Another Asset-Driven Economic </a:t>
            </a:r>
            <a:r>
              <a:rPr lang="en-US" sz="2000" dirty="0" smtClean="0">
                <a:latin typeface="Verdana" panose="020B0604030504040204" pitchFamily="34" charset="0"/>
                <a:ea typeface="Verdana" panose="020B0604030504040204" pitchFamily="34" charset="0"/>
                <a:cs typeface="Verdana" panose="020B0604030504040204" pitchFamily="34" charset="0"/>
              </a:rPr>
              <a:t>Cycle</a:t>
            </a:r>
          </a:p>
          <a:p>
            <a:pPr marL="285750" indent="-285750" eaLnBrk="1" hangingPunct="1">
              <a:lnSpc>
                <a:spcPct val="250000"/>
              </a:lnSpc>
              <a:buFont typeface="Wingdings" panose="05000000000000000000" pitchFamily="2" charset="2"/>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The Economy’s More Interest-Sensitive Debt Profile</a:t>
            </a:r>
          </a:p>
          <a:p>
            <a:pPr marL="285750" indent="-285750" eaLnBrk="1" hangingPunct="1">
              <a:lnSpc>
                <a:spcPct val="250000"/>
              </a:lnSpc>
              <a:buFont typeface="Wingdings" panose="05000000000000000000" pitchFamily="2" charset="2"/>
              <a:buChar char="§"/>
            </a:pPr>
            <a:endParaRPr lang="en-US" sz="2000" dirty="0" smtClean="0">
              <a:latin typeface="+mn-lt"/>
              <a:ea typeface="Verdana" panose="020B0604030504040204" pitchFamily="34" charset="0"/>
              <a:cs typeface="Verdana" panose="020B0604030504040204" pitchFamily="34" charset="0"/>
            </a:endParaRPr>
          </a:p>
          <a:p>
            <a:pPr marL="747522" eaLnBrk="1" hangingPunct="1">
              <a:lnSpc>
                <a:spcPct val="150000"/>
              </a:lnSpc>
            </a:pP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167640" y="171450"/>
            <a:ext cx="9636760" cy="895350"/>
          </a:xfrm>
        </p:spPr>
        <p:txBody>
          <a:bodyPr>
            <a:noAutofit/>
          </a:bodyPr>
          <a:lstStyle/>
          <a:p>
            <a:pPr algn="ctr"/>
            <a:r>
              <a:rPr lang="en-US" dirty="0" smtClean="0">
                <a:ea typeface="Verdana" panose="020B0604030504040204" pitchFamily="34" charset="0"/>
                <a:cs typeface="Verdana" panose="020B0604030504040204" pitchFamily="34" charset="0"/>
              </a:rPr>
              <a:t>NEW AND NOT-SO-NEW U.S. RECESSION RISKS </a:t>
            </a:r>
            <a:br>
              <a:rPr lang="en-US" dirty="0" smtClean="0">
                <a:ea typeface="Verdana" panose="020B0604030504040204" pitchFamily="34" charset="0"/>
                <a:cs typeface="Verdana" panose="020B0604030504040204" pitchFamily="34" charset="0"/>
              </a:rPr>
            </a:br>
            <a:r>
              <a:rPr lang="en-US" dirty="0" smtClean="0">
                <a:ea typeface="Verdana" panose="020B0604030504040204" pitchFamily="34" charset="0"/>
                <a:cs typeface="Verdana" panose="020B0604030504040204" pitchFamily="34" charset="0"/>
              </a:rPr>
              <a:t>IN 2016-17 </a:t>
            </a:r>
            <a:endParaRPr lang="en-US"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1248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0058400" cy="338554"/>
          </a:xfrm>
          <a:prstGeom prst="rect">
            <a:avLst/>
          </a:prstGeom>
          <a:noFill/>
        </p:spPr>
        <p:txBody>
          <a:bodyPr wrap="square" rtlCol="0">
            <a:spAutoFit/>
          </a:bodyPr>
          <a:lstStyle/>
          <a:p>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7500" y="338555"/>
            <a:ext cx="9372600" cy="6913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986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900" y="169277"/>
            <a:ext cx="9055100" cy="7082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9399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WFAM Interior Page">
  <a:themeElements>
    <a:clrScheme name="WFAM 2015">
      <a:dk1>
        <a:sysClr val="windowText" lastClr="000000"/>
      </a:dk1>
      <a:lt1>
        <a:sysClr val="window" lastClr="FFFFFF"/>
      </a:lt1>
      <a:dk2>
        <a:srgbClr val="675B53"/>
      </a:dk2>
      <a:lt2>
        <a:srgbClr val="FFFFFF"/>
      </a:lt2>
      <a:accent1>
        <a:srgbClr val="326295"/>
      </a:accent1>
      <a:accent2>
        <a:srgbClr val="285C4D"/>
      </a:accent2>
      <a:accent3>
        <a:srgbClr val="A9431E"/>
      </a:accent3>
      <a:accent4>
        <a:srgbClr val="4D3B65"/>
      </a:accent4>
      <a:accent5>
        <a:srgbClr val="734626"/>
      </a:accent5>
      <a:accent6>
        <a:srgbClr val="A49D98"/>
      </a:accent6>
      <a:hlink>
        <a:srgbClr val="84A1BF"/>
      </a:hlink>
      <a:folHlink>
        <a:srgbClr val="7E9D94"/>
      </a:folHlink>
    </a:clrScheme>
    <a:fontScheme name="WFAM 201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FAM Interior Page">
  <a:themeElements>
    <a:clrScheme name="WFAM 2015">
      <a:dk1>
        <a:sysClr val="windowText" lastClr="000000"/>
      </a:dk1>
      <a:lt1>
        <a:sysClr val="window" lastClr="FFFFFF"/>
      </a:lt1>
      <a:dk2>
        <a:srgbClr val="675B53"/>
      </a:dk2>
      <a:lt2>
        <a:srgbClr val="FFFFFF"/>
      </a:lt2>
      <a:accent1>
        <a:srgbClr val="326295"/>
      </a:accent1>
      <a:accent2>
        <a:srgbClr val="285C4D"/>
      </a:accent2>
      <a:accent3>
        <a:srgbClr val="A9431E"/>
      </a:accent3>
      <a:accent4>
        <a:srgbClr val="4D3B65"/>
      </a:accent4>
      <a:accent5>
        <a:srgbClr val="734626"/>
      </a:accent5>
      <a:accent6>
        <a:srgbClr val="A49D98"/>
      </a:accent6>
      <a:hlink>
        <a:srgbClr val="84A1BF"/>
      </a:hlink>
      <a:folHlink>
        <a:srgbClr val="7E9D94"/>
      </a:folHlink>
    </a:clrScheme>
    <a:fontScheme name="WFAM 201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55256</TotalTime>
  <Words>705</Words>
  <Application>Microsoft Office PowerPoint</Application>
  <PresentationFormat>Custom</PresentationFormat>
  <Paragraphs>75</Paragraphs>
  <Slides>13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MS PGothic</vt:lpstr>
      <vt:lpstr>Arial</vt:lpstr>
      <vt:lpstr>Times New Roman</vt:lpstr>
      <vt:lpstr>Verdana</vt:lpstr>
      <vt:lpstr>Wingdings</vt:lpstr>
      <vt:lpstr>WFAM Interior Page</vt:lpstr>
      <vt:lpstr>1_WFAM Interior Page</vt:lpstr>
      <vt:lpstr>PowerPoint Presentation</vt:lpstr>
      <vt:lpstr>PowerPoint Presentation</vt:lpstr>
      <vt:lpstr>PowerPoint Presentation</vt:lpstr>
      <vt:lpstr>AN UNUSUAL INTEREST-RATE CYCLE IN 2015? </vt:lpstr>
      <vt:lpstr>PowerPoint Presentation</vt:lpstr>
      <vt:lpstr>PowerPoint Presentation</vt:lpstr>
      <vt:lpstr>NEW AND NOT-SO-NEW U.S. RECESSION RISKS  IN 2016-17 </vt:lpstr>
      <vt:lpstr>PowerPoint Presentation</vt:lpstr>
      <vt:lpstr>PowerPoint Presentation</vt:lpstr>
      <vt:lpstr> A “NEW NORMAL” FOR THE U.S. ECONOMY?</vt:lpstr>
      <vt:lpstr>PowerPoint Presentation</vt:lpstr>
      <vt:lpstr> A FEW SUPPORTS IN THE STRUGGLE  FOR MORE SATISFACTORY GROWTH</vt:lpstr>
      <vt:lpstr>WFAM– Disclosure</vt:lpstr>
    </vt:vector>
  </TitlesOfParts>
  <Company>Wells Capital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schlossg</dc:creator>
  <cp:lastModifiedBy>Ayers, Benjamin</cp:lastModifiedBy>
  <cp:revision>2442</cp:revision>
  <cp:lastPrinted>2016-09-16T21:09:59Z</cp:lastPrinted>
  <dcterms:created xsi:type="dcterms:W3CDTF">2007-07-03T22:02:55Z</dcterms:created>
  <dcterms:modified xsi:type="dcterms:W3CDTF">2016-09-20T19:08:20Z</dcterms:modified>
</cp:coreProperties>
</file>