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59" r:id="rId3"/>
    <p:sldId id="333" r:id="rId4"/>
    <p:sldId id="332" r:id="rId5"/>
    <p:sldId id="369" r:id="rId6"/>
    <p:sldId id="363" r:id="rId7"/>
    <p:sldId id="355" r:id="rId8"/>
    <p:sldId id="358" r:id="rId9"/>
    <p:sldId id="336" r:id="rId10"/>
    <p:sldId id="359" r:id="rId11"/>
    <p:sldId id="361" r:id="rId12"/>
    <p:sldId id="374" r:id="rId13"/>
    <p:sldId id="373" r:id="rId14"/>
    <p:sldId id="365" r:id="rId15"/>
    <p:sldId id="350"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hare003" initials="bc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85993" autoAdjust="0"/>
  </p:normalViewPr>
  <p:slideViewPr>
    <p:cSldViewPr>
      <p:cViewPr>
        <p:scale>
          <a:sx n="44" d="100"/>
          <a:sy n="44" d="100"/>
        </p:scale>
        <p:origin x="-366" y="-480"/>
      </p:cViewPr>
      <p:guideLst>
        <p:guide orient="horz" pos="2160"/>
        <p:guide pos="2880"/>
      </p:guideLst>
    </p:cSldViewPr>
  </p:slideViewPr>
  <p:outlineViewPr>
    <p:cViewPr>
      <p:scale>
        <a:sx n="33" d="100"/>
        <a:sy n="33" d="100"/>
      </p:scale>
      <p:origin x="0" y="122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238" cy="465138"/>
          </a:xfrm>
          <a:prstGeom prst="rect">
            <a:avLst/>
          </a:prstGeom>
        </p:spPr>
        <p:txBody>
          <a:bodyPr vert="horz" lIns="91939" tIns="45969" rIns="91939" bIns="45969" rtlCol="0"/>
          <a:lstStyle>
            <a:lvl1pPr algn="l">
              <a:defRPr sz="1200"/>
            </a:lvl1pPr>
          </a:lstStyle>
          <a:p>
            <a:endParaRPr lang="en-US" dirty="0"/>
          </a:p>
        </p:txBody>
      </p:sp>
      <p:sp>
        <p:nvSpPr>
          <p:cNvPr id="3" name="Date Placeholder 2"/>
          <p:cNvSpPr>
            <a:spLocks noGrp="1"/>
          </p:cNvSpPr>
          <p:nvPr>
            <p:ph type="dt" sz="quarter" idx="1"/>
          </p:nvPr>
        </p:nvSpPr>
        <p:spPr>
          <a:xfrm>
            <a:off x="3978277" y="2"/>
            <a:ext cx="3043238" cy="465138"/>
          </a:xfrm>
          <a:prstGeom prst="rect">
            <a:avLst/>
          </a:prstGeom>
        </p:spPr>
        <p:txBody>
          <a:bodyPr vert="horz" lIns="91939" tIns="45969" rIns="91939" bIns="45969" rtlCol="0"/>
          <a:lstStyle>
            <a:lvl1pPr algn="r">
              <a:defRPr sz="1200"/>
            </a:lvl1pPr>
          </a:lstStyle>
          <a:p>
            <a:fld id="{0C58A2E3-EF53-4AEA-BD57-08A09E468138}" type="datetimeFigureOut">
              <a:rPr lang="en-US" smtClean="0"/>
              <a:t>11/28/2017</a:t>
            </a:fld>
            <a:endParaRPr lang="en-US" dirty="0"/>
          </a:p>
        </p:txBody>
      </p:sp>
      <p:sp>
        <p:nvSpPr>
          <p:cNvPr id="4" name="Footer Placeholder 3"/>
          <p:cNvSpPr>
            <a:spLocks noGrp="1"/>
          </p:cNvSpPr>
          <p:nvPr>
            <p:ph type="ftr" sz="quarter" idx="2"/>
          </p:nvPr>
        </p:nvSpPr>
        <p:spPr>
          <a:xfrm>
            <a:off x="2" y="8842377"/>
            <a:ext cx="3043238" cy="465138"/>
          </a:xfrm>
          <a:prstGeom prst="rect">
            <a:avLst/>
          </a:prstGeom>
        </p:spPr>
        <p:txBody>
          <a:bodyPr vert="horz" lIns="91939" tIns="45969" rIns="91939" bIns="4596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7" y="8842377"/>
            <a:ext cx="3043238" cy="465138"/>
          </a:xfrm>
          <a:prstGeom prst="rect">
            <a:avLst/>
          </a:prstGeom>
        </p:spPr>
        <p:txBody>
          <a:bodyPr vert="horz" lIns="91939" tIns="45969" rIns="91939" bIns="45969" rtlCol="0" anchor="b"/>
          <a:lstStyle>
            <a:lvl1pPr algn="r">
              <a:defRPr sz="1200"/>
            </a:lvl1pPr>
          </a:lstStyle>
          <a:p>
            <a:fld id="{13F1B096-C4FD-4D77-9C29-CB959ABAFE36}" type="slidenum">
              <a:rPr lang="en-US" smtClean="0"/>
              <a:t>‹#›</a:t>
            </a:fld>
            <a:endParaRPr lang="en-US" dirty="0"/>
          </a:p>
        </p:txBody>
      </p:sp>
    </p:spTree>
    <p:extLst>
      <p:ext uri="{BB962C8B-B14F-4D97-AF65-F5344CB8AC3E}">
        <p14:creationId xmlns:p14="http://schemas.microsoft.com/office/powerpoint/2010/main" val="2407094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832" tIns="46917" rIns="93832" bIns="46917"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832" tIns="46917" rIns="93832" bIns="46917" rtlCol="0"/>
          <a:lstStyle>
            <a:lvl1pPr algn="r">
              <a:defRPr sz="1200"/>
            </a:lvl1pPr>
          </a:lstStyle>
          <a:p>
            <a:fld id="{D8612FBA-FE7B-40CE-BE3F-3D985CCCA0A9}" type="datetimeFigureOut">
              <a:rPr lang="en-US" smtClean="0"/>
              <a:t>11/28/2017</a:t>
            </a:fld>
            <a:endParaRPr lang="en-US" dirty="0"/>
          </a:p>
        </p:txBody>
      </p:sp>
      <p:sp>
        <p:nvSpPr>
          <p:cNvPr id="4" name="Slide Image Placeholder 3"/>
          <p:cNvSpPr>
            <a:spLocks noGrp="1" noRot="1" noChangeAspect="1"/>
          </p:cNvSpPr>
          <p:nvPr>
            <p:ph type="sldImg" idx="2"/>
          </p:nvPr>
        </p:nvSpPr>
        <p:spPr>
          <a:xfrm>
            <a:off x="1185863" y="701675"/>
            <a:ext cx="4651375" cy="3489325"/>
          </a:xfrm>
          <a:prstGeom prst="rect">
            <a:avLst/>
          </a:prstGeom>
          <a:noFill/>
          <a:ln w="12700">
            <a:solidFill>
              <a:prstClr val="black"/>
            </a:solidFill>
          </a:ln>
        </p:spPr>
        <p:txBody>
          <a:bodyPr vert="horz" lIns="93832" tIns="46917" rIns="93832" bIns="46917" rtlCol="0" anchor="ctr"/>
          <a:lstStyle/>
          <a:p>
            <a:endParaRPr lang="en-US" dirty="0"/>
          </a:p>
        </p:txBody>
      </p:sp>
      <p:sp>
        <p:nvSpPr>
          <p:cNvPr id="5" name="Notes Placeholder 4"/>
          <p:cNvSpPr>
            <a:spLocks noGrp="1"/>
          </p:cNvSpPr>
          <p:nvPr>
            <p:ph type="body" sz="quarter" idx="3"/>
          </p:nvPr>
        </p:nvSpPr>
        <p:spPr>
          <a:xfrm>
            <a:off x="702310" y="4421825"/>
            <a:ext cx="5618480" cy="4189095"/>
          </a:xfrm>
          <a:prstGeom prst="rect">
            <a:avLst/>
          </a:prstGeom>
        </p:spPr>
        <p:txBody>
          <a:bodyPr vert="horz" lIns="93832" tIns="46917" rIns="93832" bIns="469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832" tIns="46917" rIns="93832" bIns="4691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832" tIns="46917" rIns="93832" bIns="46917" rtlCol="0" anchor="b"/>
          <a:lstStyle>
            <a:lvl1pPr algn="r">
              <a:defRPr sz="1200"/>
            </a:lvl1pPr>
          </a:lstStyle>
          <a:p>
            <a:fld id="{B60C6DC6-EBBC-4541-9478-A5FD2BC17293}" type="slidenum">
              <a:rPr lang="en-US" smtClean="0"/>
              <a:t>‹#›</a:t>
            </a:fld>
            <a:endParaRPr lang="en-US" dirty="0"/>
          </a:p>
        </p:txBody>
      </p:sp>
    </p:spTree>
    <p:extLst>
      <p:ext uri="{BB962C8B-B14F-4D97-AF65-F5344CB8AC3E}">
        <p14:creationId xmlns:p14="http://schemas.microsoft.com/office/powerpoint/2010/main" val="225965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E958C1-4683-40BF-955B-0DEFDDA2EE6D}" type="slidenum">
              <a:rPr lang="en-US" smtClean="0"/>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information provided to/from LUCA is covered under Title 13 of the  United States Code, which:</a:t>
            </a:r>
          </a:p>
          <a:p>
            <a:endParaRPr lang="en-US" dirty="0"/>
          </a:p>
          <a:p>
            <a:pPr lvl="0"/>
            <a:r>
              <a:rPr lang="en-US" dirty="0"/>
              <a:t>Requires the Census Bureau to ensure confidential treatment of census-related information, including individual addresses and map structure points. </a:t>
            </a:r>
            <a:r>
              <a:rPr lang="en-US" i="1" dirty="0"/>
              <a:t>Structure points identify the location of living quarters</a:t>
            </a:r>
            <a:r>
              <a:rPr lang="en-US" dirty="0"/>
              <a:t>. </a:t>
            </a:r>
          </a:p>
          <a:p>
            <a:pPr lvl="0"/>
            <a:endParaRPr lang="en-US" dirty="0"/>
          </a:p>
          <a:p>
            <a:pPr defTabSz="882712">
              <a:defRPr/>
            </a:pPr>
            <a:r>
              <a:rPr lang="en-US" dirty="0"/>
              <a:t>Each participating government will designate a LUCA liaison who accepts the responsibility for protecting and safeguarding Title 13 materials. The LUCA liaison, reviewers, and anyone with access to Title 13 materials must read, understand, and agree to abide by the confidentiality and security guidelines by signing the Confidentiality Agreement form. </a:t>
            </a:r>
          </a:p>
          <a:p>
            <a:pPr lvl="0"/>
            <a:endParaRPr lang="en-US" dirty="0"/>
          </a:p>
          <a:p>
            <a:pPr defTabSz="882712">
              <a:defRPr/>
            </a:pPr>
            <a:r>
              <a:rPr lang="en-US" dirty="0"/>
              <a:t>It also requires the Census Bureau maintain the confidentiality of all information it collects</a:t>
            </a:r>
          </a:p>
          <a:p>
            <a:pPr lvl="0"/>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11</a:t>
            </a:fld>
            <a:endParaRPr lang="en-US"/>
          </a:p>
        </p:txBody>
      </p:sp>
    </p:spTree>
    <p:extLst>
      <p:ext uri="{BB962C8B-B14F-4D97-AF65-F5344CB8AC3E}">
        <p14:creationId xmlns:p14="http://schemas.microsoft.com/office/powerpoint/2010/main" val="3238581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important to discuss the LUCA schedule as a preparation aspect of 2020 LUCA. Keeping the schedule in mind prepares you for upcoming tasks and actions.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January 2017 – Advance Notice mailing conducted.</a:t>
            </a:r>
          </a:p>
          <a:p>
            <a:pPr lvl="1"/>
            <a:r>
              <a:rPr lang="en-US" sz="1200" i="1" kern="1200" dirty="0" smtClean="0">
                <a:solidFill>
                  <a:schemeClr val="tx1"/>
                </a:solidFill>
                <a:effectLst/>
                <a:latin typeface="+mn-lt"/>
                <a:ea typeface="+mn-ea"/>
                <a:cs typeface="+mn-cs"/>
              </a:rPr>
              <a:t>The purpose of the Advance Notice mailing was to bring awareness to 2020 LUCA and its schedule so governments could begin preparing to participate. The Census Bureau asked contacts to review the LUCA Information Guide and to confirm/correct their contact information. The Census Bureau sent a large number of Advance Notice materials in order to build a solid courtesy copy base for the invitation mailing that</a:t>
            </a:r>
            <a:r>
              <a:rPr lang="en-US" sz="1200" i="1" kern="1200" baseline="0" dirty="0" smtClean="0">
                <a:solidFill>
                  <a:schemeClr val="tx1"/>
                </a:solidFill>
                <a:effectLst/>
                <a:latin typeface="+mn-lt"/>
                <a:ea typeface="+mn-ea"/>
                <a:cs typeface="+mn-cs"/>
              </a:rPr>
              <a:t> occurred in</a:t>
            </a:r>
            <a:r>
              <a:rPr lang="en-US" sz="1200" i="1" kern="1200" dirty="0" smtClean="0">
                <a:solidFill>
                  <a:schemeClr val="tx1"/>
                </a:solidFill>
                <a:effectLst/>
                <a:latin typeface="+mn-lt"/>
                <a:ea typeface="+mn-ea"/>
                <a:cs typeface="+mn-cs"/>
              </a:rPr>
              <a:t> July 2017. Nearly 83,000 contacts were shipped the Advance Notice mailing which covered just over 40,000 governments and organizations.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March 2017 – LUCA promotional presentations began.</a:t>
            </a:r>
          </a:p>
          <a:p>
            <a:pPr lvl="1"/>
            <a:r>
              <a:rPr lang="en-US" sz="1200" i="1" kern="1200" dirty="0" smtClean="0">
                <a:solidFill>
                  <a:schemeClr val="tx1"/>
                </a:solidFill>
                <a:effectLst/>
                <a:latin typeface="+mn-lt"/>
                <a:ea typeface="+mn-ea"/>
                <a:cs typeface="+mn-cs"/>
              </a:rPr>
              <a:t>The six regional offices manage the scheduling of these presentations. Direct questions regarding the LUCA training presentations to the GEO 2020 LUCA e-mail and/or toll-free number provided on the next slide.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July 2017 – LUCA invitation mailing (which includes registration materials) conducted.</a:t>
            </a:r>
          </a:p>
          <a:p>
            <a:pPr lvl="1"/>
            <a:r>
              <a:rPr lang="en-US" sz="1200" i="1" kern="1200" dirty="0" smtClean="0">
                <a:solidFill>
                  <a:schemeClr val="tx1"/>
                </a:solidFill>
                <a:effectLst/>
                <a:latin typeface="+mn-lt"/>
                <a:ea typeface="+mn-ea"/>
                <a:cs typeface="+mn-cs"/>
              </a:rPr>
              <a:t>The invitation mailing included a letter, four forms necessary for LUCA registration, a document with instructions for registration, and a copy of the Confidentiality and Security Guidelines.</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October 2017 – LUCA training workshops began.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December 15, 2017,</a:t>
            </a:r>
            <a:r>
              <a:rPr lang="en-US" sz="1200" kern="1200" baseline="0" dirty="0" smtClean="0">
                <a:solidFill>
                  <a:schemeClr val="tx1"/>
                </a:solidFill>
                <a:effectLst/>
                <a:latin typeface="+mn-lt"/>
                <a:ea typeface="+mn-ea"/>
                <a:cs typeface="+mn-cs"/>
              </a:rPr>
              <a:t> is the </a:t>
            </a:r>
            <a:r>
              <a:rPr lang="en-US" sz="1200" kern="1200" dirty="0" smtClean="0">
                <a:solidFill>
                  <a:schemeClr val="tx1"/>
                </a:solidFill>
                <a:effectLst/>
                <a:latin typeface="+mn-lt"/>
                <a:ea typeface="+mn-ea"/>
                <a:cs typeface="+mn-cs"/>
              </a:rPr>
              <a:t>2020 LUCA registration</a:t>
            </a:r>
            <a:r>
              <a:rPr lang="en-US" sz="1200" kern="1200" baseline="0" dirty="0" smtClean="0">
                <a:solidFill>
                  <a:schemeClr val="tx1"/>
                </a:solidFill>
                <a:effectLst/>
                <a:latin typeface="+mn-lt"/>
                <a:ea typeface="+mn-ea"/>
                <a:cs typeface="+mn-cs"/>
              </a:rPr>
              <a:t> deadline.</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February - April 2018 – 2020 LUCA materials begin to ship to participants. Participants begin their review and have 120 calendar days to complete.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March - September 2018 – Census Bureau processes</a:t>
            </a:r>
            <a:r>
              <a:rPr lang="en-US" sz="1200" kern="1200" baseline="0" dirty="0" smtClean="0">
                <a:solidFill>
                  <a:schemeClr val="tx1"/>
                </a:solidFill>
                <a:effectLst/>
                <a:latin typeface="+mn-lt"/>
                <a:ea typeface="+mn-ea"/>
                <a:cs typeface="+mn-cs"/>
              </a:rPr>
              <a:t> 2020 </a:t>
            </a:r>
            <a:r>
              <a:rPr lang="en-US" sz="1200" kern="1200" dirty="0" smtClean="0">
                <a:solidFill>
                  <a:schemeClr val="tx1"/>
                </a:solidFill>
                <a:effectLst/>
                <a:latin typeface="+mn-lt"/>
                <a:ea typeface="+mn-ea"/>
                <a:cs typeface="+mn-cs"/>
              </a:rPr>
              <a:t>LUCA submissions.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April 2018 – May 2019 – Census Bureau validates 2020 LUCA addresses.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Summer 2019 – Census Bureau delivers LUCA feedback to participants (the Appeals process is still under development, but has a very short review timeframe).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April 1, 2020 is CENSUS DAY!</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5593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77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0C6DC6-EBBC-4541-9478-A5FD2BC17293}" type="slidenum">
              <a:rPr lang="en-US" smtClean="0"/>
              <a:t>15</a:t>
            </a:fld>
            <a:endParaRPr lang="en-US" dirty="0"/>
          </a:p>
        </p:txBody>
      </p:sp>
    </p:spTree>
    <p:extLst>
      <p:ext uri="{BB962C8B-B14F-4D97-AF65-F5344CB8AC3E}">
        <p14:creationId xmlns:p14="http://schemas.microsoft.com/office/powerpoint/2010/main" val="326403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0C6DC6-EBBC-4541-9478-A5FD2BC17293}" type="slidenum">
              <a:rPr lang="en-US" smtClean="0"/>
              <a:t>2</a:t>
            </a:fld>
            <a:endParaRPr lang="en-US" dirty="0"/>
          </a:p>
        </p:txBody>
      </p:sp>
    </p:spTree>
    <p:extLst>
      <p:ext uri="{BB962C8B-B14F-4D97-AF65-F5344CB8AC3E}">
        <p14:creationId xmlns:p14="http://schemas.microsoft.com/office/powerpoint/2010/main" val="399176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the Decennial Census population count is about the apportionment of the congressional seats to the States, the count is also the basis Federal Legislation, including the Voting Rights Act,  Civil Rights and Fair Housing Act. </a:t>
            </a:r>
            <a:endParaRPr lang="en-US" dirty="0"/>
          </a:p>
        </p:txBody>
      </p:sp>
      <p:sp>
        <p:nvSpPr>
          <p:cNvPr id="4" name="Slide Number Placeholder 3"/>
          <p:cNvSpPr>
            <a:spLocks noGrp="1"/>
          </p:cNvSpPr>
          <p:nvPr>
            <p:ph type="sldNum" sz="quarter" idx="10"/>
          </p:nvPr>
        </p:nvSpPr>
        <p:spPr/>
        <p:txBody>
          <a:bodyPr/>
          <a:lstStyle/>
          <a:p>
            <a:fld id="{B60C6DC6-EBBC-4541-9478-A5FD2BC17293}" type="slidenum">
              <a:rPr lang="en-US" smtClean="0"/>
              <a:t>3</a:t>
            </a:fld>
            <a:endParaRPr lang="en-US" dirty="0"/>
          </a:p>
        </p:txBody>
      </p:sp>
    </p:spTree>
    <p:extLst>
      <p:ext uri="{BB962C8B-B14F-4D97-AF65-F5344CB8AC3E}">
        <p14:creationId xmlns:p14="http://schemas.microsoft.com/office/powerpoint/2010/main" val="110726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Decennial count is also the basis for the distribution of over 400B dollars annually to the states. This graph shows the ten largest programs,  include the Department of Housing and Urban Development, the Department of Education, the Department of Transportation and other Assistance programs.</a:t>
            </a:r>
            <a:endParaRPr lang="en-US" dirty="0"/>
          </a:p>
        </p:txBody>
      </p:sp>
      <p:sp>
        <p:nvSpPr>
          <p:cNvPr id="4" name="Slide Number Placeholder 3"/>
          <p:cNvSpPr>
            <a:spLocks noGrp="1"/>
          </p:cNvSpPr>
          <p:nvPr>
            <p:ph type="sldNum" sz="quarter" idx="10"/>
          </p:nvPr>
        </p:nvSpPr>
        <p:spPr/>
        <p:txBody>
          <a:bodyPr/>
          <a:lstStyle/>
          <a:p>
            <a:fld id="{B60C6DC6-EBBC-4541-9478-A5FD2BC17293}" type="slidenum">
              <a:rPr lang="en-US" smtClean="0"/>
              <a:t>4</a:t>
            </a:fld>
            <a:endParaRPr lang="en-US" dirty="0"/>
          </a:p>
        </p:txBody>
      </p:sp>
    </p:spTree>
    <p:extLst>
      <p:ext uri="{BB962C8B-B14F-4D97-AF65-F5344CB8AC3E}">
        <p14:creationId xmlns:p14="http://schemas.microsoft.com/office/powerpoint/2010/main" val="199688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523610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0C6DC6-EBBC-4541-9478-A5FD2BC17293}" type="slidenum">
              <a:rPr lang="en-US" smtClean="0"/>
              <a:t>7</a:t>
            </a:fld>
            <a:endParaRPr lang="en-US" dirty="0"/>
          </a:p>
        </p:txBody>
      </p:sp>
    </p:spTree>
    <p:extLst>
      <p:ext uri="{BB962C8B-B14F-4D97-AF65-F5344CB8AC3E}">
        <p14:creationId xmlns:p14="http://schemas.microsoft.com/office/powerpoint/2010/main" val="217035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LUCA is a voluntary operation, and is </a:t>
            </a:r>
            <a:r>
              <a:rPr lang="en-US" u="sng" dirty="0"/>
              <a:t>the only opportunity </a:t>
            </a:r>
            <a:r>
              <a:rPr lang="en-US" dirty="0"/>
              <a:t>prior to the 2020 Census to review and update the Census Bureau’s residential address list for their jurisdiction. The Census Bureau relies on a complete and accurate address list to reach every living quarters and associated population for inclusion in the Census.  If an address is not on the list, then the housing unit and it’s associated population will not be visited or sent a questionnaire.</a:t>
            </a:r>
          </a:p>
          <a:p>
            <a:endParaRPr lang="en-US" dirty="0"/>
          </a:p>
          <a:p>
            <a:r>
              <a:rPr lang="en-US" i="1" dirty="0">
                <a:effectLst>
                  <a:outerShdw blurRad="38100" dist="38100" dir="2700000" algn="tl">
                    <a:srgbClr val="000000">
                      <a:alpha val="43137"/>
                    </a:srgbClr>
                  </a:outerShdw>
                </a:effectLst>
              </a:rPr>
              <a:t>LUCA is authorized by the Census Address List Improvement Act of 1994 – Public Law 103-430. </a:t>
            </a:r>
          </a:p>
        </p:txBody>
      </p:sp>
      <p:sp>
        <p:nvSpPr>
          <p:cNvPr id="4" name="Slide Number Placeholder 3"/>
          <p:cNvSpPr>
            <a:spLocks noGrp="1"/>
          </p:cNvSpPr>
          <p:nvPr>
            <p:ph type="sldNum" sz="quarter" idx="10"/>
          </p:nvPr>
        </p:nvSpPr>
        <p:spPr/>
        <p:txBody>
          <a:bodyPr/>
          <a:lstStyle/>
          <a:p>
            <a:fld id="{BD9B1893-B4B5-4600-9969-73B27B5475F1}" type="slidenum">
              <a:rPr lang="en-US" smtClean="0"/>
              <a:t>8</a:t>
            </a:fld>
            <a:endParaRPr lang="en-US"/>
          </a:p>
        </p:txBody>
      </p:sp>
    </p:spTree>
    <p:extLst>
      <p:ext uri="{BB962C8B-B14F-4D97-AF65-F5344CB8AC3E}">
        <p14:creationId xmlns:p14="http://schemas.microsoft.com/office/powerpoint/2010/main" val="623436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2010, the</a:t>
            </a:r>
            <a:r>
              <a:rPr lang="en-US" baseline="0" dirty="0"/>
              <a:t> “Net” results were very good when you compare them to prior censuses. I’ll go over the “Net” results for Alaska a little later. To produce the Net results, we run and independent operation to measure the outcome are compare the results. Above the 0% line are the Net undercount, as is in the case of the 1980 and 1990 Census. In 2000, there was a half of percentage over count, and the 2010 Census results were very good 0.01% over count – so from the “data quality perspective, the 2010 results were very good.</a:t>
            </a:r>
            <a:endParaRPr lang="en-US" dirty="0"/>
          </a:p>
        </p:txBody>
      </p:sp>
      <p:sp>
        <p:nvSpPr>
          <p:cNvPr id="4" name="Slide Number Placeholder 3"/>
          <p:cNvSpPr>
            <a:spLocks noGrp="1"/>
          </p:cNvSpPr>
          <p:nvPr>
            <p:ph type="sldNum" sz="quarter" idx="10"/>
          </p:nvPr>
        </p:nvSpPr>
        <p:spPr/>
        <p:txBody>
          <a:bodyPr/>
          <a:lstStyle/>
          <a:p>
            <a:fld id="{B60C6DC6-EBBC-4541-9478-A5FD2BC17293}" type="slidenum">
              <a:rPr lang="en-US" smtClean="0"/>
              <a:t>9</a:t>
            </a:fld>
            <a:endParaRPr lang="en-US" dirty="0"/>
          </a:p>
        </p:txBody>
      </p:sp>
    </p:spTree>
    <p:extLst>
      <p:ext uri="{BB962C8B-B14F-4D97-AF65-F5344CB8AC3E}">
        <p14:creationId xmlns:p14="http://schemas.microsoft.com/office/powerpoint/2010/main" val="166519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pPr lvl="0"/>
            <a:endParaRPr lang="en-US" dirty="0"/>
          </a:p>
          <a:p>
            <a:pPr lvl="0"/>
            <a:r>
              <a:rPr lang="en-US" dirty="0"/>
              <a:t>States.</a:t>
            </a:r>
          </a:p>
          <a:p>
            <a:pPr lvl="0"/>
            <a:r>
              <a:rPr lang="en-US"/>
              <a:t>Counties</a:t>
            </a:r>
            <a:endParaRPr lang="en-US" dirty="0"/>
          </a:p>
          <a:p>
            <a:pPr lvl="0"/>
            <a:r>
              <a:rPr lang="en-US" dirty="0"/>
              <a:t>Cities.</a:t>
            </a:r>
          </a:p>
          <a:p>
            <a:pPr defTabSz="882712">
              <a:defRPr/>
            </a:pPr>
            <a:r>
              <a:rPr lang="en-US" dirty="0"/>
              <a:t>Federally recognized tribes with a reservation and/or off reservation trust lands.</a:t>
            </a:r>
          </a:p>
          <a:p>
            <a:pPr defTabSz="882712">
              <a:defRPr/>
            </a:pPr>
            <a:r>
              <a:rPr lang="en-US" dirty="0"/>
              <a:t>And Alaska Native Regional Corporations </a:t>
            </a:r>
          </a:p>
          <a:p>
            <a:pPr defTabSz="882712">
              <a:defRPr/>
            </a:pPr>
            <a:r>
              <a:rPr lang="en-US" dirty="0"/>
              <a:t>Are eligible to participate in LUCA</a:t>
            </a:r>
          </a:p>
          <a:p>
            <a:pPr lvl="0"/>
            <a:endParaRPr lang="en-US" dirty="0"/>
          </a:p>
          <a:p>
            <a:r>
              <a:rPr lang="en-US" b="1" u="sng" dirty="0"/>
              <a:t>If your government lacks the resources to participate in LUCA, you can arrange for a higher level of government, such as a Borough; or an organization, such as a regional planning agency or council of governments, to conduct your address review. </a:t>
            </a:r>
          </a:p>
        </p:txBody>
      </p:sp>
      <p:sp>
        <p:nvSpPr>
          <p:cNvPr id="4" name="Slide Number Placeholder 3"/>
          <p:cNvSpPr>
            <a:spLocks noGrp="1"/>
          </p:cNvSpPr>
          <p:nvPr>
            <p:ph type="sldNum" sz="quarter" idx="10"/>
          </p:nvPr>
        </p:nvSpPr>
        <p:spPr/>
        <p:txBody>
          <a:bodyPr/>
          <a:lstStyle/>
          <a:p>
            <a:fld id="{BD9B1893-B4B5-4600-9969-73B27B5475F1}" type="slidenum">
              <a:rPr lang="en-US" smtClean="0"/>
              <a:t>10</a:t>
            </a:fld>
            <a:endParaRPr lang="en-US"/>
          </a:p>
        </p:txBody>
      </p:sp>
    </p:spTree>
    <p:extLst>
      <p:ext uri="{BB962C8B-B14F-4D97-AF65-F5344CB8AC3E}">
        <p14:creationId xmlns:p14="http://schemas.microsoft.com/office/powerpoint/2010/main" val="375950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a:t>Click to add title</a:t>
            </a:r>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57329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hasCustomPrompt="1"/>
          </p:nvPr>
        </p:nvSpPr>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13032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145508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238280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dirty="0"/>
          </a:p>
        </p:txBody>
      </p:sp>
    </p:spTree>
    <p:extLst>
      <p:ext uri="{BB962C8B-B14F-4D97-AF65-F5344CB8AC3E}">
        <p14:creationId xmlns:p14="http://schemas.microsoft.com/office/powerpoint/2010/main" val="323632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add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1646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ftr="0" dt="0"/>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ensus.gov/geo/partnerships/luca.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GEO.2020.LUCA@census.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Timothy.William.mcmonagle@census.go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mailto:los.angles.geography@censu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ensus.gov/geo/www/luca2010/luca_pl103_430.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838200" y="1143000"/>
            <a:ext cx="8001000" cy="2673350"/>
          </a:xfrm>
        </p:spPr>
        <p:txBody>
          <a:bodyPr>
            <a:normAutofit/>
          </a:bodyPr>
          <a:lstStyle/>
          <a:p>
            <a:r>
              <a:rPr lang="en-US" sz="4800" dirty="0">
                <a:latin typeface="Arial" charset="0"/>
              </a:rPr>
              <a:t>The Road to </a:t>
            </a:r>
            <a:r>
              <a:rPr lang="en-US" sz="4800" dirty="0" smtClean="0">
                <a:latin typeface="Arial" charset="0"/>
              </a:rPr>
              <a:t>Census 2020</a:t>
            </a:r>
            <a:endParaRPr lang="en-US" sz="4800" dirty="0">
              <a:latin typeface="Arial" charset="0"/>
            </a:endParaRPr>
          </a:p>
        </p:txBody>
      </p:sp>
      <p:sp>
        <p:nvSpPr>
          <p:cNvPr id="3" name="Subtitle 2"/>
          <p:cNvSpPr>
            <a:spLocks noGrp="1"/>
          </p:cNvSpPr>
          <p:nvPr>
            <p:ph type="subTitle" idx="1"/>
          </p:nvPr>
        </p:nvSpPr>
        <p:spPr>
          <a:xfrm>
            <a:off x="1524000" y="3816350"/>
            <a:ext cx="6400800" cy="2032988"/>
          </a:xfrm>
        </p:spPr>
        <p:txBody>
          <a:bodyPr vert="horz" lIns="91440" tIns="45720" rIns="91440" bIns="45720" rtlCol="0" anchor="t">
            <a:noAutofit/>
          </a:bodyPr>
          <a:lstStyle/>
          <a:p>
            <a:pPr fontAlgn="auto">
              <a:lnSpc>
                <a:spcPct val="120000"/>
              </a:lnSpc>
              <a:spcBef>
                <a:spcPts val="0"/>
              </a:spcBef>
              <a:spcAft>
                <a:spcPts val="0"/>
              </a:spcAft>
              <a:defRPr/>
            </a:pPr>
            <a:r>
              <a:rPr lang="en-US" sz="1600" dirty="0" smtClean="0"/>
              <a:t>Tim McMonagle</a:t>
            </a:r>
          </a:p>
          <a:p>
            <a:pPr fontAlgn="auto">
              <a:lnSpc>
                <a:spcPct val="120000"/>
              </a:lnSpc>
              <a:spcBef>
                <a:spcPts val="0"/>
              </a:spcBef>
              <a:spcAft>
                <a:spcPts val="0"/>
              </a:spcAft>
              <a:defRPr/>
            </a:pPr>
            <a:r>
              <a:rPr lang="en-US" sz="1600" dirty="0" smtClean="0"/>
              <a:t>Geographic Coordinator</a:t>
            </a:r>
            <a:endParaRPr lang="en-US" sz="1600" dirty="0"/>
          </a:p>
          <a:p>
            <a:pPr fontAlgn="auto">
              <a:lnSpc>
                <a:spcPct val="120000"/>
              </a:lnSpc>
              <a:spcBef>
                <a:spcPts val="0"/>
              </a:spcBef>
              <a:spcAft>
                <a:spcPts val="0"/>
              </a:spcAft>
              <a:defRPr/>
            </a:pPr>
            <a:r>
              <a:rPr lang="en-US" sz="1600" dirty="0"/>
              <a:t>US Census Bureau</a:t>
            </a:r>
          </a:p>
          <a:p>
            <a:pPr fontAlgn="auto">
              <a:lnSpc>
                <a:spcPct val="120000"/>
              </a:lnSpc>
              <a:spcBef>
                <a:spcPts val="0"/>
              </a:spcBef>
              <a:spcAft>
                <a:spcPts val="0"/>
              </a:spcAft>
              <a:defRPr/>
            </a:pPr>
            <a:r>
              <a:rPr lang="en-US" sz="1600" dirty="0"/>
              <a:t>Los Angeles Region</a:t>
            </a:r>
          </a:p>
        </p:txBody>
      </p:sp>
      <p:sp>
        <p:nvSpPr>
          <p:cNvPr id="2" name="Slide Number Placeholder 1"/>
          <p:cNvSpPr>
            <a:spLocks noGrp="1"/>
          </p:cNvSpPr>
          <p:nvPr>
            <p:ph type="sldNum" sz="quarter" idx="12"/>
          </p:nvPr>
        </p:nvSpPr>
        <p:spPr/>
        <p:txBody>
          <a:bodyPr/>
          <a:lstStyle/>
          <a:p>
            <a:fld id="{5212C905-FF40-4437-BDDD-7BDE312C732D}" type="slidenum">
              <a:rPr lang="en-US" smtClean="0"/>
              <a:t>1</a:t>
            </a:fld>
            <a:endParaRPr lang="en-US" dirty="0"/>
          </a:p>
        </p:txBody>
      </p:sp>
    </p:spTree>
    <p:extLst>
      <p:ext uri="{BB962C8B-B14F-4D97-AF65-F5344CB8AC3E}">
        <p14:creationId xmlns:p14="http://schemas.microsoft.com/office/powerpoint/2010/main" val="3157331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Who Can Participate in LUCA</a:t>
            </a:r>
          </a:p>
        </p:txBody>
      </p:sp>
      <p:sp>
        <p:nvSpPr>
          <p:cNvPr id="3" name="Content Placeholder 2"/>
          <p:cNvSpPr>
            <a:spLocks noGrp="1"/>
          </p:cNvSpPr>
          <p:nvPr>
            <p:ph idx="1"/>
          </p:nvPr>
        </p:nvSpPr>
        <p:spPr>
          <a:xfrm>
            <a:off x="762000" y="1638603"/>
            <a:ext cx="8229600" cy="4525963"/>
          </a:xfrm>
        </p:spPr>
        <p:txBody>
          <a:bodyPr>
            <a:normAutofit/>
          </a:bodyPr>
          <a:lstStyle/>
          <a:p>
            <a:pPr lvl="1"/>
            <a:r>
              <a:rPr lang="en-US" sz="3200" dirty="0"/>
              <a:t>States</a:t>
            </a:r>
          </a:p>
          <a:p>
            <a:pPr lvl="1"/>
            <a:r>
              <a:rPr lang="en-US" sz="3200" dirty="0"/>
              <a:t>Counties</a:t>
            </a:r>
          </a:p>
          <a:p>
            <a:pPr lvl="1"/>
            <a:r>
              <a:rPr lang="en-US" sz="3200" dirty="0"/>
              <a:t>Incorporated places (Cities, towns)</a:t>
            </a:r>
          </a:p>
          <a:p>
            <a:pPr lvl="1"/>
            <a:r>
              <a:rPr lang="en-US" sz="3200" dirty="0"/>
              <a:t>Federally recognized tribes with a reservation or off-reservation trust land</a:t>
            </a:r>
          </a:p>
        </p:txBody>
      </p:sp>
      <p:sp>
        <p:nvSpPr>
          <p:cNvPr id="5" name="Slide Number Placeholder 4"/>
          <p:cNvSpPr>
            <a:spLocks noGrp="1"/>
          </p:cNvSpPr>
          <p:nvPr>
            <p:ph type="sldNum" sz="quarter" idx="12"/>
          </p:nvPr>
        </p:nvSpPr>
        <p:spPr/>
        <p:txBody>
          <a:bodyPr/>
          <a:lstStyle/>
          <a:p>
            <a:fld id="{5212C905-FF40-4437-BDDD-7BDE312C732D}" type="slidenum">
              <a:rPr lang="en-US" smtClean="0"/>
              <a:t>10</a:t>
            </a:fld>
            <a:endParaRPr lang="en-US"/>
          </a:p>
        </p:txBody>
      </p:sp>
    </p:spTree>
    <p:extLst>
      <p:ext uri="{BB962C8B-B14F-4D97-AF65-F5344CB8AC3E}">
        <p14:creationId xmlns:p14="http://schemas.microsoft.com/office/powerpoint/2010/main" val="2300114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j-lt"/>
              </a:rPr>
              <a:t>Confidentiality and Security</a:t>
            </a:r>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US" b="1" dirty="0"/>
              <a:t>The information provided to/from LUCA is covered under Title 13 of the United States Code which:</a:t>
            </a:r>
          </a:p>
          <a:p>
            <a:pPr lvl="1"/>
            <a:r>
              <a:rPr lang="en-US" dirty="0"/>
              <a:t>Requires the Census Bureau to ensure confidential treatment of census-related information, including individual addresses and map structure points</a:t>
            </a:r>
          </a:p>
          <a:p>
            <a:pPr lvl="1"/>
            <a:r>
              <a:rPr lang="en-US" dirty="0"/>
              <a:t>Requires that all liaisons, reviewers, and anyone with access to Title 13 materials abide by Confidentiality and Security Guidelines</a:t>
            </a:r>
          </a:p>
          <a:p>
            <a:pPr lvl="1"/>
            <a:r>
              <a:rPr lang="en-US" dirty="0"/>
              <a:t>Requires the Census Bureau maintain the confidentiality of all information it collects</a:t>
            </a:r>
          </a:p>
          <a:p>
            <a:pPr marL="0" indent="0">
              <a:buNone/>
            </a:pPr>
            <a:endParaRPr lang="en-US" sz="2800" dirty="0"/>
          </a:p>
        </p:txBody>
      </p:sp>
      <p:sp>
        <p:nvSpPr>
          <p:cNvPr id="5" name="Slide Number Placeholder 4"/>
          <p:cNvSpPr>
            <a:spLocks noGrp="1"/>
          </p:cNvSpPr>
          <p:nvPr>
            <p:ph type="sldNum" sz="quarter" idx="12"/>
          </p:nvPr>
        </p:nvSpPr>
        <p:spPr/>
        <p:txBody>
          <a:bodyPr/>
          <a:lstStyle/>
          <a:p>
            <a:fld id="{5212C905-FF40-4437-BDDD-7BDE312C732D}" type="slidenum">
              <a:rPr lang="en-US" smtClean="0"/>
              <a:t>11</a:t>
            </a:fld>
            <a:endParaRPr lang="en-US"/>
          </a:p>
        </p:txBody>
      </p:sp>
    </p:spTree>
    <p:extLst>
      <p:ext uri="{BB962C8B-B14F-4D97-AF65-F5344CB8AC3E}">
        <p14:creationId xmlns:p14="http://schemas.microsoft.com/office/powerpoint/2010/main" val="2992957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5212C905-FF40-4437-BDDD-7BDE312C732D}" type="slidenum">
              <a:rPr lang="en-US" smtClean="0"/>
              <a:t>12</a:t>
            </a:fld>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715247336"/>
              </p:ext>
            </p:extLst>
          </p:nvPr>
        </p:nvGraphicFramePr>
        <p:xfrm>
          <a:off x="1012279" y="274638"/>
          <a:ext cx="7573527" cy="5851525"/>
        </p:xfrm>
        <a:graphic>
          <a:graphicData uri="http://schemas.openxmlformats.org/presentationml/2006/ole">
            <mc:AlternateContent xmlns:mc="http://schemas.openxmlformats.org/markup-compatibility/2006">
              <mc:Choice xmlns:v="urn:schemas-microsoft-com:vml" Requires="v">
                <p:oleObj spid="_x0000_s1027" name="Acrobat Document" r:id="rId3" imgW="30175200" imgH="23317200" progId="AcroExch.Document.DC">
                  <p:embed/>
                </p:oleObj>
              </mc:Choice>
              <mc:Fallback>
                <p:oleObj name="Acrobat Document" r:id="rId3" imgW="30175200" imgH="23317200" progId="AcroExch.Document.DC">
                  <p:embed/>
                  <p:pic>
                    <p:nvPicPr>
                      <p:cNvPr id="0" name=""/>
                      <p:cNvPicPr/>
                      <p:nvPr/>
                    </p:nvPicPr>
                    <p:blipFill>
                      <a:blip r:embed="rId4"/>
                      <a:stretch>
                        <a:fillRect/>
                      </a:stretch>
                    </p:blipFill>
                    <p:spPr>
                      <a:xfrm>
                        <a:off x="1012279" y="274638"/>
                        <a:ext cx="7573527" cy="5851525"/>
                      </a:xfrm>
                      <a:prstGeom prst="rect">
                        <a:avLst/>
                      </a:prstGeom>
                    </p:spPr>
                  </p:pic>
                </p:oleObj>
              </mc:Fallback>
            </mc:AlternateContent>
          </a:graphicData>
        </a:graphic>
      </p:graphicFrame>
    </p:spTree>
    <p:extLst>
      <p:ext uri="{BB962C8B-B14F-4D97-AF65-F5344CB8AC3E}">
        <p14:creationId xmlns:p14="http://schemas.microsoft.com/office/powerpoint/2010/main" val="3935497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paration - 2020 LUCA Schedule"/>
          <p:cNvSpPr>
            <a:spLocks noGrp="1"/>
          </p:cNvSpPr>
          <p:nvPr>
            <p:ph type="title"/>
          </p:nvPr>
        </p:nvSpPr>
        <p:spPr>
          <a:xfrm>
            <a:off x="1485900" y="875688"/>
            <a:ext cx="6172200" cy="667364"/>
          </a:xfrm>
        </p:spPr>
        <p:txBody>
          <a:bodyPr>
            <a:normAutofit fontScale="90000"/>
          </a:bodyPr>
          <a:lstStyle/>
          <a:p>
            <a:r>
              <a:rPr lang="en-US" b="1" dirty="0" smtClean="0">
                <a:solidFill>
                  <a:srgbClr val="C00000"/>
                </a:solidFill>
              </a:rPr>
              <a:t>2020 </a:t>
            </a:r>
            <a:r>
              <a:rPr lang="en-US" b="1" dirty="0">
                <a:solidFill>
                  <a:srgbClr val="C00000"/>
                </a:solidFill>
              </a:rPr>
              <a:t>LUCA </a:t>
            </a:r>
            <a:r>
              <a:rPr lang="en-US" b="1" dirty="0" smtClean="0">
                <a:solidFill>
                  <a:srgbClr val="C00000"/>
                </a:solidFill>
              </a:rPr>
              <a:t>schedule</a:t>
            </a:r>
            <a:endParaRPr lang="en-US" b="1" dirty="0">
              <a:solidFill>
                <a:srgbClr val="C00000"/>
              </a:solidFill>
            </a:endParaRPr>
          </a:p>
        </p:txBody>
      </p:sp>
      <p:graphicFrame>
        <p:nvGraphicFramePr>
          <p:cNvPr id="11" name="Content Placeholder 4" descr="Author uses image to describe 2020 Census LUCA schedule through the use of a table that includes timeframes and activities.  Each of the ten timeframe sections are discussed.  The first four, January 2017, March 2017, July 2017, and October 2017, display a check-mark to show they are complete or are underway." title="Image of 2020 Census LUCA schedule"/>
          <p:cNvGraphicFramePr>
            <a:graphicFrameLocks noGrp="1"/>
          </p:cNvGraphicFramePr>
          <p:nvPr>
            <p:ph idx="1"/>
            <p:extLst>
              <p:ext uri="{D42A27DB-BD31-4B8C-83A1-F6EECF244321}">
                <p14:modId xmlns:p14="http://schemas.microsoft.com/office/powerpoint/2010/main" val="2891129002"/>
              </p:ext>
            </p:extLst>
          </p:nvPr>
        </p:nvGraphicFramePr>
        <p:xfrm>
          <a:off x="839755" y="1600200"/>
          <a:ext cx="7479856" cy="3829051"/>
        </p:xfrm>
        <a:graphic>
          <a:graphicData uri="http://schemas.openxmlformats.org/drawingml/2006/table">
            <a:tbl>
              <a:tblPr firstRow="1" bandRow="1">
                <a:tableStyleId>{5C22544A-7EE6-4342-B048-85BDC9FD1C3A}</a:tableStyleId>
              </a:tblPr>
              <a:tblGrid>
                <a:gridCol w="2628338">
                  <a:extLst>
                    <a:ext uri="{9D8B030D-6E8A-4147-A177-3AD203B41FA5}">
                      <a16:colId xmlns:a16="http://schemas.microsoft.com/office/drawing/2014/main" xmlns="" val="2621300522"/>
                    </a:ext>
                  </a:extLst>
                </a:gridCol>
                <a:gridCol w="4851518">
                  <a:extLst>
                    <a:ext uri="{9D8B030D-6E8A-4147-A177-3AD203B41FA5}">
                      <a16:colId xmlns:a16="http://schemas.microsoft.com/office/drawing/2014/main" xmlns="" val="4042877165"/>
                    </a:ext>
                  </a:extLst>
                </a:gridCol>
              </a:tblGrid>
              <a:tr h="353828">
                <a:tc>
                  <a:txBody>
                    <a:bodyPr/>
                    <a:lstStyle/>
                    <a:p>
                      <a:r>
                        <a:rPr lang="en-US" sz="1800" dirty="0" smtClean="0">
                          <a:solidFill>
                            <a:schemeClr val="tx1"/>
                          </a:solidFill>
                        </a:rPr>
                        <a:t>Timeframe</a:t>
                      </a:r>
                      <a:endParaRPr lang="en-US" sz="1800" dirty="0">
                        <a:solidFill>
                          <a:schemeClr val="tx1"/>
                        </a:solidFill>
                      </a:endParaRPr>
                    </a:p>
                  </a:txBody>
                  <a:tcPr marL="68580" marR="68580" marT="34290" marB="34290"/>
                </a:tc>
                <a:tc>
                  <a:txBody>
                    <a:bodyPr/>
                    <a:lstStyle/>
                    <a:p>
                      <a:r>
                        <a:rPr lang="en-US" sz="1800" dirty="0" smtClean="0">
                          <a:solidFill>
                            <a:schemeClr val="tx1"/>
                          </a:solidFill>
                        </a:rPr>
                        <a:t>Activity</a:t>
                      </a:r>
                      <a:endParaRPr lang="en-US" sz="1800" dirty="0">
                        <a:solidFill>
                          <a:schemeClr val="tx1"/>
                        </a:solidFill>
                      </a:endParaRPr>
                    </a:p>
                  </a:txBody>
                  <a:tcPr marL="68580" marR="68580" marT="34290" marB="34290"/>
                </a:tc>
                <a:extLst>
                  <a:ext uri="{0D108BD9-81ED-4DB2-BD59-A6C34878D82A}">
                    <a16:rowId xmlns:a16="http://schemas.microsoft.com/office/drawing/2014/main" xmlns="" val="1782874030"/>
                  </a:ext>
                </a:extLst>
              </a:tr>
              <a:tr h="712535">
                <a:tc>
                  <a:txBody>
                    <a:bodyPr/>
                    <a:lstStyle/>
                    <a:p>
                      <a:pPr algn="l" fontAlgn="b"/>
                      <a:r>
                        <a:rPr lang="en-US" sz="1500" b="0" i="0" u="none" strike="noStrike" dirty="0">
                          <a:solidFill>
                            <a:srgbClr val="000000"/>
                          </a:solidFill>
                          <a:effectLst/>
                          <a:latin typeface="+mn-lt"/>
                        </a:rPr>
                        <a:t>January 2017</a:t>
                      </a:r>
                    </a:p>
                  </a:txBody>
                  <a:tcPr marL="68580" marR="4728" marT="4728" marB="0" anchor="b"/>
                </a:tc>
                <a:tc>
                  <a:txBody>
                    <a:bodyPr/>
                    <a:lstStyle/>
                    <a:p>
                      <a:pPr algn="l" fontAlgn="b"/>
                      <a:r>
                        <a:rPr lang="en-US" sz="1500" b="0" i="0" u="none" strike="noStrike" dirty="0">
                          <a:solidFill>
                            <a:srgbClr val="000000"/>
                          </a:solidFill>
                          <a:effectLst/>
                          <a:latin typeface="+mn-lt"/>
                        </a:rPr>
                        <a:t>Advance Notice mailing </a:t>
                      </a:r>
                      <a:r>
                        <a:rPr lang="en-US" sz="1500" b="0" i="0" u="none" strike="noStrike" dirty="0" smtClean="0">
                          <a:solidFill>
                            <a:srgbClr val="000000"/>
                          </a:solidFill>
                          <a:effectLst/>
                          <a:latin typeface="+mn-lt"/>
                        </a:rPr>
                        <a:t>mailed </a:t>
                      </a:r>
                      <a:r>
                        <a:rPr lang="en-US" sz="1500" b="0" i="0" u="none" strike="noStrike" dirty="0">
                          <a:solidFill>
                            <a:srgbClr val="000000"/>
                          </a:solidFill>
                          <a:effectLst/>
                          <a:latin typeface="+mn-lt"/>
                        </a:rPr>
                        <a:t>to Highest Elected Officials (HEOs), Tribal Chairs (TCs), Governors and other potential 2020 LUCA </a:t>
                      </a:r>
                      <a:r>
                        <a:rPr lang="en-US" sz="1500" b="0" i="0" u="none" strike="noStrike" dirty="0" smtClean="0">
                          <a:solidFill>
                            <a:srgbClr val="000000"/>
                          </a:solidFill>
                          <a:effectLst/>
                          <a:latin typeface="+mn-lt"/>
                        </a:rPr>
                        <a:t>contacts.</a:t>
                      </a:r>
                      <a:endParaRPr lang="en-US" sz="1500" b="0" i="0" u="none" strike="noStrike" dirty="0">
                        <a:solidFill>
                          <a:srgbClr val="000000"/>
                        </a:solidFill>
                        <a:effectLst/>
                        <a:latin typeface="+mn-lt"/>
                      </a:endParaRPr>
                    </a:p>
                  </a:txBody>
                  <a:tcPr marL="68580" marR="4728" marT="4728" marB="0" anchor="b"/>
                </a:tc>
                <a:extLst>
                  <a:ext uri="{0D108BD9-81ED-4DB2-BD59-A6C34878D82A}">
                    <a16:rowId xmlns:a16="http://schemas.microsoft.com/office/drawing/2014/main" xmlns="" val="1723140327"/>
                  </a:ext>
                </a:extLst>
              </a:tr>
              <a:tr h="280890">
                <a:tc>
                  <a:txBody>
                    <a:bodyPr/>
                    <a:lstStyle/>
                    <a:p>
                      <a:pPr algn="l" fontAlgn="b"/>
                      <a:r>
                        <a:rPr lang="en-US" sz="1500" b="0" i="0" u="none" strike="noStrike" baseline="0" dirty="0">
                          <a:solidFill>
                            <a:srgbClr val="000000"/>
                          </a:solidFill>
                          <a:effectLst/>
                          <a:latin typeface="+mn-lt"/>
                        </a:rPr>
                        <a:t>March 2017</a:t>
                      </a:r>
                    </a:p>
                  </a:txBody>
                  <a:tcPr marL="68580" marR="4728" marT="4728" marB="0" anchor="b"/>
                </a:tc>
                <a:tc>
                  <a:txBody>
                    <a:bodyPr/>
                    <a:lstStyle/>
                    <a:p>
                      <a:pPr algn="l" fontAlgn="b"/>
                      <a:r>
                        <a:rPr lang="en-US" sz="1500" b="0" i="0" u="none" strike="noStrike" baseline="0" dirty="0">
                          <a:solidFill>
                            <a:srgbClr val="000000"/>
                          </a:solidFill>
                          <a:effectLst/>
                          <a:latin typeface="+mn-lt"/>
                        </a:rPr>
                        <a:t>2020 LUCA Promotional presentations </a:t>
                      </a:r>
                      <a:r>
                        <a:rPr lang="en-US" sz="1500" b="0" i="0" u="none" strike="noStrike" baseline="0" dirty="0" smtClean="0">
                          <a:solidFill>
                            <a:srgbClr val="000000"/>
                          </a:solidFill>
                          <a:effectLst/>
                          <a:latin typeface="+mn-lt"/>
                        </a:rPr>
                        <a:t>began.</a:t>
                      </a:r>
                      <a:endParaRPr lang="en-US" sz="1500" b="0" i="0" u="none" strike="noStrike" baseline="0" dirty="0">
                        <a:solidFill>
                          <a:srgbClr val="000000"/>
                        </a:solidFill>
                        <a:effectLst/>
                        <a:latin typeface="+mn-lt"/>
                      </a:endParaRPr>
                    </a:p>
                  </a:txBody>
                  <a:tcPr marL="68580" marR="4728" marT="4728" marB="0" anchor="b"/>
                </a:tc>
                <a:extLst>
                  <a:ext uri="{0D108BD9-81ED-4DB2-BD59-A6C34878D82A}">
                    <a16:rowId xmlns:a16="http://schemas.microsoft.com/office/drawing/2014/main" xmlns="" val="2080937965"/>
                  </a:ext>
                </a:extLst>
              </a:tr>
              <a:tr h="476650">
                <a:tc>
                  <a:txBody>
                    <a:bodyPr/>
                    <a:lstStyle/>
                    <a:p>
                      <a:pPr algn="l" fontAlgn="b"/>
                      <a:r>
                        <a:rPr lang="en-US" sz="1500" b="0" i="0" u="none" strike="noStrike" baseline="0" dirty="0">
                          <a:solidFill>
                            <a:srgbClr val="000000"/>
                          </a:solidFill>
                          <a:effectLst/>
                          <a:latin typeface="+mn-lt"/>
                        </a:rPr>
                        <a:t>July 2017</a:t>
                      </a:r>
                    </a:p>
                  </a:txBody>
                  <a:tcPr marL="68580" marR="4728" marT="4728" marB="0" anchor="b"/>
                </a:tc>
                <a:tc>
                  <a:txBody>
                    <a:bodyPr/>
                    <a:lstStyle/>
                    <a:p>
                      <a:pPr algn="l" fontAlgn="b"/>
                      <a:r>
                        <a:rPr lang="en-US" sz="1500" b="0" i="0" u="none" strike="noStrike" baseline="0" dirty="0">
                          <a:solidFill>
                            <a:srgbClr val="000000"/>
                          </a:solidFill>
                          <a:effectLst/>
                          <a:latin typeface="+mn-lt"/>
                        </a:rPr>
                        <a:t>2020 LUCA invitation and </a:t>
                      </a:r>
                      <a:r>
                        <a:rPr lang="en-US" sz="1500" b="0" i="0" u="none" strike="noStrike" baseline="0" dirty="0" smtClean="0">
                          <a:solidFill>
                            <a:srgbClr val="000000"/>
                          </a:solidFill>
                          <a:effectLst/>
                          <a:latin typeface="+mn-lt"/>
                        </a:rPr>
                        <a:t>registration </a:t>
                      </a:r>
                      <a:r>
                        <a:rPr lang="en-US" sz="1500" b="0" i="0" u="none" strike="noStrike" baseline="0" dirty="0">
                          <a:solidFill>
                            <a:srgbClr val="000000"/>
                          </a:solidFill>
                          <a:effectLst/>
                          <a:latin typeface="+mn-lt"/>
                        </a:rPr>
                        <a:t>materials mailed to HEOs, TCs and </a:t>
                      </a:r>
                      <a:r>
                        <a:rPr lang="en-US" sz="1500" b="0" i="0" u="none" strike="noStrike" baseline="0" dirty="0" smtClean="0">
                          <a:solidFill>
                            <a:srgbClr val="000000"/>
                          </a:solidFill>
                          <a:effectLst/>
                          <a:latin typeface="+mn-lt"/>
                        </a:rPr>
                        <a:t>Governors.</a:t>
                      </a:r>
                      <a:endParaRPr lang="en-US" sz="1500" b="0" i="0" u="none" strike="noStrike" baseline="0" dirty="0">
                        <a:solidFill>
                          <a:srgbClr val="000000"/>
                        </a:solidFill>
                        <a:effectLst/>
                        <a:latin typeface="+mn-lt"/>
                      </a:endParaRPr>
                    </a:p>
                  </a:txBody>
                  <a:tcPr marL="68580" marR="4728" marT="4728" marB="0" anchor="b"/>
                </a:tc>
                <a:extLst>
                  <a:ext uri="{0D108BD9-81ED-4DB2-BD59-A6C34878D82A}">
                    <a16:rowId xmlns:a16="http://schemas.microsoft.com/office/drawing/2014/main" xmlns="" val="1472570868"/>
                  </a:ext>
                </a:extLst>
              </a:tr>
              <a:tr h="280890">
                <a:tc>
                  <a:txBody>
                    <a:bodyPr/>
                    <a:lstStyle/>
                    <a:p>
                      <a:pPr algn="l" fontAlgn="b"/>
                      <a:r>
                        <a:rPr lang="en-US" sz="1500" b="0" i="0" u="none" strike="noStrike" baseline="0" dirty="0">
                          <a:solidFill>
                            <a:srgbClr val="000000"/>
                          </a:solidFill>
                          <a:effectLst/>
                          <a:latin typeface="+mn-lt"/>
                        </a:rPr>
                        <a:t>October 2017</a:t>
                      </a:r>
                    </a:p>
                  </a:txBody>
                  <a:tcPr marL="68580" marR="4728" marT="4728" marB="0" anchor="b"/>
                </a:tc>
                <a:tc>
                  <a:txBody>
                    <a:bodyPr/>
                    <a:lstStyle/>
                    <a:p>
                      <a:pPr algn="l" fontAlgn="b"/>
                      <a:r>
                        <a:rPr lang="en-US" sz="1500" b="0" i="0" u="none" strike="noStrike" baseline="0" dirty="0">
                          <a:solidFill>
                            <a:srgbClr val="000000"/>
                          </a:solidFill>
                          <a:effectLst/>
                          <a:latin typeface="+mn-lt"/>
                        </a:rPr>
                        <a:t>2020 LUCA Training workshops </a:t>
                      </a:r>
                      <a:r>
                        <a:rPr lang="en-US" sz="1500" b="0" i="0" u="none" strike="noStrike" baseline="0" dirty="0" smtClean="0">
                          <a:solidFill>
                            <a:srgbClr val="000000"/>
                          </a:solidFill>
                          <a:effectLst/>
                          <a:latin typeface="+mn-lt"/>
                        </a:rPr>
                        <a:t>began.</a:t>
                      </a:r>
                      <a:endParaRPr lang="en-US" sz="1500" b="0" i="0" u="none" strike="noStrike" baseline="0" dirty="0">
                        <a:solidFill>
                          <a:srgbClr val="000000"/>
                        </a:solidFill>
                        <a:effectLst/>
                        <a:latin typeface="+mn-lt"/>
                      </a:endParaRPr>
                    </a:p>
                  </a:txBody>
                  <a:tcPr marL="68580" marR="4728" marT="4728" marB="0" anchor="b"/>
                </a:tc>
                <a:extLst>
                  <a:ext uri="{0D108BD9-81ED-4DB2-BD59-A6C34878D82A}">
                    <a16:rowId xmlns:a16="http://schemas.microsoft.com/office/drawing/2014/main" xmlns="" val="1112419199"/>
                  </a:ext>
                </a:extLst>
              </a:tr>
              <a:tr h="280890">
                <a:tc>
                  <a:txBody>
                    <a:bodyPr/>
                    <a:lstStyle/>
                    <a:p>
                      <a:pPr algn="l" fontAlgn="b"/>
                      <a:r>
                        <a:rPr lang="en-US" sz="1500" b="0" i="0" u="none" strike="noStrike" baseline="0" dirty="0" smtClean="0">
                          <a:solidFill>
                            <a:srgbClr val="000000"/>
                          </a:solidFill>
                          <a:effectLst/>
                          <a:latin typeface="+mn-lt"/>
                        </a:rPr>
                        <a:t>December </a:t>
                      </a:r>
                      <a:r>
                        <a:rPr lang="en-US" sz="1500" b="0" i="0" u="none" strike="noStrike" baseline="0" dirty="0">
                          <a:solidFill>
                            <a:srgbClr val="000000"/>
                          </a:solidFill>
                          <a:effectLst/>
                          <a:latin typeface="+mn-lt"/>
                        </a:rPr>
                        <a:t>15, </a:t>
                      </a:r>
                      <a:r>
                        <a:rPr lang="en-US" sz="1500" b="0" i="0" u="none" strike="noStrike" baseline="0" dirty="0" smtClean="0">
                          <a:solidFill>
                            <a:srgbClr val="000000"/>
                          </a:solidFill>
                          <a:effectLst/>
                          <a:latin typeface="+mn-lt"/>
                        </a:rPr>
                        <a:t>2017</a:t>
                      </a:r>
                      <a:endParaRPr lang="en-US" sz="1500" b="0" i="0" u="none" strike="noStrike" baseline="0" dirty="0">
                        <a:solidFill>
                          <a:srgbClr val="000000"/>
                        </a:solidFill>
                        <a:effectLst/>
                        <a:latin typeface="+mn-lt"/>
                      </a:endParaRPr>
                    </a:p>
                  </a:txBody>
                  <a:tcPr marL="68580" marR="4728" marT="4728" marB="0" anchor="b"/>
                </a:tc>
                <a:tc>
                  <a:txBody>
                    <a:bodyPr/>
                    <a:lstStyle/>
                    <a:p>
                      <a:pPr algn="l" fontAlgn="b"/>
                      <a:r>
                        <a:rPr lang="en-US" sz="1500" b="1" i="0" u="none" strike="noStrike" baseline="0" dirty="0" smtClean="0">
                          <a:solidFill>
                            <a:srgbClr val="000000"/>
                          </a:solidFill>
                          <a:effectLst/>
                          <a:latin typeface="+mn-lt"/>
                        </a:rPr>
                        <a:t>2020 </a:t>
                      </a:r>
                      <a:r>
                        <a:rPr lang="en-US" sz="1500" b="1" i="0" u="none" strike="noStrike" baseline="0" dirty="0">
                          <a:solidFill>
                            <a:srgbClr val="000000"/>
                          </a:solidFill>
                          <a:effectLst/>
                          <a:latin typeface="+mn-lt"/>
                        </a:rPr>
                        <a:t>LUCA </a:t>
                      </a:r>
                      <a:r>
                        <a:rPr lang="en-US" sz="1500" b="1" i="0" u="none" strike="noStrike" baseline="0" dirty="0" smtClean="0">
                          <a:solidFill>
                            <a:srgbClr val="000000"/>
                          </a:solidFill>
                          <a:effectLst/>
                          <a:latin typeface="+mn-lt"/>
                        </a:rPr>
                        <a:t>registration deadline.</a:t>
                      </a:r>
                      <a:endParaRPr lang="en-US" sz="1500" b="1" i="0" u="none" strike="noStrike" baseline="0" dirty="0">
                        <a:solidFill>
                          <a:srgbClr val="000000"/>
                        </a:solidFill>
                        <a:effectLst/>
                        <a:latin typeface="+mn-lt"/>
                      </a:endParaRPr>
                    </a:p>
                  </a:txBody>
                  <a:tcPr marL="68580" marR="4728" marT="4728" marB="0" anchor="b"/>
                </a:tc>
                <a:extLst>
                  <a:ext uri="{0D108BD9-81ED-4DB2-BD59-A6C34878D82A}">
                    <a16:rowId xmlns:a16="http://schemas.microsoft.com/office/drawing/2014/main" xmlns="" val="2213943848"/>
                  </a:ext>
                </a:extLst>
              </a:tr>
              <a:tr h="327002">
                <a:tc>
                  <a:txBody>
                    <a:bodyPr/>
                    <a:lstStyle/>
                    <a:p>
                      <a:pPr algn="l" fontAlgn="b"/>
                      <a:r>
                        <a:rPr lang="en-US" sz="1500" b="0" i="0" u="none" strike="noStrike" baseline="0" dirty="0">
                          <a:solidFill>
                            <a:srgbClr val="000000"/>
                          </a:solidFill>
                          <a:effectLst/>
                          <a:latin typeface="+mn-lt"/>
                        </a:rPr>
                        <a:t>February - April 2018</a:t>
                      </a:r>
                    </a:p>
                  </a:txBody>
                  <a:tcPr marL="68580" marR="4728" marT="4728" marB="0" anchor="b"/>
                </a:tc>
                <a:tc>
                  <a:txBody>
                    <a:bodyPr/>
                    <a:lstStyle/>
                    <a:p>
                      <a:pPr algn="l" fontAlgn="b"/>
                      <a:r>
                        <a:rPr lang="en-US" sz="1500" b="0" i="0" u="none" strike="noStrike" baseline="0" dirty="0" smtClean="0">
                          <a:solidFill>
                            <a:srgbClr val="000000"/>
                          </a:solidFill>
                          <a:effectLst/>
                          <a:latin typeface="+mn-lt"/>
                        </a:rPr>
                        <a:t>Participants receive their 2020 LUCA materials.</a:t>
                      </a:r>
                      <a:endParaRPr lang="en-US" sz="1500" b="0" i="0" u="none" strike="noStrike" baseline="0" dirty="0">
                        <a:solidFill>
                          <a:srgbClr val="000000"/>
                        </a:solidFill>
                        <a:effectLst/>
                        <a:latin typeface="+mn-lt"/>
                      </a:endParaRPr>
                    </a:p>
                  </a:txBody>
                  <a:tcPr marL="68580" marR="4728" marT="4728" marB="0" anchor="b"/>
                </a:tc>
                <a:extLst>
                  <a:ext uri="{0D108BD9-81ED-4DB2-BD59-A6C34878D82A}">
                    <a16:rowId xmlns:a16="http://schemas.microsoft.com/office/drawing/2014/main" xmlns="" val="3961050809"/>
                  </a:ext>
                </a:extLst>
              </a:tr>
              <a:tr h="273696">
                <a:tc>
                  <a:txBody>
                    <a:bodyPr/>
                    <a:lstStyle/>
                    <a:p>
                      <a:pPr algn="l" fontAlgn="b"/>
                      <a:r>
                        <a:rPr lang="en-US" sz="1500" b="0" i="0" u="none" strike="noStrike" baseline="0" dirty="0" smtClean="0">
                          <a:solidFill>
                            <a:srgbClr val="000000"/>
                          </a:solidFill>
                          <a:effectLst/>
                          <a:latin typeface="+mn-lt"/>
                        </a:rPr>
                        <a:t>March </a:t>
                      </a:r>
                      <a:r>
                        <a:rPr lang="en-US" sz="1500" b="0" i="0" u="none" strike="noStrike" baseline="0" dirty="0">
                          <a:solidFill>
                            <a:srgbClr val="000000"/>
                          </a:solidFill>
                          <a:effectLst/>
                          <a:latin typeface="+mn-lt"/>
                        </a:rPr>
                        <a:t>- </a:t>
                      </a:r>
                      <a:r>
                        <a:rPr lang="en-US" sz="1500" b="0" i="0" u="none" strike="noStrike" baseline="0" dirty="0" smtClean="0">
                          <a:solidFill>
                            <a:srgbClr val="000000"/>
                          </a:solidFill>
                          <a:effectLst/>
                          <a:latin typeface="+mn-lt"/>
                        </a:rPr>
                        <a:t>September </a:t>
                      </a:r>
                      <a:r>
                        <a:rPr lang="en-US" sz="1500" b="0" i="0" u="none" strike="noStrike" baseline="0" dirty="0">
                          <a:solidFill>
                            <a:srgbClr val="000000"/>
                          </a:solidFill>
                          <a:effectLst/>
                          <a:latin typeface="+mn-lt"/>
                        </a:rPr>
                        <a:t>2018</a:t>
                      </a:r>
                    </a:p>
                  </a:txBody>
                  <a:tcPr marL="68580" marR="4728" marT="4728" marB="0" anchor="b"/>
                </a:tc>
                <a:tc>
                  <a:txBody>
                    <a:bodyPr/>
                    <a:lstStyle/>
                    <a:p>
                      <a:pPr algn="l" fontAlgn="b"/>
                      <a:r>
                        <a:rPr lang="en-US" sz="1500" b="0" i="0" u="none" strike="noStrike" baseline="0" dirty="0">
                          <a:solidFill>
                            <a:srgbClr val="000000"/>
                          </a:solidFill>
                          <a:effectLst/>
                          <a:latin typeface="+mn-lt"/>
                        </a:rPr>
                        <a:t>Census Bureau </a:t>
                      </a:r>
                      <a:r>
                        <a:rPr lang="en-US" sz="1500" b="0" i="0" u="none" strike="noStrike" baseline="0" dirty="0" smtClean="0">
                          <a:solidFill>
                            <a:srgbClr val="000000"/>
                          </a:solidFill>
                          <a:effectLst/>
                          <a:latin typeface="+mn-lt"/>
                        </a:rPr>
                        <a:t>processes </a:t>
                      </a:r>
                      <a:r>
                        <a:rPr lang="en-US" sz="1500" b="0" i="0" u="none" strike="noStrike" baseline="0" dirty="0">
                          <a:solidFill>
                            <a:srgbClr val="000000"/>
                          </a:solidFill>
                          <a:effectLst/>
                          <a:latin typeface="+mn-lt"/>
                        </a:rPr>
                        <a:t>2020 LUCA </a:t>
                      </a:r>
                      <a:r>
                        <a:rPr lang="en-US" sz="1500" b="0" i="0" u="none" strike="noStrike" baseline="0" dirty="0" smtClean="0">
                          <a:solidFill>
                            <a:srgbClr val="000000"/>
                          </a:solidFill>
                          <a:effectLst/>
                          <a:latin typeface="+mn-lt"/>
                        </a:rPr>
                        <a:t>submissions.</a:t>
                      </a:r>
                      <a:endParaRPr lang="en-US" sz="1500" b="0" i="0" u="none" strike="noStrike" baseline="0" dirty="0">
                        <a:solidFill>
                          <a:srgbClr val="000000"/>
                        </a:solidFill>
                        <a:effectLst/>
                        <a:latin typeface="+mn-lt"/>
                      </a:endParaRPr>
                    </a:p>
                  </a:txBody>
                  <a:tcPr marL="68580" marR="4728" marT="4728" marB="0" anchor="b"/>
                </a:tc>
                <a:extLst>
                  <a:ext uri="{0D108BD9-81ED-4DB2-BD59-A6C34878D82A}">
                    <a16:rowId xmlns:a16="http://schemas.microsoft.com/office/drawing/2014/main" xmlns="" val="2289978068"/>
                  </a:ext>
                </a:extLst>
              </a:tr>
              <a:tr h="280890">
                <a:tc>
                  <a:txBody>
                    <a:bodyPr/>
                    <a:lstStyle/>
                    <a:p>
                      <a:pPr algn="l" fontAlgn="b"/>
                      <a:r>
                        <a:rPr lang="en-US" sz="1500" b="0" i="0" u="none" strike="noStrike" baseline="0" dirty="0" smtClean="0">
                          <a:solidFill>
                            <a:srgbClr val="000000"/>
                          </a:solidFill>
                          <a:effectLst/>
                          <a:latin typeface="+mn-lt"/>
                        </a:rPr>
                        <a:t>April 2018 </a:t>
                      </a:r>
                      <a:r>
                        <a:rPr lang="en-US" sz="1500" b="0" i="0" u="none" strike="noStrike" baseline="0" dirty="0">
                          <a:solidFill>
                            <a:srgbClr val="000000"/>
                          </a:solidFill>
                          <a:effectLst/>
                          <a:latin typeface="+mn-lt"/>
                        </a:rPr>
                        <a:t>- </a:t>
                      </a:r>
                      <a:r>
                        <a:rPr lang="en-US" sz="1500" b="0" i="0" u="none" strike="noStrike" baseline="0" dirty="0" smtClean="0">
                          <a:solidFill>
                            <a:srgbClr val="000000"/>
                          </a:solidFill>
                          <a:effectLst/>
                          <a:latin typeface="+mn-lt"/>
                        </a:rPr>
                        <a:t>May 2019</a:t>
                      </a:r>
                      <a:endParaRPr lang="en-US" sz="1500" b="0" i="0" u="none" strike="noStrike" baseline="0" dirty="0">
                        <a:solidFill>
                          <a:srgbClr val="000000"/>
                        </a:solidFill>
                        <a:effectLst/>
                        <a:latin typeface="+mn-lt"/>
                      </a:endParaRPr>
                    </a:p>
                  </a:txBody>
                  <a:tcPr marL="68580" marR="4728" marT="4728" marB="0" anchor="b"/>
                </a:tc>
                <a:tc>
                  <a:txBody>
                    <a:bodyPr/>
                    <a:lstStyle/>
                    <a:p>
                      <a:pPr algn="l" fontAlgn="b"/>
                      <a:r>
                        <a:rPr lang="en-US" sz="1500" b="0" i="0" u="none" strike="noStrike" baseline="0" dirty="0">
                          <a:solidFill>
                            <a:srgbClr val="000000"/>
                          </a:solidFill>
                          <a:effectLst/>
                          <a:latin typeface="+mn-lt"/>
                        </a:rPr>
                        <a:t>Census Bureau </a:t>
                      </a:r>
                      <a:r>
                        <a:rPr lang="en-US" sz="1500" b="0" i="0" u="none" strike="noStrike" baseline="0" dirty="0" smtClean="0">
                          <a:solidFill>
                            <a:srgbClr val="000000"/>
                          </a:solidFill>
                          <a:effectLst/>
                          <a:latin typeface="+mn-lt"/>
                        </a:rPr>
                        <a:t>validates </a:t>
                      </a:r>
                      <a:r>
                        <a:rPr lang="en-US" sz="1500" b="0" i="0" u="none" strike="noStrike" baseline="0" dirty="0">
                          <a:solidFill>
                            <a:srgbClr val="000000"/>
                          </a:solidFill>
                          <a:effectLst/>
                          <a:latin typeface="+mn-lt"/>
                        </a:rPr>
                        <a:t>2020 LUCA </a:t>
                      </a:r>
                      <a:r>
                        <a:rPr lang="en-US" sz="1500" b="0" i="0" u="none" strike="noStrike" baseline="0" dirty="0" smtClean="0">
                          <a:solidFill>
                            <a:srgbClr val="000000"/>
                          </a:solidFill>
                          <a:effectLst/>
                          <a:latin typeface="+mn-lt"/>
                        </a:rPr>
                        <a:t>addresses.</a:t>
                      </a:r>
                      <a:endParaRPr lang="en-US" sz="1500" b="0" i="0" u="none" strike="noStrike" baseline="0" dirty="0">
                        <a:solidFill>
                          <a:srgbClr val="000000"/>
                        </a:solidFill>
                        <a:effectLst/>
                        <a:latin typeface="+mn-lt"/>
                      </a:endParaRPr>
                    </a:p>
                  </a:txBody>
                  <a:tcPr marL="68580" marR="4728" marT="4728" marB="0" anchor="b"/>
                </a:tc>
                <a:extLst>
                  <a:ext uri="{0D108BD9-81ED-4DB2-BD59-A6C34878D82A}">
                    <a16:rowId xmlns:a16="http://schemas.microsoft.com/office/drawing/2014/main" xmlns="" val="2020131620"/>
                  </a:ext>
                </a:extLst>
              </a:tr>
              <a:tr h="280890">
                <a:tc>
                  <a:txBody>
                    <a:bodyPr/>
                    <a:lstStyle/>
                    <a:p>
                      <a:pPr algn="l" fontAlgn="b"/>
                      <a:r>
                        <a:rPr lang="en-US" sz="1500" b="0" i="0" u="none" strike="noStrike" dirty="0" smtClean="0">
                          <a:solidFill>
                            <a:srgbClr val="000000"/>
                          </a:solidFill>
                          <a:effectLst/>
                          <a:latin typeface="+mn-lt"/>
                        </a:rPr>
                        <a:t>Summer 2019</a:t>
                      </a:r>
                      <a:endParaRPr lang="en-US" sz="1500" b="0" i="0" u="none" strike="noStrike" dirty="0">
                        <a:solidFill>
                          <a:srgbClr val="000000"/>
                        </a:solidFill>
                        <a:effectLst/>
                        <a:latin typeface="+mn-lt"/>
                      </a:endParaRPr>
                    </a:p>
                  </a:txBody>
                  <a:tcPr marL="68580" marR="4728" marT="4728" marB="0" anchor="b"/>
                </a:tc>
                <a:tc>
                  <a:txBody>
                    <a:bodyPr/>
                    <a:lstStyle/>
                    <a:p>
                      <a:pPr algn="l" fontAlgn="b"/>
                      <a:r>
                        <a:rPr lang="en-US" sz="1500" b="0" i="0" u="none" strike="noStrike" dirty="0">
                          <a:solidFill>
                            <a:srgbClr val="000000"/>
                          </a:solidFill>
                          <a:effectLst/>
                          <a:latin typeface="+mn-lt"/>
                        </a:rPr>
                        <a:t>Census Bureau delivers 2020 LUCA </a:t>
                      </a:r>
                      <a:r>
                        <a:rPr lang="en-US" sz="1500" b="0" i="0" u="none" strike="noStrike" dirty="0" smtClean="0">
                          <a:solidFill>
                            <a:srgbClr val="000000"/>
                          </a:solidFill>
                          <a:effectLst/>
                          <a:latin typeface="+mn-lt"/>
                        </a:rPr>
                        <a:t>feedback.</a:t>
                      </a:r>
                      <a:endParaRPr lang="en-US" sz="1500" b="0" i="0" u="none" strike="noStrike" dirty="0">
                        <a:solidFill>
                          <a:srgbClr val="000000"/>
                        </a:solidFill>
                        <a:effectLst/>
                        <a:latin typeface="+mn-lt"/>
                      </a:endParaRPr>
                    </a:p>
                  </a:txBody>
                  <a:tcPr marL="68580" marR="4728" marT="4728" marB="0" anchor="b"/>
                </a:tc>
                <a:extLst>
                  <a:ext uri="{0D108BD9-81ED-4DB2-BD59-A6C34878D82A}">
                    <a16:rowId xmlns:a16="http://schemas.microsoft.com/office/drawing/2014/main" xmlns="" val="1785041836"/>
                  </a:ext>
                </a:extLst>
              </a:tr>
              <a:tr h="280890">
                <a:tc>
                  <a:txBody>
                    <a:bodyPr/>
                    <a:lstStyle/>
                    <a:p>
                      <a:pPr algn="l" fontAlgn="b"/>
                      <a:r>
                        <a:rPr lang="en-US" sz="1500" b="0" i="0" u="none" strike="noStrike" dirty="0" smtClean="0">
                          <a:solidFill>
                            <a:srgbClr val="000000"/>
                          </a:solidFill>
                          <a:effectLst/>
                          <a:latin typeface="+mn-lt"/>
                        </a:rPr>
                        <a:t>April</a:t>
                      </a:r>
                      <a:r>
                        <a:rPr lang="en-US" sz="1500" b="0" i="0" u="none" strike="noStrike" baseline="0" dirty="0" smtClean="0">
                          <a:solidFill>
                            <a:srgbClr val="000000"/>
                          </a:solidFill>
                          <a:effectLst/>
                          <a:latin typeface="+mn-lt"/>
                        </a:rPr>
                        <a:t> 1, 2020</a:t>
                      </a:r>
                      <a:endParaRPr lang="en-US" sz="1500" b="0" i="0" u="none" strike="noStrike" dirty="0">
                        <a:solidFill>
                          <a:srgbClr val="000000"/>
                        </a:solidFill>
                        <a:effectLst/>
                        <a:latin typeface="+mn-lt"/>
                      </a:endParaRPr>
                    </a:p>
                  </a:txBody>
                  <a:tcPr marL="68580" marR="4728" marT="4728" marB="0" anchor="b"/>
                </a:tc>
                <a:tc>
                  <a:txBody>
                    <a:bodyPr/>
                    <a:lstStyle/>
                    <a:p>
                      <a:pPr algn="l" fontAlgn="b"/>
                      <a:r>
                        <a:rPr lang="en-US" sz="1500" b="1" i="0" u="none" strike="noStrike" smtClean="0">
                          <a:solidFill>
                            <a:srgbClr val="000000"/>
                          </a:solidFill>
                          <a:effectLst/>
                          <a:latin typeface="+mn-lt"/>
                        </a:rPr>
                        <a:t>CENSUS</a:t>
                      </a:r>
                      <a:r>
                        <a:rPr lang="en-US" sz="1500" b="1" i="0" u="none" strike="noStrike" baseline="0" smtClean="0">
                          <a:solidFill>
                            <a:srgbClr val="000000"/>
                          </a:solidFill>
                          <a:effectLst/>
                          <a:latin typeface="+mn-lt"/>
                        </a:rPr>
                        <a:t> DAY.</a:t>
                      </a:r>
                      <a:endParaRPr lang="en-US" sz="1500" b="1" i="0" u="none" strike="noStrike" dirty="0">
                        <a:solidFill>
                          <a:srgbClr val="000000"/>
                        </a:solidFill>
                        <a:effectLst/>
                        <a:latin typeface="+mn-lt"/>
                      </a:endParaRPr>
                    </a:p>
                  </a:txBody>
                  <a:tcPr marL="68580" marR="4728" marT="4728" marB="0" anchor="b"/>
                </a:tc>
                <a:extLst>
                  <a:ext uri="{0D108BD9-81ED-4DB2-BD59-A6C34878D82A}">
                    <a16:rowId xmlns:a16="http://schemas.microsoft.com/office/drawing/2014/main" xmlns="" val="3327133123"/>
                  </a:ext>
                </a:extLst>
              </a:tr>
            </a:tbl>
          </a:graphicData>
        </a:graphic>
      </p:graphicFrame>
      <p:sp>
        <p:nvSpPr>
          <p:cNvPr id="8" name="Red Checkmark to show Complete" descr="Author utilizes checkmark symbol to denote sections of the LUCA schedule that are underway or complete." title="Image of red checkmark"/>
          <p:cNvSpPr/>
          <p:nvPr/>
        </p:nvSpPr>
        <p:spPr>
          <a:xfrm>
            <a:off x="2171700" y="2310035"/>
            <a:ext cx="551603" cy="461665"/>
          </a:xfrm>
          <a:prstGeom prst="rect">
            <a:avLst/>
          </a:prstGeom>
        </p:spPr>
        <p:txBody>
          <a:bodyPr wrap="square">
            <a:spAutoFit/>
          </a:bodyPr>
          <a:lstStyle/>
          <a:p>
            <a:pPr>
              <a:defRPr/>
            </a:pPr>
            <a:r>
              <a:rPr lang="en-US" sz="2400" dirty="0">
                <a:solidFill>
                  <a:srgbClr val="C00000"/>
                </a:solidFill>
                <a:latin typeface="Calibri" panose="020F0502020204030204" pitchFamily="34" charset="0"/>
                <a:sym typeface="Wingdings"/>
              </a:rPr>
              <a:t></a:t>
            </a:r>
            <a:endParaRPr lang="en-US" sz="2400" dirty="0">
              <a:solidFill>
                <a:srgbClr val="C00000"/>
              </a:solidFill>
              <a:latin typeface="Calibri" panose="020F0502020204030204" pitchFamily="34" charset="0"/>
              <a:cs typeface="Arial" panose="020B0604020202020204" pitchFamily="34" charset="0"/>
            </a:endParaRPr>
          </a:p>
        </p:txBody>
      </p:sp>
      <p:sp>
        <p:nvSpPr>
          <p:cNvPr id="9" name="Red Checkmark  to show Complete" descr="Author utilizes checkmark symbol to denote sections of the LUCA schedule that are underway or complete." title="Image of red checkmark"/>
          <p:cNvSpPr/>
          <p:nvPr/>
        </p:nvSpPr>
        <p:spPr>
          <a:xfrm>
            <a:off x="2171700" y="2615583"/>
            <a:ext cx="551603" cy="461665"/>
          </a:xfrm>
          <a:prstGeom prst="rect">
            <a:avLst/>
          </a:prstGeom>
        </p:spPr>
        <p:txBody>
          <a:bodyPr wrap="square">
            <a:spAutoFit/>
          </a:bodyPr>
          <a:lstStyle/>
          <a:p>
            <a:pPr>
              <a:defRPr/>
            </a:pPr>
            <a:r>
              <a:rPr lang="en-US" sz="2400" dirty="0">
                <a:solidFill>
                  <a:srgbClr val="C00000"/>
                </a:solidFill>
                <a:latin typeface="Calibri" panose="020F0502020204030204" pitchFamily="34" charset="0"/>
                <a:sym typeface="Wingdings"/>
              </a:rPr>
              <a:t></a:t>
            </a:r>
            <a:endParaRPr lang="en-US" sz="2400" dirty="0">
              <a:solidFill>
                <a:srgbClr val="C00000"/>
              </a:solidFill>
              <a:latin typeface="Calibri" panose="020F0502020204030204" pitchFamily="34" charset="0"/>
              <a:cs typeface="Arial" panose="020B0604020202020204" pitchFamily="34" charset="0"/>
            </a:endParaRPr>
          </a:p>
        </p:txBody>
      </p:sp>
      <p:sp>
        <p:nvSpPr>
          <p:cNvPr id="10" name="Red Checkmark  to show Complete" descr="Author utilizes checkmark symbol to denote sections of the LUCA schedule that are underway or complete." title="Image of red checkmark"/>
          <p:cNvSpPr/>
          <p:nvPr/>
        </p:nvSpPr>
        <p:spPr>
          <a:xfrm>
            <a:off x="2171700" y="3086100"/>
            <a:ext cx="551603" cy="461665"/>
          </a:xfrm>
          <a:prstGeom prst="rect">
            <a:avLst/>
          </a:prstGeom>
        </p:spPr>
        <p:txBody>
          <a:bodyPr wrap="square">
            <a:spAutoFit/>
          </a:bodyPr>
          <a:lstStyle/>
          <a:p>
            <a:pPr>
              <a:defRPr/>
            </a:pPr>
            <a:r>
              <a:rPr lang="en-US" sz="2400" dirty="0">
                <a:solidFill>
                  <a:srgbClr val="C00000"/>
                </a:solidFill>
                <a:latin typeface="Calibri" panose="020F0502020204030204" pitchFamily="34" charset="0"/>
                <a:sym typeface="Wingdings"/>
              </a:rPr>
              <a:t></a:t>
            </a:r>
            <a:endParaRPr lang="en-US" sz="2400" dirty="0">
              <a:solidFill>
                <a:srgbClr val="C00000"/>
              </a:solidFill>
              <a:latin typeface="Calibri" panose="020F0502020204030204" pitchFamily="34" charset="0"/>
              <a:cs typeface="Arial" panose="020B0604020202020204" pitchFamily="34" charset="0"/>
            </a:endParaRPr>
          </a:p>
        </p:txBody>
      </p:sp>
      <p:sp>
        <p:nvSpPr>
          <p:cNvPr id="12" name="Red Checkmark  to show Complete" descr="Author utilizes checkmark symbol to denote sections of the LUCA schedule that are underway or complete." title="Image of red checkmark"/>
          <p:cNvSpPr/>
          <p:nvPr/>
        </p:nvSpPr>
        <p:spPr>
          <a:xfrm>
            <a:off x="2171700" y="3362539"/>
            <a:ext cx="551603" cy="461665"/>
          </a:xfrm>
          <a:prstGeom prst="rect">
            <a:avLst/>
          </a:prstGeom>
        </p:spPr>
        <p:txBody>
          <a:bodyPr wrap="square">
            <a:spAutoFit/>
          </a:bodyPr>
          <a:lstStyle/>
          <a:p>
            <a:pPr>
              <a:defRPr/>
            </a:pPr>
            <a:r>
              <a:rPr lang="en-US" sz="2400" dirty="0">
                <a:solidFill>
                  <a:srgbClr val="C00000"/>
                </a:solidFill>
                <a:latin typeface="Calibri" panose="020F0502020204030204" pitchFamily="34" charset="0"/>
                <a:sym typeface="Wingdings"/>
              </a:rPr>
              <a:t></a:t>
            </a:r>
            <a:endParaRPr lang="en-US" sz="2400" dirty="0">
              <a:solidFill>
                <a:srgbClr val="C00000"/>
              </a:solidFill>
              <a:latin typeface="Calibri" panose="020F0502020204030204" pitchFamily="34" charset="0"/>
              <a:cs typeface="Arial" panose="020B0604020202020204" pitchFamily="34" charset="0"/>
            </a:endParaRPr>
          </a:p>
        </p:txBody>
      </p:sp>
      <p:sp>
        <p:nvSpPr>
          <p:cNvPr id="5" name="Slide Number Placeholder 4"/>
          <p:cNvSpPr>
            <a:spLocks noGrp="1"/>
          </p:cNvSpPr>
          <p:nvPr>
            <p:ph type="sldNum" sz="quarter" idx="4294967295"/>
          </p:nvPr>
        </p:nvSpPr>
        <p:spPr/>
        <p:txBody>
          <a:bodyPr/>
          <a:lstStyle/>
          <a:p>
            <a:fld id="{25B02A65-3D1E-45BD-9983-4ADAC5079F8B}" type="slidenum">
              <a:rPr lang="en-US" smtClean="0"/>
              <a:pPr/>
              <a:t>13</a:t>
            </a:fld>
            <a:endParaRPr lang="en-US"/>
          </a:p>
        </p:txBody>
      </p:sp>
    </p:spTree>
    <p:extLst>
      <p:ext uri="{BB962C8B-B14F-4D97-AF65-F5344CB8AC3E}">
        <p14:creationId xmlns:p14="http://schemas.microsoft.com/office/powerpoint/2010/main" val="779232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857250"/>
            <a:ext cx="6172200" cy="857250"/>
          </a:xfrm>
        </p:spPr>
        <p:txBody>
          <a:bodyPr>
            <a:normAutofit/>
          </a:bodyPr>
          <a:lstStyle/>
          <a:p>
            <a:r>
              <a:rPr lang="en-US" sz="3600" dirty="0">
                <a:latin typeface="Calibri" panose="020F0502020204030204" pitchFamily="34" charset="0"/>
                <a:cs typeface="Times New Roman" panose="02020603050405020304" pitchFamily="18" charset="0"/>
              </a:rPr>
              <a:t>Questions about 2020 LUCA?</a:t>
            </a:r>
          </a:p>
        </p:txBody>
      </p:sp>
      <p:sp>
        <p:nvSpPr>
          <p:cNvPr id="3" name="Content Placeholder 2"/>
          <p:cNvSpPr>
            <a:spLocks noGrp="1"/>
          </p:cNvSpPr>
          <p:nvPr>
            <p:ph idx="1"/>
          </p:nvPr>
        </p:nvSpPr>
        <p:spPr>
          <a:xfrm>
            <a:off x="1485900" y="1714501"/>
            <a:ext cx="6858000" cy="3394472"/>
          </a:xfrm>
        </p:spPr>
        <p:txBody>
          <a:bodyPr>
            <a:normAutofit fontScale="92500" lnSpcReduction="20000"/>
          </a:bodyPr>
          <a:lstStyle/>
          <a:p>
            <a:r>
              <a:rPr lang="en-US" sz="2700" dirty="0"/>
              <a:t>Visit the 2020 LUCA Web site:</a:t>
            </a:r>
          </a:p>
          <a:p>
            <a:pPr marL="0" indent="0">
              <a:buNone/>
            </a:pPr>
            <a:r>
              <a:rPr lang="en-US" dirty="0">
                <a:hlinkClick r:id="rId3" tooltip="2020 LUCA website"/>
              </a:rPr>
              <a:t>&lt;https://www.census.gov/geo/partnerships/luca.html&gt;</a:t>
            </a:r>
            <a:endParaRPr lang="en-US" dirty="0"/>
          </a:p>
          <a:p>
            <a:pPr lvl="1"/>
            <a:r>
              <a:rPr lang="en-US" sz="2400" dirty="0"/>
              <a:t>Frequently Asked Questions document</a:t>
            </a:r>
            <a:endParaRPr lang="en-US" sz="3000" dirty="0"/>
          </a:p>
          <a:p>
            <a:endParaRPr lang="en-US" sz="2700" dirty="0"/>
          </a:p>
          <a:p>
            <a:r>
              <a:rPr lang="en-US" sz="2700" dirty="0"/>
              <a:t>Contact us:</a:t>
            </a:r>
          </a:p>
          <a:p>
            <a:pPr lvl="1"/>
            <a:r>
              <a:rPr lang="en-US" sz="2400" dirty="0"/>
              <a:t>Geographic Programs Support Desk toll-free telephone number: 1-844-344-0169</a:t>
            </a:r>
          </a:p>
          <a:p>
            <a:pPr lvl="1"/>
            <a:r>
              <a:rPr lang="en-US" sz="2400" dirty="0"/>
              <a:t>E-mail:  </a:t>
            </a:r>
            <a:r>
              <a:rPr lang="en-US" dirty="0" smtClean="0">
                <a:hlinkClick r:id="rId4"/>
              </a:rPr>
              <a:t>&lt;GEO.2020.LUCA@census.gov&gt;</a:t>
            </a:r>
            <a:endParaRPr lang="en-US" dirty="0"/>
          </a:p>
        </p:txBody>
      </p:sp>
      <p:sp>
        <p:nvSpPr>
          <p:cNvPr id="4" name="Slide Number Placeholder 3"/>
          <p:cNvSpPr>
            <a:spLocks noGrp="1"/>
          </p:cNvSpPr>
          <p:nvPr>
            <p:ph type="sldNum" sz="quarter" idx="4294967295"/>
          </p:nvPr>
        </p:nvSpPr>
        <p:spPr/>
        <p:txBody>
          <a:bodyPr/>
          <a:lstStyle/>
          <a:p>
            <a:fld id="{25B02A65-3D1E-45BD-9983-4ADAC5079F8B}" type="slidenum">
              <a:rPr lang="en-US" smtClean="0"/>
              <a:pPr/>
              <a:t>14</a:t>
            </a:fld>
            <a:endParaRPr lang="en-US"/>
          </a:p>
        </p:txBody>
      </p:sp>
    </p:spTree>
    <p:extLst>
      <p:ext uri="{BB962C8B-B14F-4D97-AF65-F5344CB8AC3E}">
        <p14:creationId xmlns:p14="http://schemas.microsoft.com/office/powerpoint/2010/main" val="861315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589571"/>
            <a:ext cx="7772400" cy="1470025"/>
          </a:xfrm>
        </p:spPr>
        <p:txBody>
          <a:bodyPr/>
          <a:lstStyle/>
          <a:p>
            <a:r>
              <a:rPr lang="en-US" dirty="0"/>
              <a:t>Contact Information</a:t>
            </a:r>
          </a:p>
        </p:txBody>
      </p:sp>
      <p:sp>
        <p:nvSpPr>
          <p:cNvPr id="5" name="Subtitle 4"/>
          <p:cNvSpPr>
            <a:spLocks noGrp="1"/>
          </p:cNvSpPr>
          <p:nvPr>
            <p:ph type="subTitle" idx="1"/>
          </p:nvPr>
        </p:nvSpPr>
        <p:spPr>
          <a:xfrm>
            <a:off x="1295400" y="2064460"/>
            <a:ext cx="6705600" cy="2971800"/>
          </a:xfrm>
        </p:spPr>
        <p:txBody>
          <a:bodyPr vert="horz" lIns="91440" tIns="45720" rIns="91440" bIns="45720" rtlCol="0" anchor="t">
            <a:noAutofit/>
          </a:bodyPr>
          <a:lstStyle/>
          <a:p>
            <a:r>
              <a:rPr lang="en-US" sz="4000" b="1" dirty="0" smtClean="0">
                <a:solidFill>
                  <a:schemeClr val="tx2"/>
                </a:solidFill>
              </a:rPr>
              <a:t>Tim McMonagle</a:t>
            </a:r>
          </a:p>
          <a:p>
            <a:r>
              <a:rPr lang="en-US" sz="2000" b="1" dirty="0" smtClean="0">
                <a:solidFill>
                  <a:schemeClr val="tx2"/>
                </a:solidFill>
                <a:hlinkClick r:id="rId3"/>
              </a:rPr>
              <a:t>Timothy.William.mcmonagle@census.gov</a:t>
            </a:r>
            <a:endParaRPr lang="en-US" sz="2000" b="1" dirty="0" smtClean="0">
              <a:solidFill>
                <a:schemeClr val="tx2"/>
              </a:solidFill>
            </a:endParaRPr>
          </a:p>
          <a:p>
            <a:r>
              <a:rPr lang="en-US" sz="2400" b="1" dirty="0" smtClean="0">
                <a:solidFill>
                  <a:schemeClr val="tx2"/>
                </a:solidFill>
              </a:rPr>
              <a:t>818-267-1730</a:t>
            </a:r>
          </a:p>
          <a:p>
            <a:r>
              <a:rPr lang="en-US" sz="4000" b="1" dirty="0" smtClean="0">
                <a:solidFill>
                  <a:schemeClr val="tx2"/>
                </a:solidFill>
              </a:rPr>
              <a:t>LUCA </a:t>
            </a:r>
            <a:r>
              <a:rPr lang="en-US" sz="4000" b="1" dirty="0">
                <a:solidFill>
                  <a:schemeClr val="tx2"/>
                </a:solidFill>
              </a:rPr>
              <a:t>Program</a:t>
            </a:r>
          </a:p>
          <a:p>
            <a:r>
              <a:rPr lang="en-US" sz="2000" dirty="0">
                <a:solidFill>
                  <a:schemeClr val="tx2"/>
                </a:solidFill>
                <a:hlinkClick r:id="rId4"/>
              </a:rPr>
              <a:t>los.angeles.geography@census.gov</a:t>
            </a:r>
            <a:endParaRPr lang="en-US" sz="2000" dirty="0">
              <a:solidFill>
                <a:schemeClr val="tx2"/>
              </a:solidFill>
            </a:endParaRPr>
          </a:p>
          <a:p>
            <a:r>
              <a:rPr lang="en-US" sz="2400" b="1" dirty="0">
                <a:solidFill>
                  <a:schemeClr val="tx2"/>
                </a:solidFill>
              </a:rPr>
              <a:t>818.267.1724</a:t>
            </a:r>
          </a:p>
          <a:p>
            <a:endParaRPr lang="en-US" sz="2400" dirty="0"/>
          </a:p>
        </p:txBody>
      </p:sp>
      <p:sp>
        <p:nvSpPr>
          <p:cNvPr id="2" name="Slide Number Placeholder 1"/>
          <p:cNvSpPr>
            <a:spLocks noGrp="1"/>
          </p:cNvSpPr>
          <p:nvPr>
            <p:ph type="sldNum" sz="quarter" idx="12"/>
          </p:nvPr>
        </p:nvSpPr>
        <p:spPr/>
        <p:txBody>
          <a:bodyPr/>
          <a:lstStyle/>
          <a:p>
            <a:fld id="{5212C905-FF40-4437-BDDD-7BDE312C732D}" type="slidenum">
              <a:rPr lang="en-US" smtClean="0"/>
              <a:t>15</a:t>
            </a:fld>
            <a:endParaRPr lang="en-US" dirty="0"/>
          </a:p>
        </p:txBody>
      </p:sp>
    </p:spTree>
    <p:extLst>
      <p:ext uri="{BB962C8B-B14F-4D97-AF65-F5344CB8AC3E}">
        <p14:creationId xmlns:p14="http://schemas.microsoft.com/office/powerpoint/2010/main" val="3019067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Do a Census</a:t>
            </a:r>
          </a:p>
        </p:txBody>
      </p:sp>
      <p:sp>
        <p:nvSpPr>
          <p:cNvPr id="3" name="Content Placeholder 2"/>
          <p:cNvSpPr>
            <a:spLocks noGrp="1"/>
          </p:cNvSpPr>
          <p:nvPr>
            <p:ph idx="1"/>
          </p:nvPr>
        </p:nvSpPr>
        <p:spPr/>
        <p:txBody>
          <a:bodyPr>
            <a:normAutofit/>
          </a:bodyPr>
          <a:lstStyle/>
          <a:p>
            <a:r>
              <a:rPr lang="en-US" dirty="0"/>
              <a:t>Article 1, Section 2 of the US Constitution</a:t>
            </a:r>
          </a:p>
          <a:p>
            <a:pPr marL="400050" lvl="1" indent="0">
              <a:buNone/>
            </a:pPr>
            <a:r>
              <a:rPr lang="en-US" i="1" dirty="0"/>
              <a:t>The actual Enumeration shall be made within three Years after the first Meeting of the Congress of the United States, and within every subsequent Term of ten Years, in such Manner as they shall by Law direct. </a:t>
            </a:r>
          </a:p>
          <a:p>
            <a:pPr marL="457200" indent="-457200"/>
            <a:r>
              <a:rPr lang="en-US" dirty="0"/>
              <a:t>Key Purpose is Apportioning the US House of Representatives</a:t>
            </a:r>
          </a:p>
        </p:txBody>
      </p:sp>
      <p:sp>
        <p:nvSpPr>
          <p:cNvPr id="4" name="Slide Number Placeholder 3"/>
          <p:cNvSpPr>
            <a:spLocks noGrp="1"/>
          </p:cNvSpPr>
          <p:nvPr>
            <p:ph type="sldNum" sz="quarter" idx="12"/>
          </p:nvPr>
        </p:nvSpPr>
        <p:spPr/>
        <p:txBody>
          <a:bodyPr/>
          <a:lstStyle/>
          <a:p>
            <a:fld id="{5212C905-FF40-4437-BDDD-7BDE312C732D}" type="slidenum">
              <a:rPr lang="en-US" smtClean="0"/>
              <a:t>2</a:t>
            </a:fld>
            <a:endParaRPr lang="en-US" dirty="0"/>
          </a:p>
        </p:txBody>
      </p:sp>
    </p:spTree>
    <p:extLst>
      <p:ext uri="{BB962C8B-B14F-4D97-AF65-F5344CB8AC3E}">
        <p14:creationId xmlns:p14="http://schemas.microsoft.com/office/powerpoint/2010/main" val="238937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Also About Fairness…</a:t>
            </a:r>
          </a:p>
        </p:txBody>
      </p:sp>
      <p:sp>
        <p:nvSpPr>
          <p:cNvPr id="3" name="Content Placeholder 2"/>
          <p:cNvSpPr>
            <a:spLocks noGrp="1"/>
          </p:cNvSpPr>
          <p:nvPr>
            <p:ph idx="1"/>
          </p:nvPr>
        </p:nvSpPr>
        <p:spPr>
          <a:xfrm>
            <a:off x="457200" y="1295400"/>
            <a:ext cx="8229600" cy="4525963"/>
          </a:xfrm>
        </p:spPr>
        <p:txBody>
          <a:bodyPr/>
          <a:lstStyle/>
          <a:p>
            <a:r>
              <a:rPr lang="en-US" dirty="0"/>
              <a:t>Fundamental element of Federal legislation</a:t>
            </a:r>
          </a:p>
          <a:p>
            <a:r>
              <a:rPr lang="en-US" dirty="0"/>
              <a:t>Some examples:</a:t>
            </a:r>
          </a:p>
          <a:p>
            <a:pPr lvl="1"/>
            <a:r>
              <a:rPr lang="en-US" dirty="0"/>
              <a:t>Voting Rights (Voting Rights Act)</a:t>
            </a:r>
          </a:p>
          <a:p>
            <a:pPr lvl="1"/>
            <a:r>
              <a:rPr lang="en-US" dirty="0"/>
              <a:t>Civil Rights</a:t>
            </a:r>
          </a:p>
          <a:p>
            <a:pPr lvl="2"/>
            <a:r>
              <a:rPr lang="en-US" dirty="0"/>
              <a:t>Title VI</a:t>
            </a:r>
          </a:p>
          <a:p>
            <a:pPr lvl="2"/>
            <a:r>
              <a:rPr lang="en-US" dirty="0"/>
              <a:t>Title IX</a:t>
            </a:r>
          </a:p>
          <a:p>
            <a:pPr lvl="2"/>
            <a:r>
              <a:rPr lang="en-US" dirty="0"/>
              <a:t>ADA</a:t>
            </a:r>
          </a:p>
          <a:p>
            <a:pPr lvl="2"/>
            <a:r>
              <a:rPr lang="en-US" dirty="0"/>
              <a:t>Age Discrimination Act</a:t>
            </a:r>
          </a:p>
          <a:p>
            <a:pPr lvl="1"/>
            <a:r>
              <a:rPr lang="en-US" dirty="0"/>
              <a:t>Fair Housing Act</a:t>
            </a:r>
          </a:p>
          <a:p>
            <a:pPr lvl="1"/>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3</a:t>
            </a:fld>
            <a:endParaRPr lang="en-US" dirty="0"/>
          </a:p>
        </p:txBody>
      </p:sp>
    </p:spTree>
    <p:extLst>
      <p:ext uri="{BB962C8B-B14F-4D97-AF65-F5344CB8AC3E}">
        <p14:creationId xmlns:p14="http://schemas.microsoft.com/office/powerpoint/2010/main" val="3968367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a:t>And About Funding</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992839"/>
            <a:ext cx="7239000" cy="486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81400" y="5802868"/>
            <a:ext cx="4724400" cy="369332"/>
          </a:xfrm>
          <a:prstGeom prst="rect">
            <a:avLst/>
          </a:prstGeom>
          <a:noFill/>
        </p:spPr>
        <p:txBody>
          <a:bodyPr wrap="square" rtlCol="0">
            <a:spAutoFit/>
          </a:bodyPr>
          <a:lstStyle/>
          <a:p>
            <a:r>
              <a:rPr lang="en-US" sz="900" dirty="0"/>
              <a:t>Source:  “Counting for Dollars:  The Role of the Decennial Census in the Distribution of Federal Funds  - Andrew Reamer and Rachel Blanchard Carpenter, Brookings Institution (3/2010)</a:t>
            </a:r>
          </a:p>
        </p:txBody>
      </p:sp>
      <p:sp>
        <p:nvSpPr>
          <p:cNvPr id="3" name="Slide Number Placeholder 2"/>
          <p:cNvSpPr>
            <a:spLocks noGrp="1"/>
          </p:cNvSpPr>
          <p:nvPr>
            <p:ph type="sldNum" sz="quarter" idx="12"/>
          </p:nvPr>
        </p:nvSpPr>
        <p:spPr/>
        <p:txBody>
          <a:bodyPr/>
          <a:lstStyle/>
          <a:p>
            <a:fld id="{5212C905-FF40-4437-BDDD-7BDE312C732D}" type="slidenum">
              <a:rPr lang="en-US" smtClean="0"/>
              <a:t>4</a:t>
            </a:fld>
            <a:endParaRPr lang="en-US" dirty="0"/>
          </a:p>
        </p:txBody>
      </p:sp>
    </p:spTree>
    <p:extLst>
      <p:ext uri="{BB962C8B-B14F-4D97-AF65-F5344CB8AC3E}">
        <p14:creationId xmlns:p14="http://schemas.microsoft.com/office/powerpoint/2010/main" val="423062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Uses </a:t>
            </a:r>
            <a:endParaRPr lang="en-US" dirty="0"/>
          </a:p>
        </p:txBody>
      </p:sp>
      <p:sp>
        <p:nvSpPr>
          <p:cNvPr id="3" name="Content Placeholder 2"/>
          <p:cNvSpPr>
            <a:spLocks noGrp="1"/>
          </p:cNvSpPr>
          <p:nvPr>
            <p:ph idx="1"/>
          </p:nvPr>
        </p:nvSpPr>
        <p:spPr/>
        <p:txBody>
          <a:bodyPr/>
          <a:lstStyle/>
          <a:p>
            <a:r>
              <a:rPr lang="en-US" dirty="0" smtClean="0"/>
              <a:t>Drawing Congressional, state, and local legislative districts</a:t>
            </a:r>
          </a:p>
          <a:p>
            <a:r>
              <a:rPr lang="en-US" dirty="0" smtClean="0"/>
              <a:t>Basis for population projections</a:t>
            </a:r>
          </a:p>
          <a:p>
            <a:r>
              <a:rPr lang="en-US" dirty="0" smtClean="0"/>
              <a:t>Informing the decisions of governments, business, and non-profits regarding numerous topics such as community and regional development, education, agriculture, energy, etc.</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5</a:t>
            </a:fld>
            <a:endParaRPr lang="en-US" dirty="0"/>
          </a:p>
        </p:txBody>
      </p:sp>
    </p:spTree>
    <p:extLst>
      <p:ext uri="{BB962C8B-B14F-4D97-AF65-F5344CB8AC3E}">
        <p14:creationId xmlns:p14="http://schemas.microsoft.com/office/powerpoint/2010/main" val="1827260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771525"/>
            <a:ext cx="6172200" cy="857250"/>
          </a:xfrm>
        </p:spPr>
        <p:txBody>
          <a:bodyPr>
            <a:normAutofit/>
          </a:bodyPr>
          <a:lstStyle/>
          <a:p>
            <a:r>
              <a:rPr lang="en-US" sz="4000" dirty="0">
                <a:latin typeface="Calibri" panose="020F0502020204030204" pitchFamily="34" charset="0"/>
                <a:cs typeface="Times New Roman" panose="02020603050405020304" pitchFamily="18" charset="0"/>
              </a:rPr>
              <a:t>2020 Census Design</a:t>
            </a:r>
          </a:p>
        </p:txBody>
      </p:sp>
      <p:pic>
        <p:nvPicPr>
          <p:cNvPr id="4" name="Content Placeholder 3" descr="Authors use the graphic to illustrate the moderinization of the 2020 Census design process through the flow of four descriptive sections; Establish Where to Count, Motivate People to Respond, Count the Population and Release Census Results.  Each of the four sections is discussed as they relate to the census address list and the 2020 LUCA operation." title="Image of the 2020 Census Design"/>
          <p:cNvPicPr>
            <a:picLocks noGrp="1" noChangeAspect="1"/>
          </p:cNvPicPr>
          <p:nvPr>
            <p:ph idx="1"/>
          </p:nvPr>
        </p:nvPicPr>
        <p:blipFill>
          <a:blip r:embed="rId3"/>
          <a:stretch>
            <a:fillRect/>
          </a:stretch>
        </p:blipFill>
        <p:spPr>
          <a:xfrm>
            <a:off x="1143000" y="1429852"/>
            <a:ext cx="6667113" cy="3953678"/>
          </a:xfrm>
          <a:prstGeom prst="rect">
            <a:avLst/>
          </a:prstGeom>
        </p:spPr>
      </p:pic>
      <p:sp>
        <p:nvSpPr>
          <p:cNvPr id="3" name="Slide Number Placeholder 2"/>
          <p:cNvSpPr>
            <a:spLocks noGrp="1"/>
          </p:cNvSpPr>
          <p:nvPr>
            <p:ph type="sldNum" sz="quarter" idx="4294967295"/>
          </p:nvPr>
        </p:nvSpPr>
        <p:spPr/>
        <p:txBody>
          <a:bodyPr/>
          <a:lstStyle/>
          <a:p>
            <a:fld id="{25B02A65-3D1E-45BD-9983-4ADAC5079F8B}" type="slidenum">
              <a:rPr lang="en-US" smtClean="0"/>
              <a:pPr/>
              <a:t>6</a:t>
            </a:fld>
            <a:endParaRPr lang="en-US"/>
          </a:p>
        </p:txBody>
      </p:sp>
    </p:spTree>
    <p:extLst>
      <p:ext uri="{BB962C8B-B14F-4D97-AF65-F5344CB8AC3E}">
        <p14:creationId xmlns:p14="http://schemas.microsoft.com/office/powerpoint/2010/main" val="195821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Autofit/>
          </a:bodyPr>
          <a:lstStyle/>
          <a:p>
            <a:r>
              <a:rPr lang="en-US" sz="4000" dirty="0"/>
              <a:t>Three Main Reasons We Miss People</a:t>
            </a:r>
          </a:p>
        </p:txBody>
      </p:sp>
      <p:sp>
        <p:nvSpPr>
          <p:cNvPr id="3" name="Content Placeholder 2"/>
          <p:cNvSpPr>
            <a:spLocks noGrp="1"/>
          </p:cNvSpPr>
          <p:nvPr>
            <p:ph idx="1"/>
          </p:nvPr>
        </p:nvSpPr>
        <p:spPr>
          <a:xfrm>
            <a:off x="470170" y="1524000"/>
            <a:ext cx="8229600" cy="4525963"/>
          </a:xfrm>
        </p:spPr>
        <p:txBody>
          <a:bodyPr>
            <a:normAutofit fontScale="92500" lnSpcReduction="20000"/>
          </a:bodyPr>
          <a:lstStyle/>
          <a:p>
            <a:pPr marL="514350" indent="-514350">
              <a:buFont typeface="+mj-lt"/>
              <a:buAutoNum type="arabicPeriod"/>
            </a:pPr>
            <a:r>
              <a:rPr lang="en-US" dirty="0"/>
              <a:t>We don’t have an address</a:t>
            </a:r>
          </a:p>
          <a:p>
            <a:pPr marL="914400" lvl="1" indent="-514350"/>
            <a:r>
              <a:rPr lang="en-US" dirty="0"/>
              <a:t>We can’t send a form</a:t>
            </a:r>
          </a:p>
          <a:p>
            <a:pPr marL="914400" lvl="1" indent="-514350"/>
            <a:r>
              <a:rPr lang="en-US" dirty="0"/>
              <a:t>If we get a response, we can’t “match” them to the ground</a:t>
            </a:r>
          </a:p>
          <a:p>
            <a:pPr marL="514350" indent="-514350">
              <a:buFont typeface="+mj-lt"/>
              <a:buAutoNum type="arabicPeriod"/>
            </a:pPr>
            <a:r>
              <a:rPr lang="en-US" dirty="0"/>
              <a:t>We can’t get a response</a:t>
            </a:r>
          </a:p>
          <a:p>
            <a:pPr marL="914400" lvl="1" indent="-514350"/>
            <a:r>
              <a:rPr lang="en-US" dirty="0"/>
              <a:t>We have an address, but we can’t determine occupancy</a:t>
            </a:r>
          </a:p>
          <a:p>
            <a:pPr marL="514350" indent="-514350">
              <a:buFont typeface="+mj-lt"/>
              <a:buAutoNum type="arabicPeriod"/>
            </a:pPr>
            <a:r>
              <a:rPr lang="en-US" dirty="0"/>
              <a:t>We get a partial response</a:t>
            </a:r>
          </a:p>
          <a:p>
            <a:pPr lvl="1"/>
            <a:r>
              <a:rPr lang="en-US" dirty="0"/>
              <a:t>Children</a:t>
            </a:r>
          </a:p>
          <a:p>
            <a:pPr lvl="1"/>
            <a:r>
              <a:rPr lang="en-US" dirty="0"/>
              <a:t>Multiple Families</a:t>
            </a:r>
          </a:p>
          <a:p>
            <a:pPr lvl="1"/>
            <a:r>
              <a:rPr lang="en-US" dirty="0"/>
              <a:t>Unrelated individuals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7</a:t>
            </a:fld>
            <a:endParaRPr lang="en-US"/>
          </a:p>
        </p:txBody>
      </p:sp>
    </p:spTree>
    <p:extLst>
      <p:ext uri="{BB962C8B-B14F-4D97-AF65-F5344CB8AC3E}">
        <p14:creationId xmlns:p14="http://schemas.microsoft.com/office/powerpoint/2010/main" val="184962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34400" cy="914400"/>
          </a:xfrm>
        </p:spPr>
        <p:txBody>
          <a:bodyPr>
            <a:noAutofit/>
          </a:bodyPr>
          <a:lstStyle/>
          <a:p>
            <a:r>
              <a:rPr lang="en-US" sz="4000" dirty="0">
                <a:latin typeface="+mj-lt"/>
              </a:rPr>
              <a:t>2020 Census Local Update of Census Addresses  (LUCA)</a:t>
            </a:r>
          </a:p>
        </p:txBody>
      </p:sp>
      <p:sp>
        <p:nvSpPr>
          <p:cNvPr id="3" name="Content Placeholder 2"/>
          <p:cNvSpPr>
            <a:spLocks noGrp="1"/>
          </p:cNvSpPr>
          <p:nvPr>
            <p:ph idx="1"/>
          </p:nvPr>
        </p:nvSpPr>
        <p:spPr>
          <a:xfrm>
            <a:off x="533400" y="2165350"/>
            <a:ext cx="8077200" cy="4191000"/>
          </a:xfrm>
        </p:spPr>
        <p:txBody>
          <a:bodyPr>
            <a:normAutofit/>
          </a:bodyPr>
          <a:lstStyle/>
          <a:p>
            <a:r>
              <a:rPr lang="en-US" sz="2800" dirty="0"/>
              <a:t>Voluntary geographic partnership operation</a:t>
            </a:r>
          </a:p>
          <a:p>
            <a:r>
              <a:rPr lang="en-US" sz="2800" dirty="0"/>
              <a:t>Once a decade opportunity to review and update the Census Bureau’s Address List for residential addresses</a:t>
            </a:r>
          </a:p>
          <a:p>
            <a:r>
              <a:rPr lang="en-US" sz="2800" dirty="0"/>
              <a:t>Authorized by the </a:t>
            </a:r>
            <a:r>
              <a:rPr lang="en-US" altLang="en-US" sz="2800" dirty="0">
                <a:hlinkClick r:id="rId3"/>
              </a:rPr>
              <a:t>Census Address List Improvement Act of 1994 (Public Law 103-430)</a:t>
            </a:r>
            <a:endParaRPr lang="en-US" sz="2800" dirty="0"/>
          </a:p>
        </p:txBody>
      </p:sp>
      <p:sp>
        <p:nvSpPr>
          <p:cNvPr id="5" name="Slide Number Placeholder 4"/>
          <p:cNvSpPr>
            <a:spLocks noGrp="1"/>
          </p:cNvSpPr>
          <p:nvPr>
            <p:ph type="sldNum" sz="quarter" idx="12"/>
          </p:nvPr>
        </p:nvSpPr>
        <p:spPr/>
        <p:txBody>
          <a:bodyPr/>
          <a:lstStyle/>
          <a:p>
            <a:fld id="{5212C905-FF40-4437-BDDD-7BDE312C732D}" type="slidenum">
              <a:rPr lang="en-US" smtClean="0"/>
              <a:t>8</a:t>
            </a:fld>
            <a:endParaRPr lang="en-US"/>
          </a:p>
        </p:txBody>
      </p:sp>
    </p:spTree>
    <p:extLst>
      <p:ext uri="{BB962C8B-B14F-4D97-AF65-F5344CB8AC3E}">
        <p14:creationId xmlns:p14="http://schemas.microsoft.com/office/powerpoint/2010/main" val="3161268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The 2010 Census</a:t>
            </a:r>
          </a:p>
        </p:txBody>
      </p:sp>
      <p:sp>
        <p:nvSpPr>
          <p:cNvPr id="3" name="Content Placeholder 2"/>
          <p:cNvSpPr>
            <a:spLocks noGrp="1"/>
          </p:cNvSpPr>
          <p:nvPr>
            <p:ph idx="1"/>
          </p:nvPr>
        </p:nvSpPr>
        <p:spPr>
          <a:xfrm>
            <a:off x="452437" y="1055737"/>
            <a:ext cx="7519988" cy="609600"/>
          </a:xfrm>
        </p:spPr>
        <p:txBody>
          <a:bodyPr/>
          <a:lstStyle/>
          <a:p>
            <a:r>
              <a:rPr lang="en-US" dirty="0"/>
              <a:t>A Very Good “Net” Census</a:t>
            </a:r>
          </a:p>
        </p:txBody>
      </p:sp>
      <p:pic>
        <p:nvPicPr>
          <p:cNvPr id="4" name="Picture 2" descr="http://www.census.gov/newsroom/releases/img/cb12-95_ccm_graphic_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448425" cy="43640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212C905-FF40-4437-BDDD-7BDE312C732D}" type="slidenum">
              <a:rPr lang="en-US" smtClean="0"/>
              <a:t>9</a:t>
            </a:fld>
            <a:endParaRPr lang="en-US" dirty="0"/>
          </a:p>
        </p:txBody>
      </p:sp>
    </p:spTree>
    <p:extLst>
      <p:ext uri="{BB962C8B-B14F-4D97-AF65-F5344CB8AC3E}">
        <p14:creationId xmlns:p14="http://schemas.microsoft.com/office/powerpoint/2010/main" val="3912809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3588</TotalTime>
  <Words>1413</Words>
  <Application>Microsoft Office PowerPoint</Application>
  <PresentationFormat>On-screen Show (4:3)</PresentationFormat>
  <Paragraphs>166</Paragraphs>
  <Slides>15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Acrobat Document</vt:lpstr>
      <vt:lpstr>The Road to Census 2020</vt:lpstr>
      <vt:lpstr>Why We Do a Census</vt:lpstr>
      <vt:lpstr>Also About Fairness…</vt:lpstr>
      <vt:lpstr>And About Funding</vt:lpstr>
      <vt:lpstr>Additional Uses </vt:lpstr>
      <vt:lpstr>2020 Census Design</vt:lpstr>
      <vt:lpstr>Three Main Reasons We Miss People</vt:lpstr>
      <vt:lpstr>2020 Census Local Update of Census Addresses  (LUCA)</vt:lpstr>
      <vt:lpstr>The 2010 Census</vt:lpstr>
      <vt:lpstr>Who Can Participate in LUCA</vt:lpstr>
      <vt:lpstr>Confidentiality and Security</vt:lpstr>
      <vt:lpstr>PowerPoint Presentation</vt:lpstr>
      <vt:lpstr>2020 LUCA schedule</vt:lpstr>
      <vt:lpstr>Questions about 2020 LUCA?</vt:lpstr>
      <vt:lpstr>Contact Information</vt:lpstr>
    </vt:vector>
  </TitlesOfParts>
  <Company>U.S. Department of 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johns225</dc:creator>
  <cp:lastModifiedBy>Tracy Sullivan</cp:lastModifiedBy>
  <cp:revision>104</cp:revision>
  <cp:lastPrinted>2017-09-25T22:57:50Z</cp:lastPrinted>
  <dcterms:created xsi:type="dcterms:W3CDTF">2014-02-21T16:42:22Z</dcterms:created>
  <dcterms:modified xsi:type="dcterms:W3CDTF">2017-11-28T23:13:01Z</dcterms:modified>
</cp:coreProperties>
</file>