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notesMasterIdLst>
    <p:notesMasterId r:id="rId8"/>
  </p:notesMasterIdLst>
  <p:sldIdLst>
    <p:sldId id="257" r:id="rId2"/>
    <p:sldId id="264" r:id="rId3"/>
    <p:sldId id="266" r:id="rId4"/>
    <p:sldId id="262" r:id="rId5"/>
    <p:sldId id="271" r:id="rId6"/>
    <p:sldId id="272" r:id="rId7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90" autoAdjust="0"/>
  </p:normalViewPr>
  <p:slideViewPr>
    <p:cSldViewPr snapToGrid="0">
      <p:cViewPr>
        <p:scale>
          <a:sx n="77" d="100"/>
          <a:sy n="77" d="100"/>
        </p:scale>
        <p:origin x="-450" y="-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42" d="100"/>
          <a:sy n="142" d="100"/>
        </p:scale>
        <p:origin x="2286" y="-86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F67AB3-4EEA-4984-A149-74FCC1395F3F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54113"/>
            <a:ext cx="5540375" cy="3116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44861"/>
            <a:ext cx="5608320" cy="363670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34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34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B8DB21-F0BE-4FB6-9812-659E56576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737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8DB21-F0BE-4FB6-9812-659E56576FE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03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Senator Toni Atkins from San Diego sponsored AB 1837 – signed by Governor in 2014</a:t>
            </a:r>
          </a:p>
          <a:p>
            <a:endParaRPr lang="en-US" dirty="0"/>
          </a:p>
          <a:p>
            <a:r>
              <a:rPr lang="en-US" dirty="0"/>
              <a:t>Provides for establishment of a social innovation financing program with $5 million</a:t>
            </a:r>
          </a:p>
          <a:p>
            <a:r>
              <a:rPr lang="en-US" dirty="0"/>
              <a:t>for 3 pilot counties $500k - $2M per award</a:t>
            </a:r>
          </a:p>
          <a:p>
            <a:endParaRPr lang="en-US" dirty="0"/>
          </a:p>
          <a:p>
            <a:r>
              <a:rPr lang="en-US" dirty="0"/>
              <a:t>The BSCC’s RFP indicated that the key goals of the program are to:</a:t>
            </a:r>
          </a:p>
          <a:p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Encourage partnerships between gov’t , investors, NGOs, for profit entities;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to implement programs to reduce recidivism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Ensure expenditure of public resources only when pre-defined goals are attained.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8DB21-F0BE-4FB6-9812-659E56576FE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3328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62000" y="1154113"/>
            <a:ext cx="5540375" cy="3116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16946" y="4270375"/>
            <a:ext cx="5608320" cy="4268507"/>
          </a:xfrm>
        </p:spPr>
        <p:txBody>
          <a:bodyPr/>
          <a:lstStyle/>
          <a:p>
            <a:r>
              <a:rPr lang="en-US" sz="1000" dirty="0"/>
              <a:t>Board of State Community Corrections – AB 1837 (2014)</a:t>
            </a:r>
          </a:p>
          <a:p>
            <a:pPr lvl="1"/>
            <a:r>
              <a:rPr lang="en-US" sz="1000" dirty="0"/>
              <a:t>Social Innovation Financing Program</a:t>
            </a:r>
          </a:p>
          <a:p>
            <a:pPr lvl="1"/>
            <a:r>
              <a:rPr lang="en-US" sz="1000" dirty="0"/>
              <a:t>$5 M for 3 pilot counties</a:t>
            </a:r>
          </a:p>
          <a:p>
            <a:pPr lvl="1"/>
            <a:r>
              <a:rPr lang="en-US" sz="1000" dirty="0"/>
              <a:t>$500k - $2M per award</a:t>
            </a:r>
          </a:p>
          <a:p>
            <a:pPr>
              <a:spcBef>
                <a:spcPts val="1800"/>
              </a:spcBef>
            </a:pPr>
            <a:r>
              <a:rPr lang="en-US" sz="1000" dirty="0"/>
              <a:t>BSCC Goals</a:t>
            </a:r>
          </a:p>
          <a:p>
            <a:pPr lvl="1"/>
            <a:r>
              <a:rPr lang="en-US" sz="1000" dirty="0"/>
              <a:t>Recidivism-reduction with private/third party investment</a:t>
            </a:r>
          </a:p>
          <a:p>
            <a:pPr lvl="1"/>
            <a:r>
              <a:rPr lang="en-US" sz="1000" dirty="0"/>
              <a:t>Direct funding to programs with strong evidence of success</a:t>
            </a:r>
          </a:p>
          <a:p>
            <a:pPr lvl="1"/>
            <a:r>
              <a:rPr lang="en-US" sz="1000" dirty="0"/>
              <a:t>Promote effective use of public resources</a:t>
            </a:r>
          </a:p>
          <a:p>
            <a:r>
              <a:rPr lang="en-US" sz="1000" dirty="0"/>
              <a:t>In designing program assessed parallels between grant requirements and a local program called ‘Core Connection’ </a:t>
            </a:r>
          </a:p>
          <a:p>
            <a:endParaRPr lang="en-US" sz="1000" dirty="0"/>
          </a:p>
          <a:p>
            <a:r>
              <a:rPr lang="en-US" sz="1000" dirty="0"/>
              <a:t>Realignment brought permanent funding for local government to address needs of persons ‘realigned’ to counties</a:t>
            </a:r>
          </a:p>
          <a:p>
            <a:endParaRPr lang="en-US" sz="1000" dirty="0"/>
          </a:p>
          <a:p>
            <a:r>
              <a:rPr lang="en-US" sz="1000" dirty="0"/>
              <a:t>A gaps analysis was conducted to determine what services and programs were needed to improve their re-entry into the community</a:t>
            </a:r>
          </a:p>
          <a:p>
            <a:endParaRPr lang="en-US" sz="1000" dirty="0"/>
          </a:p>
          <a:p>
            <a:r>
              <a:rPr lang="en-US" sz="1000" dirty="0"/>
              <a:t>The Community Corrections Partnership – with representatives from public safety agencies and providers throughout the County – endorsed ‘Core Connection’</a:t>
            </a:r>
          </a:p>
          <a:p>
            <a:endParaRPr lang="en-US" sz="1000" dirty="0"/>
          </a:p>
          <a:p>
            <a:r>
              <a:rPr lang="en-US" sz="1000" dirty="0"/>
              <a:t>Interface Children &amp; Family Services administers grants with NGOs to fill service gaps</a:t>
            </a:r>
          </a:p>
          <a:p>
            <a:endParaRPr lang="en-US" sz="1000" dirty="0"/>
          </a:p>
          <a:p>
            <a:r>
              <a:rPr lang="en-US" sz="1000" dirty="0"/>
              <a:t>This program had demonstrated positive outcomes for 3 successful years</a:t>
            </a:r>
          </a:p>
          <a:p>
            <a:endParaRPr lang="en-US" sz="1000" dirty="0"/>
          </a:p>
          <a:p>
            <a:r>
              <a:rPr lang="en-US" sz="1000" dirty="0"/>
              <a:t>Only available to AB 109 clients that represent only about 10% of adults on formal probation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8DB21-F0BE-4FB6-9812-659E56576FE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6386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5013" y="1173163"/>
            <a:ext cx="5540375" cy="3116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Launched November 2017 – 20</a:t>
            </a:r>
            <a:r>
              <a:rPr lang="en-US" baseline="30000" dirty="0"/>
              <a:t>th</a:t>
            </a:r>
            <a:r>
              <a:rPr lang="en-US" dirty="0"/>
              <a:t> PFS project in the US</a:t>
            </a:r>
          </a:p>
          <a:p>
            <a:r>
              <a:rPr lang="en-US" dirty="0"/>
              <a:t>Probation refers </a:t>
            </a:r>
            <a:r>
              <a:rPr lang="en-US" u="sng" dirty="0"/>
              <a:t>+</a:t>
            </a:r>
            <a:r>
              <a:rPr lang="en-US" dirty="0"/>
              <a:t> 900 for randomization</a:t>
            </a:r>
          </a:p>
          <a:p>
            <a:r>
              <a:rPr lang="en-US" dirty="0"/>
              <a:t>400 persons over about 4 years receive customized services</a:t>
            </a:r>
          </a:p>
          <a:p>
            <a:r>
              <a:rPr lang="en-US" dirty="0"/>
              <a:t>Data sent to/evaluated by Dr. David Faribee</a:t>
            </a:r>
          </a:p>
          <a:p>
            <a:r>
              <a:rPr lang="en-US" dirty="0"/>
              <a:t>Measuring:</a:t>
            </a:r>
          </a:p>
          <a:p>
            <a:pPr lvl="1"/>
            <a:r>
              <a:rPr lang="en-US" dirty="0"/>
              <a:t>‘Clean Quarters’</a:t>
            </a:r>
          </a:p>
          <a:p>
            <a:pPr lvl="1"/>
            <a:r>
              <a:rPr lang="en-US" dirty="0"/>
              <a:t>Reduced recidivism relative to control group</a:t>
            </a:r>
          </a:p>
          <a:p>
            <a:r>
              <a:rPr lang="en-US" dirty="0"/>
              <a:t>First outcomes due April 15</a:t>
            </a:r>
            <a:r>
              <a:rPr lang="en-US" baseline="30000" dirty="0"/>
              <a:t>th</a:t>
            </a:r>
            <a:r>
              <a:rPr lang="en-US" dirty="0"/>
              <a:t> (clean quarters)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8DB21-F0BE-4FB6-9812-659E56576FE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6280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1867B-3C9E-4565-928F-DF4D26F57B7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0026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sz="1200" dirty="0"/>
              <a:t>$1.5 M award from BSCC with 100% match</a:t>
            </a:r>
          </a:p>
          <a:p>
            <a:pPr>
              <a:spcBef>
                <a:spcPts val="1800"/>
              </a:spcBef>
            </a:pPr>
            <a:r>
              <a:rPr lang="en-US" sz="1200" dirty="0"/>
              <a:t>Supplemental funding ($336k) from NFF</a:t>
            </a:r>
          </a:p>
          <a:p>
            <a:pPr>
              <a:spcBef>
                <a:spcPts val="1800"/>
              </a:spcBef>
            </a:pPr>
            <a:r>
              <a:rPr lang="en-US" sz="1200" dirty="0"/>
              <a:t>SFI raised $2.6 Million in Philanthropic &amp; Private Capital</a:t>
            </a:r>
          </a:p>
          <a:p>
            <a:pPr>
              <a:spcBef>
                <a:spcPts val="1800"/>
              </a:spcBef>
            </a:pPr>
            <a:r>
              <a:rPr lang="en-US" sz="1200" dirty="0"/>
              <a:t>ICFS and SFI deferred part of their fees, repaid if outcomes achieved</a:t>
            </a:r>
          </a:p>
          <a:p>
            <a:pPr>
              <a:spcBef>
                <a:spcPts val="1800"/>
              </a:spcBef>
            </a:pPr>
            <a:r>
              <a:rPr lang="en-US" sz="1200" dirty="0"/>
              <a:t>Maximum Payment of $2.85 Million to Investors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8DB21-F0BE-4FB6-9812-659E56576FE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639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ACA71-BBB1-433F-AF55-35EE1C8614AB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7FBCC-1E5D-46BF-9AFC-732DA8A60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208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ACA71-BBB1-433F-AF55-35EE1C8614AB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7FBCC-1E5D-46BF-9AFC-732DA8A60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433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ACA71-BBB1-433F-AF55-35EE1C8614AB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7FBCC-1E5D-46BF-9AFC-732DA8A60CB3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494892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ACA71-BBB1-433F-AF55-35EE1C8614AB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7FBCC-1E5D-46BF-9AFC-732DA8A60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8982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ACA71-BBB1-433F-AF55-35EE1C8614AB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7FBCC-1E5D-46BF-9AFC-732DA8A60CB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00825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ACA71-BBB1-433F-AF55-35EE1C8614AB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7FBCC-1E5D-46BF-9AFC-732DA8A60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0290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ACA71-BBB1-433F-AF55-35EE1C8614AB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7FBCC-1E5D-46BF-9AFC-732DA8A60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7387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ACA71-BBB1-433F-AF55-35EE1C8614AB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7FBCC-1E5D-46BF-9AFC-732DA8A60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084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ACA71-BBB1-433F-AF55-35EE1C8614AB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7FBCC-1E5D-46BF-9AFC-732DA8A60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369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ACA71-BBB1-433F-AF55-35EE1C8614AB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7FBCC-1E5D-46BF-9AFC-732DA8A60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769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ACA71-BBB1-433F-AF55-35EE1C8614AB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7FBCC-1E5D-46BF-9AFC-732DA8A60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83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ACA71-BBB1-433F-AF55-35EE1C8614AB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7FBCC-1E5D-46BF-9AFC-732DA8A60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169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ACA71-BBB1-433F-AF55-35EE1C8614AB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7FBCC-1E5D-46BF-9AFC-732DA8A60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626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ACA71-BBB1-433F-AF55-35EE1C8614AB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7FBCC-1E5D-46BF-9AFC-732DA8A60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216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ACA71-BBB1-433F-AF55-35EE1C8614AB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7FBCC-1E5D-46BF-9AFC-732DA8A60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461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ACA71-BBB1-433F-AF55-35EE1C8614AB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7FBCC-1E5D-46BF-9AFC-732DA8A60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540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ACA71-BBB1-433F-AF55-35EE1C8614AB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167FBCC-1E5D-46BF-9AFC-732DA8A60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859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  <p:sldLayoutId id="2147483769" r:id="rId14"/>
    <p:sldLayoutId id="2147483770" r:id="rId15"/>
    <p:sldLayoutId id="214748377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Ventura County Project to Support Reentry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Policy Support to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3590691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F4B49F0-BD4D-44CD-98EA-608218702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it Started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BE1D2E9-F02A-4B27-B40E-6E669C558F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13303"/>
            <a:ext cx="8596668" cy="4228060"/>
          </a:xfrm>
        </p:spPr>
        <p:txBody>
          <a:bodyPr>
            <a:normAutofit/>
          </a:bodyPr>
          <a:lstStyle/>
          <a:p>
            <a:r>
              <a:rPr lang="en-US" sz="2400" dirty="0"/>
              <a:t>Board of State Community Corrections – AB 1837 (2014)</a:t>
            </a:r>
          </a:p>
          <a:p>
            <a:pPr>
              <a:spcBef>
                <a:spcPts val="1800"/>
              </a:spcBef>
            </a:pPr>
            <a:r>
              <a:rPr lang="en-US" sz="2200" dirty="0"/>
              <a:t>BSCC Goals</a:t>
            </a:r>
          </a:p>
          <a:p>
            <a:pPr lvl="1"/>
            <a:r>
              <a:rPr lang="en-US" sz="2000" dirty="0"/>
              <a:t>Recidivism-reduction with private/third party investment</a:t>
            </a:r>
          </a:p>
          <a:p>
            <a:pPr lvl="1"/>
            <a:r>
              <a:rPr lang="en-US" sz="2000" dirty="0"/>
              <a:t>Direct funding to programs with strong evidence of success</a:t>
            </a:r>
          </a:p>
          <a:p>
            <a:pPr lvl="1"/>
            <a:r>
              <a:rPr lang="en-US" sz="2000" dirty="0"/>
              <a:t>Promote effective use of public resources</a:t>
            </a:r>
          </a:p>
          <a:p>
            <a:pPr>
              <a:spcBef>
                <a:spcPts val="1800"/>
              </a:spcBef>
            </a:pPr>
            <a:r>
              <a:rPr lang="en-US" sz="2400" dirty="0"/>
              <a:t>‘Core Connection’ - Successful AB 109 Project</a:t>
            </a:r>
          </a:p>
          <a:p>
            <a:pPr lvl="1"/>
            <a:r>
              <a:rPr lang="en-US" sz="2000" dirty="0"/>
              <a:t>NGOs fill service gaps identified</a:t>
            </a:r>
          </a:p>
          <a:p>
            <a:pPr lvl="1"/>
            <a:r>
              <a:rPr lang="en-US" sz="2000" dirty="0"/>
              <a:t>Beneficial outcomes for 3 years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545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26C3DC7-5B03-425A-983F-62B4667F2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B3D0247-0FCB-428A-843B-6084DB2875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30829"/>
            <a:ext cx="8596668" cy="4310533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Grant-Related Objectives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Improve community safety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Promote family stability and economic opportunity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Serve those with high demand and limited access to re-entry services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Utilize strong partner and proven strategies for pilot program</a:t>
            </a:r>
          </a:p>
          <a:p>
            <a:pPr marL="457200" lvl="1" indent="0">
              <a:buNone/>
            </a:pPr>
            <a:endParaRPr lang="en-US" sz="18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Broader Local Objectives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Introduce and demonstrate pay for success as financing strategy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Gain support for non-traditional approaches to service delivery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603007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2006600"/>
            <a:ext cx="8596313" cy="423068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1800" dirty="0"/>
          </a:p>
          <a:p>
            <a:endParaRPr lang="en-US" dirty="0"/>
          </a:p>
        </p:txBody>
      </p:sp>
      <p:sp>
        <p:nvSpPr>
          <p:cNvPr id="41" name="Title 1">
            <a:extLst>
              <a:ext uri="{FF2B5EF4-FFF2-40B4-BE49-F238E27FC236}">
                <a16:creationId xmlns="" xmlns:a16="http://schemas.microsoft.com/office/drawing/2014/main" id="{E3160D0D-6582-444F-967F-FA73671DB697}"/>
              </a:ext>
            </a:extLst>
          </p:cNvPr>
          <p:cNvSpPr txBox="1">
            <a:spLocks/>
          </p:cNvSpPr>
          <p:nvPr/>
        </p:nvSpPr>
        <p:spPr>
          <a:xfrm>
            <a:off x="523876" y="371475"/>
            <a:ext cx="8096248" cy="3302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kern="1200" cap="all" baseline="0">
                <a:solidFill>
                  <a:schemeClr val="accent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project structure</a:t>
            </a:r>
            <a:endParaRPr lang="en-US" dirty="0"/>
          </a:p>
        </p:txBody>
      </p:sp>
      <p:sp>
        <p:nvSpPr>
          <p:cNvPr id="42" name="Text Placeholder 3">
            <a:extLst>
              <a:ext uri="{FF2B5EF4-FFF2-40B4-BE49-F238E27FC236}">
                <a16:creationId xmlns="" xmlns:a16="http://schemas.microsoft.com/office/drawing/2014/main" id="{1BC1F508-D592-4BBF-90A8-6C660A3725BB}"/>
              </a:ext>
            </a:extLst>
          </p:cNvPr>
          <p:cNvSpPr txBox="1">
            <a:spLocks/>
          </p:cNvSpPr>
          <p:nvPr/>
        </p:nvSpPr>
        <p:spPr>
          <a:xfrm>
            <a:off x="523876" y="701675"/>
            <a:ext cx="8096247" cy="3492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spcBef>
                <a:spcPts val="500"/>
              </a:spcBef>
              <a:buClr>
                <a:schemeClr val="tx2"/>
              </a:buClr>
              <a:buSzPct val="120000"/>
              <a:buFont typeface="Arial" pitchFamily="34" charset="0"/>
              <a:buNone/>
              <a:defRPr sz="2000" kern="1200">
                <a:solidFill>
                  <a:srgbClr val="F07F13"/>
                </a:solidFill>
                <a:latin typeface="+mj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ts val="100"/>
              </a:spcBef>
              <a:buClr>
                <a:schemeClr val="tx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ts val="100"/>
              </a:spcBef>
              <a:buClr>
                <a:schemeClr val="tx2"/>
              </a:buClr>
              <a:buSzPct val="80000"/>
              <a:buFontTx/>
              <a:buBlip>
                <a:blip r:embed="rId3"/>
              </a:buBlip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ts val="1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ts val="100"/>
              </a:spcBef>
              <a:buClr>
                <a:schemeClr val="tx2"/>
              </a:buClr>
              <a:buSzPct val="80000"/>
              <a:buFontTx/>
              <a:buBlip>
                <a:blip r:embed="rId3"/>
              </a:buBlip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Private funders will provide upfront capital to expand Interface Reentry Services, and Ventura County will repay private funders for outcomes that are measured and achieved. </a:t>
            </a:r>
            <a:endParaRPr lang="en-US" dirty="0"/>
          </a:p>
        </p:txBody>
      </p:sp>
      <p:sp>
        <p:nvSpPr>
          <p:cNvPr id="43" name="TextBox 42">
            <a:extLst>
              <a:ext uri="{FF2B5EF4-FFF2-40B4-BE49-F238E27FC236}">
                <a16:creationId xmlns="" xmlns:a16="http://schemas.microsoft.com/office/drawing/2014/main" id="{0FFE66D4-F32F-407B-B640-FD9943C1812F}"/>
              </a:ext>
            </a:extLst>
          </p:cNvPr>
          <p:cNvSpPr txBox="1"/>
          <p:nvPr/>
        </p:nvSpPr>
        <p:spPr>
          <a:xfrm>
            <a:off x="8092596" y="301512"/>
            <a:ext cx="45719" cy="250451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marL="182880" indent="-182880">
              <a:spcBef>
                <a:spcPts val="500"/>
              </a:spcBef>
              <a:buClr>
                <a:srgbClr val="F07F13"/>
              </a:buClr>
              <a:buSzPct val="120000"/>
              <a:buFont typeface="Arial" pitchFamily="34" charset="0"/>
              <a:buChar char="•"/>
            </a:pPr>
            <a:endParaRPr lang="en-US" sz="1400" dirty="0">
              <a:solidFill>
                <a:prstClr val="black"/>
              </a:solidFill>
              <a:latin typeface="Gill Sans"/>
            </a:endParaRPr>
          </a:p>
        </p:txBody>
      </p:sp>
      <p:sp>
        <p:nvSpPr>
          <p:cNvPr id="44" name="Rounded Rectangle 39">
            <a:extLst>
              <a:ext uri="{FF2B5EF4-FFF2-40B4-BE49-F238E27FC236}">
                <a16:creationId xmlns="" xmlns:a16="http://schemas.microsoft.com/office/drawing/2014/main" id="{8BE2C84F-D3D6-477F-A932-E12C31CC349C}"/>
              </a:ext>
            </a:extLst>
          </p:cNvPr>
          <p:cNvSpPr/>
          <p:nvPr/>
        </p:nvSpPr>
        <p:spPr>
          <a:xfrm>
            <a:off x="89481" y="6648368"/>
            <a:ext cx="4496226" cy="168557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square" lIns="0" tIns="0" rIns="0" bIns="0" anchor="ctr" anchorCtr="0">
            <a:spAutoFit/>
          </a:bodyPr>
          <a:lstStyle/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en-US" sz="1100" dirty="0">
                <a:solidFill>
                  <a:prstClr val="black"/>
                </a:solidFill>
                <a:latin typeface="Gill Sans"/>
                <a:ea typeface="Verdana" pitchFamily="34" charset="0"/>
                <a:cs typeface="Times New Roman" panose="02020603050405020304" pitchFamily="18" charset="0"/>
              </a:rPr>
              <a:t>*As measured by Ohio Risk Assessment Scale (ORAS)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="" xmlns:a16="http://schemas.microsoft.com/office/drawing/2014/main" id="{80D978A9-5C29-40D0-B350-18C6F84EF5FE}"/>
              </a:ext>
            </a:extLst>
          </p:cNvPr>
          <p:cNvGrpSpPr/>
          <p:nvPr/>
        </p:nvGrpSpPr>
        <p:grpSpPr>
          <a:xfrm>
            <a:off x="761870" y="1636887"/>
            <a:ext cx="7708590" cy="4489131"/>
            <a:chOff x="761870" y="1636887"/>
            <a:chExt cx="7708590" cy="4489131"/>
          </a:xfrm>
        </p:grpSpPr>
        <p:sp>
          <p:nvSpPr>
            <p:cNvPr id="46" name="TextBox 45">
              <a:extLst>
                <a:ext uri="{FF2B5EF4-FFF2-40B4-BE49-F238E27FC236}">
                  <a16:creationId xmlns="" xmlns:a16="http://schemas.microsoft.com/office/drawing/2014/main" id="{5202F30A-8E2E-4A55-8321-72D074C5EA42}"/>
                </a:ext>
              </a:extLst>
            </p:cNvPr>
            <p:cNvSpPr txBox="1"/>
            <p:nvPr/>
          </p:nvSpPr>
          <p:spPr>
            <a:xfrm>
              <a:off x="1133989" y="1856543"/>
              <a:ext cx="140686" cy="145711"/>
            </a:xfrm>
            <a:prstGeom prst="rect">
              <a:avLst/>
            </a:prstGeom>
            <a:solidFill>
              <a:srgbClr val="734F8E"/>
            </a:solidFill>
          </p:spPr>
          <p:txBody>
            <a:bodyPr wrap="squar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07F13"/>
                </a:buClr>
                <a:buSzPct val="120000"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="" xmlns:a16="http://schemas.microsoft.com/office/drawing/2014/main" id="{E985A3A2-2D50-4588-A5A9-918EB3D3FD26}"/>
                </a:ext>
              </a:extLst>
            </p:cNvPr>
            <p:cNvSpPr txBox="1"/>
            <p:nvPr/>
          </p:nvSpPr>
          <p:spPr>
            <a:xfrm>
              <a:off x="1366172" y="1821676"/>
              <a:ext cx="1631693" cy="21544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07F13"/>
                </a:buClr>
                <a:buSzPct val="120000"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734F8E"/>
                  </a:solidFill>
                  <a:effectLst/>
                  <a:uLnTx/>
                  <a:uFillTx/>
                  <a:latin typeface="Gill Sans"/>
                </a:rPr>
                <a:t>Monetary transfer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="" xmlns:a16="http://schemas.microsoft.com/office/drawing/2014/main" id="{84979166-6274-43DE-AD66-21A77778B4E5}"/>
                </a:ext>
              </a:extLst>
            </p:cNvPr>
            <p:cNvSpPr txBox="1"/>
            <p:nvPr/>
          </p:nvSpPr>
          <p:spPr>
            <a:xfrm>
              <a:off x="1366172" y="2092019"/>
              <a:ext cx="1631693" cy="21544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07F13"/>
                </a:buClr>
                <a:buSzPct val="120000"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07F13"/>
                  </a:solidFill>
                  <a:effectLst/>
                  <a:uLnTx/>
                  <a:uFillTx/>
                  <a:latin typeface="Gill Sans"/>
                </a:rPr>
                <a:t>Delivery of services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="" xmlns:a16="http://schemas.microsoft.com/office/drawing/2014/main" id="{B8810577-0DC8-4B0C-9EE6-7ACC75832256}"/>
                </a:ext>
              </a:extLst>
            </p:cNvPr>
            <p:cNvSpPr txBox="1"/>
            <p:nvPr/>
          </p:nvSpPr>
          <p:spPr>
            <a:xfrm>
              <a:off x="1133989" y="2126886"/>
              <a:ext cx="140686" cy="145711"/>
            </a:xfrm>
            <a:prstGeom prst="rect">
              <a:avLst/>
            </a:prstGeom>
            <a:solidFill>
              <a:srgbClr val="F07F13"/>
            </a:solidFill>
          </p:spPr>
          <p:txBody>
            <a:bodyPr wrap="squar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07F13"/>
                </a:buClr>
                <a:buSzPct val="120000"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/>
              </a:endParaRPr>
            </a:p>
          </p:txBody>
        </p:sp>
        <p:cxnSp>
          <p:nvCxnSpPr>
            <p:cNvPr id="50" name="Straight Arrow Connector 49">
              <a:extLst>
                <a:ext uri="{FF2B5EF4-FFF2-40B4-BE49-F238E27FC236}">
                  <a16:creationId xmlns="" xmlns:a16="http://schemas.microsoft.com/office/drawing/2014/main" id="{54F2AD07-3513-4A7D-9F90-85B18012A584}"/>
                </a:ext>
              </a:extLst>
            </p:cNvPr>
            <p:cNvCxnSpPr/>
            <p:nvPr/>
          </p:nvCxnSpPr>
          <p:spPr>
            <a:xfrm>
              <a:off x="5165357" y="2434390"/>
              <a:ext cx="0" cy="729692"/>
            </a:xfrm>
            <a:prstGeom prst="straightConnector1">
              <a:avLst/>
            </a:prstGeom>
            <a:noFill/>
            <a:ln w="38100" cap="flat" cmpd="sng" algn="ctr">
              <a:solidFill>
                <a:srgbClr val="734F8E"/>
              </a:solidFill>
              <a:prstDash val="sysDash"/>
              <a:headEnd type="triangle" w="lg" len="lg"/>
              <a:tailEnd type="none" w="lg" len="lg"/>
            </a:ln>
            <a:effectLst/>
          </p:spPr>
        </p:cxnSp>
        <p:cxnSp>
          <p:nvCxnSpPr>
            <p:cNvPr id="51" name="Straight Arrow Connector 50">
              <a:extLst>
                <a:ext uri="{FF2B5EF4-FFF2-40B4-BE49-F238E27FC236}">
                  <a16:creationId xmlns="" xmlns:a16="http://schemas.microsoft.com/office/drawing/2014/main" id="{53220965-EED9-426F-A9C9-5D98D68A9F4F}"/>
                </a:ext>
              </a:extLst>
            </p:cNvPr>
            <p:cNvCxnSpPr/>
            <p:nvPr/>
          </p:nvCxnSpPr>
          <p:spPr>
            <a:xfrm>
              <a:off x="3978643" y="2434390"/>
              <a:ext cx="0" cy="729692"/>
            </a:xfrm>
            <a:prstGeom prst="straightConnector1">
              <a:avLst/>
            </a:prstGeom>
            <a:noFill/>
            <a:ln w="38100" cap="flat" cmpd="sng" algn="ctr">
              <a:solidFill>
                <a:srgbClr val="734F8E"/>
              </a:solidFill>
              <a:prstDash val="solid"/>
              <a:tailEnd type="triangle" w="lg" len="lg"/>
            </a:ln>
            <a:effectLst/>
          </p:spPr>
        </p:cxnSp>
        <p:sp>
          <p:nvSpPr>
            <p:cNvPr id="52" name="Rectangle 51">
              <a:extLst>
                <a:ext uri="{FF2B5EF4-FFF2-40B4-BE49-F238E27FC236}">
                  <a16:creationId xmlns="" xmlns:a16="http://schemas.microsoft.com/office/drawing/2014/main" id="{F7A59D4F-9B70-4755-BB77-F3E8AFF090D7}"/>
                </a:ext>
              </a:extLst>
            </p:cNvPr>
            <p:cNvSpPr/>
            <p:nvPr/>
          </p:nvSpPr>
          <p:spPr>
            <a:xfrm>
              <a:off x="3582406" y="1636887"/>
              <a:ext cx="2006601" cy="797503"/>
            </a:xfrm>
            <a:prstGeom prst="rect">
              <a:avLst/>
            </a:prstGeom>
            <a:solidFill>
              <a:srgbClr val="556991">
                <a:lumMod val="75000"/>
              </a:srgbClr>
            </a:solidFill>
            <a:ln w="19050" cap="flat" cmpd="sng" algn="ctr">
              <a:solidFill>
                <a:srgbClr val="556991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rPr>
                <a:t>Funders</a:t>
              </a:r>
            </a:p>
          </p:txBody>
        </p:sp>
        <p:cxnSp>
          <p:nvCxnSpPr>
            <p:cNvPr id="53" name="Straight Arrow Connector 52">
              <a:extLst>
                <a:ext uri="{FF2B5EF4-FFF2-40B4-BE49-F238E27FC236}">
                  <a16:creationId xmlns="" xmlns:a16="http://schemas.microsoft.com/office/drawing/2014/main" id="{087071AE-71DB-4E47-B093-99C0151AF816}"/>
                </a:ext>
              </a:extLst>
            </p:cNvPr>
            <p:cNvCxnSpPr>
              <a:stCxn id="54" idx="0"/>
              <a:endCxn id="56" idx="2"/>
            </p:cNvCxnSpPr>
            <p:nvPr/>
          </p:nvCxnSpPr>
          <p:spPr>
            <a:xfrm flipV="1">
              <a:off x="7290842" y="4309327"/>
              <a:ext cx="0" cy="627971"/>
            </a:xfrm>
            <a:prstGeom prst="straightConnector1">
              <a:avLst/>
            </a:prstGeom>
            <a:noFill/>
            <a:ln w="38100" cap="flat" cmpd="sng" algn="ctr">
              <a:solidFill>
                <a:srgbClr val="F07F13"/>
              </a:solidFill>
              <a:prstDash val="solid"/>
              <a:tailEnd type="triangle" w="lg" len="lg"/>
            </a:ln>
            <a:effectLst/>
          </p:spPr>
        </p:cxnSp>
        <p:sp>
          <p:nvSpPr>
            <p:cNvPr id="54" name="Rectangle 53">
              <a:extLst>
                <a:ext uri="{FF2B5EF4-FFF2-40B4-BE49-F238E27FC236}">
                  <a16:creationId xmlns="" xmlns:a16="http://schemas.microsoft.com/office/drawing/2014/main" id="{2E7FC055-20B1-4910-999B-B3CC6C5FC709}"/>
                </a:ext>
              </a:extLst>
            </p:cNvPr>
            <p:cNvSpPr/>
            <p:nvPr/>
          </p:nvSpPr>
          <p:spPr>
            <a:xfrm>
              <a:off x="6202706" y="4937298"/>
              <a:ext cx="2176272" cy="280491"/>
            </a:xfrm>
            <a:prstGeom prst="rect">
              <a:avLst/>
            </a:prstGeom>
            <a:solidFill>
              <a:srgbClr val="556991">
                <a:lumMod val="75000"/>
              </a:srgbClr>
            </a:solidFill>
            <a:ln w="19050" cap="flat" cmpd="sng" algn="ctr">
              <a:solidFill>
                <a:srgbClr val="556991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rPr>
                <a:t>Evaluator</a:t>
              </a:r>
            </a:p>
          </p:txBody>
        </p:sp>
        <p:sp>
          <p:nvSpPr>
            <p:cNvPr id="55" name="Rectangle 54">
              <a:extLst>
                <a:ext uri="{FF2B5EF4-FFF2-40B4-BE49-F238E27FC236}">
                  <a16:creationId xmlns="" xmlns:a16="http://schemas.microsoft.com/office/drawing/2014/main" id="{3BD00E74-BAC9-4D12-9243-FE0CD22145F9}"/>
                </a:ext>
              </a:extLst>
            </p:cNvPr>
            <p:cNvSpPr/>
            <p:nvPr/>
          </p:nvSpPr>
          <p:spPr>
            <a:xfrm>
              <a:off x="6202706" y="3164082"/>
              <a:ext cx="2176272" cy="280491"/>
            </a:xfrm>
            <a:prstGeom prst="rect">
              <a:avLst/>
            </a:prstGeom>
            <a:solidFill>
              <a:srgbClr val="556991">
                <a:lumMod val="75000"/>
              </a:srgbClr>
            </a:solidFill>
            <a:ln w="19050" cap="flat" cmpd="sng" algn="ctr">
              <a:solidFill>
                <a:srgbClr val="556991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rPr>
                <a:t>Outcome Payor</a:t>
              </a:r>
            </a:p>
          </p:txBody>
        </p:sp>
        <p:sp>
          <p:nvSpPr>
            <p:cNvPr id="56" name="Rectangle 55">
              <a:extLst>
                <a:ext uri="{FF2B5EF4-FFF2-40B4-BE49-F238E27FC236}">
                  <a16:creationId xmlns="" xmlns:a16="http://schemas.microsoft.com/office/drawing/2014/main" id="{807F9CA0-F31D-4FD2-958F-165807C0CD3F}"/>
                </a:ext>
              </a:extLst>
            </p:cNvPr>
            <p:cNvSpPr/>
            <p:nvPr/>
          </p:nvSpPr>
          <p:spPr>
            <a:xfrm>
              <a:off x="6202706" y="3164082"/>
              <a:ext cx="2176272" cy="1145245"/>
            </a:xfrm>
            <a:prstGeom prst="rect">
              <a:avLst/>
            </a:prstGeom>
            <a:noFill/>
            <a:ln w="19050" cap="flat" cmpd="sng" algn="ctr">
              <a:solidFill>
                <a:srgbClr val="556991">
                  <a:lumMod val="40000"/>
                  <a:lumOff val="6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07F13"/>
                </a:solidFill>
                <a:effectLst/>
                <a:uLnTx/>
                <a:uFillTx/>
                <a:latin typeface="Gill Sans MT"/>
                <a:ea typeface="+mn-ea"/>
                <a:cs typeface="+mn-cs"/>
              </a:endParaRPr>
            </a:p>
          </p:txBody>
        </p:sp>
        <p:sp>
          <p:nvSpPr>
            <p:cNvPr id="57" name="Rectangle 56">
              <a:extLst>
                <a:ext uri="{FF2B5EF4-FFF2-40B4-BE49-F238E27FC236}">
                  <a16:creationId xmlns="" xmlns:a16="http://schemas.microsoft.com/office/drawing/2014/main" id="{712CE73A-6D04-48B2-BBD2-6AE8E79B139A}"/>
                </a:ext>
              </a:extLst>
            </p:cNvPr>
            <p:cNvSpPr/>
            <p:nvPr/>
          </p:nvSpPr>
          <p:spPr>
            <a:xfrm>
              <a:off x="6202706" y="4937298"/>
              <a:ext cx="2176272" cy="1188720"/>
            </a:xfrm>
            <a:prstGeom prst="rect">
              <a:avLst/>
            </a:prstGeom>
            <a:noFill/>
            <a:ln w="19050" cap="flat" cmpd="sng" algn="ctr">
              <a:solidFill>
                <a:srgbClr val="556991">
                  <a:lumMod val="40000"/>
                  <a:lumOff val="60000"/>
                </a:srgbClr>
              </a:solidFill>
              <a:prstDash val="solid"/>
            </a:ln>
            <a:effectLst/>
          </p:spPr>
          <p:txBody>
            <a:bodyPr tIns="365760" rIns="9144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00" b="1" i="0" u="none" strike="noStrike" kern="0" cap="none" spc="0" normalizeH="0" baseline="0" noProof="0" dirty="0">
                  <a:ln>
                    <a:noFill/>
                  </a:ln>
                  <a:solidFill>
                    <a:srgbClr val="556991"/>
                  </a:solidFill>
                  <a:effectLst/>
                  <a:uLnTx/>
                  <a:uFillTx/>
                  <a:latin typeface="Gill Sans"/>
                  <a:ea typeface="+mn-ea"/>
                  <a:cs typeface="+mn-cs"/>
                </a:rPr>
                <a:t>David </a:t>
              </a:r>
              <a:r>
                <a:rPr kumimoji="0" lang="en-US" sz="15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556991"/>
                  </a:solidFill>
                  <a:effectLst/>
                  <a:uLnTx/>
                  <a:uFillTx/>
                  <a:latin typeface="Gill Sans"/>
                  <a:ea typeface="+mn-ea"/>
                  <a:cs typeface="+mn-cs"/>
                </a:rPr>
                <a:t>Farabee</a:t>
              </a:r>
              <a:r>
                <a:rPr kumimoji="0" lang="en-US" sz="1500" b="1" i="0" u="none" strike="noStrike" kern="0" cap="none" spc="0" normalizeH="0" baseline="0" noProof="0" dirty="0">
                  <a:ln>
                    <a:noFill/>
                  </a:ln>
                  <a:solidFill>
                    <a:srgbClr val="556991"/>
                  </a:solidFill>
                  <a:effectLst/>
                  <a:uLnTx/>
                  <a:uFillTx/>
                  <a:latin typeface="Gill Sans"/>
                  <a:ea typeface="+mn-ea"/>
                  <a:cs typeface="+mn-cs"/>
                </a:rPr>
                <a:t>, Ph.D.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00" b="1" i="0" u="none" strike="noStrike" kern="0" cap="none" spc="0" normalizeH="0" baseline="0" noProof="0" dirty="0">
                  <a:ln>
                    <a:noFill/>
                  </a:ln>
                  <a:solidFill>
                    <a:srgbClr val="556991"/>
                  </a:solidFill>
                  <a:effectLst/>
                  <a:uLnTx/>
                  <a:uFillTx/>
                  <a:latin typeface="Gill Sans"/>
                  <a:ea typeface="+mn-ea"/>
                  <a:cs typeface="+mn-cs"/>
                </a:rPr>
                <a:t>UCLA</a:t>
              </a:r>
            </a:p>
          </p:txBody>
        </p:sp>
        <p:cxnSp>
          <p:nvCxnSpPr>
            <p:cNvPr id="58" name="Straight Arrow Connector 57">
              <a:extLst>
                <a:ext uri="{FF2B5EF4-FFF2-40B4-BE49-F238E27FC236}">
                  <a16:creationId xmlns="" xmlns:a16="http://schemas.microsoft.com/office/drawing/2014/main" id="{40B8A86B-800E-4D7C-85A1-D9ECCB7889AE}"/>
                </a:ext>
              </a:extLst>
            </p:cNvPr>
            <p:cNvCxnSpPr>
              <a:stCxn id="63" idx="2"/>
              <a:endCxn id="61" idx="0"/>
            </p:cNvCxnSpPr>
            <p:nvPr/>
          </p:nvCxnSpPr>
          <p:spPr>
            <a:xfrm>
              <a:off x="1853159" y="4309327"/>
              <a:ext cx="0" cy="627971"/>
            </a:xfrm>
            <a:prstGeom prst="straightConnector1">
              <a:avLst/>
            </a:prstGeom>
            <a:noFill/>
            <a:ln w="38100" cap="flat" cmpd="sng" algn="ctr">
              <a:solidFill>
                <a:srgbClr val="F07F13"/>
              </a:solidFill>
              <a:prstDash val="solid"/>
              <a:tailEnd type="triangle" w="lg" len="lg"/>
            </a:ln>
            <a:effectLst/>
          </p:spPr>
        </p:cxnSp>
        <p:sp>
          <p:nvSpPr>
            <p:cNvPr id="59" name="Rectangle 58">
              <a:extLst>
                <a:ext uri="{FF2B5EF4-FFF2-40B4-BE49-F238E27FC236}">
                  <a16:creationId xmlns="" xmlns:a16="http://schemas.microsoft.com/office/drawing/2014/main" id="{2B5D23F0-34AF-4AAE-B55D-0B03BEF8D00A}"/>
                </a:ext>
              </a:extLst>
            </p:cNvPr>
            <p:cNvSpPr/>
            <p:nvPr/>
          </p:nvSpPr>
          <p:spPr>
            <a:xfrm>
              <a:off x="765023" y="4937298"/>
              <a:ext cx="2176272" cy="280491"/>
            </a:xfrm>
            <a:prstGeom prst="rect">
              <a:avLst/>
            </a:prstGeom>
            <a:solidFill>
              <a:srgbClr val="556991">
                <a:lumMod val="75000"/>
              </a:srgbClr>
            </a:solidFill>
            <a:ln w="19050" cap="flat" cmpd="sng" algn="ctr">
              <a:solidFill>
                <a:srgbClr val="556991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rPr>
                <a:t>Target Population</a:t>
              </a:r>
            </a:p>
          </p:txBody>
        </p:sp>
        <p:sp>
          <p:nvSpPr>
            <p:cNvPr id="60" name="Rounded Rectangle 36">
              <a:extLst>
                <a:ext uri="{FF2B5EF4-FFF2-40B4-BE49-F238E27FC236}">
                  <a16:creationId xmlns="" xmlns:a16="http://schemas.microsoft.com/office/drawing/2014/main" id="{F845F238-7133-44CF-8ACF-546F9E60508C}"/>
                </a:ext>
              </a:extLst>
            </p:cNvPr>
            <p:cNvSpPr/>
            <p:nvPr/>
          </p:nvSpPr>
          <p:spPr>
            <a:xfrm>
              <a:off x="994406" y="5250206"/>
              <a:ext cx="1717506" cy="858107"/>
            </a:xfrm>
            <a:prstGeom prst="round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anchor="ctr" anchorCtr="0">
              <a:spAutoFit/>
            </a:bodyPr>
            <a:lstStyle/>
            <a:p>
              <a:pPr marL="0" marR="0" lvl="0" indent="0" algn="ctr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"/>
                  <a:ea typeface="Verdana" pitchFamily="34" charset="0"/>
                  <a:cs typeface="Times New Roman" panose="02020603050405020304" pitchFamily="18" charset="0"/>
                </a:rPr>
                <a:t>Adults on formal probation at a medium-to-high risk of recidivating*</a:t>
              </a:r>
            </a:p>
          </p:txBody>
        </p:sp>
        <p:sp>
          <p:nvSpPr>
            <p:cNvPr id="61" name="Rectangle 60">
              <a:extLst>
                <a:ext uri="{FF2B5EF4-FFF2-40B4-BE49-F238E27FC236}">
                  <a16:creationId xmlns="" xmlns:a16="http://schemas.microsoft.com/office/drawing/2014/main" id="{C3D11FFD-081E-4D0F-AA7F-31DDF89C815B}"/>
                </a:ext>
              </a:extLst>
            </p:cNvPr>
            <p:cNvSpPr/>
            <p:nvPr/>
          </p:nvSpPr>
          <p:spPr>
            <a:xfrm>
              <a:off x="765023" y="4937298"/>
              <a:ext cx="2176272" cy="1188720"/>
            </a:xfrm>
            <a:prstGeom prst="rect">
              <a:avLst/>
            </a:prstGeom>
            <a:noFill/>
            <a:ln w="19050" cap="flat" cmpd="sng" algn="ctr">
              <a:solidFill>
                <a:srgbClr val="556991">
                  <a:lumMod val="40000"/>
                  <a:lumOff val="6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/>
                <a:ea typeface="+mn-ea"/>
                <a:cs typeface="+mn-cs"/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="" xmlns:a16="http://schemas.microsoft.com/office/drawing/2014/main" id="{60B9555E-42F3-4BD5-93E1-4F37447B503A}"/>
                </a:ext>
              </a:extLst>
            </p:cNvPr>
            <p:cNvSpPr/>
            <p:nvPr/>
          </p:nvSpPr>
          <p:spPr>
            <a:xfrm>
              <a:off x="765023" y="3164082"/>
              <a:ext cx="2176272" cy="280491"/>
            </a:xfrm>
            <a:prstGeom prst="rect">
              <a:avLst/>
            </a:prstGeom>
            <a:solidFill>
              <a:srgbClr val="556991">
                <a:lumMod val="75000"/>
              </a:srgbClr>
            </a:solidFill>
            <a:ln w="19050" cap="flat" cmpd="sng" algn="ctr">
              <a:solidFill>
                <a:srgbClr val="556991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rPr>
                <a:t>Service Provider</a:t>
              </a:r>
            </a:p>
          </p:txBody>
        </p:sp>
        <p:sp>
          <p:nvSpPr>
            <p:cNvPr id="63" name="Rectangle 62">
              <a:extLst>
                <a:ext uri="{FF2B5EF4-FFF2-40B4-BE49-F238E27FC236}">
                  <a16:creationId xmlns="" xmlns:a16="http://schemas.microsoft.com/office/drawing/2014/main" id="{3FDA35F2-6C16-4C41-A6DD-B2F2DCB97B1F}"/>
                </a:ext>
              </a:extLst>
            </p:cNvPr>
            <p:cNvSpPr/>
            <p:nvPr/>
          </p:nvSpPr>
          <p:spPr>
            <a:xfrm>
              <a:off x="765023" y="3164082"/>
              <a:ext cx="2176272" cy="1145245"/>
            </a:xfrm>
            <a:prstGeom prst="rect">
              <a:avLst/>
            </a:prstGeom>
            <a:noFill/>
            <a:ln w="19050" cap="flat" cmpd="sng" algn="ctr">
              <a:solidFill>
                <a:srgbClr val="556991">
                  <a:lumMod val="40000"/>
                  <a:lumOff val="6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/>
                <a:ea typeface="+mn-ea"/>
                <a:cs typeface="+mn-cs"/>
              </a:endParaRPr>
            </a:p>
          </p:txBody>
        </p:sp>
        <p:cxnSp>
          <p:nvCxnSpPr>
            <p:cNvPr id="64" name="Straight Arrow Connector 63">
              <a:extLst>
                <a:ext uri="{FF2B5EF4-FFF2-40B4-BE49-F238E27FC236}">
                  <a16:creationId xmlns="" xmlns:a16="http://schemas.microsoft.com/office/drawing/2014/main" id="{9A874064-306E-4705-8CFB-66199E08F784}"/>
                </a:ext>
              </a:extLst>
            </p:cNvPr>
            <p:cNvCxnSpPr/>
            <p:nvPr/>
          </p:nvCxnSpPr>
          <p:spPr>
            <a:xfrm rot="10800000" flipH="1">
              <a:off x="5472146" y="3736705"/>
              <a:ext cx="730560" cy="0"/>
            </a:xfrm>
            <a:prstGeom prst="straightConnector1">
              <a:avLst/>
            </a:prstGeom>
            <a:noFill/>
            <a:ln w="38100" cap="flat" cmpd="sng" algn="ctr">
              <a:solidFill>
                <a:srgbClr val="734F8E"/>
              </a:solidFill>
              <a:prstDash val="sysDash"/>
              <a:headEnd type="triangle" w="lg" len="lg"/>
              <a:tailEnd type="none" w="lg" len="lg"/>
            </a:ln>
            <a:effectLst/>
          </p:spPr>
        </p:cxnSp>
        <p:pic>
          <p:nvPicPr>
            <p:cNvPr id="65" name="Picture 2" descr="https://cdn.evbuc.com/eventlogos/61874013/iflogohighres.jpg">
              <a:extLst>
                <a:ext uri="{FF2B5EF4-FFF2-40B4-BE49-F238E27FC236}">
                  <a16:creationId xmlns="" xmlns:a16="http://schemas.microsoft.com/office/drawing/2014/main" id="{B1095333-62D4-43AC-9834-5D3248CDBB5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904" b="17669"/>
            <a:stretch/>
          </p:blipFill>
          <p:spPr bwMode="auto">
            <a:xfrm>
              <a:off x="1281120" y="3550658"/>
              <a:ext cx="1063863" cy="6960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66" name="Group 65">
              <a:extLst>
                <a:ext uri="{FF2B5EF4-FFF2-40B4-BE49-F238E27FC236}">
                  <a16:creationId xmlns="" xmlns:a16="http://schemas.microsoft.com/office/drawing/2014/main" id="{FE0C9A8F-FCF8-4C95-81A9-02B3E70F7EB3}"/>
                </a:ext>
              </a:extLst>
            </p:cNvPr>
            <p:cNvGrpSpPr/>
            <p:nvPr/>
          </p:nvGrpSpPr>
          <p:grpSpPr>
            <a:xfrm>
              <a:off x="6341687" y="3501746"/>
              <a:ext cx="2128773" cy="742786"/>
              <a:chOff x="6167023" y="3776653"/>
              <a:chExt cx="2128773" cy="742786"/>
            </a:xfrm>
          </p:grpSpPr>
          <p:pic>
            <p:nvPicPr>
              <p:cNvPr id="73" name="Picture 72">
                <a:extLst>
                  <a:ext uri="{FF2B5EF4-FFF2-40B4-BE49-F238E27FC236}">
                    <a16:creationId xmlns="" xmlns:a16="http://schemas.microsoft.com/office/drawing/2014/main" id="{1077107F-7415-4AB7-95C6-E35C2DBE110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67023" y="3776653"/>
                <a:ext cx="740143" cy="742786"/>
              </a:xfrm>
              <a:prstGeom prst="rect">
                <a:avLst/>
              </a:prstGeom>
            </p:spPr>
          </p:pic>
          <p:sp>
            <p:nvSpPr>
              <p:cNvPr id="74" name="Rectangle 73">
                <a:extLst>
                  <a:ext uri="{FF2B5EF4-FFF2-40B4-BE49-F238E27FC236}">
                    <a16:creationId xmlns="" xmlns:a16="http://schemas.microsoft.com/office/drawing/2014/main" id="{B9259890-2053-4964-BA27-F4D0C730B2F8}"/>
                  </a:ext>
                </a:extLst>
              </p:cNvPr>
              <p:cNvSpPr/>
              <p:nvPr/>
            </p:nvSpPr>
            <p:spPr>
              <a:xfrm>
                <a:off x="6879279" y="3947779"/>
                <a:ext cx="1416517" cy="400534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07F13"/>
                    </a:solidFill>
                    <a:effectLst/>
                    <a:uLnTx/>
                    <a:uFillTx/>
                    <a:latin typeface="Gill Sans"/>
                    <a:ea typeface="+mn-ea"/>
                    <a:cs typeface="+mn-cs"/>
                  </a:rPr>
                  <a:t>Ventura County / Board of State and Community Corrections</a:t>
                </a:r>
              </a:p>
            </p:txBody>
          </p:sp>
        </p:grpSp>
        <p:sp>
          <p:nvSpPr>
            <p:cNvPr id="67" name="Rounded Rectangle 52">
              <a:extLst>
                <a:ext uri="{FF2B5EF4-FFF2-40B4-BE49-F238E27FC236}">
                  <a16:creationId xmlns="" xmlns:a16="http://schemas.microsoft.com/office/drawing/2014/main" id="{C271F333-15C2-4E60-B57E-2E84CE6D08B2}"/>
                </a:ext>
              </a:extLst>
            </p:cNvPr>
            <p:cNvSpPr/>
            <p:nvPr/>
          </p:nvSpPr>
          <p:spPr>
            <a:xfrm>
              <a:off x="761870" y="4416133"/>
              <a:ext cx="2373032" cy="214527"/>
            </a:xfrm>
            <a:prstGeom prst="roundRect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</p:spPr>
          <p:txBody>
            <a:bodyPr wrap="square" lIns="0" tIns="0" rIns="0" bIns="0" anchor="ctr" anchorCtr="0">
              <a:spAutoFit/>
            </a:bodyPr>
            <a:lstStyle/>
            <a:p>
              <a:pPr marL="0" marR="0" lvl="0" indent="0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Verdana" pitchFamily="34" charset="0"/>
                  <a:cs typeface="Times New Roman" panose="02020603050405020304" pitchFamily="18" charset="0"/>
                </a:rPr>
                <a:t>Interface Reentry Services</a:t>
              </a:r>
            </a:p>
          </p:txBody>
        </p:sp>
        <p:sp>
          <p:nvSpPr>
            <p:cNvPr id="68" name="Rectangle 67">
              <a:extLst>
                <a:ext uri="{FF2B5EF4-FFF2-40B4-BE49-F238E27FC236}">
                  <a16:creationId xmlns="" xmlns:a16="http://schemas.microsoft.com/office/drawing/2014/main" id="{789CD1A8-05E6-4B31-AEE3-1E8F53A23123}"/>
                </a:ext>
              </a:extLst>
            </p:cNvPr>
            <p:cNvSpPr/>
            <p:nvPr/>
          </p:nvSpPr>
          <p:spPr>
            <a:xfrm>
              <a:off x="3671855" y="3164082"/>
              <a:ext cx="1800291" cy="280491"/>
            </a:xfrm>
            <a:prstGeom prst="rect">
              <a:avLst/>
            </a:prstGeom>
            <a:solidFill>
              <a:srgbClr val="556991">
                <a:lumMod val="75000"/>
              </a:srgbClr>
            </a:solidFill>
            <a:ln w="19050" cap="flat" cmpd="sng" algn="ctr">
              <a:solidFill>
                <a:srgbClr val="556991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rPr>
                <a:t>Intermediary</a:t>
              </a:r>
            </a:p>
          </p:txBody>
        </p:sp>
        <p:pic>
          <p:nvPicPr>
            <p:cNvPr id="69" name="Picture 2" descr="http://www.socialfinanceus.org/sites/socialfinanceus.org/themes/social_finance/logo.png">
              <a:extLst>
                <a:ext uri="{FF2B5EF4-FFF2-40B4-BE49-F238E27FC236}">
                  <a16:creationId xmlns="" xmlns:a16="http://schemas.microsoft.com/office/drawing/2014/main" id="{AE62B6E3-DB89-4F17-B7E5-DC0AE033D2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44750" y="3666905"/>
              <a:ext cx="1655712" cy="3311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0" name="Rectangle 69">
              <a:extLst>
                <a:ext uri="{FF2B5EF4-FFF2-40B4-BE49-F238E27FC236}">
                  <a16:creationId xmlns="" xmlns:a16="http://schemas.microsoft.com/office/drawing/2014/main" id="{85639285-7AB7-4C4A-BC03-A6163C97F845}"/>
                </a:ext>
              </a:extLst>
            </p:cNvPr>
            <p:cNvSpPr/>
            <p:nvPr/>
          </p:nvSpPr>
          <p:spPr>
            <a:xfrm>
              <a:off x="3660729" y="3148688"/>
              <a:ext cx="1811417" cy="1160639"/>
            </a:xfrm>
            <a:prstGeom prst="rect">
              <a:avLst/>
            </a:prstGeom>
            <a:noFill/>
            <a:ln w="19050" cap="flat" cmpd="sng" algn="ctr">
              <a:solidFill>
                <a:srgbClr val="556991">
                  <a:lumMod val="40000"/>
                  <a:lumOff val="6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/>
                <a:ea typeface="+mn-ea"/>
                <a:cs typeface="+mn-cs"/>
              </a:endParaRPr>
            </a:p>
          </p:txBody>
        </p:sp>
        <p:cxnSp>
          <p:nvCxnSpPr>
            <p:cNvPr id="71" name="Straight Arrow Connector 70">
              <a:extLst>
                <a:ext uri="{FF2B5EF4-FFF2-40B4-BE49-F238E27FC236}">
                  <a16:creationId xmlns="" xmlns:a16="http://schemas.microsoft.com/office/drawing/2014/main" id="{DE89E83B-3D97-4C6F-93B2-CA8187B75062}"/>
                </a:ext>
              </a:extLst>
            </p:cNvPr>
            <p:cNvCxnSpPr/>
            <p:nvPr/>
          </p:nvCxnSpPr>
          <p:spPr>
            <a:xfrm flipH="1">
              <a:off x="2940727" y="3913088"/>
              <a:ext cx="720002" cy="1"/>
            </a:xfrm>
            <a:prstGeom prst="straightConnector1">
              <a:avLst/>
            </a:prstGeom>
            <a:noFill/>
            <a:ln w="38100" cap="flat" cmpd="sng" algn="ctr">
              <a:solidFill>
                <a:srgbClr val="F07F13"/>
              </a:solidFill>
              <a:prstDash val="solid"/>
              <a:tailEnd type="triangle" w="lg" len="lg"/>
            </a:ln>
            <a:effectLst/>
          </p:spPr>
        </p:cxnSp>
        <p:cxnSp>
          <p:nvCxnSpPr>
            <p:cNvPr id="72" name="Straight Arrow Connector 71">
              <a:extLst>
                <a:ext uri="{FF2B5EF4-FFF2-40B4-BE49-F238E27FC236}">
                  <a16:creationId xmlns="" xmlns:a16="http://schemas.microsoft.com/office/drawing/2014/main" id="{3076241E-927F-46EC-B93F-8A87B28150B7}"/>
                </a:ext>
              </a:extLst>
            </p:cNvPr>
            <p:cNvCxnSpPr>
              <a:stCxn id="70" idx="1"/>
            </p:cNvCxnSpPr>
            <p:nvPr/>
          </p:nvCxnSpPr>
          <p:spPr>
            <a:xfrm flipH="1" flipV="1">
              <a:off x="2941295" y="3664514"/>
              <a:ext cx="719434" cy="0"/>
            </a:xfrm>
            <a:prstGeom prst="straightConnector1">
              <a:avLst/>
            </a:prstGeom>
            <a:noFill/>
            <a:ln w="38100" cap="flat" cmpd="sng" algn="ctr">
              <a:solidFill>
                <a:srgbClr val="734F8E"/>
              </a:solidFill>
              <a:prstDash val="solid"/>
              <a:tailEnd type="triangle" w="lg" len="lg"/>
            </a:ln>
            <a:effectLst/>
          </p:spPr>
        </p:cxnSp>
      </p:grpSp>
      <p:cxnSp>
        <p:nvCxnSpPr>
          <p:cNvPr id="75" name="Straight Connector 74">
            <a:extLst>
              <a:ext uri="{FF2B5EF4-FFF2-40B4-BE49-F238E27FC236}">
                <a16:creationId xmlns="" xmlns:a16="http://schemas.microsoft.com/office/drawing/2014/main" id="{9BCDAF9D-59ED-449A-A744-ED40A9412CDA}"/>
              </a:ext>
            </a:extLst>
          </p:cNvPr>
          <p:cNvCxnSpPr>
            <a:stCxn id="61" idx="3"/>
            <a:endCxn id="57" idx="1"/>
          </p:cNvCxnSpPr>
          <p:nvPr/>
        </p:nvCxnSpPr>
        <p:spPr>
          <a:xfrm>
            <a:off x="2941295" y="5531658"/>
            <a:ext cx="3261411" cy="0"/>
          </a:xfrm>
          <a:prstGeom prst="line">
            <a:avLst/>
          </a:prstGeom>
          <a:noFill/>
          <a:ln w="38100" cap="flat" cmpd="sng" algn="ctr">
            <a:solidFill>
              <a:srgbClr val="F07F13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76" name="Rounded Rectangle 63">
            <a:extLst>
              <a:ext uri="{FF2B5EF4-FFF2-40B4-BE49-F238E27FC236}">
                <a16:creationId xmlns="" xmlns:a16="http://schemas.microsoft.com/office/drawing/2014/main" id="{B641C3FD-0FDB-44B0-95B2-928D4858CE59}"/>
              </a:ext>
            </a:extLst>
          </p:cNvPr>
          <p:cNvSpPr/>
          <p:nvPr/>
        </p:nvSpPr>
        <p:spPr>
          <a:xfrm>
            <a:off x="3744751" y="5354560"/>
            <a:ext cx="1514442" cy="429054"/>
          </a:xfrm>
          <a:prstGeom prst="roundRect">
            <a:avLst/>
          </a:prstGeom>
          <a:solidFill>
            <a:srgbClr val="FFFFFF"/>
          </a:solidFill>
          <a:ln w="25400" cap="flat" cmpd="sng" algn="ctr">
            <a:noFill/>
            <a:prstDash val="solid"/>
          </a:ln>
          <a:effectLst/>
        </p:spPr>
        <p:txBody>
          <a:bodyPr wrap="square" lIns="0" tIns="0" rIns="0" bIns="0" anchor="ctr" anchorCtr="0">
            <a:spAutoFit/>
          </a:bodyPr>
          <a:lstStyle/>
          <a:p>
            <a:pPr marL="0" marR="0" lvl="0" indent="0" defTabSz="40005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Verdana" pitchFamily="34" charset="0"/>
                <a:cs typeface="Times New Roman" panose="02020603050405020304" pitchFamily="18" charset="0"/>
              </a:rPr>
              <a:t>Observation and Measurement</a:t>
            </a:r>
          </a:p>
        </p:txBody>
      </p:sp>
      <p:sp>
        <p:nvSpPr>
          <p:cNvPr id="77" name="Rounded Rectangle 64">
            <a:extLst>
              <a:ext uri="{FF2B5EF4-FFF2-40B4-BE49-F238E27FC236}">
                <a16:creationId xmlns="" xmlns:a16="http://schemas.microsoft.com/office/drawing/2014/main" id="{9C3B18CF-CB79-47E9-B9AD-48C2781FA3E1}"/>
              </a:ext>
            </a:extLst>
          </p:cNvPr>
          <p:cNvSpPr/>
          <p:nvPr/>
        </p:nvSpPr>
        <p:spPr>
          <a:xfrm>
            <a:off x="6623413" y="4646058"/>
            <a:ext cx="1718871" cy="214527"/>
          </a:xfrm>
          <a:prstGeom prst="roundRect">
            <a:avLst/>
          </a:prstGeom>
          <a:solidFill>
            <a:srgbClr val="FFFFFF"/>
          </a:solidFill>
          <a:ln w="25400" cap="flat" cmpd="sng" algn="ctr">
            <a:noFill/>
            <a:prstDash val="solid"/>
          </a:ln>
          <a:effectLst/>
        </p:spPr>
        <p:txBody>
          <a:bodyPr wrap="square" lIns="0" tIns="0" rIns="0" bIns="0" anchor="ctr" anchorCtr="0">
            <a:spAutoFit/>
          </a:bodyPr>
          <a:lstStyle/>
          <a:p>
            <a:pPr marL="0" marR="0" lvl="0" indent="0" defTabSz="40005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Verdana" pitchFamily="34" charset="0"/>
                <a:cs typeface="Times New Roman" panose="02020603050405020304" pitchFamily="18" charset="0"/>
              </a:rPr>
              <a:t>Impact Evaluation</a:t>
            </a:r>
          </a:p>
        </p:txBody>
      </p:sp>
    </p:spTree>
    <p:extLst>
      <p:ext uri="{BB962C8B-B14F-4D97-AF65-F5344CB8AC3E}">
        <p14:creationId xmlns:p14="http://schemas.microsoft.com/office/powerpoint/2010/main" val="3192950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 descr="\\Tpg-bos-fs02\socialfinshared\Marketing Communications\Images\Logos\New Logo\TO USE Color.SF_LOGO_CS4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4481" y="6374050"/>
            <a:ext cx="705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TextBox 27"/>
          <p:cNvSpPr txBox="1"/>
          <p:nvPr/>
        </p:nvSpPr>
        <p:spPr>
          <a:xfrm>
            <a:off x="1923999" y="6276079"/>
            <a:ext cx="904926" cy="326571"/>
          </a:xfrm>
          <a:prstGeom prst="rect">
            <a:avLst/>
          </a:prstGeom>
        </p:spPr>
        <p:txBody>
          <a:bodyPr vert="horz" wrap="square" lIns="0" tIns="0" rIns="0" bIns="0" rtlCol="0" anchor="b">
            <a:normAutofit/>
          </a:bodyPr>
          <a:lstStyle/>
          <a:p>
            <a:pPr>
              <a:spcBef>
                <a:spcPts val="500"/>
              </a:spcBef>
              <a:buClr>
                <a:schemeClr val="tx2"/>
              </a:buClr>
              <a:buSzPct val="120000"/>
            </a:pPr>
            <a:r>
              <a:rPr lang="en-US" sz="1000" dirty="0"/>
              <a:t>Rashmi Khare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1009577" y="1599854"/>
            <a:ext cx="7610620" cy="4370772"/>
            <a:chOff x="489855" y="1482291"/>
            <a:chExt cx="4715888" cy="4058538"/>
          </a:xfrm>
        </p:grpSpPr>
        <p:sp>
          <p:nvSpPr>
            <p:cNvPr id="45" name="Rectangle 44"/>
            <p:cNvSpPr/>
            <p:nvPr/>
          </p:nvSpPr>
          <p:spPr>
            <a:xfrm>
              <a:off x="523876" y="1856896"/>
              <a:ext cx="4681867" cy="3683933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prstClr val="white"/>
                </a:solidFill>
              </a:endParaRPr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599854" y="4599857"/>
              <a:ext cx="4519647" cy="729768"/>
            </a:xfrm>
            <a:prstGeom prst="roundRect">
              <a:avLst>
                <a:gd name="adj" fmla="val 0"/>
              </a:avLst>
            </a:prstGeom>
            <a:solidFill>
              <a:schemeClr val="accent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91440" rIns="91440" bIns="91440" rtlCol="0" anchor="ctr"/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cs typeface="Arial" panose="020B0604020202020204" pitchFamily="34" charset="0"/>
                </a:rPr>
                <a:t>Individualized Reentry Case Management Services</a:t>
              </a:r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599854" y="2939087"/>
              <a:ext cx="1095147" cy="1504716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91440" rIns="91440" bIns="91440" rtlCol="0" anchor="b"/>
            <a:lstStyle/>
            <a:p>
              <a:pPr algn="ctr"/>
              <a:r>
                <a:rPr lang="en-US" sz="1200" b="1" dirty="0">
                  <a:solidFill>
                    <a:srgbClr val="556991">
                      <a:lumMod val="50000"/>
                    </a:srgbClr>
                  </a:solidFill>
                  <a:cs typeface="Arial" panose="020B0604020202020204" pitchFamily="34" charset="0"/>
                </a:rPr>
                <a:t>Moral </a:t>
              </a:r>
              <a:r>
                <a:rPr lang="en-US" sz="1200" b="1" dirty="0" err="1">
                  <a:solidFill>
                    <a:srgbClr val="556991">
                      <a:lumMod val="50000"/>
                    </a:srgbClr>
                  </a:solidFill>
                  <a:cs typeface="Arial" panose="020B0604020202020204" pitchFamily="34" charset="0"/>
                </a:rPr>
                <a:t>Reconation</a:t>
              </a:r>
              <a:r>
                <a:rPr lang="en-US" sz="1200" b="1" dirty="0">
                  <a:solidFill>
                    <a:srgbClr val="556991">
                      <a:lumMod val="50000"/>
                    </a:srgbClr>
                  </a:solidFill>
                  <a:cs typeface="Arial" panose="020B0604020202020204" pitchFamily="34" charset="0"/>
                </a:rPr>
                <a:t> Therapy</a:t>
              </a:r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2879232" y="2942002"/>
              <a:ext cx="1096481" cy="1504716"/>
            </a:xfrm>
            <a:prstGeom prst="roundRect">
              <a:avLst>
                <a:gd name="adj" fmla="val 0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91440" rIns="91440" bIns="91440" rtlCol="0" anchor="b"/>
            <a:lstStyle/>
            <a:p>
              <a:pPr algn="ctr"/>
              <a:r>
                <a:rPr lang="en-US" sz="1200" b="1" dirty="0">
                  <a:solidFill>
                    <a:srgbClr val="556991">
                      <a:lumMod val="50000"/>
                    </a:srgbClr>
                  </a:solidFill>
                  <a:cs typeface="Arial" panose="020B0604020202020204" pitchFamily="34" charset="0"/>
                </a:rPr>
                <a:t>Family Reunification Services</a:t>
              </a:r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4019543" y="2939087"/>
              <a:ext cx="1099958" cy="1504716"/>
            </a:xfrm>
            <a:prstGeom prst="roundRect">
              <a:avLst>
                <a:gd name="adj" fmla="val 0"/>
              </a:avLst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91440" rIns="91440" bIns="91440" rtlCol="0" anchor="b"/>
            <a:lstStyle/>
            <a:p>
              <a:pPr algn="ctr"/>
              <a:r>
                <a:rPr lang="en-US" sz="1200" b="1" dirty="0">
                  <a:solidFill>
                    <a:srgbClr val="556991">
                      <a:lumMod val="50000"/>
                    </a:srgbClr>
                  </a:solidFill>
                  <a:cs typeface="Arial" panose="020B0604020202020204" pitchFamily="34" charset="0"/>
                </a:rPr>
                <a:t>Employment support and placement</a:t>
              </a:r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1738921" y="2942002"/>
              <a:ext cx="1096482" cy="1504716"/>
            </a:xfrm>
            <a:prstGeom prst="roundRect">
              <a:avLst>
                <a:gd name="adj" fmla="val 0"/>
              </a:avLst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91440" rIns="91440" bIns="91440" rtlCol="0" anchor="b"/>
            <a:lstStyle/>
            <a:p>
              <a:pPr algn="ctr"/>
              <a:r>
                <a:rPr lang="en-US" sz="1200" b="1" dirty="0">
                  <a:solidFill>
                    <a:srgbClr val="556991">
                      <a:lumMod val="50000"/>
                    </a:srgbClr>
                  </a:solidFill>
                  <a:cs typeface="Arial" panose="020B0604020202020204" pitchFamily="34" charset="0"/>
                </a:rPr>
                <a:t>Trauma Therapy</a:t>
              </a:r>
            </a:p>
          </p:txBody>
        </p:sp>
        <p:sp>
          <p:nvSpPr>
            <p:cNvPr id="51" name="Isosceles Triangle 50"/>
            <p:cNvSpPr/>
            <p:nvPr/>
          </p:nvSpPr>
          <p:spPr>
            <a:xfrm>
              <a:off x="599855" y="1963390"/>
              <a:ext cx="4519646" cy="789602"/>
            </a:xfrm>
            <a:prstGeom prst="triangle">
              <a:avLst/>
            </a:prstGeom>
            <a:solidFill>
              <a:schemeClr val="accent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91440" rIns="91440" bIns="91440" rtlCol="0" anchor="ctr"/>
            <a:lstStyle/>
            <a:p>
              <a:pPr algn="ctr"/>
              <a:endParaRPr lang="en-US" sz="2400" b="1" dirty="0">
                <a:solidFill>
                  <a:schemeClr val="tx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489855" y="2347900"/>
              <a:ext cx="4548168" cy="20005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Referrals to other services</a:t>
              </a:r>
            </a:p>
          </p:txBody>
        </p:sp>
        <p:sp>
          <p:nvSpPr>
            <p:cNvPr id="53" name="Rectangle 4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gray">
            <a:xfrm>
              <a:off x="523876" y="1482291"/>
              <a:ext cx="4681867" cy="392203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square" tIns="91440" bIns="91440" anchor="ctr"/>
            <a:lstStyle/>
            <a:p>
              <a:pPr algn="ctr"/>
              <a:endParaRPr lang="en-US" sz="1600" b="1" dirty="0">
                <a:solidFill>
                  <a:schemeClr val="bg1"/>
                </a:solidFill>
                <a:cs typeface="ヒラギノ角ゴ Pro W3"/>
              </a:endParaRPr>
            </a:p>
          </p:txBody>
        </p:sp>
      </p:grpSp>
      <p:pic>
        <p:nvPicPr>
          <p:cNvPr id="54" name="Picture 53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134934" y="3395806"/>
            <a:ext cx="985472" cy="985472"/>
          </a:xfrm>
          <a:prstGeom prst="rect">
            <a:avLst/>
          </a:prstGeom>
        </p:spPr>
      </p:pic>
      <p:pic>
        <p:nvPicPr>
          <p:cNvPr id="55" name="Picture 2" descr="https://www.specialforcescharitabletrust.org/images/icon-page-donate.p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5111" y="3258607"/>
            <a:ext cx="1210537" cy="1047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4" descr="http://pthealthphysiotherapy.ca/app/uploads/sites/21/2014/08/female-icon.png"/>
          <p:cNvPicPr>
            <a:picLocks noChangeAspect="1" noChangeArrowheads="1"/>
          </p:cNvPicPr>
          <p:nvPr/>
        </p:nvPicPr>
        <p:blipFill>
          <a:blip r:embed="rId7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3277" y="3428191"/>
            <a:ext cx="1263661" cy="904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2" descr="https://image.freepik.com/free-icon/man-standing-reading-medical-history-in-his-hand_318-64458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845" y="3327497"/>
            <a:ext cx="993843" cy="909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E1C2CDB0-C0A7-4047-9C93-CF07FB97B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 Delivery</a:t>
            </a:r>
          </a:p>
        </p:txBody>
      </p:sp>
    </p:spTree>
    <p:extLst>
      <p:ext uri="{BB962C8B-B14F-4D97-AF65-F5344CB8AC3E}">
        <p14:creationId xmlns:p14="http://schemas.microsoft.com/office/powerpoint/2010/main" val="2027421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21">
            <a:extLst>
              <a:ext uri="{FF2B5EF4-FFF2-40B4-BE49-F238E27FC236}">
                <a16:creationId xmlns="" xmlns:a16="http://schemas.microsoft.com/office/drawing/2014/main" id="{F2B57EE8-BCF1-41EA-9A55-813C2480E86D}"/>
              </a:ext>
            </a:extLst>
          </p:cNvPr>
          <p:cNvSpPr/>
          <p:nvPr/>
        </p:nvSpPr>
        <p:spPr>
          <a:xfrm>
            <a:off x="305552" y="751511"/>
            <a:ext cx="2834640" cy="640080"/>
          </a:xfrm>
          <a:prstGeom prst="chevron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Enrollment and Service Delivery</a:t>
            </a:r>
          </a:p>
        </p:txBody>
      </p:sp>
      <p:sp>
        <p:nvSpPr>
          <p:cNvPr id="5" name="Chevron 22">
            <a:extLst>
              <a:ext uri="{FF2B5EF4-FFF2-40B4-BE49-F238E27FC236}">
                <a16:creationId xmlns="" xmlns:a16="http://schemas.microsoft.com/office/drawing/2014/main" id="{D51F9A20-A557-4B10-92E5-9179D69EF354}"/>
              </a:ext>
            </a:extLst>
          </p:cNvPr>
          <p:cNvSpPr/>
          <p:nvPr/>
        </p:nvSpPr>
        <p:spPr>
          <a:xfrm>
            <a:off x="3102951" y="751511"/>
            <a:ext cx="2834640" cy="640080"/>
          </a:xfrm>
          <a:prstGeom prst="chevron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Measurement and Validation</a:t>
            </a:r>
          </a:p>
        </p:txBody>
      </p:sp>
      <p:sp>
        <p:nvSpPr>
          <p:cNvPr id="6" name="Chevron 23">
            <a:extLst>
              <a:ext uri="{FF2B5EF4-FFF2-40B4-BE49-F238E27FC236}">
                <a16:creationId xmlns="" xmlns:a16="http://schemas.microsoft.com/office/drawing/2014/main" id="{8BBD23FA-FCC2-4EAA-AE15-89525F8125B0}"/>
              </a:ext>
            </a:extLst>
          </p:cNvPr>
          <p:cNvSpPr/>
          <p:nvPr/>
        </p:nvSpPr>
        <p:spPr>
          <a:xfrm>
            <a:off x="5900350" y="751511"/>
            <a:ext cx="2834640" cy="640080"/>
          </a:xfrm>
          <a:prstGeom prst="chevron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Potential Repayment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EAB71FBB-553C-4552-A01D-813693793D56}"/>
              </a:ext>
            </a:extLst>
          </p:cNvPr>
          <p:cNvSpPr/>
          <p:nvPr/>
        </p:nvSpPr>
        <p:spPr>
          <a:xfrm>
            <a:off x="305552" y="1438701"/>
            <a:ext cx="2679473" cy="15038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46" lvl="1" indent="-128585">
              <a:spcBef>
                <a:spcPts val="450"/>
              </a:spcBef>
              <a:buSzPct val="115000"/>
              <a:buFont typeface="Arial" pitchFamily="34" charset="0"/>
              <a:buChar char="•"/>
            </a:pPr>
            <a:r>
              <a:rPr lang="en-US" sz="1100" b="1" u="sng" dirty="0">
                <a:solidFill>
                  <a:schemeClr val="tx1"/>
                </a:solidFill>
              </a:rPr>
              <a:t>Intervention</a:t>
            </a:r>
            <a:r>
              <a:rPr lang="en-US" sz="1100" b="1" dirty="0">
                <a:solidFill>
                  <a:schemeClr val="tx1"/>
                </a:solidFill>
              </a:rPr>
              <a:t>: </a:t>
            </a:r>
            <a:r>
              <a:rPr lang="en-US" sz="1100" dirty="0">
                <a:solidFill>
                  <a:schemeClr val="tx1"/>
                </a:solidFill>
              </a:rPr>
              <a:t>Interface Reentry Services Program, delivered by Interface Children &amp; Family Services, will serve 400 participants over four years</a:t>
            </a:r>
          </a:p>
          <a:p>
            <a:pPr marL="171446" lvl="1" indent="-128585">
              <a:spcBef>
                <a:spcPts val="450"/>
              </a:spcBef>
              <a:buSzPct val="115000"/>
              <a:buFont typeface="Arial" pitchFamily="34" charset="0"/>
              <a:buChar char="•"/>
            </a:pPr>
            <a:r>
              <a:rPr lang="en-US" sz="1100" b="1" u="sng" dirty="0">
                <a:solidFill>
                  <a:schemeClr val="tx1"/>
                </a:solidFill>
              </a:rPr>
              <a:t>Service Delivery</a:t>
            </a:r>
            <a:r>
              <a:rPr lang="en-US" sz="1100" b="1" dirty="0">
                <a:solidFill>
                  <a:schemeClr val="tx1"/>
                </a:solidFill>
              </a:rPr>
              <a:t>: </a:t>
            </a:r>
            <a:r>
              <a:rPr lang="en-US" sz="1100" dirty="0">
                <a:solidFill>
                  <a:schemeClr val="tx1"/>
                </a:solidFill>
              </a:rPr>
              <a:t>Adults on formal probation receive comprehensive case management with a suite of evidence-based practices providing reentry support for ~9 months</a:t>
            </a:r>
            <a:r>
              <a:rPr lang="en-US" sz="1100" b="1" dirty="0">
                <a:solidFill>
                  <a:schemeClr val="tx1"/>
                </a:solidFill>
              </a:rPr>
              <a:t> </a:t>
            </a:r>
          </a:p>
          <a:p>
            <a:pPr marL="42861" lvl="1">
              <a:spcBef>
                <a:spcPts val="450"/>
              </a:spcBef>
              <a:buSzPct val="115000"/>
            </a:pP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3B01198E-D2DF-4A2B-B1B9-230D0A72A25F}"/>
              </a:ext>
            </a:extLst>
          </p:cNvPr>
          <p:cNvSpPr/>
          <p:nvPr/>
        </p:nvSpPr>
        <p:spPr>
          <a:xfrm>
            <a:off x="3102951" y="1453815"/>
            <a:ext cx="2679473" cy="15038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14308" lvl="1" indent="-128585">
              <a:spcBef>
                <a:spcPts val="450"/>
              </a:spcBef>
              <a:buSzPct val="115000"/>
              <a:buFont typeface="Arial" pitchFamily="34" charset="0"/>
              <a:buChar char="•"/>
            </a:pPr>
            <a:r>
              <a:rPr lang="en-US" sz="1100" b="1" u="sng" dirty="0">
                <a:solidFill>
                  <a:schemeClr val="tx1"/>
                </a:solidFill>
              </a:rPr>
              <a:t>Measurement</a:t>
            </a:r>
            <a:r>
              <a:rPr lang="en-US" sz="1100" b="1" dirty="0">
                <a:solidFill>
                  <a:schemeClr val="tx1"/>
                </a:solidFill>
              </a:rPr>
              <a:t>: </a:t>
            </a:r>
            <a:r>
              <a:rPr lang="en-US" sz="1100" dirty="0">
                <a:solidFill>
                  <a:schemeClr val="tx1"/>
                </a:solidFill>
              </a:rPr>
              <a:t>Measure recidivism results of participants </a:t>
            </a:r>
          </a:p>
          <a:p>
            <a:pPr marL="214308" lvl="1" indent="-128585">
              <a:spcBef>
                <a:spcPts val="450"/>
              </a:spcBef>
              <a:buSzPct val="115000"/>
              <a:buFont typeface="Arial" pitchFamily="34" charset="0"/>
              <a:buChar char="•"/>
            </a:pPr>
            <a:r>
              <a:rPr lang="en-US" sz="1100" b="1" u="sng" dirty="0">
                <a:solidFill>
                  <a:schemeClr val="tx1"/>
                </a:solidFill>
              </a:rPr>
              <a:t>Independent Evaluation</a:t>
            </a:r>
            <a:r>
              <a:rPr lang="en-US" sz="1100" b="1" dirty="0">
                <a:solidFill>
                  <a:schemeClr val="tx1"/>
                </a:solidFill>
              </a:rPr>
              <a:t>: </a:t>
            </a:r>
            <a:r>
              <a:rPr lang="en-US" sz="1100" dirty="0">
                <a:solidFill>
                  <a:schemeClr val="tx1"/>
                </a:solidFill>
              </a:rPr>
              <a:t>Evaluator compares outcomes for Program and Control Groups; measures and validates results</a:t>
            </a:r>
          </a:p>
          <a:p>
            <a:pPr marL="132157" indent="-132157">
              <a:spcBef>
                <a:spcPct val="50000"/>
              </a:spcBef>
              <a:buSzPct val="115000"/>
              <a:buFont typeface="Arial" pitchFamily="34" charset="0"/>
              <a:buChar char="•"/>
            </a:pPr>
            <a:endParaRPr lang="en-US" sz="1100" dirty="0">
              <a:solidFill>
                <a:schemeClr val="tx1"/>
              </a:solidFill>
            </a:endParaRPr>
          </a:p>
          <a:p>
            <a:pPr marL="473858" lvl="1" indent="-132157">
              <a:spcBef>
                <a:spcPct val="50000"/>
              </a:spcBef>
              <a:buSzPct val="115000"/>
              <a:buFontTx/>
              <a:buChar char="•"/>
            </a:pPr>
            <a:endParaRPr lang="en-US" sz="1100" dirty="0">
              <a:solidFill>
                <a:schemeClr val="tx1"/>
              </a:solidFill>
            </a:endParaRPr>
          </a:p>
          <a:p>
            <a:pPr marL="473858" lvl="1" indent="-132157">
              <a:spcBef>
                <a:spcPct val="50000"/>
              </a:spcBef>
              <a:buSzPct val="115000"/>
              <a:buFontTx/>
              <a:buChar char="•"/>
            </a:pPr>
            <a:endParaRPr lang="en-US" sz="1100" dirty="0">
              <a:solidFill>
                <a:schemeClr val="tx1"/>
              </a:solidFill>
            </a:endParaRPr>
          </a:p>
          <a:p>
            <a:pPr marL="473858" lvl="1" indent="-132157">
              <a:spcBef>
                <a:spcPct val="50000"/>
              </a:spcBef>
              <a:buSzPct val="115000"/>
              <a:buFontTx/>
              <a:buChar char="•"/>
            </a:pPr>
            <a:endParaRPr lang="en-US" sz="1100" dirty="0">
              <a:solidFill>
                <a:schemeClr val="tx1"/>
              </a:solidFill>
            </a:endParaRPr>
          </a:p>
          <a:p>
            <a:pPr marL="473858" lvl="1" indent="-132157">
              <a:spcBef>
                <a:spcPct val="50000"/>
              </a:spcBef>
              <a:buSzPct val="115000"/>
              <a:buFontTx/>
              <a:buChar char="•"/>
            </a:pPr>
            <a:endParaRPr lang="en-US" sz="1100" dirty="0">
              <a:solidFill>
                <a:schemeClr val="tx1"/>
              </a:solidFill>
            </a:endParaRPr>
          </a:p>
          <a:p>
            <a:endParaRPr lang="en-US" sz="1100" b="1" u="sng" dirty="0">
              <a:solidFill>
                <a:schemeClr val="tx1"/>
              </a:solidFill>
            </a:endParaRPr>
          </a:p>
          <a:p>
            <a:endParaRPr lang="en-US" sz="1100" b="1" u="sng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BE41DE90-6A2A-4313-9AE9-E89C3EA77663}"/>
              </a:ext>
            </a:extLst>
          </p:cNvPr>
          <p:cNvSpPr/>
          <p:nvPr/>
        </p:nvSpPr>
        <p:spPr>
          <a:xfrm>
            <a:off x="5899806" y="1478556"/>
            <a:ext cx="2679473" cy="9021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46" lvl="1" indent="-128585">
              <a:spcBef>
                <a:spcPts val="450"/>
              </a:spcBef>
              <a:buSzPct val="115000"/>
              <a:buFont typeface="Arial" pitchFamily="34" charset="0"/>
              <a:buChar char="•"/>
            </a:pPr>
            <a:r>
              <a:rPr lang="en-US" sz="1100" b="1" u="sng" dirty="0">
                <a:solidFill>
                  <a:schemeClr val="tx1"/>
                </a:solidFill>
              </a:rPr>
              <a:t>Calculation of Benefit</a:t>
            </a:r>
            <a:r>
              <a:rPr lang="en-US" sz="1100" b="1" dirty="0">
                <a:solidFill>
                  <a:schemeClr val="tx1"/>
                </a:solidFill>
              </a:rPr>
              <a:t>: </a:t>
            </a:r>
            <a:r>
              <a:rPr lang="en-US" sz="1100" dirty="0">
                <a:solidFill>
                  <a:schemeClr val="tx1"/>
                </a:solidFill>
              </a:rPr>
              <a:t>Evaluation results used to calculate government savings and benefit according to preset formula</a:t>
            </a:r>
          </a:p>
          <a:p>
            <a:pPr marL="171446" lvl="1" indent="-128585">
              <a:spcBef>
                <a:spcPts val="450"/>
              </a:spcBef>
              <a:buSzPct val="115000"/>
              <a:buFont typeface="Arial" pitchFamily="34" charset="0"/>
              <a:buChar char="•"/>
            </a:pPr>
            <a:r>
              <a:rPr lang="en-US" sz="1100" b="1" u="sng" dirty="0">
                <a:solidFill>
                  <a:schemeClr val="tx1"/>
                </a:solidFill>
              </a:rPr>
              <a:t>Potential Funder Repayment</a:t>
            </a:r>
            <a:r>
              <a:rPr lang="en-US" sz="1100" b="1" dirty="0">
                <a:solidFill>
                  <a:schemeClr val="tx1"/>
                </a:solidFill>
              </a:rPr>
              <a:t>:</a:t>
            </a:r>
            <a:r>
              <a:rPr lang="en-US" sz="1100" dirty="0">
                <a:solidFill>
                  <a:schemeClr val="tx1"/>
                </a:solidFill>
              </a:rPr>
              <a:t> Based on preset formula, outcome payment disbursement calculated for Project Funders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98A7E2F0-2F80-4975-BA84-B1C3873E15DA}"/>
              </a:ext>
            </a:extLst>
          </p:cNvPr>
          <p:cNvGrpSpPr/>
          <p:nvPr/>
        </p:nvGrpSpPr>
        <p:grpSpPr>
          <a:xfrm>
            <a:off x="2622435" y="6337620"/>
            <a:ext cx="4660841" cy="225876"/>
            <a:chOff x="2262212" y="6298609"/>
            <a:chExt cx="4660841" cy="225876"/>
          </a:xfrm>
        </p:grpSpPr>
        <p:sp>
          <p:nvSpPr>
            <p:cNvPr id="11" name="Isosceles Triangle 10">
              <a:extLst>
                <a:ext uri="{FF2B5EF4-FFF2-40B4-BE49-F238E27FC236}">
                  <a16:creationId xmlns="" xmlns:a16="http://schemas.microsoft.com/office/drawing/2014/main" id="{F06818BB-5FA3-4739-9938-0C8754B8A644}"/>
                </a:ext>
              </a:extLst>
            </p:cNvPr>
            <p:cNvSpPr/>
            <p:nvPr/>
          </p:nvSpPr>
          <p:spPr>
            <a:xfrm>
              <a:off x="2262212" y="6298609"/>
              <a:ext cx="234815" cy="225876"/>
            </a:xfrm>
            <a:prstGeom prst="triangle">
              <a:avLst/>
            </a:prstGeom>
            <a:solidFill>
              <a:srgbClr val="00B050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="" xmlns:a16="http://schemas.microsoft.com/office/drawing/2014/main" id="{37D49C52-5260-47E0-AC7A-9C67E63667B7}"/>
                </a:ext>
              </a:extLst>
            </p:cNvPr>
            <p:cNvSpPr/>
            <p:nvPr/>
          </p:nvSpPr>
          <p:spPr>
            <a:xfrm>
              <a:off x="2437513" y="6317907"/>
              <a:ext cx="4485540" cy="19692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00" b="1" dirty="0">
                  <a:solidFill>
                    <a:schemeClr val="tx1"/>
                  </a:solidFill>
                </a:rPr>
                <a:t>Outcome Payments contingent on randomized controlled trial results </a:t>
              </a: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C6B9775D-C2DB-4A81-8A60-807E0D499A2A}"/>
              </a:ext>
            </a:extLst>
          </p:cNvPr>
          <p:cNvSpPr/>
          <p:nvPr/>
        </p:nvSpPr>
        <p:spPr>
          <a:xfrm>
            <a:off x="384646" y="4984308"/>
            <a:ext cx="8098118" cy="13624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4DB8A86D-A62E-4BB6-AD6C-E129355D6F8F}"/>
              </a:ext>
            </a:extLst>
          </p:cNvPr>
          <p:cNvSpPr/>
          <p:nvPr/>
        </p:nvSpPr>
        <p:spPr>
          <a:xfrm>
            <a:off x="384646" y="3621671"/>
            <a:ext cx="8098118" cy="13626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B517191B-4F89-459F-9993-B4EC95BDE37F}"/>
              </a:ext>
            </a:extLst>
          </p:cNvPr>
          <p:cNvSpPr/>
          <p:nvPr/>
        </p:nvSpPr>
        <p:spPr>
          <a:xfrm>
            <a:off x="384645" y="3621672"/>
            <a:ext cx="904227" cy="1350913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>
                <a:solidFill>
                  <a:schemeClr val="bg1"/>
                </a:solidFill>
              </a:rPr>
              <a:t>Cohort 1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="" xmlns:a16="http://schemas.microsoft.com/office/drawing/2014/main" id="{C32C194C-7A21-42E1-979E-47E63FFAFB5D}"/>
              </a:ext>
            </a:extLst>
          </p:cNvPr>
          <p:cNvCxnSpPr/>
          <p:nvPr/>
        </p:nvCxnSpPr>
        <p:spPr>
          <a:xfrm flipH="1">
            <a:off x="7042827" y="3640476"/>
            <a:ext cx="6479" cy="265176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="" xmlns:a16="http://schemas.microsoft.com/office/drawing/2014/main" id="{02BEC31C-A2A3-4C0C-9E2F-CD55C77DEA3F}"/>
              </a:ext>
            </a:extLst>
          </p:cNvPr>
          <p:cNvCxnSpPr/>
          <p:nvPr/>
        </p:nvCxnSpPr>
        <p:spPr>
          <a:xfrm flipH="1">
            <a:off x="5603404" y="3640476"/>
            <a:ext cx="6480" cy="265176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="" xmlns:a16="http://schemas.microsoft.com/office/drawing/2014/main" id="{2277387F-7AE3-425C-B99C-80E6CC3B7985}"/>
              </a:ext>
            </a:extLst>
          </p:cNvPr>
          <p:cNvCxnSpPr/>
          <p:nvPr/>
        </p:nvCxnSpPr>
        <p:spPr>
          <a:xfrm flipH="1">
            <a:off x="4164587" y="3640476"/>
            <a:ext cx="6480" cy="265176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="" xmlns:a16="http://schemas.microsoft.com/office/drawing/2014/main" id="{E5FA8FE2-3A60-412E-8D5D-03542D13F5EF}"/>
              </a:ext>
            </a:extLst>
          </p:cNvPr>
          <p:cNvCxnSpPr/>
          <p:nvPr/>
        </p:nvCxnSpPr>
        <p:spPr>
          <a:xfrm flipH="1">
            <a:off x="2725891" y="3640476"/>
            <a:ext cx="6480" cy="265176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7E1EEFDB-6BF6-427C-AD6E-CF0BD7E8D435}"/>
              </a:ext>
            </a:extLst>
          </p:cNvPr>
          <p:cNvSpPr/>
          <p:nvPr/>
        </p:nvSpPr>
        <p:spPr>
          <a:xfrm>
            <a:off x="1359593" y="3695374"/>
            <a:ext cx="3767571" cy="356216"/>
          </a:xfrm>
          <a:prstGeom prst="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Service Delivery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047D097A-D535-4D16-8E87-53028CA29FDC}"/>
              </a:ext>
            </a:extLst>
          </p:cNvPr>
          <p:cNvSpPr/>
          <p:nvPr/>
        </p:nvSpPr>
        <p:spPr>
          <a:xfrm>
            <a:off x="1359594" y="4116881"/>
            <a:ext cx="4255052" cy="3562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Observation period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86E831D4-07FB-47C4-858E-B710224C87D1}"/>
              </a:ext>
            </a:extLst>
          </p:cNvPr>
          <p:cNvSpPr/>
          <p:nvPr/>
        </p:nvSpPr>
        <p:spPr>
          <a:xfrm>
            <a:off x="384645" y="4984308"/>
            <a:ext cx="904227" cy="1353312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>
                <a:solidFill>
                  <a:schemeClr val="bg1"/>
                </a:solidFill>
              </a:rPr>
              <a:t>Cohort 2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="" xmlns:a16="http://schemas.microsoft.com/office/drawing/2014/main" id="{5524FD6C-1C75-474E-B77B-9675EB18C941}"/>
              </a:ext>
            </a:extLst>
          </p:cNvPr>
          <p:cNvSpPr/>
          <p:nvPr/>
        </p:nvSpPr>
        <p:spPr>
          <a:xfrm>
            <a:off x="3739082" y="5491222"/>
            <a:ext cx="3573536" cy="3562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Observation period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148E3116-084D-4F02-8E79-284F2C5108FD}"/>
              </a:ext>
            </a:extLst>
          </p:cNvPr>
          <p:cNvSpPr/>
          <p:nvPr/>
        </p:nvSpPr>
        <p:spPr>
          <a:xfrm>
            <a:off x="3739081" y="5044572"/>
            <a:ext cx="3471039" cy="356216"/>
          </a:xfrm>
          <a:prstGeom prst="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Service Delivery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66641EFB-171C-474B-B421-FF7DDA467C58}"/>
              </a:ext>
            </a:extLst>
          </p:cNvPr>
          <p:cNvSpPr/>
          <p:nvPr/>
        </p:nvSpPr>
        <p:spPr>
          <a:xfrm>
            <a:off x="2032000" y="4538387"/>
            <a:ext cx="4240437" cy="356216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Quarterly Outcome Payments</a:t>
            </a:r>
          </a:p>
        </p:txBody>
      </p:sp>
      <p:sp>
        <p:nvSpPr>
          <p:cNvPr id="26" name="Isosceles Triangle 25">
            <a:extLst>
              <a:ext uri="{FF2B5EF4-FFF2-40B4-BE49-F238E27FC236}">
                <a16:creationId xmlns="" xmlns:a16="http://schemas.microsoft.com/office/drawing/2014/main" id="{EF0ED2E4-06F1-4695-8CDF-6D233B7C5100}"/>
              </a:ext>
            </a:extLst>
          </p:cNvPr>
          <p:cNvSpPr/>
          <p:nvPr/>
        </p:nvSpPr>
        <p:spPr>
          <a:xfrm>
            <a:off x="5489236" y="4291828"/>
            <a:ext cx="234815" cy="225876"/>
          </a:xfrm>
          <a:prstGeom prst="triangle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E9672AE0-202B-4D32-853D-4748512F7871}"/>
              </a:ext>
            </a:extLst>
          </p:cNvPr>
          <p:cNvSpPr/>
          <p:nvPr/>
        </p:nvSpPr>
        <p:spPr>
          <a:xfrm>
            <a:off x="4158108" y="5937872"/>
            <a:ext cx="3864136" cy="356216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Quarterly Outcome Payments</a:t>
            </a:r>
          </a:p>
        </p:txBody>
      </p:sp>
      <p:sp>
        <p:nvSpPr>
          <p:cNvPr id="28" name="Isosceles Triangle 27">
            <a:extLst>
              <a:ext uri="{FF2B5EF4-FFF2-40B4-BE49-F238E27FC236}">
                <a16:creationId xmlns="" xmlns:a16="http://schemas.microsoft.com/office/drawing/2014/main" id="{E1868433-8451-4608-80E8-92D99F11E022}"/>
              </a:ext>
            </a:extLst>
          </p:cNvPr>
          <p:cNvSpPr/>
          <p:nvPr/>
        </p:nvSpPr>
        <p:spPr>
          <a:xfrm>
            <a:off x="7194954" y="5647900"/>
            <a:ext cx="234815" cy="225876"/>
          </a:xfrm>
          <a:prstGeom prst="triangle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9" name="Rectangle 28">
            <a:extLst>
              <a:ext uri="{FF2B5EF4-FFF2-40B4-BE49-F238E27FC236}">
                <a16:creationId xmlns="" xmlns:a16="http://schemas.microsoft.com/office/drawing/2014/main" id="{9AA4102A-B51B-4673-858D-3F9545F864DE}"/>
              </a:ext>
            </a:extLst>
          </p:cNvPr>
          <p:cNvSpPr/>
          <p:nvPr/>
        </p:nvSpPr>
        <p:spPr>
          <a:xfrm>
            <a:off x="4175224" y="3262295"/>
            <a:ext cx="1426464" cy="3504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3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="" xmlns:a16="http://schemas.microsoft.com/office/drawing/2014/main" id="{676350FA-78B6-4DD0-AE89-F809F23F11DF}"/>
              </a:ext>
            </a:extLst>
          </p:cNvPr>
          <p:cNvSpPr/>
          <p:nvPr/>
        </p:nvSpPr>
        <p:spPr>
          <a:xfrm>
            <a:off x="5614646" y="3262295"/>
            <a:ext cx="1426464" cy="3504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4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="" xmlns:a16="http://schemas.microsoft.com/office/drawing/2014/main" id="{A34628D8-E2EC-4A33-9F15-77C6ADCC695D}"/>
              </a:ext>
            </a:extLst>
          </p:cNvPr>
          <p:cNvSpPr/>
          <p:nvPr/>
        </p:nvSpPr>
        <p:spPr>
          <a:xfrm>
            <a:off x="7054069" y="3262295"/>
            <a:ext cx="1417320" cy="3504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5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="" xmlns:a16="http://schemas.microsoft.com/office/drawing/2014/main" id="{ED0AEEBE-9B99-4842-9333-212B8F5F546E}"/>
              </a:ext>
            </a:extLst>
          </p:cNvPr>
          <p:cNvSpPr/>
          <p:nvPr/>
        </p:nvSpPr>
        <p:spPr>
          <a:xfrm>
            <a:off x="1296380" y="3262295"/>
            <a:ext cx="1426464" cy="3504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="" xmlns:a16="http://schemas.microsoft.com/office/drawing/2014/main" id="{F9954727-E3AF-4B89-9215-3EF54BA3C816}"/>
              </a:ext>
            </a:extLst>
          </p:cNvPr>
          <p:cNvSpPr/>
          <p:nvPr/>
        </p:nvSpPr>
        <p:spPr>
          <a:xfrm>
            <a:off x="2735802" y="3262295"/>
            <a:ext cx="1426464" cy="3504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2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="" xmlns:a16="http://schemas.microsoft.com/office/drawing/2014/main" id="{D3CDE124-19CB-4D79-80C3-89BD8E7809B8}"/>
              </a:ext>
            </a:extLst>
          </p:cNvPr>
          <p:cNvSpPr/>
          <p:nvPr/>
        </p:nvSpPr>
        <p:spPr>
          <a:xfrm>
            <a:off x="3873768" y="4803163"/>
            <a:ext cx="245533" cy="91440"/>
          </a:xfrm>
          <a:prstGeom prst="rect">
            <a:avLst/>
          </a:prstGeom>
          <a:solidFill>
            <a:srgbClr val="00996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35" name="Rectangle 34">
            <a:extLst>
              <a:ext uri="{FF2B5EF4-FFF2-40B4-BE49-F238E27FC236}">
                <a16:creationId xmlns="" xmlns:a16="http://schemas.microsoft.com/office/drawing/2014/main" id="{4BEC3B20-85F2-4F39-9F73-6B97413F2052}"/>
              </a:ext>
            </a:extLst>
          </p:cNvPr>
          <p:cNvSpPr/>
          <p:nvPr/>
        </p:nvSpPr>
        <p:spPr>
          <a:xfrm>
            <a:off x="3518955" y="4803163"/>
            <a:ext cx="245533" cy="91440"/>
          </a:xfrm>
          <a:prstGeom prst="rect">
            <a:avLst/>
          </a:prstGeom>
          <a:solidFill>
            <a:srgbClr val="00996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36" name="Rectangle 35">
            <a:extLst>
              <a:ext uri="{FF2B5EF4-FFF2-40B4-BE49-F238E27FC236}">
                <a16:creationId xmlns="" xmlns:a16="http://schemas.microsoft.com/office/drawing/2014/main" id="{FD8EEF28-EC0C-4639-9977-39BF19C6AD8D}"/>
              </a:ext>
            </a:extLst>
          </p:cNvPr>
          <p:cNvSpPr/>
          <p:nvPr/>
        </p:nvSpPr>
        <p:spPr>
          <a:xfrm>
            <a:off x="3164142" y="4803163"/>
            <a:ext cx="245533" cy="91440"/>
          </a:xfrm>
          <a:prstGeom prst="rect">
            <a:avLst/>
          </a:prstGeom>
          <a:solidFill>
            <a:srgbClr val="00996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37" name="Rectangle 36">
            <a:extLst>
              <a:ext uri="{FF2B5EF4-FFF2-40B4-BE49-F238E27FC236}">
                <a16:creationId xmlns="" xmlns:a16="http://schemas.microsoft.com/office/drawing/2014/main" id="{F045110A-62F0-40DC-907C-9EB570733829}"/>
              </a:ext>
            </a:extLst>
          </p:cNvPr>
          <p:cNvSpPr/>
          <p:nvPr/>
        </p:nvSpPr>
        <p:spPr>
          <a:xfrm>
            <a:off x="2809329" y="4803163"/>
            <a:ext cx="245533" cy="91440"/>
          </a:xfrm>
          <a:prstGeom prst="rect">
            <a:avLst/>
          </a:prstGeom>
          <a:solidFill>
            <a:srgbClr val="00996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38" name="Rectangle 37">
            <a:extLst>
              <a:ext uri="{FF2B5EF4-FFF2-40B4-BE49-F238E27FC236}">
                <a16:creationId xmlns="" xmlns:a16="http://schemas.microsoft.com/office/drawing/2014/main" id="{77867730-D5EB-4B0E-B956-A4688FAB1EC9}"/>
              </a:ext>
            </a:extLst>
          </p:cNvPr>
          <p:cNvSpPr/>
          <p:nvPr/>
        </p:nvSpPr>
        <p:spPr>
          <a:xfrm>
            <a:off x="5293020" y="4803163"/>
            <a:ext cx="245533" cy="91440"/>
          </a:xfrm>
          <a:prstGeom prst="rect">
            <a:avLst/>
          </a:prstGeom>
          <a:solidFill>
            <a:srgbClr val="00996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39" name="Rectangle 38">
            <a:extLst>
              <a:ext uri="{FF2B5EF4-FFF2-40B4-BE49-F238E27FC236}">
                <a16:creationId xmlns="" xmlns:a16="http://schemas.microsoft.com/office/drawing/2014/main" id="{2820DEBF-D6B1-47F2-8CE5-8A678FBAEE29}"/>
              </a:ext>
            </a:extLst>
          </p:cNvPr>
          <p:cNvSpPr/>
          <p:nvPr/>
        </p:nvSpPr>
        <p:spPr>
          <a:xfrm>
            <a:off x="4938207" y="4803163"/>
            <a:ext cx="245533" cy="91440"/>
          </a:xfrm>
          <a:prstGeom prst="rect">
            <a:avLst/>
          </a:prstGeom>
          <a:solidFill>
            <a:srgbClr val="00996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40" name="Rectangle 39">
            <a:extLst>
              <a:ext uri="{FF2B5EF4-FFF2-40B4-BE49-F238E27FC236}">
                <a16:creationId xmlns="" xmlns:a16="http://schemas.microsoft.com/office/drawing/2014/main" id="{D023DA13-5ACC-486F-9000-4F4B6368CBFC}"/>
              </a:ext>
            </a:extLst>
          </p:cNvPr>
          <p:cNvSpPr/>
          <p:nvPr/>
        </p:nvSpPr>
        <p:spPr>
          <a:xfrm>
            <a:off x="4583394" y="4803163"/>
            <a:ext cx="245533" cy="91440"/>
          </a:xfrm>
          <a:prstGeom prst="rect">
            <a:avLst/>
          </a:prstGeom>
          <a:solidFill>
            <a:srgbClr val="00996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41" name="Rectangle 40">
            <a:extLst>
              <a:ext uri="{FF2B5EF4-FFF2-40B4-BE49-F238E27FC236}">
                <a16:creationId xmlns="" xmlns:a16="http://schemas.microsoft.com/office/drawing/2014/main" id="{45003E92-879B-47AD-A913-ADFC3B2D5F46}"/>
              </a:ext>
            </a:extLst>
          </p:cNvPr>
          <p:cNvSpPr/>
          <p:nvPr/>
        </p:nvSpPr>
        <p:spPr>
          <a:xfrm>
            <a:off x="4228581" y="4803163"/>
            <a:ext cx="245533" cy="91440"/>
          </a:xfrm>
          <a:prstGeom prst="rect">
            <a:avLst/>
          </a:prstGeom>
          <a:solidFill>
            <a:srgbClr val="00996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42" name="Rectangle 41">
            <a:extLst>
              <a:ext uri="{FF2B5EF4-FFF2-40B4-BE49-F238E27FC236}">
                <a16:creationId xmlns="" xmlns:a16="http://schemas.microsoft.com/office/drawing/2014/main" id="{A8F1C2F3-927B-4655-8912-BA4541EE8D0A}"/>
              </a:ext>
            </a:extLst>
          </p:cNvPr>
          <p:cNvSpPr/>
          <p:nvPr/>
        </p:nvSpPr>
        <p:spPr>
          <a:xfrm>
            <a:off x="6002646" y="4803163"/>
            <a:ext cx="245533" cy="91440"/>
          </a:xfrm>
          <a:prstGeom prst="rect">
            <a:avLst/>
          </a:prstGeom>
          <a:solidFill>
            <a:srgbClr val="00996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43" name="Rectangle 42">
            <a:extLst>
              <a:ext uri="{FF2B5EF4-FFF2-40B4-BE49-F238E27FC236}">
                <a16:creationId xmlns="" xmlns:a16="http://schemas.microsoft.com/office/drawing/2014/main" id="{E500E897-0E85-4E1E-BDE4-DCCEBBAE92B7}"/>
              </a:ext>
            </a:extLst>
          </p:cNvPr>
          <p:cNvSpPr/>
          <p:nvPr/>
        </p:nvSpPr>
        <p:spPr>
          <a:xfrm>
            <a:off x="5647833" y="4803163"/>
            <a:ext cx="245533" cy="91440"/>
          </a:xfrm>
          <a:prstGeom prst="rect">
            <a:avLst/>
          </a:prstGeom>
          <a:solidFill>
            <a:srgbClr val="00996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44" name="Rectangle 43">
            <a:extLst>
              <a:ext uri="{FF2B5EF4-FFF2-40B4-BE49-F238E27FC236}">
                <a16:creationId xmlns="" xmlns:a16="http://schemas.microsoft.com/office/drawing/2014/main" id="{0D7E42C8-D161-45AD-97C5-AA82AA14F51D}"/>
              </a:ext>
            </a:extLst>
          </p:cNvPr>
          <p:cNvSpPr/>
          <p:nvPr/>
        </p:nvSpPr>
        <p:spPr>
          <a:xfrm>
            <a:off x="2454516" y="4803163"/>
            <a:ext cx="245533" cy="91440"/>
          </a:xfrm>
          <a:prstGeom prst="rect">
            <a:avLst/>
          </a:prstGeom>
          <a:solidFill>
            <a:srgbClr val="00996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45" name="Rectangle 44">
            <a:extLst>
              <a:ext uri="{FF2B5EF4-FFF2-40B4-BE49-F238E27FC236}">
                <a16:creationId xmlns="" xmlns:a16="http://schemas.microsoft.com/office/drawing/2014/main" id="{B11563CC-ACA6-4CF5-9CFE-1ECF903B8FC1}"/>
              </a:ext>
            </a:extLst>
          </p:cNvPr>
          <p:cNvSpPr/>
          <p:nvPr/>
        </p:nvSpPr>
        <p:spPr>
          <a:xfrm>
            <a:off x="2099703" y="4803163"/>
            <a:ext cx="245533" cy="91440"/>
          </a:xfrm>
          <a:prstGeom prst="rect">
            <a:avLst/>
          </a:prstGeom>
          <a:solidFill>
            <a:srgbClr val="00996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46" name="Rectangle 45">
            <a:extLst>
              <a:ext uri="{FF2B5EF4-FFF2-40B4-BE49-F238E27FC236}">
                <a16:creationId xmlns="" xmlns:a16="http://schemas.microsoft.com/office/drawing/2014/main" id="{F3CA0BD4-9C2A-44E5-925B-E9E6B777EDEF}"/>
              </a:ext>
            </a:extLst>
          </p:cNvPr>
          <p:cNvSpPr/>
          <p:nvPr/>
        </p:nvSpPr>
        <p:spPr>
          <a:xfrm>
            <a:off x="5293020" y="6183176"/>
            <a:ext cx="245533" cy="91440"/>
          </a:xfrm>
          <a:prstGeom prst="rect">
            <a:avLst/>
          </a:prstGeom>
          <a:solidFill>
            <a:srgbClr val="00996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47" name="Rectangle 46">
            <a:extLst>
              <a:ext uri="{FF2B5EF4-FFF2-40B4-BE49-F238E27FC236}">
                <a16:creationId xmlns="" xmlns:a16="http://schemas.microsoft.com/office/drawing/2014/main" id="{65E89DF9-CDA5-4472-BD18-48737F6FA177}"/>
              </a:ext>
            </a:extLst>
          </p:cNvPr>
          <p:cNvSpPr/>
          <p:nvPr/>
        </p:nvSpPr>
        <p:spPr>
          <a:xfrm>
            <a:off x="4938207" y="6183176"/>
            <a:ext cx="245533" cy="91440"/>
          </a:xfrm>
          <a:prstGeom prst="rect">
            <a:avLst/>
          </a:prstGeom>
          <a:solidFill>
            <a:srgbClr val="00996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48" name="Rectangle 47">
            <a:extLst>
              <a:ext uri="{FF2B5EF4-FFF2-40B4-BE49-F238E27FC236}">
                <a16:creationId xmlns="" xmlns:a16="http://schemas.microsoft.com/office/drawing/2014/main" id="{8BB204B2-B43C-4ACA-BB75-E2782A329EE1}"/>
              </a:ext>
            </a:extLst>
          </p:cNvPr>
          <p:cNvSpPr/>
          <p:nvPr/>
        </p:nvSpPr>
        <p:spPr>
          <a:xfrm>
            <a:off x="4583394" y="6183176"/>
            <a:ext cx="245533" cy="91440"/>
          </a:xfrm>
          <a:prstGeom prst="rect">
            <a:avLst/>
          </a:prstGeom>
          <a:solidFill>
            <a:srgbClr val="00996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49" name="Rectangle 48">
            <a:extLst>
              <a:ext uri="{FF2B5EF4-FFF2-40B4-BE49-F238E27FC236}">
                <a16:creationId xmlns="" xmlns:a16="http://schemas.microsoft.com/office/drawing/2014/main" id="{9B4B1606-7765-4062-BC5D-94EBE9188073}"/>
              </a:ext>
            </a:extLst>
          </p:cNvPr>
          <p:cNvSpPr/>
          <p:nvPr/>
        </p:nvSpPr>
        <p:spPr>
          <a:xfrm>
            <a:off x="4228581" y="6183176"/>
            <a:ext cx="245533" cy="91440"/>
          </a:xfrm>
          <a:prstGeom prst="rect">
            <a:avLst/>
          </a:prstGeom>
          <a:solidFill>
            <a:srgbClr val="00996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50" name="Rectangle 49">
            <a:extLst>
              <a:ext uri="{FF2B5EF4-FFF2-40B4-BE49-F238E27FC236}">
                <a16:creationId xmlns="" xmlns:a16="http://schemas.microsoft.com/office/drawing/2014/main" id="{46F8A764-1DA7-48B6-AB80-06061FBFBE39}"/>
              </a:ext>
            </a:extLst>
          </p:cNvPr>
          <p:cNvSpPr/>
          <p:nvPr/>
        </p:nvSpPr>
        <p:spPr>
          <a:xfrm>
            <a:off x="6712272" y="6183176"/>
            <a:ext cx="245533" cy="91440"/>
          </a:xfrm>
          <a:prstGeom prst="rect">
            <a:avLst/>
          </a:prstGeom>
          <a:solidFill>
            <a:srgbClr val="00996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51" name="Rectangle 50">
            <a:extLst>
              <a:ext uri="{FF2B5EF4-FFF2-40B4-BE49-F238E27FC236}">
                <a16:creationId xmlns="" xmlns:a16="http://schemas.microsoft.com/office/drawing/2014/main" id="{F9AA5249-847A-4947-AD9D-92CD9331741A}"/>
              </a:ext>
            </a:extLst>
          </p:cNvPr>
          <p:cNvSpPr/>
          <p:nvPr/>
        </p:nvSpPr>
        <p:spPr>
          <a:xfrm>
            <a:off x="6357459" y="6183176"/>
            <a:ext cx="245533" cy="91440"/>
          </a:xfrm>
          <a:prstGeom prst="rect">
            <a:avLst/>
          </a:prstGeom>
          <a:solidFill>
            <a:srgbClr val="00996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52" name="Rectangle 51">
            <a:extLst>
              <a:ext uri="{FF2B5EF4-FFF2-40B4-BE49-F238E27FC236}">
                <a16:creationId xmlns="" xmlns:a16="http://schemas.microsoft.com/office/drawing/2014/main" id="{2EA31826-D823-459A-9DD3-6EA8E0769CD7}"/>
              </a:ext>
            </a:extLst>
          </p:cNvPr>
          <p:cNvSpPr/>
          <p:nvPr/>
        </p:nvSpPr>
        <p:spPr>
          <a:xfrm>
            <a:off x="6002646" y="6183176"/>
            <a:ext cx="245533" cy="91440"/>
          </a:xfrm>
          <a:prstGeom prst="rect">
            <a:avLst/>
          </a:prstGeom>
          <a:solidFill>
            <a:srgbClr val="00996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53" name="Rectangle 52">
            <a:extLst>
              <a:ext uri="{FF2B5EF4-FFF2-40B4-BE49-F238E27FC236}">
                <a16:creationId xmlns="" xmlns:a16="http://schemas.microsoft.com/office/drawing/2014/main" id="{E25977B6-6D5F-44FB-9DFE-17E53F84884D}"/>
              </a:ext>
            </a:extLst>
          </p:cNvPr>
          <p:cNvSpPr/>
          <p:nvPr/>
        </p:nvSpPr>
        <p:spPr>
          <a:xfrm>
            <a:off x="5647833" y="6183176"/>
            <a:ext cx="245533" cy="91440"/>
          </a:xfrm>
          <a:prstGeom prst="rect">
            <a:avLst/>
          </a:prstGeom>
          <a:solidFill>
            <a:srgbClr val="00996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54" name="Rectangle 53">
            <a:extLst>
              <a:ext uri="{FF2B5EF4-FFF2-40B4-BE49-F238E27FC236}">
                <a16:creationId xmlns="" xmlns:a16="http://schemas.microsoft.com/office/drawing/2014/main" id="{83BB50CC-C813-48D8-ABCB-9110DD46494E}"/>
              </a:ext>
            </a:extLst>
          </p:cNvPr>
          <p:cNvSpPr/>
          <p:nvPr/>
        </p:nvSpPr>
        <p:spPr>
          <a:xfrm>
            <a:off x="7776711" y="6183176"/>
            <a:ext cx="245533" cy="91440"/>
          </a:xfrm>
          <a:prstGeom prst="rect">
            <a:avLst/>
          </a:prstGeom>
          <a:solidFill>
            <a:srgbClr val="00996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55" name="Rectangle 54">
            <a:extLst>
              <a:ext uri="{FF2B5EF4-FFF2-40B4-BE49-F238E27FC236}">
                <a16:creationId xmlns="" xmlns:a16="http://schemas.microsoft.com/office/drawing/2014/main" id="{5C74A3EC-C23D-46F1-8715-7B2332E4DD9C}"/>
              </a:ext>
            </a:extLst>
          </p:cNvPr>
          <p:cNvSpPr/>
          <p:nvPr/>
        </p:nvSpPr>
        <p:spPr>
          <a:xfrm>
            <a:off x="7421898" y="6183176"/>
            <a:ext cx="245533" cy="91440"/>
          </a:xfrm>
          <a:prstGeom prst="rect">
            <a:avLst/>
          </a:prstGeom>
          <a:solidFill>
            <a:srgbClr val="00996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56" name="Rectangle 55">
            <a:extLst>
              <a:ext uri="{FF2B5EF4-FFF2-40B4-BE49-F238E27FC236}">
                <a16:creationId xmlns="" xmlns:a16="http://schemas.microsoft.com/office/drawing/2014/main" id="{221A6DF4-1C21-4315-B7BC-1242F8CB3B56}"/>
              </a:ext>
            </a:extLst>
          </p:cNvPr>
          <p:cNvSpPr/>
          <p:nvPr/>
        </p:nvSpPr>
        <p:spPr>
          <a:xfrm>
            <a:off x="7067085" y="6183176"/>
            <a:ext cx="245533" cy="91440"/>
          </a:xfrm>
          <a:prstGeom prst="rect">
            <a:avLst/>
          </a:prstGeom>
          <a:solidFill>
            <a:srgbClr val="00996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2488551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rVFIpgAPUyRy.gm36HrvQ"/>
</p:tagLst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2353</TotalTime>
  <Words>737</Words>
  <Application>Microsoft Office PowerPoint</Application>
  <PresentationFormat>Custom</PresentationFormat>
  <Paragraphs>127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Facet</vt:lpstr>
      <vt:lpstr>Ventura County Project to Support Reentry</vt:lpstr>
      <vt:lpstr>Where it Started</vt:lpstr>
      <vt:lpstr>Local Objectives</vt:lpstr>
      <vt:lpstr>PowerPoint Presentation</vt:lpstr>
      <vt:lpstr>Service Delivery</vt:lpstr>
      <vt:lpstr>PowerPoint Presentation</vt:lpstr>
    </vt:vector>
  </TitlesOfParts>
  <Company>County of Ventura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Pay for Success</dc:title>
  <dc:creator>Madden, Christy</dc:creator>
  <cp:lastModifiedBy>Darby Kernan</cp:lastModifiedBy>
  <cp:revision>75</cp:revision>
  <cp:lastPrinted>2016-01-11T16:25:11Z</cp:lastPrinted>
  <dcterms:created xsi:type="dcterms:W3CDTF">2016-01-10T05:24:21Z</dcterms:created>
  <dcterms:modified xsi:type="dcterms:W3CDTF">2018-03-29T15:57:40Z</dcterms:modified>
</cp:coreProperties>
</file>