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8" r:id="rId11"/>
    <p:sldId id="267" r:id="rId12"/>
    <p:sldId id="266" r:id="rId13"/>
    <p:sldId id="264"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01"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EA6CA2-69DA-4B40-9026-4C14917250B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DCF03-68F1-43DF-A7B2-539631C83467}" type="slidenum">
              <a:rPr lang="en-US" smtClean="0"/>
              <a:t>‹#›</a:t>
            </a:fld>
            <a:endParaRPr lang="en-US"/>
          </a:p>
        </p:txBody>
      </p:sp>
    </p:spTree>
    <p:extLst>
      <p:ext uri="{BB962C8B-B14F-4D97-AF65-F5344CB8AC3E}">
        <p14:creationId xmlns:p14="http://schemas.microsoft.com/office/powerpoint/2010/main" val="204172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A6CA2-69DA-4B40-9026-4C14917250B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DCF03-68F1-43DF-A7B2-539631C83467}" type="slidenum">
              <a:rPr lang="en-US" smtClean="0"/>
              <a:t>‹#›</a:t>
            </a:fld>
            <a:endParaRPr lang="en-US"/>
          </a:p>
        </p:txBody>
      </p:sp>
    </p:spTree>
    <p:extLst>
      <p:ext uri="{BB962C8B-B14F-4D97-AF65-F5344CB8AC3E}">
        <p14:creationId xmlns:p14="http://schemas.microsoft.com/office/powerpoint/2010/main" val="1473578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A6CA2-69DA-4B40-9026-4C14917250B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DCF03-68F1-43DF-A7B2-539631C83467}" type="slidenum">
              <a:rPr lang="en-US" smtClean="0"/>
              <a:t>‹#›</a:t>
            </a:fld>
            <a:endParaRPr lang="en-US"/>
          </a:p>
        </p:txBody>
      </p:sp>
    </p:spTree>
    <p:extLst>
      <p:ext uri="{BB962C8B-B14F-4D97-AF65-F5344CB8AC3E}">
        <p14:creationId xmlns:p14="http://schemas.microsoft.com/office/powerpoint/2010/main" val="421131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A6CA2-69DA-4B40-9026-4C14917250B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DCF03-68F1-43DF-A7B2-539631C83467}" type="slidenum">
              <a:rPr lang="en-US" smtClean="0"/>
              <a:t>‹#›</a:t>
            </a:fld>
            <a:endParaRPr lang="en-US"/>
          </a:p>
        </p:txBody>
      </p:sp>
    </p:spTree>
    <p:extLst>
      <p:ext uri="{BB962C8B-B14F-4D97-AF65-F5344CB8AC3E}">
        <p14:creationId xmlns:p14="http://schemas.microsoft.com/office/powerpoint/2010/main" val="2479678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EA6CA2-69DA-4B40-9026-4C14917250BB}"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BDCF03-68F1-43DF-A7B2-539631C83467}" type="slidenum">
              <a:rPr lang="en-US" smtClean="0"/>
              <a:t>‹#›</a:t>
            </a:fld>
            <a:endParaRPr lang="en-US"/>
          </a:p>
        </p:txBody>
      </p:sp>
    </p:spTree>
    <p:extLst>
      <p:ext uri="{BB962C8B-B14F-4D97-AF65-F5344CB8AC3E}">
        <p14:creationId xmlns:p14="http://schemas.microsoft.com/office/powerpoint/2010/main" val="3516944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EA6CA2-69DA-4B40-9026-4C14917250BB}"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DCF03-68F1-43DF-A7B2-539631C83467}" type="slidenum">
              <a:rPr lang="en-US" smtClean="0"/>
              <a:t>‹#›</a:t>
            </a:fld>
            <a:endParaRPr lang="en-US"/>
          </a:p>
        </p:txBody>
      </p:sp>
    </p:spTree>
    <p:extLst>
      <p:ext uri="{BB962C8B-B14F-4D97-AF65-F5344CB8AC3E}">
        <p14:creationId xmlns:p14="http://schemas.microsoft.com/office/powerpoint/2010/main" val="4172973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EA6CA2-69DA-4B40-9026-4C14917250BB}" type="datetimeFigureOut">
              <a:rPr lang="en-US" smtClean="0"/>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BDCF03-68F1-43DF-A7B2-539631C83467}" type="slidenum">
              <a:rPr lang="en-US" smtClean="0"/>
              <a:t>‹#›</a:t>
            </a:fld>
            <a:endParaRPr lang="en-US"/>
          </a:p>
        </p:txBody>
      </p:sp>
    </p:spTree>
    <p:extLst>
      <p:ext uri="{BB962C8B-B14F-4D97-AF65-F5344CB8AC3E}">
        <p14:creationId xmlns:p14="http://schemas.microsoft.com/office/powerpoint/2010/main" val="235891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EA6CA2-69DA-4B40-9026-4C14917250BB}" type="datetimeFigureOut">
              <a:rPr lang="en-US" smtClean="0"/>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BDCF03-68F1-43DF-A7B2-539631C83467}" type="slidenum">
              <a:rPr lang="en-US" smtClean="0"/>
              <a:t>‹#›</a:t>
            </a:fld>
            <a:endParaRPr lang="en-US"/>
          </a:p>
        </p:txBody>
      </p:sp>
    </p:spTree>
    <p:extLst>
      <p:ext uri="{BB962C8B-B14F-4D97-AF65-F5344CB8AC3E}">
        <p14:creationId xmlns:p14="http://schemas.microsoft.com/office/powerpoint/2010/main" val="74749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EA6CA2-69DA-4B40-9026-4C14917250BB}" type="datetimeFigureOut">
              <a:rPr lang="en-US" smtClean="0"/>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BDCF03-68F1-43DF-A7B2-539631C83467}" type="slidenum">
              <a:rPr lang="en-US" smtClean="0"/>
              <a:t>‹#›</a:t>
            </a:fld>
            <a:endParaRPr lang="en-US"/>
          </a:p>
        </p:txBody>
      </p:sp>
    </p:spTree>
    <p:extLst>
      <p:ext uri="{BB962C8B-B14F-4D97-AF65-F5344CB8AC3E}">
        <p14:creationId xmlns:p14="http://schemas.microsoft.com/office/powerpoint/2010/main" val="76613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EA6CA2-69DA-4B40-9026-4C14917250BB}"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DCF03-68F1-43DF-A7B2-539631C83467}" type="slidenum">
              <a:rPr lang="en-US" smtClean="0"/>
              <a:t>‹#›</a:t>
            </a:fld>
            <a:endParaRPr lang="en-US"/>
          </a:p>
        </p:txBody>
      </p:sp>
    </p:spTree>
    <p:extLst>
      <p:ext uri="{BB962C8B-B14F-4D97-AF65-F5344CB8AC3E}">
        <p14:creationId xmlns:p14="http://schemas.microsoft.com/office/powerpoint/2010/main" val="3395905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EA6CA2-69DA-4B40-9026-4C14917250BB}"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BDCF03-68F1-43DF-A7B2-539631C83467}" type="slidenum">
              <a:rPr lang="en-US" smtClean="0"/>
              <a:t>‹#›</a:t>
            </a:fld>
            <a:endParaRPr lang="en-US"/>
          </a:p>
        </p:txBody>
      </p:sp>
    </p:spTree>
    <p:extLst>
      <p:ext uri="{BB962C8B-B14F-4D97-AF65-F5344CB8AC3E}">
        <p14:creationId xmlns:p14="http://schemas.microsoft.com/office/powerpoint/2010/main" val="4289004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A6CA2-69DA-4B40-9026-4C14917250BB}" type="datetimeFigureOut">
              <a:rPr lang="en-US" smtClean="0"/>
              <a:t>10/8/2015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DCF03-68F1-43DF-A7B2-539631C83467}" type="slidenum">
              <a:rPr lang="en-US" smtClean="0"/>
              <a:t>‹#›</a:t>
            </a:fld>
            <a:endParaRPr lang="en-US"/>
          </a:p>
        </p:txBody>
      </p:sp>
    </p:spTree>
    <p:extLst>
      <p:ext uri="{BB962C8B-B14F-4D97-AF65-F5344CB8AC3E}">
        <p14:creationId xmlns:p14="http://schemas.microsoft.com/office/powerpoint/2010/main" val="1935494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Autofit/>
          </a:bodyPr>
          <a:lstStyle/>
          <a:p>
            <a:r>
              <a:rPr lang="en-US" sz="5400" b="1" dirty="0" smtClean="0"/>
              <a:t>Water Storage Investment Program</a:t>
            </a:r>
            <a:endParaRPr lang="en-US" sz="5400" b="1" dirty="0"/>
          </a:p>
        </p:txBody>
      </p:sp>
      <p:sp>
        <p:nvSpPr>
          <p:cNvPr id="3" name="Subtitle 2"/>
          <p:cNvSpPr>
            <a:spLocks noGrp="1"/>
          </p:cNvSpPr>
          <p:nvPr>
            <p:ph type="subTitle" idx="1"/>
          </p:nvPr>
        </p:nvSpPr>
        <p:spPr/>
        <p:txBody>
          <a:bodyPr/>
          <a:lstStyle/>
          <a:p>
            <a:r>
              <a:rPr lang="en-US" dirty="0" smtClean="0">
                <a:solidFill>
                  <a:schemeClr val="tx1"/>
                </a:solidFill>
              </a:rPr>
              <a:t>Program Update to CSAC Water Working Group</a:t>
            </a:r>
          </a:p>
          <a:p>
            <a:r>
              <a:rPr lang="en-US" dirty="0" smtClean="0">
                <a:solidFill>
                  <a:schemeClr val="tx1"/>
                </a:solidFill>
              </a:rPr>
              <a:t>October 8, 2015</a:t>
            </a:r>
            <a:endParaRPr lang="en-US" dirty="0">
              <a:solidFill>
                <a:schemeClr val="tx1"/>
              </a:solidFill>
            </a:endParaRPr>
          </a:p>
        </p:txBody>
      </p:sp>
    </p:spTree>
    <p:extLst>
      <p:ext uri="{BB962C8B-B14F-4D97-AF65-F5344CB8AC3E}">
        <p14:creationId xmlns:p14="http://schemas.microsoft.com/office/powerpoint/2010/main" val="3198477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Stakeholder Comments</a:t>
            </a:r>
          </a:p>
        </p:txBody>
      </p:sp>
      <p:sp>
        <p:nvSpPr>
          <p:cNvPr id="3" name="Content Placeholder 2"/>
          <p:cNvSpPr>
            <a:spLocks noGrp="1"/>
          </p:cNvSpPr>
          <p:nvPr>
            <p:ph idx="1"/>
          </p:nvPr>
        </p:nvSpPr>
        <p:spPr/>
        <p:txBody>
          <a:bodyPr>
            <a:normAutofit fontScale="92500" lnSpcReduction="20000"/>
          </a:bodyPr>
          <a:lstStyle/>
          <a:p>
            <a:r>
              <a:rPr lang="en-US" dirty="0" smtClean="0"/>
              <a:t>Joint letter from California Farm Bureau, Cal Chamber, California Fresh Fruit Association, California Association of Nurseries and Garden Center commenting that “the assessment and quantification of the public benefits of projects must separate overlapping categories of public benefits, and should also consider secondary public benefits that result.” In essence the commenter wants flexibility to use bond funding for all components of the project implementation.</a:t>
            </a:r>
            <a:endParaRPr lang="en-US" dirty="0"/>
          </a:p>
        </p:txBody>
      </p:sp>
    </p:spTree>
    <p:extLst>
      <p:ext uri="{BB962C8B-B14F-4D97-AF65-F5344CB8AC3E}">
        <p14:creationId xmlns:p14="http://schemas.microsoft.com/office/powerpoint/2010/main" val="3111762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Stakeholder Comments</a:t>
            </a:r>
          </a:p>
        </p:txBody>
      </p:sp>
      <p:sp>
        <p:nvSpPr>
          <p:cNvPr id="3" name="Content Placeholder 2"/>
          <p:cNvSpPr>
            <a:spLocks noGrp="1"/>
          </p:cNvSpPr>
          <p:nvPr>
            <p:ph idx="1"/>
          </p:nvPr>
        </p:nvSpPr>
        <p:spPr/>
        <p:txBody>
          <a:bodyPr>
            <a:normAutofit fontScale="92500" lnSpcReduction="20000"/>
          </a:bodyPr>
          <a:lstStyle/>
          <a:p>
            <a:r>
              <a:rPr lang="en-US" dirty="0" smtClean="0"/>
              <a:t>Letter from Contra Costa Water District (CCWD) raising a concern that application criteria and common assumptions may be too restrictive and rigorous creating an unfair advantage to some projects and making it difficult to find independent experts to review applications. Additional concerns include the process between soft funding commitment and hard funding commitment, CCWD recommends a process to re-evaluate earlier applications if projects fail to meet hard funding requirements.</a:t>
            </a:r>
            <a:endParaRPr lang="en-US" dirty="0"/>
          </a:p>
        </p:txBody>
      </p:sp>
    </p:spTree>
    <p:extLst>
      <p:ext uri="{BB962C8B-B14F-4D97-AF65-F5344CB8AC3E}">
        <p14:creationId xmlns:p14="http://schemas.microsoft.com/office/powerpoint/2010/main" val="2801892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US" dirty="0"/>
          </a:p>
        </p:txBody>
      </p:sp>
      <p:sp>
        <p:nvSpPr>
          <p:cNvPr id="3" name="Content Placeholder 2"/>
          <p:cNvSpPr>
            <a:spLocks noGrp="1"/>
          </p:cNvSpPr>
          <p:nvPr>
            <p:ph idx="1"/>
          </p:nvPr>
        </p:nvSpPr>
        <p:spPr/>
        <p:txBody>
          <a:bodyPr>
            <a:normAutofit fontScale="92500"/>
          </a:bodyPr>
          <a:lstStyle/>
          <a:p>
            <a:r>
              <a:rPr lang="en-US" dirty="0" smtClean="0"/>
              <a:t>Further defined Groundwater Storage and Conjunctive Use Projects</a:t>
            </a:r>
          </a:p>
          <a:p>
            <a:r>
              <a:rPr lang="en-US" dirty="0" smtClean="0"/>
              <a:t>Reviewing second round of edits to Draft Regulations</a:t>
            </a:r>
          </a:p>
          <a:p>
            <a:r>
              <a:rPr lang="en-US" dirty="0" smtClean="0"/>
              <a:t>Regulations being developed include – General Provisions (Eligibility), General Selection Process, Funding Commitment, Quantification of Benefits, Priorities, Relative Environmental Value, and Managing Public Benefits</a:t>
            </a:r>
            <a:endParaRPr lang="en-US" dirty="0"/>
          </a:p>
        </p:txBody>
      </p:sp>
    </p:spTree>
    <p:extLst>
      <p:ext uri="{BB962C8B-B14F-4D97-AF65-F5344CB8AC3E}">
        <p14:creationId xmlns:p14="http://schemas.microsoft.com/office/powerpoint/2010/main" val="3777932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lstStyle/>
          <a:p>
            <a:r>
              <a:rPr lang="en-US" dirty="0" smtClean="0"/>
              <a:t>Questions / Comments?</a:t>
            </a:r>
            <a:endParaRPr lang="en-US" dirty="0"/>
          </a:p>
        </p:txBody>
      </p:sp>
    </p:spTree>
    <p:extLst>
      <p:ext uri="{BB962C8B-B14F-4D97-AF65-F5344CB8AC3E}">
        <p14:creationId xmlns:p14="http://schemas.microsoft.com/office/powerpoint/2010/main" val="3610067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Proposition 1</a:t>
            </a:r>
            <a:endParaRPr lang="en-US" dirty="0"/>
          </a:p>
        </p:txBody>
      </p:sp>
      <p:sp>
        <p:nvSpPr>
          <p:cNvPr id="3" name="Content Placeholder 2"/>
          <p:cNvSpPr>
            <a:spLocks noGrp="1"/>
          </p:cNvSpPr>
          <p:nvPr>
            <p:ph idx="1"/>
          </p:nvPr>
        </p:nvSpPr>
        <p:spPr/>
        <p:txBody>
          <a:bodyPr>
            <a:normAutofit lnSpcReduction="10000"/>
          </a:bodyPr>
          <a:lstStyle/>
          <a:p>
            <a:r>
              <a:rPr lang="en-US" dirty="0" smtClean="0"/>
              <a:t>Voters approved this $7.5 billion water bond in November 2014</a:t>
            </a:r>
          </a:p>
          <a:p>
            <a:r>
              <a:rPr lang="en-US" dirty="0" smtClean="0"/>
              <a:t>The bond dedicated $2.7 billion for water storage projects that improve the operation of the state water system, are cost effective, and provide a net improvement in ecosystem and water quality conditions.</a:t>
            </a:r>
          </a:p>
          <a:p>
            <a:r>
              <a:rPr lang="en-US" dirty="0" smtClean="0"/>
              <a:t>California Water Commission was designated as the agency responsible for allocating funds</a:t>
            </a:r>
          </a:p>
        </p:txBody>
      </p:sp>
    </p:spTree>
    <p:extLst>
      <p:ext uri="{BB962C8B-B14F-4D97-AF65-F5344CB8AC3E}">
        <p14:creationId xmlns:p14="http://schemas.microsoft.com/office/powerpoint/2010/main" val="3770350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Eligible Storage Projects</a:t>
            </a:r>
            <a:endParaRPr lang="en-US" dirty="0"/>
          </a:p>
        </p:txBody>
      </p:sp>
      <p:sp>
        <p:nvSpPr>
          <p:cNvPr id="3" name="Content Placeholder 2"/>
          <p:cNvSpPr>
            <a:spLocks noGrp="1"/>
          </p:cNvSpPr>
          <p:nvPr>
            <p:ph idx="1"/>
          </p:nvPr>
        </p:nvSpPr>
        <p:spPr/>
        <p:txBody>
          <a:bodyPr/>
          <a:lstStyle/>
          <a:p>
            <a:r>
              <a:rPr lang="en-US" dirty="0" smtClean="0"/>
              <a:t>Surface storage projects identified in the CALFED ROD</a:t>
            </a:r>
          </a:p>
          <a:p>
            <a:r>
              <a:rPr lang="en-US" dirty="0" smtClean="0"/>
              <a:t>Groundwater storage projects</a:t>
            </a:r>
          </a:p>
          <a:p>
            <a:r>
              <a:rPr lang="en-US" dirty="0" smtClean="0"/>
              <a:t>Groundwater contamination prevention or remediation projects with storage benefits</a:t>
            </a:r>
          </a:p>
          <a:p>
            <a:r>
              <a:rPr lang="en-US" dirty="0" smtClean="0"/>
              <a:t>Conjunctive use projects</a:t>
            </a:r>
          </a:p>
          <a:p>
            <a:r>
              <a:rPr lang="en-US" dirty="0" smtClean="0"/>
              <a:t>Local surface storage projects</a:t>
            </a:r>
          </a:p>
          <a:p>
            <a:r>
              <a:rPr lang="en-US" dirty="0" smtClean="0"/>
              <a:t>Regional surface storage projects</a:t>
            </a:r>
          </a:p>
        </p:txBody>
      </p:sp>
    </p:spTree>
    <p:extLst>
      <p:ext uri="{BB962C8B-B14F-4D97-AF65-F5344CB8AC3E}">
        <p14:creationId xmlns:p14="http://schemas.microsoft.com/office/powerpoint/2010/main" val="4172720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Process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Projects must provide a measurable improvement to the Delta ecosystem or to the tributaries of the Delta</a:t>
            </a:r>
          </a:p>
          <a:p>
            <a:r>
              <a:rPr lang="en-US" dirty="0" smtClean="0"/>
              <a:t>Measured public benefits</a:t>
            </a:r>
          </a:p>
          <a:p>
            <a:pPr lvl="1"/>
            <a:r>
              <a:rPr lang="en-US" dirty="0" smtClean="0"/>
              <a:t>Ecosystem improvements</a:t>
            </a:r>
          </a:p>
          <a:p>
            <a:pPr lvl="1"/>
            <a:r>
              <a:rPr lang="en-US" dirty="0" smtClean="0"/>
              <a:t>Water quality improvements</a:t>
            </a:r>
          </a:p>
          <a:p>
            <a:pPr lvl="1"/>
            <a:r>
              <a:rPr lang="en-US" dirty="0" smtClean="0"/>
              <a:t>Flood control benefits</a:t>
            </a:r>
          </a:p>
          <a:p>
            <a:pPr lvl="1"/>
            <a:r>
              <a:rPr lang="en-US" dirty="0" smtClean="0"/>
              <a:t>Emergency response</a:t>
            </a:r>
          </a:p>
          <a:p>
            <a:pPr lvl="1"/>
            <a:r>
              <a:rPr lang="en-US" dirty="0" smtClean="0"/>
              <a:t>Recreational purposes</a:t>
            </a:r>
          </a:p>
          <a:p>
            <a:r>
              <a:rPr lang="en-US" dirty="0" smtClean="0"/>
              <a:t>Guidelines and regulations to be developed by Commission staff and the Stakeholder Advisory Committee for Commission consideration</a:t>
            </a:r>
            <a:endParaRPr lang="en-US" dirty="0"/>
          </a:p>
        </p:txBody>
      </p:sp>
    </p:spTree>
    <p:extLst>
      <p:ext uri="{BB962C8B-B14F-4D97-AF65-F5344CB8AC3E}">
        <p14:creationId xmlns:p14="http://schemas.microsoft.com/office/powerpoint/2010/main" val="4127486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Water Storage Investment Program Stakeholder Advisory Committee</a:t>
            </a:r>
            <a:endParaRPr lang="en-US" dirty="0"/>
          </a:p>
        </p:txBody>
      </p:sp>
      <p:sp>
        <p:nvSpPr>
          <p:cNvPr id="3" name="Content Placeholder 2"/>
          <p:cNvSpPr>
            <a:spLocks noGrp="1"/>
          </p:cNvSpPr>
          <p:nvPr>
            <p:ph idx="1"/>
          </p:nvPr>
        </p:nvSpPr>
        <p:spPr/>
        <p:txBody>
          <a:bodyPr/>
          <a:lstStyle/>
          <a:p>
            <a:r>
              <a:rPr lang="en-US" dirty="0" smtClean="0"/>
              <a:t>31 members representing agriculture, the environment, recreation, local agencies, water interests.</a:t>
            </a:r>
          </a:p>
          <a:p>
            <a:r>
              <a:rPr lang="en-US" dirty="0" smtClean="0"/>
              <a:t>Stakeholder Advisory Committee (SAC) has </a:t>
            </a:r>
            <a:r>
              <a:rPr lang="en-US" smtClean="0"/>
              <a:t>met 7 </a:t>
            </a:r>
            <a:r>
              <a:rPr lang="en-US" dirty="0" smtClean="0"/>
              <a:t>times, starting on April 1, 2015</a:t>
            </a:r>
          </a:p>
          <a:p>
            <a:r>
              <a:rPr lang="en-US" dirty="0" smtClean="0"/>
              <a:t>They anticipate having draft regulations for Commission consideration in November, 2015</a:t>
            </a:r>
            <a:endParaRPr lang="en-US" dirty="0"/>
          </a:p>
        </p:txBody>
      </p:sp>
    </p:spTree>
    <p:extLst>
      <p:ext uri="{BB962C8B-B14F-4D97-AF65-F5344CB8AC3E}">
        <p14:creationId xmlns:p14="http://schemas.microsoft.com/office/powerpoint/2010/main" val="1103722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Process</a:t>
            </a:r>
            <a:endParaRPr lang="en-US" dirty="0"/>
          </a:p>
        </p:txBody>
      </p:sp>
      <p:sp>
        <p:nvSpPr>
          <p:cNvPr id="3" name="Content Placeholder 2"/>
          <p:cNvSpPr>
            <a:spLocks noGrp="1"/>
          </p:cNvSpPr>
          <p:nvPr>
            <p:ph idx="1"/>
          </p:nvPr>
        </p:nvSpPr>
        <p:spPr/>
        <p:txBody>
          <a:bodyPr/>
          <a:lstStyle/>
          <a:p>
            <a:r>
              <a:rPr lang="en-US" dirty="0" smtClean="0"/>
              <a:t>Draft Regulations to Commission in Nov. 2015</a:t>
            </a:r>
          </a:p>
          <a:p>
            <a:r>
              <a:rPr lang="en-US" dirty="0" smtClean="0"/>
              <a:t>Formal Rulemaking Process / Public Hearings through calendar year 2016</a:t>
            </a:r>
          </a:p>
          <a:p>
            <a:r>
              <a:rPr lang="en-US" dirty="0" smtClean="0"/>
              <a:t>Final Regulations in Nov. 2016</a:t>
            </a:r>
          </a:p>
          <a:p>
            <a:r>
              <a:rPr lang="en-US" dirty="0" smtClean="0"/>
              <a:t>Project Solicitation through calendar year 2017, with tentative application deadline in Nov. 2017</a:t>
            </a:r>
            <a:endParaRPr lang="en-US" dirty="0"/>
          </a:p>
        </p:txBody>
      </p:sp>
    </p:spTree>
    <p:extLst>
      <p:ext uri="{BB962C8B-B14F-4D97-AF65-F5344CB8AC3E}">
        <p14:creationId xmlns:p14="http://schemas.microsoft.com/office/powerpoint/2010/main" val="2698587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Eligibility Requirements</a:t>
            </a:r>
            <a:endParaRPr lang="en-US" dirty="0"/>
          </a:p>
        </p:txBody>
      </p:sp>
      <p:sp>
        <p:nvSpPr>
          <p:cNvPr id="3" name="Content Placeholder 2"/>
          <p:cNvSpPr>
            <a:spLocks noGrp="1"/>
          </p:cNvSpPr>
          <p:nvPr>
            <p:ph idx="1"/>
          </p:nvPr>
        </p:nvSpPr>
        <p:spPr/>
        <p:txBody>
          <a:bodyPr/>
          <a:lstStyle/>
          <a:p>
            <a:r>
              <a:rPr lang="en-US" dirty="0" smtClean="0"/>
              <a:t>Feasibility studies must be complete, including engineering, environmental, economic and financial</a:t>
            </a:r>
          </a:p>
          <a:p>
            <a:r>
              <a:rPr lang="en-US" dirty="0" smtClean="0"/>
              <a:t>Cost share requirements; 50/50</a:t>
            </a:r>
          </a:p>
          <a:p>
            <a:r>
              <a:rPr lang="en-US" dirty="0" smtClean="0"/>
              <a:t>Draft environmental documentation must be available for public review or adopted final.</a:t>
            </a:r>
            <a:endParaRPr lang="en-US" dirty="0"/>
          </a:p>
        </p:txBody>
      </p:sp>
    </p:spTree>
    <p:extLst>
      <p:ext uri="{BB962C8B-B14F-4D97-AF65-F5344CB8AC3E}">
        <p14:creationId xmlns:p14="http://schemas.microsoft.com/office/powerpoint/2010/main" val="3436824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Competitive process will necessitate a very high bar for project criteria scoring</a:t>
            </a:r>
          </a:p>
          <a:p>
            <a:r>
              <a:rPr lang="en-US" dirty="0" smtClean="0"/>
              <a:t>Program is being developed for near shelf ready projects</a:t>
            </a:r>
          </a:p>
          <a:p>
            <a:r>
              <a:rPr lang="en-US" dirty="0" smtClean="0"/>
              <a:t>Successful projects will have a reliable local funding source</a:t>
            </a:r>
          </a:p>
        </p:txBody>
      </p:sp>
    </p:spTree>
    <p:extLst>
      <p:ext uri="{BB962C8B-B14F-4D97-AF65-F5344CB8AC3E}">
        <p14:creationId xmlns:p14="http://schemas.microsoft.com/office/powerpoint/2010/main" val="3462592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Stakeholder Comments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Joint letter from Natural Resources Defense Council, Audubon California, Defenders of Wildlife, Clean Water Action, American Rivers, The Nature Conservancy – primary concern is “that Commission staff has interpreted Chapter 8 to mean that funding from the bond could be used to meet existing environmental compliance and mitigation requirements.”</a:t>
            </a:r>
          </a:p>
          <a:p>
            <a:r>
              <a:rPr lang="en-US" dirty="0" smtClean="0"/>
              <a:t>Letter from Association of California Water Agencies (ACWA) – ACWA supports CWC staff interpretation of Section 79753 (b) which reads as: Funds shall not be expended pursuant to this chapter for the costs of environmental mitigation measures or compliance obligations except for those associated with providing the public benefits as described in this section. Interpreted as “allowing for the funding of such measures and obligations if they are related to providing any of the public benefits enumerated in Chapter 8, which included ecosystem improvements and water quality improvements.”</a:t>
            </a:r>
            <a:endParaRPr lang="en-US" dirty="0"/>
          </a:p>
        </p:txBody>
      </p:sp>
    </p:spTree>
    <p:extLst>
      <p:ext uri="{BB962C8B-B14F-4D97-AF65-F5344CB8AC3E}">
        <p14:creationId xmlns:p14="http://schemas.microsoft.com/office/powerpoint/2010/main" val="4167151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680</Words>
  <Application>Microsoft Office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Water Storage Investment Program</vt:lpstr>
      <vt:lpstr>Proposition 1</vt:lpstr>
      <vt:lpstr>Eligible Storage Projects</vt:lpstr>
      <vt:lpstr>Competitive Process</vt:lpstr>
      <vt:lpstr>Water Storage Investment Program Stakeholder Advisory Committee</vt:lpstr>
      <vt:lpstr>Implementation Process</vt:lpstr>
      <vt:lpstr>Basic Eligibility Requirements</vt:lpstr>
      <vt:lpstr>Summary</vt:lpstr>
      <vt:lpstr>Recent Stakeholder Comments</vt:lpstr>
      <vt:lpstr>Recent Stakeholder Comments</vt:lpstr>
      <vt:lpstr>Recent Stakeholder Comments</vt:lpstr>
      <vt:lpstr>Current Status</vt:lpstr>
      <vt:lpstr>Questions /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Machado</dc:creator>
  <cp:lastModifiedBy>Karen Schmelzer</cp:lastModifiedBy>
  <cp:revision>17</cp:revision>
  <cp:lastPrinted>2015-10-06T22:15:30Z</cp:lastPrinted>
  <dcterms:created xsi:type="dcterms:W3CDTF">2015-08-11T20:50:53Z</dcterms:created>
  <dcterms:modified xsi:type="dcterms:W3CDTF">2015-10-08T20:10:24Z</dcterms:modified>
</cp:coreProperties>
</file>