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3" r:id="rId2"/>
    <p:sldId id="324" r:id="rId3"/>
    <p:sldId id="326" r:id="rId4"/>
    <p:sldId id="327" r:id="rId5"/>
    <p:sldId id="328" r:id="rId6"/>
    <p:sldId id="329" r:id="rId7"/>
    <p:sldId id="272" r:id="rId8"/>
    <p:sldId id="273" r:id="rId9"/>
    <p:sldId id="338" r:id="rId10"/>
    <p:sldId id="274" r:id="rId11"/>
    <p:sldId id="321" r:id="rId12"/>
    <p:sldId id="322" r:id="rId13"/>
    <p:sldId id="264" r:id="rId14"/>
    <p:sldId id="280" r:id="rId15"/>
    <p:sldId id="259" r:id="rId16"/>
    <p:sldId id="317" r:id="rId17"/>
    <p:sldId id="339" r:id="rId18"/>
    <p:sldId id="341" r:id="rId19"/>
    <p:sldId id="342" r:id="rId20"/>
    <p:sldId id="343" r:id="rId21"/>
    <p:sldId id="319" r:id="rId22"/>
    <p:sldId id="282" r:id="rId23"/>
    <p:sldId id="283" r:id="rId24"/>
    <p:sldId id="356" r:id="rId25"/>
    <p:sldId id="353" r:id="rId26"/>
    <p:sldId id="354" r:id="rId27"/>
    <p:sldId id="35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79" d="100"/>
          <a:sy n="79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4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9337E-F574-45B4-A847-FF6FA61CF8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190488-878B-4D82-BBEF-94947CA4CA08}">
      <dgm:prSet/>
      <dgm:spPr/>
      <dgm:t>
        <a:bodyPr/>
        <a:lstStyle/>
        <a:p>
          <a:pPr rtl="0"/>
          <a:r>
            <a:rPr lang="en-US" dirty="0" smtClean="0"/>
            <a:t>Overwhelming need in </a:t>
          </a:r>
          <a:r>
            <a:rPr lang="en-US" dirty="0" smtClean="0"/>
            <a:t>Managed Care to </a:t>
          </a:r>
          <a:r>
            <a:rPr lang="en-US" dirty="0" smtClean="0"/>
            <a:t>identify, understand, and find high-risk individuals</a:t>
          </a:r>
          <a:endParaRPr lang="en-US" dirty="0"/>
        </a:p>
      </dgm:t>
    </dgm:pt>
    <dgm:pt modelId="{7BF23145-7C95-4229-8D77-1C83504B6270}" type="parTrans" cxnId="{B3CF2C28-0648-4984-B13A-4B7D552210C8}">
      <dgm:prSet/>
      <dgm:spPr/>
      <dgm:t>
        <a:bodyPr/>
        <a:lstStyle/>
        <a:p>
          <a:endParaRPr lang="en-US"/>
        </a:p>
      </dgm:t>
    </dgm:pt>
    <dgm:pt modelId="{C779D7A1-9F67-4D2A-A219-68DB23DF4CFF}" type="sibTrans" cxnId="{B3CF2C28-0648-4984-B13A-4B7D552210C8}">
      <dgm:prSet/>
      <dgm:spPr/>
      <dgm:t>
        <a:bodyPr/>
        <a:lstStyle/>
        <a:p>
          <a:endParaRPr lang="en-US"/>
        </a:p>
      </dgm:t>
    </dgm:pt>
    <dgm:pt modelId="{71CD525E-1B76-4C9A-9158-33874C34C799}">
      <dgm:prSet/>
      <dgm:spPr/>
      <dgm:t>
        <a:bodyPr/>
        <a:lstStyle/>
        <a:p>
          <a:pPr rtl="0"/>
          <a:r>
            <a:rPr lang="en-US" dirty="0" smtClean="0"/>
            <a:t>Silo systems are linear.  People come in, get served one at a time, get diagnosed, data stored</a:t>
          </a:r>
          <a:endParaRPr lang="en-US" dirty="0"/>
        </a:p>
      </dgm:t>
    </dgm:pt>
    <dgm:pt modelId="{92E8893C-087A-423D-B7CB-078776957999}" type="parTrans" cxnId="{1111E28D-B54B-40AC-AB51-428017C973D7}">
      <dgm:prSet/>
      <dgm:spPr/>
      <dgm:t>
        <a:bodyPr/>
        <a:lstStyle/>
        <a:p>
          <a:endParaRPr lang="en-US"/>
        </a:p>
      </dgm:t>
    </dgm:pt>
    <dgm:pt modelId="{AD6BD0AF-D6A8-415A-9966-79DA82ABFAD7}" type="sibTrans" cxnId="{1111E28D-B54B-40AC-AB51-428017C973D7}">
      <dgm:prSet/>
      <dgm:spPr/>
      <dgm:t>
        <a:bodyPr/>
        <a:lstStyle/>
        <a:p>
          <a:endParaRPr lang="en-US"/>
        </a:p>
      </dgm:t>
    </dgm:pt>
    <dgm:pt modelId="{BDBD1223-B2EB-4601-BA0F-17C6E3A83CEB}">
      <dgm:prSet/>
      <dgm:spPr/>
      <dgm:t>
        <a:bodyPr/>
        <a:lstStyle/>
        <a:p>
          <a:pPr rtl="0"/>
          <a:r>
            <a:rPr lang="en-US" dirty="0" smtClean="0"/>
            <a:t>Need to coordinate and track high-risk individuals, measure their system usage and  system’s effectiveness, have markers</a:t>
          </a:r>
          <a:endParaRPr lang="en-US" dirty="0"/>
        </a:p>
      </dgm:t>
    </dgm:pt>
    <dgm:pt modelId="{7F7AE0D5-8185-4539-87F5-2BFA0110929D}" type="parTrans" cxnId="{2B79F101-4015-46C7-8C5E-F5EDAF4F0C6C}">
      <dgm:prSet/>
      <dgm:spPr/>
      <dgm:t>
        <a:bodyPr/>
        <a:lstStyle/>
        <a:p>
          <a:endParaRPr lang="en-US"/>
        </a:p>
      </dgm:t>
    </dgm:pt>
    <dgm:pt modelId="{1C9D0A05-94C5-4B47-9E8E-48452537D2BD}" type="sibTrans" cxnId="{2B79F101-4015-46C7-8C5E-F5EDAF4F0C6C}">
      <dgm:prSet/>
      <dgm:spPr/>
      <dgm:t>
        <a:bodyPr/>
        <a:lstStyle/>
        <a:p>
          <a:endParaRPr lang="en-US"/>
        </a:p>
      </dgm:t>
    </dgm:pt>
    <dgm:pt modelId="{4A71B1A3-CBA0-4756-BA52-2B451D03E824}">
      <dgm:prSet/>
      <dgm:spPr/>
      <dgm:t>
        <a:bodyPr/>
        <a:lstStyle/>
        <a:p>
          <a:pPr rtl="0"/>
          <a:r>
            <a:rPr lang="en-US" dirty="0" smtClean="0"/>
            <a:t>Providers unaware of others working with </a:t>
          </a:r>
          <a:r>
            <a:rPr lang="en-US" dirty="0" smtClean="0"/>
            <a:t>patients and  duplicate</a:t>
          </a:r>
          <a:r>
            <a:rPr lang="en-US" dirty="0" smtClean="0"/>
            <a:t>, miss, confuse care</a:t>
          </a:r>
          <a:endParaRPr lang="en-US" dirty="0"/>
        </a:p>
      </dgm:t>
    </dgm:pt>
    <dgm:pt modelId="{53FF7D1F-343E-4FEF-94AF-2998BE1BAD45}" type="parTrans" cxnId="{B1D7EF23-032A-4661-8D3A-FBEC23298955}">
      <dgm:prSet/>
      <dgm:spPr/>
      <dgm:t>
        <a:bodyPr/>
        <a:lstStyle/>
        <a:p>
          <a:endParaRPr lang="en-US"/>
        </a:p>
      </dgm:t>
    </dgm:pt>
    <dgm:pt modelId="{ECF69417-6D19-484A-8E65-46A21B52B01B}" type="sibTrans" cxnId="{B1D7EF23-032A-4661-8D3A-FBEC23298955}">
      <dgm:prSet/>
      <dgm:spPr/>
      <dgm:t>
        <a:bodyPr/>
        <a:lstStyle/>
        <a:p>
          <a:endParaRPr lang="en-US"/>
        </a:p>
      </dgm:t>
    </dgm:pt>
    <dgm:pt modelId="{736B5BFE-D574-4BD7-B1DB-24E71F331604}">
      <dgm:prSet/>
      <dgm:spPr/>
      <dgm:t>
        <a:bodyPr/>
        <a:lstStyle/>
        <a:p>
          <a:pPr rtl="0"/>
          <a:r>
            <a:rPr lang="en-US" dirty="0" smtClean="0"/>
            <a:t>Money spent on homeless system of care is reported, but unduplicated homeless individuals unknown</a:t>
          </a:r>
          <a:endParaRPr lang="en-US" dirty="0"/>
        </a:p>
      </dgm:t>
    </dgm:pt>
    <dgm:pt modelId="{A2059AED-05D7-4E52-BECC-470D5CF5CA36}" type="parTrans" cxnId="{6DD43191-ECB8-4AE3-BE36-B2EEC94D24A8}">
      <dgm:prSet/>
      <dgm:spPr/>
      <dgm:t>
        <a:bodyPr/>
        <a:lstStyle/>
        <a:p>
          <a:endParaRPr lang="en-US"/>
        </a:p>
      </dgm:t>
    </dgm:pt>
    <dgm:pt modelId="{2A02E1CB-C698-4BC7-80F1-F9437C1E0682}" type="sibTrans" cxnId="{6DD43191-ECB8-4AE3-BE36-B2EEC94D24A8}">
      <dgm:prSet/>
      <dgm:spPr/>
      <dgm:t>
        <a:bodyPr/>
        <a:lstStyle/>
        <a:p>
          <a:endParaRPr lang="en-US"/>
        </a:p>
      </dgm:t>
    </dgm:pt>
    <dgm:pt modelId="{D0BEB767-0CEB-4E66-803A-4185EFCAF878}" type="pres">
      <dgm:prSet presAssocID="{5239337E-F574-45B4-A847-FF6FA61CF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BF222-3168-407B-9329-3275F43A05BD}" type="pres">
      <dgm:prSet presAssocID="{F2190488-878B-4D82-BBEF-94947CA4CA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D78D-62B6-4CA5-8C86-B7D8FB75861F}" type="pres">
      <dgm:prSet presAssocID="{C779D7A1-9F67-4D2A-A219-68DB23DF4CFF}" presName="spacer" presStyleCnt="0"/>
      <dgm:spPr/>
    </dgm:pt>
    <dgm:pt modelId="{8272B8C1-F0A9-4BDE-87CA-50C67892AB33}" type="pres">
      <dgm:prSet presAssocID="{71CD525E-1B76-4C9A-9158-33874C34C79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EDF3-945B-4E48-B628-6B0EBAF66A64}" type="pres">
      <dgm:prSet presAssocID="{AD6BD0AF-D6A8-415A-9966-79DA82ABFAD7}" presName="spacer" presStyleCnt="0"/>
      <dgm:spPr/>
    </dgm:pt>
    <dgm:pt modelId="{DF26626D-270B-4D5E-9E56-A2AEF1517B7C}" type="pres">
      <dgm:prSet presAssocID="{BDBD1223-B2EB-4601-BA0F-17C6E3A83C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1455B-B4A7-4938-BA0B-C3950AC08807}" type="pres">
      <dgm:prSet presAssocID="{1C9D0A05-94C5-4B47-9E8E-48452537D2BD}" presName="spacer" presStyleCnt="0"/>
      <dgm:spPr/>
    </dgm:pt>
    <dgm:pt modelId="{22B6DC5C-6555-4C19-B723-75F291867EC2}" type="pres">
      <dgm:prSet presAssocID="{4A71B1A3-CBA0-4756-BA52-2B451D03E82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EA808-47B4-4245-B8DD-90F6CFF18104}" type="pres">
      <dgm:prSet presAssocID="{ECF69417-6D19-484A-8E65-46A21B52B01B}" presName="spacer" presStyleCnt="0"/>
      <dgm:spPr/>
    </dgm:pt>
    <dgm:pt modelId="{A9D3CD42-211A-4B95-ABDE-E2FA007C4884}" type="pres">
      <dgm:prSet presAssocID="{736B5BFE-D574-4BD7-B1DB-24E71F3316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1E28D-B54B-40AC-AB51-428017C973D7}" srcId="{5239337E-F574-45B4-A847-FF6FA61CF80A}" destId="{71CD525E-1B76-4C9A-9158-33874C34C799}" srcOrd="1" destOrd="0" parTransId="{92E8893C-087A-423D-B7CB-078776957999}" sibTransId="{AD6BD0AF-D6A8-415A-9966-79DA82ABFAD7}"/>
    <dgm:cxn modelId="{B3445D7C-ADD7-4AF0-8D1E-EEB30CD4D9BF}" type="presOf" srcId="{5239337E-F574-45B4-A847-FF6FA61CF80A}" destId="{D0BEB767-0CEB-4E66-803A-4185EFCAF878}" srcOrd="0" destOrd="0" presId="urn:microsoft.com/office/officeart/2005/8/layout/vList2"/>
    <dgm:cxn modelId="{B1D7EF23-032A-4661-8D3A-FBEC23298955}" srcId="{5239337E-F574-45B4-A847-FF6FA61CF80A}" destId="{4A71B1A3-CBA0-4756-BA52-2B451D03E824}" srcOrd="3" destOrd="0" parTransId="{53FF7D1F-343E-4FEF-94AF-2998BE1BAD45}" sibTransId="{ECF69417-6D19-484A-8E65-46A21B52B01B}"/>
    <dgm:cxn modelId="{2B79F101-4015-46C7-8C5E-F5EDAF4F0C6C}" srcId="{5239337E-F574-45B4-A847-FF6FA61CF80A}" destId="{BDBD1223-B2EB-4601-BA0F-17C6E3A83CEB}" srcOrd="2" destOrd="0" parTransId="{7F7AE0D5-8185-4539-87F5-2BFA0110929D}" sibTransId="{1C9D0A05-94C5-4B47-9E8E-48452537D2BD}"/>
    <dgm:cxn modelId="{6DD43191-ECB8-4AE3-BE36-B2EEC94D24A8}" srcId="{5239337E-F574-45B4-A847-FF6FA61CF80A}" destId="{736B5BFE-D574-4BD7-B1DB-24E71F331604}" srcOrd="4" destOrd="0" parTransId="{A2059AED-05D7-4E52-BECC-470D5CF5CA36}" sibTransId="{2A02E1CB-C698-4BC7-80F1-F9437C1E0682}"/>
    <dgm:cxn modelId="{886701EB-563A-4AE2-8C60-0D7B231450E6}" type="presOf" srcId="{71CD525E-1B76-4C9A-9158-33874C34C799}" destId="{8272B8C1-F0A9-4BDE-87CA-50C67892AB33}" srcOrd="0" destOrd="0" presId="urn:microsoft.com/office/officeart/2005/8/layout/vList2"/>
    <dgm:cxn modelId="{31D3490F-A024-422D-8E9C-62BE72830BE4}" type="presOf" srcId="{F2190488-878B-4D82-BBEF-94947CA4CA08}" destId="{225BF222-3168-407B-9329-3275F43A05BD}" srcOrd="0" destOrd="0" presId="urn:microsoft.com/office/officeart/2005/8/layout/vList2"/>
    <dgm:cxn modelId="{B3CF2C28-0648-4984-B13A-4B7D552210C8}" srcId="{5239337E-F574-45B4-A847-FF6FA61CF80A}" destId="{F2190488-878B-4D82-BBEF-94947CA4CA08}" srcOrd="0" destOrd="0" parTransId="{7BF23145-7C95-4229-8D77-1C83504B6270}" sibTransId="{C779D7A1-9F67-4D2A-A219-68DB23DF4CFF}"/>
    <dgm:cxn modelId="{F112B7DF-91B3-4BD0-BDA9-35C433DD6CEC}" type="presOf" srcId="{BDBD1223-B2EB-4601-BA0F-17C6E3A83CEB}" destId="{DF26626D-270B-4D5E-9E56-A2AEF1517B7C}" srcOrd="0" destOrd="0" presId="urn:microsoft.com/office/officeart/2005/8/layout/vList2"/>
    <dgm:cxn modelId="{94061713-1ABF-4EB2-AF0F-19240CABCB7D}" type="presOf" srcId="{4A71B1A3-CBA0-4756-BA52-2B451D03E824}" destId="{22B6DC5C-6555-4C19-B723-75F291867EC2}" srcOrd="0" destOrd="0" presId="urn:microsoft.com/office/officeart/2005/8/layout/vList2"/>
    <dgm:cxn modelId="{20319CF8-9F5C-45FC-AACE-70BBC7636410}" type="presOf" srcId="{736B5BFE-D574-4BD7-B1DB-24E71F331604}" destId="{A9D3CD42-211A-4B95-ABDE-E2FA007C4884}" srcOrd="0" destOrd="0" presId="urn:microsoft.com/office/officeart/2005/8/layout/vList2"/>
    <dgm:cxn modelId="{BBC7F9EE-7D2F-4FC3-91DB-47B0814ECC36}" type="presParOf" srcId="{D0BEB767-0CEB-4E66-803A-4185EFCAF878}" destId="{225BF222-3168-407B-9329-3275F43A05BD}" srcOrd="0" destOrd="0" presId="urn:microsoft.com/office/officeart/2005/8/layout/vList2"/>
    <dgm:cxn modelId="{1A39F1CC-91DA-4581-85D3-284775A35EF9}" type="presParOf" srcId="{D0BEB767-0CEB-4E66-803A-4185EFCAF878}" destId="{8A0ED78D-62B6-4CA5-8C86-B7D8FB75861F}" srcOrd="1" destOrd="0" presId="urn:microsoft.com/office/officeart/2005/8/layout/vList2"/>
    <dgm:cxn modelId="{7C81C55F-742F-4179-8FE8-2A76F546D0BD}" type="presParOf" srcId="{D0BEB767-0CEB-4E66-803A-4185EFCAF878}" destId="{8272B8C1-F0A9-4BDE-87CA-50C67892AB33}" srcOrd="2" destOrd="0" presId="urn:microsoft.com/office/officeart/2005/8/layout/vList2"/>
    <dgm:cxn modelId="{30695EDF-D2D7-4CF8-973B-6315299C2AA2}" type="presParOf" srcId="{D0BEB767-0CEB-4E66-803A-4185EFCAF878}" destId="{E3DCEDF3-945B-4E48-B628-6B0EBAF66A64}" srcOrd="3" destOrd="0" presId="urn:microsoft.com/office/officeart/2005/8/layout/vList2"/>
    <dgm:cxn modelId="{5F9CD303-C82D-4831-A9B6-BB48B017758C}" type="presParOf" srcId="{D0BEB767-0CEB-4E66-803A-4185EFCAF878}" destId="{DF26626D-270B-4D5E-9E56-A2AEF1517B7C}" srcOrd="4" destOrd="0" presId="urn:microsoft.com/office/officeart/2005/8/layout/vList2"/>
    <dgm:cxn modelId="{BAB1DE56-2DB1-4AAB-BE4F-1A3BD84B4D32}" type="presParOf" srcId="{D0BEB767-0CEB-4E66-803A-4185EFCAF878}" destId="{74C1455B-B4A7-4938-BA0B-C3950AC08807}" srcOrd="5" destOrd="0" presId="urn:microsoft.com/office/officeart/2005/8/layout/vList2"/>
    <dgm:cxn modelId="{25C5756E-CE7C-416B-BC35-851AFABE767D}" type="presParOf" srcId="{D0BEB767-0CEB-4E66-803A-4185EFCAF878}" destId="{22B6DC5C-6555-4C19-B723-75F291867EC2}" srcOrd="6" destOrd="0" presId="urn:microsoft.com/office/officeart/2005/8/layout/vList2"/>
    <dgm:cxn modelId="{4110AF6E-2D41-4CD4-8939-2C6A4E191946}" type="presParOf" srcId="{D0BEB767-0CEB-4E66-803A-4185EFCAF878}" destId="{769EA808-47B4-4245-B8DD-90F6CFF18104}" srcOrd="7" destOrd="0" presId="urn:microsoft.com/office/officeart/2005/8/layout/vList2"/>
    <dgm:cxn modelId="{CCE6A81D-8D11-4775-90BC-66EDC3CB64EC}" type="presParOf" srcId="{D0BEB767-0CEB-4E66-803A-4185EFCAF878}" destId="{A9D3CD42-211A-4B95-ABDE-E2FA007C48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9337E-F574-45B4-A847-FF6FA61CF8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190488-878B-4D82-BBEF-94947CA4CA08}">
      <dgm:prSet/>
      <dgm:spPr/>
      <dgm:t>
        <a:bodyPr/>
        <a:lstStyle/>
        <a:p>
          <a:pPr rtl="0"/>
          <a:r>
            <a:rPr lang="en-US" dirty="0" smtClean="0"/>
            <a:t>Data segregated by specialty silos, funding silos, vendor silos</a:t>
          </a:r>
          <a:endParaRPr lang="en-US" dirty="0"/>
        </a:p>
      </dgm:t>
    </dgm:pt>
    <dgm:pt modelId="{7BF23145-7C95-4229-8D77-1C83504B6270}" type="parTrans" cxnId="{B3CF2C28-0648-4984-B13A-4B7D552210C8}">
      <dgm:prSet/>
      <dgm:spPr/>
      <dgm:t>
        <a:bodyPr/>
        <a:lstStyle/>
        <a:p>
          <a:endParaRPr lang="en-US"/>
        </a:p>
      </dgm:t>
    </dgm:pt>
    <dgm:pt modelId="{C779D7A1-9F67-4D2A-A219-68DB23DF4CFF}" type="sibTrans" cxnId="{B3CF2C28-0648-4984-B13A-4B7D552210C8}">
      <dgm:prSet/>
      <dgm:spPr/>
      <dgm:t>
        <a:bodyPr/>
        <a:lstStyle/>
        <a:p>
          <a:endParaRPr lang="en-US"/>
        </a:p>
      </dgm:t>
    </dgm:pt>
    <dgm:pt modelId="{AE83B546-7E11-4057-8C51-6F10561EFCAF}">
      <dgm:prSet/>
      <dgm:spPr/>
      <dgm:t>
        <a:bodyPr/>
        <a:lstStyle/>
        <a:p>
          <a:pPr rtl="0"/>
          <a:r>
            <a:rPr lang="en-US" dirty="0" smtClean="0"/>
            <a:t>IT priorities are to implement large systems to maximize revenue, serve as clinical chart, &amp; meet meaningful use criteria</a:t>
          </a:r>
          <a:endParaRPr lang="en-US" dirty="0"/>
        </a:p>
      </dgm:t>
    </dgm:pt>
    <dgm:pt modelId="{D57A383C-C724-4E5D-BE8A-C2E103BC5F02}" type="parTrans" cxnId="{563B7EF3-7298-47A5-A34C-0A50B3386413}">
      <dgm:prSet/>
      <dgm:spPr/>
      <dgm:t>
        <a:bodyPr/>
        <a:lstStyle/>
        <a:p>
          <a:endParaRPr lang="en-US"/>
        </a:p>
      </dgm:t>
    </dgm:pt>
    <dgm:pt modelId="{41C7C5F2-377A-4F01-BB58-E34A677CFAF7}" type="sibTrans" cxnId="{563B7EF3-7298-47A5-A34C-0A50B3386413}">
      <dgm:prSet/>
      <dgm:spPr/>
      <dgm:t>
        <a:bodyPr/>
        <a:lstStyle/>
        <a:p>
          <a:endParaRPr lang="en-US"/>
        </a:p>
      </dgm:t>
    </dgm:pt>
    <dgm:pt modelId="{6FD218C1-0826-47AB-99F0-1539ED59220D}">
      <dgm:prSet/>
      <dgm:spPr/>
      <dgm:t>
        <a:bodyPr/>
        <a:lstStyle/>
        <a:p>
          <a:pPr rtl="0"/>
          <a:r>
            <a:rPr lang="en-US" dirty="0" smtClean="0"/>
            <a:t>Getting  systems to talk to each other is expensive </a:t>
          </a:r>
          <a:endParaRPr lang="en-US" dirty="0"/>
        </a:p>
      </dgm:t>
    </dgm:pt>
    <dgm:pt modelId="{6A733C64-7D7E-4F08-9161-F4D6CCC69106}" type="parTrans" cxnId="{823936D9-E1F7-46D3-A8C5-B42578F7FD4D}">
      <dgm:prSet/>
      <dgm:spPr/>
      <dgm:t>
        <a:bodyPr/>
        <a:lstStyle/>
        <a:p>
          <a:endParaRPr lang="en-US"/>
        </a:p>
      </dgm:t>
    </dgm:pt>
    <dgm:pt modelId="{F8349B84-A2D7-4A0E-81B6-ACE370A7D64D}" type="sibTrans" cxnId="{823936D9-E1F7-46D3-A8C5-B42578F7FD4D}">
      <dgm:prSet/>
      <dgm:spPr/>
      <dgm:t>
        <a:bodyPr/>
        <a:lstStyle/>
        <a:p>
          <a:endParaRPr lang="en-US"/>
        </a:p>
      </dgm:t>
    </dgm:pt>
    <dgm:pt modelId="{F0E4FBBC-2DD9-4B5C-AB6A-788524C8D306}">
      <dgm:prSet/>
      <dgm:spPr/>
      <dgm:t>
        <a:bodyPr/>
        <a:lstStyle/>
        <a:p>
          <a:pPr rtl="0"/>
          <a:r>
            <a:rPr lang="en-US" dirty="0" smtClean="0"/>
            <a:t>Manual integration of datasets for analyses is very time-consuming and one-shot…not sustainable</a:t>
          </a:r>
          <a:endParaRPr lang="en-US" dirty="0"/>
        </a:p>
      </dgm:t>
    </dgm:pt>
    <dgm:pt modelId="{9CB09548-123C-40F7-BFC0-004B80CAE37C}" type="parTrans" cxnId="{C405FBE0-634A-4A0E-8B41-F893B95B9789}">
      <dgm:prSet/>
      <dgm:spPr/>
      <dgm:t>
        <a:bodyPr/>
        <a:lstStyle/>
        <a:p>
          <a:endParaRPr lang="en-US"/>
        </a:p>
      </dgm:t>
    </dgm:pt>
    <dgm:pt modelId="{7CF45318-8EB7-4552-939A-EFC433BF21A3}" type="sibTrans" cxnId="{C405FBE0-634A-4A0E-8B41-F893B95B9789}">
      <dgm:prSet/>
      <dgm:spPr/>
      <dgm:t>
        <a:bodyPr/>
        <a:lstStyle/>
        <a:p>
          <a:endParaRPr lang="en-US"/>
        </a:p>
      </dgm:t>
    </dgm:pt>
    <dgm:pt modelId="{7B2BC7D8-014A-4BDA-AA9F-5E15FEF8D8C8}">
      <dgm:prSet/>
      <dgm:spPr/>
      <dgm:t>
        <a:bodyPr/>
        <a:lstStyle/>
        <a:p>
          <a:pPr rtl="0"/>
          <a:r>
            <a:rPr lang="en-US" dirty="0" smtClean="0"/>
            <a:t>Jumping on and off of multiple systems requires too much time, too complicated in the provider setting</a:t>
          </a:r>
          <a:endParaRPr lang="en-US" dirty="0"/>
        </a:p>
      </dgm:t>
    </dgm:pt>
    <dgm:pt modelId="{F36D40A7-0437-4D3C-B214-75B7EB8289FF}" type="parTrans" cxnId="{B5D7254C-5E93-4922-B068-CCDFA9A89500}">
      <dgm:prSet/>
      <dgm:spPr/>
      <dgm:t>
        <a:bodyPr/>
        <a:lstStyle/>
        <a:p>
          <a:endParaRPr lang="en-US"/>
        </a:p>
      </dgm:t>
    </dgm:pt>
    <dgm:pt modelId="{8ABCBCC4-6B59-4E36-8204-80ED6227E823}" type="sibTrans" cxnId="{B5D7254C-5E93-4922-B068-CCDFA9A89500}">
      <dgm:prSet/>
      <dgm:spPr/>
      <dgm:t>
        <a:bodyPr/>
        <a:lstStyle/>
        <a:p>
          <a:endParaRPr lang="en-US"/>
        </a:p>
      </dgm:t>
    </dgm:pt>
    <dgm:pt modelId="{D0BEB767-0CEB-4E66-803A-4185EFCAF878}" type="pres">
      <dgm:prSet presAssocID="{5239337E-F574-45B4-A847-FF6FA61CF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BF222-3168-407B-9329-3275F43A05BD}" type="pres">
      <dgm:prSet presAssocID="{F2190488-878B-4D82-BBEF-94947CA4CA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D78D-62B6-4CA5-8C86-B7D8FB75861F}" type="pres">
      <dgm:prSet presAssocID="{C779D7A1-9F67-4D2A-A219-68DB23DF4CFF}" presName="spacer" presStyleCnt="0"/>
      <dgm:spPr/>
    </dgm:pt>
    <dgm:pt modelId="{66D87174-D8F5-47B2-A964-7BFC983CBEDC}" type="pres">
      <dgm:prSet presAssocID="{AE83B546-7E11-4057-8C51-6F10561EFC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9641B-E33C-4851-869B-AFB1AE7F27B8}" type="pres">
      <dgm:prSet presAssocID="{41C7C5F2-377A-4F01-BB58-E34A677CFAF7}" presName="spacer" presStyleCnt="0"/>
      <dgm:spPr/>
    </dgm:pt>
    <dgm:pt modelId="{3252A8E7-E8E0-43BB-9E18-CAE3E221A13D}" type="pres">
      <dgm:prSet presAssocID="{6FD218C1-0826-47AB-99F0-1539ED59220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37F2E-7224-47F1-BD24-510B2A6AD2E8}" type="pres">
      <dgm:prSet presAssocID="{F8349B84-A2D7-4A0E-81B6-ACE370A7D64D}" presName="spacer" presStyleCnt="0"/>
      <dgm:spPr/>
    </dgm:pt>
    <dgm:pt modelId="{8B09BE9E-A79E-4DF6-9138-F844027F0F9E}" type="pres">
      <dgm:prSet presAssocID="{F0E4FBBC-2DD9-4B5C-AB6A-788524C8D30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FBD7-E492-44CF-934D-901A6C92C95E}" type="pres">
      <dgm:prSet presAssocID="{7CF45318-8EB7-4552-939A-EFC433BF21A3}" presName="spacer" presStyleCnt="0"/>
      <dgm:spPr/>
    </dgm:pt>
    <dgm:pt modelId="{9BB316C0-A1CA-4730-84A0-BBEEE2DE7568}" type="pres">
      <dgm:prSet presAssocID="{7B2BC7D8-014A-4BDA-AA9F-5E15FEF8D8C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34FFA-CC3D-4106-82E0-E681CC81D489}" type="presOf" srcId="{F0E4FBBC-2DD9-4B5C-AB6A-788524C8D306}" destId="{8B09BE9E-A79E-4DF6-9138-F844027F0F9E}" srcOrd="0" destOrd="0" presId="urn:microsoft.com/office/officeart/2005/8/layout/vList2"/>
    <dgm:cxn modelId="{9ED63053-6F0E-4C86-AB43-4E472B9EA53D}" type="presOf" srcId="{7B2BC7D8-014A-4BDA-AA9F-5E15FEF8D8C8}" destId="{9BB316C0-A1CA-4730-84A0-BBEEE2DE7568}" srcOrd="0" destOrd="0" presId="urn:microsoft.com/office/officeart/2005/8/layout/vList2"/>
    <dgm:cxn modelId="{FE0940C8-595B-4D4D-83F9-2F1C960D9990}" type="presOf" srcId="{F2190488-878B-4D82-BBEF-94947CA4CA08}" destId="{225BF222-3168-407B-9329-3275F43A05BD}" srcOrd="0" destOrd="0" presId="urn:microsoft.com/office/officeart/2005/8/layout/vList2"/>
    <dgm:cxn modelId="{563B7EF3-7298-47A5-A34C-0A50B3386413}" srcId="{5239337E-F574-45B4-A847-FF6FA61CF80A}" destId="{AE83B546-7E11-4057-8C51-6F10561EFCAF}" srcOrd="1" destOrd="0" parTransId="{D57A383C-C724-4E5D-BE8A-C2E103BC5F02}" sibTransId="{41C7C5F2-377A-4F01-BB58-E34A677CFAF7}"/>
    <dgm:cxn modelId="{97EB1C7C-26B1-4C08-9785-73A1AD1A8B43}" type="presOf" srcId="{6FD218C1-0826-47AB-99F0-1539ED59220D}" destId="{3252A8E7-E8E0-43BB-9E18-CAE3E221A13D}" srcOrd="0" destOrd="0" presId="urn:microsoft.com/office/officeart/2005/8/layout/vList2"/>
    <dgm:cxn modelId="{B5D7254C-5E93-4922-B068-CCDFA9A89500}" srcId="{5239337E-F574-45B4-A847-FF6FA61CF80A}" destId="{7B2BC7D8-014A-4BDA-AA9F-5E15FEF8D8C8}" srcOrd="4" destOrd="0" parTransId="{F36D40A7-0437-4D3C-B214-75B7EB8289FF}" sibTransId="{8ABCBCC4-6B59-4E36-8204-80ED6227E823}"/>
    <dgm:cxn modelId="{C405FBE0-634A-4A0E-8B41-F893B95B9789}" srcId="{5239337E-F574-45B4-A847-FF6FA61CF80A}" destId="{F0E4FBBC-2DD9-4B5C-AB6A-788524C8D306}" srcOrd="3" destOrd="0" parTransId="{9CB09548-123C-40F7-BFC0-004B80CAE37C}" sibTransId="{7CF45318-8EB7-4552-939A-EFC433BF21A3}"/>
    <dgm:cxn modelId="{FA2E37E7-4E65-4D74-90A1-6AFE96FD727D}" type="presOf" srcId="{AE83B546-7E11-4057-8C51-6F10561EFCAF}" destId="{66D87174-D8F5-47B2-A964-7BFC983CBEDC}" srcOrd="0" destOrd="0" presId="urn:microsoft.com/office/officeart/2005/8/layout/vList2"/>
    <dgm:cxn modelId="{823936D9-E1F7-46D3-A8C5-B42578F7FD4D}" srcId="{5239337E-F574-45B4-A847-FF6FA61CF80A}" destId="{6FD218C1-0826-47AB-99F0-1539ED59220D}" srcOrd="2" destOrd="0" parTransId="{6A733C64-7D7E-4F08-9161-F4D6CCC69106}" sibTransId="{F8349B84-A2D7-4A0E-81B6-ACE370A7D64D}"/>
    <dgm:cxn modelId="{568FFC30-92FA-413F-87DA-E48C0845F99C}" type="presOf" srcId="{5239337E-F574-45B4-A847-FF6FA61CF80A}" destId="{D0BEB767-0CEB-4E66-803A-4185EFCAF878}" srcOrd="0" destOrd="0" presId="urn:microsoft.com/office/officeart/2005/8/layout/vList2"/>
    <dgm:cxn modelId="{B3CF2C28-0648-4984-B13A-4B7D552210C8}" srcId="{5239337E-F574-45B4-A847-FF6FA61CF80A}" destId="{F2190488-878B-4D82-BBEF-94947CA4CA08}" srcOrd="0" destOrd="0" parTransId="{7BF23145-7C95-4229-8D77-1C83504B6270}" sibTransId="{C779D7A1-9F67-4D2A-A219-68DB23DF4CFF}"/>
    <dgm:cxn modelId="{C33A7349-6273-4FCB-A06E-8894BBD7B4D4}" type="presParOf" srcId="{D0BEB767-0CEB-4E66-803A-4185EFCAF878}" destId="{225BF222-3168-407B-9329-3275F43A05BD}" srcOrd="0" destOrd="0" presId="urn:microsoft.com/office/officeart/2005/8/layout/vList2"/>
    <dgm:cxn modelId="{0365D39C-8548-4094-B85B-EED2890BC798}" type="presParOf" srcId="{D0BEB767-0CEB-4E66-803A-4185EFCAF878}" destId="{8A0ED78D-62B6-4CA5-8C86-B7D8FB75861F}" srcOrd="1" destOrd="0" presId="urn:microsoft.com/office/officeart/2005/8/layout/vList2"/>
    <dgm:cxn modelId="{7A6F3389-433B-4901-B879-1004A7DAC56E}" type="presParOf" srcId="{D0BEB767-0CEB-4E66-803A-4185EFCAF878}" destId="{66D87174-D8F5-47B2-A964-7BFC983CBEDC}" srcOrd="2" destOrd="0" presId="urn:microsoft.com/office/officeart/2005/8/layout/vList2"/>
    <dgm:cxn modelId="{F3710F66-4C35-452A-99E6-0ADAF297CAAA}" type="presParOf" srcId="{D0BEB767-0CEB-4E66-803A-4185EFCAF878}" destId="{05B9641B-E33C-4851-869B-AFB1AE7F27B8}" srcOrd="3" destOrd="0" presId="urn:microsoft.com/office/officeart/2005/8/layout/vList2"/>
    <dgm:cxn modelId="{7AA132EE-8E35-4AE8-AD18-7B537AA9DFE8}" type="presParOf" srcId="{D0BEB767-0CEB-4E66-803A-4185EFCAF878}" destId="{3252A8E7-E8E0-43BB-9E18-CAE3E221A13D}" srcOrd="4" destOrd="0" presId="urn:microsoft.com/office/officeart/2005/8/layout/vList2"/>
    <dgm:cxn modelId="{AAA295FE-8849-4129-AC12-10F7EC809B9A}" type="presParOf" srcId="{D0BEB767-0CEB-4E66-803A-4185EFCAF878}" destId="{89237F2E-7224-47F1-BD24-510B2A6AD2E8}" srcOrd="5" destOrd="0" presId="urn:microsoft.com/office/officeart/2005/8/layout/vList2"/>
    <dgm:cxn modelId="{28A00F3D-5A0D-4106-B949-7BD5CE87E07D}" type="presParOf" srcId="{D0BEB767-0CEB-4E66-803A-4185EFCAF878}" destId="{8B09BE9E-A79E-4DF6-9138-F844027F0F9E}" srcOrd="6" destOrd="0" presId="urn:microsoft.com/office/officeart/2005/8/layout/vList2"/>
    <dgm:cxn modelId="{80CF9F00-B692-4DEC-89A6-5DB84C10568E}" type="presParOf" srcId="{D0BEB767-0CEB-4E66-803A-4185EFCAF878}" destId="{ADFEFBD7-E492-44CF-934D-901A6C92C95E}" srcOrd="7" destOrd="0" presId="urn:microsoft.com/office/officeart/2005/8/layout/vList2"/>
    <dgm:cxn modelId="{B37A30A4-6182-4F1F-B0E7-132BE0EC07B1}" type="presParOf" srcId="{D0BEB767-0CEB-4E66-803A-4185EFCAF878}" destId="{9BB316C0-A1CA-4730-84A0-BBEEE2DE75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9337E-F574-45B4-A847-FF6FA61CF8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190488-878B-4D82-BBEF-94947CA4CA08}">
      <dgm:prSet custT="1"/>
      <dgm:spPr/>
      <dgm:t>
        <a:bodyPr/>
        <a:lstStyle/>
        <a:p>
          <a:pPr rtl="0"/>
          <a:r>
            <a:rPr lang="en-US" sz="2400" dirty="0" smtClean="0"/>
            <a:t>Integrate datasets and create composite picture of each unique patient.</a:t>
          </a:r>
          <a:endParaRPr lang="en-US" sz="2400" dirty="0"/>
        </a:p>
      </dgm:t>
    </dgm:pt>
    <dgm:pt modelId="{7BF23145-7C95-4229-8D77-1C83504B6270}" type="parTrans" cxnId="{B3CF2C28-0648-4984-B13A-4B7D552210C8}">
      <dgm:prSet/>
      <dgm:spPr/>
      <dgm:t>
        <a:bodyPr/>
        <a:lstStyle/>
        <a:p>
          <a:endParaRPr lang="en-US"/>
        </a:p>
      </dgm:t>
    </dgm:pt>
    <dgm:pt modelId="{C779D7A1-9F67-4D2A-A219-68DB23DF4CFF}" type="sibTrans" cxnId="{B3CF2C28-0648-4984-B13A-4B7D552210C8}">
      <dgm:prSet/>
      <dgm:spPr/>
      <dgm:t>
        <a:bodyPr/>
        <a:lstStyle/>
        <a:p>
          <a:endParaRPr lang="en-US"/>
        </a:p>
      </dgm:t>
    </dgm:pt>
    <dgm:pt modelId="{11BB8601-31D6-4C20-ABDF-AFE6D9CA8166}">
      <dgm:prSet custT="1"/>
      <dgm:spPr/>
      <dgm:t>
        <a:bodyPr/>
        <a:lstStyle/>
        <a:p>
          <a:r>
            <a:rPr lang="en-US" sz="2400" dirty="0" smtClean="0"/>
            <a:t>Develop design team (Clinical, Epidemiology, IT, and Management) to determine what data are relevant.  </a:t>
          </a:r>
        </a:p>
      </dgm:t>
    </dgm:pt>
    <dgm:pt modelId="{0760CC6B-C408-46E8-BBB2-0ABCBD0CEBD6}" type="parTrans" cxnId="{34CF0057-21B2-4EC4-ADA1-1E4D518E5FBF}">
      <dgm:prSet/>
      <dgm:spPr/>
      <dgm:t>
        <a:bodyPr/>
        <a:lstStyle/>
        <a:p>
          <a:endParaRPr lang="en-US"/>
        </a:p>
      </dgm:t>
    </dgm:pt>
    <dgm:pt modelId="{CFD17A1A-9B2A-472F-8F3B-BA9DDF3B1143}" type="sibTrans" cxnId="{34CF0057-21B2-4EC4-ADA1-1E4D518E5FBF}">
      <dgm:prSet/>
      <dgm:spPr/>
      <dgm:t>
        <a:bodyPr/>
        <a:lstStyle/>
        <a:p>
          <a:endParaRPr lang="en-US"/>
        </a:p>
      </dgm:t>
    </dgm:pt>
    <dgm:pt modelId="{B9B8AA56-D58D-4E08-98E9-4FD9F67E9DA6}">
      <dgm:prSet custT="1"/>
      <dgm:spPr/>
      <dgm:t>
        <a:bodyPr/>
        <a:lstStyle/>
        <a:p>
          <a:r>
            <a:rPr lang="en-US" sz="2400" dirty="0" smtClean="0"/>
            <a:t>Set-up transfer of data to warehouse server; once there, program system to match and merges</a:t>
          </a:r>
        </a:p>
      </dgm:t>
    </dgm:pt>
    <dgm:pt modelId="{82D72640-2434-4C5A-852B-EEA0B791F48D}" type="parTrans" cxnId="{9508E812-AE52-4536-853A-0C22FB509545}">
      <dgm:prSet/>
      <dgm:spPr/>
      <dgm:t>
        <a:bodyPr/>
        <a:lstStyle/>
        <a:p>
          <a:endParaRPr lang="en-US"/>
        </a:p>
      </dgm:t>
    </dgm:pt>
    <dgm:pt modelId="{D08A0027-3D7D-4658-A68A-27D73C760D68}" type="sibTrans" cxnId="{9508E812-AE52-4536-853A-0C22FB509545}">
      <dgm:prSet/>
      <dgm:spPr/>
      <dgm:t>
        <a:bodyPr/>
        <a:lstStyle/>
        <a:p>
          <a:endParaRPr lang="en-US"/>
        </a:p>
      </dgm:t>
    </dgm:pt>
    <dgm:pt modelId="{C2494A55-1DFA-4928-8812-6C953C18A855}">
      <dgm:prSet custT="1"/>
      <dgm:spPr/>
      <dgm:t>
        <a:bodyPr/>
        <a:lstStyle/>
        <a:p>
          <a:pPr rtl="0"/>
          <a:r>
            <a:rPr lang="en-US" sz="2400" dirty="0" smtClean="0"/>
            <a:t>Identify transactional datasets that collect bio-psycho-social information about high-risk patients</a:t>
          </a:r>
          <a:endParaRPr lang="en-US" sz="2400" dirty="0"/>
        </a:p>
      </dgm:t>
    </dgm:pt>
    <dgm:pt modelId="{7784BE39-0FC4-4654-A79F-C9FF994F6E22}" type="parTrans" cxnId="{A109E932-FCE1-4E30-9860-F2F0BAF596AE}">
      <dgm:prSet/>
      <dgm:spPr/>
      <dgm:t>
        <a:bodyPr/>
        <a:lstStyle/>
        <a:p>
          <a:endParaRPr lang="en-US"/>
        </a:p>
      </dgm:t>
    </dgm:pt>
    <dgm:pt modelId="{CA9A0F7D-36B8-415F-BADC-77369E48BACA}" type="sibTrans" cxnId="{A109E932-FCE1-4E30-9860-F2F0BAF596AE}">
      <dgm:prSet/>
      <dgm:spPr/>
      <dgm:t>
        <a:bodyPr/>
        <a:lstStyle/>
        <a:p>
          <a:endParaRPr lang="en-US"/>
        </a:p>
      </dgm:t>
    </dgm:pt>
    <dgm:pt modelId="{D0BEB767-0CEB-4E66-803A-4185EFCAF878}" type="pres">
      <dgm:prSet presAssocID="{5239337E-F574-45B4-A847-FF6FA61CF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BF222-3168-407B-9329-3275F43A05BD}" type="pres">
      <dgm:prSet presAssocID="{F2190488-878B-4D82-BBEF-94947CA4CA08}" presName="parentText" presStyleLbl="node1" presStyleIdx="0" presStyleCnt="4" custScaleY="706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D78D-62B6-4CA5-8C86-B7D8FB75861F}" type="pres">
      <dgm:prSet presAssocID="{C779D7A1-9F67-4D2A-A219-68DB23DF4CFF}" presName="spacer" presStyleCnt="0"/>
      <dgm:spPr/>
    </dgm:pt>
    <dgm:pt modelId="{0928F7AF-5C64-40D7-9A3E-CB8100C3C937}" type="pres">
      <dgm:prSet presAssocID="{C2494A55-1DFA-4928-8812-6C953C18A8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B3F5-F64F-4E7F-8405-72275109DBBA}" type="pres">
      <dgm:prSet presAssocID="{CA9A0F7D-36B8-415F-BADC-77369E48BACA}" presName="spacer" presStyleCnt="0"/>
      <dgm:spPr/>
    </dgm:pt>
    <dgm:pt modelId="{6FF218C9-82DC-47DB-8455-38AE85FCE282}" type="pres">
      <dgm:prSet presAssocID="{11BB8601-31D6-4C20-ABDF-AFE6D9CA81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21433-7939-417C-BF69-C961FB20EB2E}" type="pres">
      <dgm:prSet presAssocID="{CFD17A1A-9B2A-472F-8F3B-BA9DDF3B1143}" presName="spacer" presStyleCnt="0"/>
      <dgm:spPr/>
    </dgm:pt>
    <dgm:pt modelId="{A01FEB5C-98C1-4628-AD0B-0871750D0638}" type="pres">
      <dgm:prSet presAssocID="{B9B8AA56-D58D-4E08-98E9-4FD9F67E9D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8E812-AE52-4536-853A-0C22FB509545}" srcId="{5239337E-F574-45B4-A847-FF6FA61CF80A}" destId="{B9B8AA56-D58D-4E08-98E9-4FD9F67E9DA6}" srcOrd="3" destOrd="0" parTransId="{82D72640-2434-4C5A-852B-EEA0B791F48D}" sibTransId="{D08A0027-3D7D-4658-A68A-27D73C760D68}"/>
    <dgm:cxn modelId="{34CF0057-21B2-4EC4-ADA1-1E4D518E5FBF}" srcId="{5239337E-F574-45B4-A847-FF6FA61CF80A}" destId="{11BB8601-31D6-4C20-ABDF-AFE6D9CA8166}" srcOrd="2" destOrd="0" parTransId="{0760CC6B-C408-46E8-BBB2-0ABCBD0CEBD6}" sibTransId="{CFD17A1A-9B2A-472F-8F3B-BA9DDF3B1143}"/>
    <dgm:cxn modelId="{A109E932-FCE1-4E30-9860-F2F0BAF596AE}" srcId="{5239337E-F574-45B4-A847-FF6FA61CF80A}" destId="{C2494A55-1DFA-4928-8812-6C953C18A855}" srcOrd="1" destOrd="0" parTransId="{7784BE39-0FC4-4654-A79F-C9FF994F6E22}" sibTransId="{CA9A0F7D-36B8-415F-BADC-77369E48BACA}"/>
    <dgm:cxn modelId="{26BBC9A4-2895-4F13-8AC8-35F795E88148}" type="presOf" srcId="{B9B8AA56-D58D-4E08-98E9-4FD9F67E9DA6}" destId="{A01FEB5C-98C1-4628-AD0B-0871750D0638}" srcOrd="0" destOrd="0" presId="urn:microsoft.com/office/officeart/2005/8/layout/vList2"/>
    <dgm:cxn modelId="{4C9A35A2-1F2F-4FA2-9156-35AB247E6A2E}" type="presOf" srcId="{11BB8601-31D6-4C20-ABDF-AFE6D9CA8166}" destId="{6FF218C9-82DC-47DB-8455-38AE85FCE282}" srcOrd="0" destOrd="0" presId="urn:microsoft.com/office/officeart/2005/8/layout/vList2"/>
    <dgm:cxn modelId="{B3CF2C28-0648-4984-B13A-4B7D552210C8}" srcId="{5239337E-F574-45B4-A847-FF6FA61CF80A}" destId="{F2190488-878B-4D82-BBEF-94947CA4CA08}" srcOrd="0" destOrd="0" parTransId="{7BF23145-7C95-4229-8D77-1C83504B6270}" sibTransId="{C779D7A1-9F67-4D2A-A219-68DB23DF4CFF}"/>
    <dgm:cxn modelId="{76D3BED4-2913-4A26-A59E-A5492E0C9619}" type="presOf" srcId="{5239337E-F574-45B4-A847-FF6FA61CF80A}" destId="{D0BEB767-0CEB-4E66-803A-4185EFCAF878}" srcOrd="0" destOrd="0" presId="urn:microsoft.com/office/officeart/2005/8/layout/vList2"/>
    <dgm:cxn modelId="{65942FFF-DDB2-494E-81D0-0AB13BC70E02}" type="presOf" srcId="{F2190488-878B-4D82-BBEF-94947CA4CA08}" destId="{225BF222-3168-407B-9329-3275F43A05BD}" srcOrd="0" destOrd="0" presId="urn:microsoft.com/office/officeart/2005/8/layout/vList2"/>
    <dgm:cxn modelId="{5EEF9981-49AE-46AD-82F5-5A650CFA081F}" type="presOf" srcId="{C2494A55-1DFA-4928-8812-6C953C18A855}" destId="{0928F7AF-5C64-40D7-9A3E-CB8100C3C937}" srcOrd="0" destOrd="0" presId="urn:microsoft.com/office/officeart/2005/8/layout/vList2"/>
    <dgm:cxn modelId="{E2CC27E9-240D-432D-BDD8-7C4A4B4374D1}" type="presParOf" srcId="{D0BEB767-0CEB-4E66-803A-4185EFCAF878}" destId="{225BF222-3168-407B-9329-3275F43A05BD}" srcOrd="0" destOrd="0" presId="urn:microsoft.com/office/officeart/2005/8/layout/vList2"/>
    <dgm:cxn modelId="{6BF98978-109C-4DE3-9627-998EAF436AD7}" type="presParOf" srcId="{D0BEB767-0CEB-4E66-803A-4185EFCAF878}" destId="{8A0ED78D-62B6-4CA5-8C86-B7D8FB75861F}" srcOrd="1" destOrd="0" presId="urn:microsoft.com/office/officeart/2005/8/layout/vList2"/>
    <dgm:cxn modelId="{E1997FD2-2D6E-48C2-A467-D8740944B0BE}" type="presParOf" srcId="{D0BEB767-0CEB-4E66-803A-4185EFCAF878}" destId="{0928F7AF-5C64-40D7-9A3E-CB8100C3C937}" srcOrd="2" destOrd="0" presId="urn:microsoft.com/office/officeart/2005/8/layout/vList2"/>
    <dgm:cxn modelId="{A8DC33C6-C887-4D53-9690-7D1A4E8437AA}" type="presParOf" srcId="{D0BEB767-0CEB-4E66-803A-4185EFCAF878}" destId="{F423B3F5-F64F-4E7F-8405-72275109DBBA}" srcOrd="3" destOrd="0" presId="urn:microsoft.com/office/officeart/2005/8/layout/vList2"/>
    <dgm:cxn modelId="{7D7A679A-8DE0-4ED2-8EFE-7773286143E9}" type="presParOf" srcId="{D0BEB767-0CEB-4E66-803A-4185EFCAF878}" destId="{6FF218C9-82DC-47DB-8455-38AE85FCE282}" srcOrd="4" destOrd="0" presId="urn:microsoft.com/office/officeart/2005/8/layout/vList2"/>
    <dgm:cxn modelId="{00FC821C-9A20-4EAC-83D1-6172376B05C0}" type="presParOf" srcId="{D0BEB767-0CEB-4E66-803A-4185EFCAF878}" destId="{CB721433-7939-417C-BF69-C961FB20EB2E}" srcOrd="5" destOrd="0" presId="urn:microsoft.com/office/officeart/2005/8/layout/vList2"/>
    <dgm:cxn modelId="{73D2E32A-541B-4C01-AB9D-C6F5CECFD2B5}" type="presParOf" srcId="{D0BEB767-0CEB-4E66-803A-4185EFCAF878}" destId="{A01FEB5C-98C1-4628-AD0B-0871750D06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9337E-F574-45B4-A847-FF6FA61CF8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190488-878B-4D82-BBEF-94947CA4CA08}">
      <dgm:prSet custT="1"/>
      <dgm:spPr/>
      <dgm:t>
        <a:bodyPr/>
        <a:lstStyle/>
        <a:p>
          <a:pPr rtl="0"/>
          <a:r>
            <a:rPr lang="en-US" sz="3200" dirty="0" smtClean="0"/>
            <a:t>Aim is </a:t>
          </a:r>
          <a:r>
            <a:rPr lang="en-US" sz="3200" u="sng" dirty="0" smtClean="0"/>
            <a:t>not</a:t>
          </a:r>
          <a:r>
            <a:rPr lang="en-US" sz="3200" dirty="0" smtClean="0"/>
            <a:t> to replace source databases, to bill, or serve as an EMR</a:t>
          </a:r>
          <a:endParaRPr lang="en-US" sz="3200" dirty="0"/>
        </a:p>
      </dgm:t>
    </dgm:pt>
    <dgm:pt modelId="{7BF23145-7C95-4229-8D77-1C83504B6270}" type="parTrans" cxnId="{B3CF2C28-0648-4984-B13A-4B7D552210C8}">
      <dgm:prSet/>
      <dgm:spPr/>
      <dgm:t>
        <a:bodyPr/>
        <a:lstStyle/>
        <a:p>
          <a:endParaRPr lang="en-US"/>
        </a:p>
      </dgm:t>
    </dgm:pt>
    <dgm:pt modelId="{C779D7A1-9F67-4D2A-A219-68DB23DF4CFF}" type="sibTrans" cxnId="{B3CF2C28-0648-4984-B13A-4B7D552210C8}">
      <dgm:prSet/>
      <dgm:spPr/>
      <dgm:t>
        <a:bodyPr/>
        <a:lstStyle/>
        <a:p>
          <a:endParaRPr lang="en-US"/>
        </a:p>
      </dgm:t>
    </dgm:pt>
    <dgm:pt modelId="{A0BA8539-06DA-4C96-84D8-0051C3B02CA0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bg1"/>
              </a:solidFill>
            </a:rPr>
            <a:t>Goal is to tell the patient’s story, identify the Care Coordinating Team, facilitate timely communication, and offer “actionable” information </a:t>
          </a:r>
          <a:endParaRPr lang="en-US" sz="3200" dirty="0">
            <a:solidFill>
              <a:schemeClr val="bg1"/>
            </a:solidFill>
          </a:endParaRPr>
        </a:p>
      </dgm:t>
    </dgm:pt>
    <dgm:pt modelId="{8CCB45B2-C4F9-4678-9DE7-2ABBB09CFAFB}" type="parTrans" cxnId="{3E4F0CEC-DED3-4214-B9E1-0B5EBC12CF9A}">
      <dgm:prSet/>
      <dgm:spPr/>
      <dgm:t>
        <a:bodyPr/>
        <a:lstStyle/>
        <a:p>
          <a:endParaRPr lang="en-US"/>
        </a:p>
      </dgm:t>
    </dgm:pt>
    <dgm:pt modelId="{49F7047F-412C-411C-A840-516DAE83819B}" type="sibTrans" cxnId="{3E4F0CEC-DED3-4214-B9E1-0B5EBC12CF9A}">
      <dgm:prSet/>
      <dgm:spPr/>
      <dgm:t>
        <a:bodyPr/>
        <a:lstStyle/>
        <a:p>
          <a:endParaRPr lang="en-US"/>
        </a:p>
      </dgm:t>
    </dgm:pt>
    <dgm:pt modelId="{D0BEB767-0CEB-4E66-803A-4185EFCAF878}" type="pres">
      <dgm:prSet presAssocID="{5239337E-F574-45B4-A847-FF6FA61CF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BF222-3168-407B-9329-3275F43A05BD}" type="pres">
      <dgm:prSet presAssocID="{F2190488-878B-4D82-BBEF-94947CA4CA08}" presName="parentText" presStyleLbl="node1" presStyleIdx="0" presStyleCnt="2" custScaleY="518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ED78D-62B6-4CA5-8C86-B7D8FB75861F}" type="pres">
      <dgm:prSet presAssocID="{C779D7A1-9F67-4D2A-A219-68DB23DF4CFF}" presName="spacer" presStyleCnt="0"/>
      <dgm:spPr/>
    </dgm:pt>
    <dgm:pt modelId="{2FE5A227-371C-44AD-8263-D0386D1E2656}" type="pres">
      <dgm:prSet presAssocID="{A0BA8539-06DA-4C96-84D8-0051C3B02CA0}" presName="parentText" presStyleLbl="node1" presStyleIdx="1" presStyleCnt="2" custScaleY="138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F0CEC-DED3-4214-B9E1-0B5EBC12CF9A}" srcId="{5239337E-F574-45B4-A847-FF6FA61CF80A}" destId="{A0BA8539-06DA-4C96-84D8-0051C3B02CA0}" srcOrd="1" destOrd="0" parTransId="{8CCB45B2-C4F9-4678-9DE7-2ABBB09CFAFB}" sibTransId="{49F7047F-412C-411C-A840-516DAE83819B}"/>
    <dgm:cxn modelId="{01789B3F-0802-4E10-B4CB-6B62A0A98358}" type="presOf" srcId="{F2190488-878B-4D82-BBEF-94947CA4CA08}" destId="{225BF222-3168-407B-9329-3275F43A05BD}" srcOrd="0" destOrd="0" presId="urn:microsoft.com/office/officeart/2005/8/layout/vList2"/>
    <dgm:cxn modelId="{3AF30074-1D7E-48CF-A60F-DD9F782CF5E5}" type="presOf" srcId="{5239337E-F574-45B4-A847-FF6FA61CF80A}" destId="{D0BEB767-0CEB-4E66-803A-4185EFCAF878}" srcOrd="0" destOrd="0" presId="urn:microsoft.com/office/officeart/2005/8/layout/vList2"/>
    <dgm:cxn modelId="{B3CF2C28-0648-4984-B13A-4B7D552210C8}" srcId="{5239337E-F574-45B4-A847-FF6FA61CF80A}" destId="{F2190488-878B-4D82-BBEF-94947CA4CA08}" srcOrd="0" destOrd="0" parTransId="{7BF23145-7C95-4229-8D77-1C83504B6270}" sibTransId="{C779D7A1-9F67-4D2A-A219-68DB23DF4CFF}"/>
    <dgm:cxn modelId="{A88B5CB9-9948-44CC-BDA3-97CBBB7A88D1}" type="presOf" srcId="{A0BA8539-06DA-4C96-84D8-0051C3B02CA0}" destId="{2FE5A227-371C-44AD-8263-D0386D1E2656}" srcOrd="0" destOrd="0" presId="urn:microsoft.com/office/officeart/2005/8/layout/vList2"/>
    <dgm:cxn modelId="{EE504089-4DA6-4BB9-B769-ECB7B152BE56}" type="presParOf" srcId="{D0BEB767-0CEB-4E66-803A-4185EFCAF878}" destId="{225BF222-3168-407B-9329-3275F43A05BD}" srcOrd="0" destOrd="0" presId="urn:microsoft.com/office/officeart/2005/8/layout/vList2"/>
    <dgm:cxn modelId="{FA230635-80AF-4437-9BB4-D650BBA6567C}" type="presParOf" srcId="{D0BEB767-0CEB-4E66-803A-4185EFCAF878}" destId="{8A0ED78D-62B6-4CA5-8C86-B7D8FB75861F}" srcOrd="1" destOrd="0" presId="urn:microsoft.com/office/officeart/2005/8/layout/vList2"/>
    <dgm:cxn modelId="{01FFFACC-B232-417D-B891-3ACBEA9F2D81}" type="presParOf" srcId="{D0BEB767-0CEB-4E66-803A-4185EFCAF878}" destId="{2FE5A227-371C-44AD-8263-D0386D1E26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93268-E9C1-4227-B6DC-367F0475B5F4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E4BB0B-7A8A-4122-B8E2-333E44DD9A1B}">
      <dgm:prSet custT="1"/>
      <dgm:spPr/>
      <dgm:t>
        <a:bodyPr/>
        <a:lstStyle/>
        <a:p>
          <a:pPr algn="ctr" rtl="0"/>
          <a:r>
            <a:rPr lang="en-US" sz="4400" dirty="0" smtClean="0"/>
            <a:t>Begun in 2005, CCMS has grown to include                      bio-psycho-social histories of over </a:t>
          </a:r>
          <a:r>
            <a:rPr lang="en-US" sz="4400" dirty="0" smtClean="0"/>
            <a:t>600,000 </a:t>
          </a:r>
          <a:r>
            <a:rPr lang="en-US" sz="4400" dirty="0" smtClean="0"/>
            <a:t>adult               high-risk / high-cost patients. </a:t>
          </a:r>
          <a:endParaRPr lang="en-US" sz="4400" dirty="0"/>
        </a:p>
      </dgm:t>
    </dgm:pt>
    <dgm:pt modelId="{C0EB1599-4F24-4FA7-BBAD-03A0A4E3CD15}" type="parTrans" cxnId="{8DEEE90D-8AAC-45DB-8E82-1A383590EFD6}">
      <dgm:prSet/>
      <dgm:spPr/>
      <dgm:t>
        <a:bodyPr/>
        <a:lstStyle/>
        <a:p>
          <a:endParaRPr lang="en-US"/>
        </a:p>
      </dgm:t>
    </dgm:pt>
    <dgm:pt modelId="{5504791E-96D0-4C06-AC5E-CD52FD3CA5F3}" type="sibTrans" cxnId="{8DEEE90D-8AAC-45DB-8E82-1A383590EFD6}">
      <dgm:prSet/>
      <dgm:spPr/>
      <dgm:t>
        <a:bodyPr/>
        <a:lstStyle/>
        <a:p>
          <a:endParaRPr lang="en-US"/>
        </a:p>
      </dgm:t>
    </dgm:pt>
    <dgm:pt modelId="{3881346C-74A6-4C6E-AD2C-4FFAFEAA172E}" type="pres">
      <dgm:prSet presAssocID="{CD393268-E9C1-4227-B6DC-367F0475B5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ED5F-CA76-4BB4-B800-26E18A99A015}" type="pres">
      <dgm:prSet presAssocID="{18E4BB0B-7A8A-4122-B8E2-333E44DD9A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EE90D-8AAC-45DB-8E82-1A383590EFD6}" srcId="{CD393268-E9C1-4227-B6DC-367F0475B5F4}" destId="{18E4BB0B-7A8A-4122-B8E2-333E44DD9A1B}" srcOrd="0" destOrd="0" parTransId="{C0EB1599-4F24-4FA7-BBAD-03A0A4E3CD15}" sibTransId="{5504791E-96D0-4C06-AC5E-CD52FD3CA5F3}"/>
    <dgm:cxn modelId="{23F57487-AC14-46AC-ABBA-724CD30E2A62}" type="presOf" srcId="{18E4BB0B-7A8A-4122-B8E2-333E44DD9A1B}" destId="{3E53ED5F-CA76-4BB4-B800-26E18A99A015}" srcOrd="0" destOrd="0" presId="urn:microsoft.com/office/officeart/2005/8/layout/vList2"/>
    <dgm:cxn modelId="{784BFAF8-5E36-483A-A245-30F24F6A09D7}" type="presOf" srcId="{CD393268-E9C1-4227-B6DC-367F0475B5F4}" destId="{3881346C-74A6-4C6E-AD2C-4FFAFEAA172E}" srcOrd="0" destOrd="0" presId="urn:microsoft.com/office/officeart/2005/8/layout/vList2"/>
    <dgm:cxn modelId="{68000A05-4669-4BA4-8A60-BABFB879A1DE}" type="presParOf" srcId="{3881346C-74A6-4C6E-AD2C-4FFAFEAA172E}" destId="{3E53ED5F-CA76-4BB4-B800-26E18A99A0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F46883-3F0D-470E-B510-D417299881D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919BCF2-5B16-46E0-9E16-726B04D129B9}">
      <dgm:prSet/>
      <dgm:spPr/>
      <dgm:t>
        <a:bodyPr/>
        <a:lstStyle/>
        <a:p>
          <a:pPr algn="ctr" rtl="0"/>
          <a:r>
            <a:rPr lang="en-US" dirty="0" smtClean="0"/>
            <a:t>EMS High Users are defined as anyone transported four or more times in any one month.  Two-thirds appear acutely, one-third are chronic.</a:t>
          </a:r>
          <a:endParaRPr lang="en-US" dirty="0"/>
        </a:p>
      </dgm:t>
    </dgm:pt>
    <dgm:pt modelId="{D057DEFE-5DE7-4731-A626-4872E042A7F6}" type="parTrans" cxnId="{8BCBE8A2-F909-4A44-838C-B4EFAA15B947}">
      <dgm:prSet/>
      <dgm:spPr/>
      <dgm:t>
        <a:bodyPr/>
        <a:lstStyle/>
        <a:p>
          <a:endParaRPr lang="en-US"/>
        </a:p>
      </dgm:t>
    </dgm:pt>
    <dgm:pt modelId="{2100E443-F138-4300-94E7-CCA4709693AD}" type="sibTrans" cxnId="{8BCBE8A2-F909-4A44-838C-B4EFAA15B947}">
      <dgm:prSet/>
      <dgm:spPr/>
      <dgm:t>
        <a:bodyPr/>
        <a:lstStyle/>
        <a:p>
          <a:endParaRPr lang="en-US"/>
        </a:p>
      </dgm:t>
    </dgm:pt>
    <dgm:pt modelId="{C25B9FAA-05BA-4D5F-971D-9408D58323C7}">
      <dgm:prSet/>
      <dgm:spPr/>
      <dgm:t>
        <a:bodyPr/>
        <a:lstStyle/>
        <a:p>
          <a:pPr algn="ctr" rtl="0"/>
          <a:r>
            <a:rPr lang="en-US" dirty="0" smtClean="0"/>
            <a:t>Misuse of crisis services results in fragmented care for high-risk patients and cost overruns for an already over-taxed system; as well as delayed response times for others in need of ambulance and emergency department services.</a:t>
          </a:r>
          <a:endParaRPr lang="en-US" dirty="0"/>
        </a:p>
      </dgm:t>
    </dgm:pt>
    <dgm:pt modelId="{5C1A8FBA-D96B-44DA-8F5D-9EB2EC46EAB2}" type="parTrans" cxnId="{C5E62D6F-8D66-4835-B604-0C53A9315963}">
      <dgm:prSet/>
      <dgm:spPr/>
      <dgm:t>
        <a:bodyPr/>
        <a:lstStyle/>
        <a:p>
          <a:endParaRPr lang="en-US"/>
        </a:p>
      </dgm:t>
    </dgm:pt>
    <dgm:pt modelId="{0BAE8C4A-99DB-45E2-B946-7B7A1369D538}" type="sibTrans" cxnId="{C5E62D6F-8D66-4835-B604-0C53A9315963}">
      <dgm:prSet/>
      <dgm:spPr/>
      <dgm:t>
        <a:bodyPr/>
        <a:lstStyle/>
        <a:p>
          <a:endParaRPr lang="en-US"/>
        </a:p>
      </dgm:t>
    </dgm:pt>
    <dgm:pt modelId="{EC257C8D-4A59-4540-91A8-B1B69A4826F1}" type="pres">
      <dgm:prSet presAssocID="{68F46883-3F0D-470E-B510-D417299881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15820-824B-41EE-A0B9-BB3A82E910DB}" type="pres">
      <dgm:prSet presAssocID="{4919BCF2-5B16-46E0-9E16-726B04D129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B3B70-81F4-4CC4-A216-3AB7EC0B878A}" type="pres">
      <dgm:prSet presAssocID="{2100E443-F138-4300-94E7-CCA4709693AD}" presName="spacer" presStyleCnt="0"/>
      <dgm:spPr/>
    </dgm:pt>
    <dgm:pt modelId="{F039E20B-9DA1-4133-B38C-6B4EE10860EF}" type="pres">
      <dgm:prSet presAssocID="{C25B9FAA-05BA-4D5F-971D-9408D58323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497F3-171A-4EEE-B303-A20D7B311955}" type="presOf" srcId="{68F46883-3F0D-470E-B510-D417299881D1}" destId="{EC257C8D-4A59-4540-91A8-B1B69A4826F1}" srcOrd="0" destOrd="0" presId="urn:microsoft.com/office/officeart/2005/8/layout/vList2"/>
    <dgm:cxn modelId="{96BE35B7-90E4-44FF-8F41-036194BF2894}" type="presOf" srcId="{4919BCF2-5B16-46E0-9E16-726B04D129B9}" destId="{5F115820-824B-41EE-A0B9-BB3A82E910DB}" srcOrd="0" destOrd="0" presId="urn:microsoft.com/office/officeart/2005/8/layout/vList2"/>
    <dgm:cxn modelId="{B6F446E3-2DE7-4BE0-ACA8-BD639016DC0C}" type="presOf" srcId="{C25B9FAA-05BA-4D5F-971D-9408D58323C7}" destId="{F039E20B-9DA1-4133-B38C-6B4EE10860EF}" srcOrd="0" destOrd="0" presId="urn:microsoft.com/office/officeart/2005/8/layout/vList2"/>
    <dgm:cxn modelId="{C5E62D6F-8D66-4835-B604-0C53A9315963}" srcId="{68F46883-3F0D-470E-B510-D417299881D1}" destId="{C25B9FAA-05BA-4D5F-971D-9408D58323C7}" srcOrd="1" destOrd="0" parTransId="{5C1A8FBA-D96B-44DA-8F5D-9EB2EC46EAB2}" sibTransId="{0BAE8C4A-99DB-45E2-B946-7B7A1369D538}"/>
    <dgm:cxn modelId="{8BCBE8A2-F909-4A44-838C-B4EFAA15B947}" srcId="{68F46883-3F0D-470E-B510-D417299881D1}" destId="{4919BCF2-5B16-46E0-9E16-726B04D129B9}" srcOrd="0" destOrd="0" parTransId="{D057DEFE-5DE7-4731-A626-4872E042A7F6}" sibTransId="{2100E443-F138-4300-94E7-CCA4709693AD}"/>
    <dgm:cxn modelId="{3589EBAD-A635-4330-83AB-4435987A8446}" type="presParOf" srcId="{EC257C8D-4A59-4540-91A8-B1B69A4826F1}" destId="{5F115820-824B-41EE-A0B9-BB3A82E910DB}" srcOrd="0" destOrd="0" presId="urn:microsoft.com/office/officeart/2005/8/layout/vList2"/>
    <dgm:cxn modelId="{14F0028B-C3A6-4B59-99B6-1EBEC4E83C60}" type="presParOf" srcId="{EC257C8D-4A59-4540-91A8-B1B69A4826F1}" destId="{57EB3B70-81F4-4CC4-A216-3AB7EC0B878A}" srcOrd="1" destOrd="0" presId="urn:microsoft.com/office/officeart/2005/8/layout/vList2"/>
    <dgm:cxn modelId="{717B5EBA-19F3-4139-9D6D-BE16EAE0FF1E}" type="presParOf" srcId="{EC257C8D-4A59-4540-91A8-B1B69A4826F1}" destId="{F039E20B-9DA1-4133-B38C-6B4EE10860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85E45F-E95A-490C-9A17-6CF5FF67BBD4}" type="doc">
      <dgm:prSet loTypeId="urn:microsoft.com/office/officeart/2005/8/layout/vList2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9A525C-3796-4BEC-9B4B-FF3366107361}">
      <dgm:prSet/>
      <dgm:spPr/>
      <dgm:t>
        <a:bodyPr/>
        <a:lstStyle/>
        <a:p>
          <a:pPr rtl="0"/>
          <a:r>
            <a:rPr lang="en-US" dirty="0" smtClean="0"/>
            <a:t>A small percentage of clients, despite assertive case management and repeated efforts at stabilization in the community, are failing to recover. </a:t>
          </a:r>
          <a:endParaRPr lang="en-US" dirty="0"/>
        </a:p>
      </dgm:t>
    </dgm:pt>
    <dgm:pt modelId="{95D133AE-9B5C-451A-9D83-5B042EDF024D}" type="parTrans" cxnId="{EF2C6284-1BBD-452A-8B90-CB5D86FCC18F}">
      <dgm:prSet/>
      <dgm:spPr/>
      <dgm:t>
        <a:bodyPr/>
        <a:lstStyle/>
        <a:p>
          <a:endParaRPr lang="en-US"/>
        </a:p>
      </dgm:t>
    </dgm:pt>
    <dgm:pt modelId="{7DD2D22C-6173-4B01-BB41-52A5CC850EBB}" type="sibTrans" cxnId="{EF2C6284-1BBD-452A-8B90-CB5D86FCC18F}">
      <dgm:prSet/>
      <dgm:spPr/>
      <dgm:t>
        <a:bodyPr/>
        <a:lstStyle/>
        <a:p>
          <a:endParaRPr lang="en-US"/>
        </a:p>
      </dgm:t>
    </dgm:pt>
    <dgm:pt modelId="{CD39BFB9-13DE-46E4-8A8F-FE5AB284940B}">
      <dgm:prSet/>
      <dgm:spPr/>
      <dgm:t>
        <a:bodyPr/>
        <a:lstStyle/>
        <a:p>
          <a:pPr rtl="0"/>
          <a:r>
            <a:rPr lang="en-US" dirty="0" smtClean="0"/>
            <a:t>Present with transitory cognitive impairments and lengthy histories of self-neglect and assaults, necessitating higher levels of care in multiple systems.  In lieu of  routine community care, they repeatedly use urgent / emergent services.</a:t>
          </a:r>
          <a:endParaRPr lang="en-US" dirty="0"/>
        </a:p>
      </dgm:t>
    </dgm:pt>
    <dgm:pt modelId="{A2209D05-7446-4675-BC13-EEC596F62B8D}" type="parTrans" cxnId="{F84813FE-F3BA-45B2-AEAC-F5190AF98EB1}">
      <dgm:prSet/>
      <dgm:spPr/>
      <dgm:t>
        <a:bodyPr/>
        <a:lstStyle/>
        <a:p>
          <a:endParaRPr lang="en-US"/>
        </a:p>
      </dgm:t>
    </dgm:pt>
    <dgm:pt modelId="{3061D8EF-25C7-4DAD-A1A9-4B5F0A928398}" type="sibTrans" cxnId="{F84813FE-F3BA-45B2-AEAC-F5190AF98EB1}">
      <dgm:prSet/>
      <dgm:spPr/>
      <dgm:t>
        <a:bodyPr/>
        <a:lstStyle/>
        <a:p>
          <a:endParaRPr lang="en-US"/>
        </a:p>
      </dgm:t>
    </dgm:pt>
    <dgm:pt modelId="{3662016C-0669-44C3-8814-F7C964433CD5}">
      <dgm:prSet/>
      <dgm:spPr/>
      <dgm:t>
        <a:bodyPr/>
        <a:lstStyle/>
        <a:p>
          <a:pPr rtl="0"/>
          <a:r>
            <a:rPr lang="en-US" dirty="0" smtClean="0"/>
            <a:t>Their confluence of co-morbid disorders results in extremely high rates of premature mortality &amp;high costs to the system. </a:t>
          </a:r>
          <a:endParaRPr lang="en-US" dirty="0"/>
        </a:p>
      </dgm:t>
    </dgm:pt>
    <dgm:pt modelId="{66100562-B25D-43E1-BA8D-68FFEF4678BD}" type="parTrans" cxnId="{8B6046D1-ECE5-4118-B2B4-6EB273EA4552}">
      <dgm:prSet/>
      <dgm:spPr/>
      <dgm:t>
        <a:bodyPr/>
        <a:lstStyle/>
        <a:p>
          <a:endParaRPr lang="en-US"/>
        </a:p>
      </dgm:t>
    </dgm:pt>
    <dgm:pt modelId="{C1FF1EF5-811E-47D9-917A-99B2EB882C0F}" type="sibTrans" cxnId="{8B6046D1-ECE5-4118-B2B4-6EB273EA4552}">
      <dgm:prSet/>
      <dgm:spPr/>
      <dgm:t>
        <a:bodyPr/>
        <a:lstStyle/>
        <a:p>
          <a:endParaRPr lang="en-US"/>
        </a:p>
      </dgm:t>
    </dgm:pt>
    <dgm:pt modelId="{96AD0B95-08B2-45E4-B49C-11BDDB0530BB}" type="pres">
      <dgm:prSet presAssocID="{A785E45F-E95A-490C-9A17-6CF5FF67B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85CC0-EE3D-4649-B6A1-54578B12A842}" type="pres">
      <dgm:prSet presAssocID="{5D9A525C-3796-4BEC-9B4B-FF3366107361}" presName="parentText" presStyleLbl="node1" presStyleIdx="0" presStyleCnt="3" custScaleY="58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E54E9-813C-48FB-8802-A48AC514A5C1}" type="pres">
      <dgm:prSet presAssocID="{7DD2D22C-6173-4B01-BB41-52A5CC850EBB}" presName="spacer" presStyleCnt="0"/>
      <dgm:spPr/>
    </dgm:pt>
    <dgm:pt modelId="{BCC58FF6-FB8C-41AF-95A8-3D16AE15E86C}" type="pres">
      <dgm:prSet presAssocID="{CD39BFB9-13DE-46E4-8A8F-FE5AB28494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C6FE5-1302-4897-A737-AE00DA58468C}" type="pres">
      <dgm:prSet presAssocID="{3061D8EF-25C7-4DAD-A1A9-4B5F0A928398}" presName="spacer" presStyleCnt="0"/>
      <dgm:spPr/>
    </dgm:pt>
    <dgm:pt modelId="{FF102F6F-2BED-4A66-8C8F-C68303C0A91A}" type="pres">
      <dgm:prSet presAssocID="{3662016C-0669-44C3-8814-F7C964433CD5}" presName="parentText" presStyleLbl="node1" presStyleIdx="2" presStyleCnt="3" custScaleY="52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32C705-1F05-44AA-BB7B-9063CB2EB336}" type="presOf" srcId="{5D9A525C-3796-4BEC-9B4B-FF3366107361}" destId="{C2B85CC0-EE3D-4649-B6A1-54578B12A842}" srcOrd="0" destOrd="0" presId="urn:microsoft.com/office/officeart/2005/8/layout/vList2"/>
    <dgm:cxn modelId="{EF2C6284-1BBD-452A-8B90-CB5D86FCC18F}" srcId="{A785E45F-E95A-490C-9A17-6CF5FF67BBD4}" destId="{5D9A525C-3796-4BEC-9B4B-FF3366107361}" srcOrd="0" destOrd="0" parTransId="{95D133AE-9B5C-451A-9D83-5B042EDF024D}" sibTransId="{7DD2D22C-6173-4B01-BB41-52A5CC850EBB}"/>
    <dgm:cxn modelId="{81BA72E1-3CD6-4D4F-9939-848EE88BED1D}" type="presOf" srcId="{3662016C-0669-44C3-8814-F7C964433CD5}" destId="{FF102F6F-2BED-4A66-8C8F-C68303C0A91A}" srcOrd="0" destOrd="0" presId="urn:microsoft.com/office/officeart/2005/8/layout/vList2"/>
    <dgm:cxn modelId="{F84813FE-F3BA-45B2-AEAC-F5190AF98EB1}" srcId="{A785E45F-E95A-490C-9A17-6CF5FF67BBD4}" destId="{CD39BFB9-13DE-46E4-8A8F-FE5AB284940B}" srcOrd="1" destOrd="0" parTransId="{A2209D05-7446-4675-BC13-EEC596F62B8D}" sibTransId="{3061D8EF-25C7-4DAD-A1A9-4B5F0A928398}"/>
    <dgm:cxn modelId="{FC301042-F55B-4C0A-BE7D-DBC857650E31}" type="presOf" srcId="{A785E45F-E95A-490C-9A17-6CF5FF67BBD4}" destId="{96AD0B95-08B2-45E4-B49C-11BDDB0530BB}" srcOrd="0" destOrd="0" presId="urn:microsoft.com/office/officeart/2005/8/layout/vList2"/>
    <dgm:cxn modelId="{8B6046D1-ECE5-4118-B2B4-6EB273EA4552}" srcId="{A785E45F-E95A-490C-9A17-6CF5FF67BBD4}" destId="{3662016C-0669-44C3-8814-F7C964433CD5}" srcOrd="2" destOrd="0" parTransId="{66100562-B25D-43E1-BA8D-68FFEF4678BD}" sibTransId="{C1FF1EF5-811E-47D9-917A-99B2EB882C0F}"/>
    <dgm:cxn modelId="{CD03B627-A565-4026-8E77-22AC69FA0818}" type="presOf" srcId="{CD39BFB9-13DE-46E4-8A8F-FE5AB284940B}" destId="{BCC58FF6-FB8C-41AF-95A8-3D16AE15E86C}" srcOrd="0" destOrd="0" presId="urn:microsoft.com/office/officeart/2005/8/layout/vList2"/>
    <dgm:cxn modelId="{3D58DDF1-FECB-4D7F-82A8-E5F8FDCC1BFC}" type="presParOf" srcId="{96AD0B95-08B2-45E4-B49C-11BDDB0530BB}" destId="{C2B85CC0-EE3D-4649-B6A1-54578B12A842}" srcOrd="0" destOrd="0" presId="urn:microsoft.com/office/officeart/2005/8/layout/vList2"/>
    <dgm:cxn modelId="{AFEE52AA-37E9-4391-BD10-A1CB6CB4D363}" type="presParOf" srcId="{96AD0B95-08B2-45E4-B49C-11BDDB0530BB}" destId="{B89E54E9-813C-48FB-8802-A48AC514A5C1}" srcOrd="1" destOrd="0" presId="urn:microsoft.com/office/officeart/2005/8/layout/vList2"/>
    <dgm:cxn modelId="{00103278-C75C-4E78-B604-D45C5351E59C}" type="presParOf" srcId="{96AD0B95-08B2-45E4-B49C-11BDDB0530BB}" destId="{BCC58FF6-FB8C-41AF-95A8-3D16AE15E86C}" srcOrd="2" destOrd="0" presId="urn:microsoft.com/office/officeart/2005/8/layout/vList2"/>
    <dgm:cxn modelId="{C905BFA5-C9A3-43B9-AB76-B31E267A61F6}" type="presParOf" srcId="{96AD0B95-08B2-45E4-B49C-11BDDB0530BB}" destId="{575C6FE5-1302-4897-A737-AE00DA58468C}" srcOrd="3" destOrd="0" presId="urn:microsoft.com/office/officeart/2005/8/layout/vList2"/>
    <dgm:cxn modelId="{CA4646F9-088E-42C3-B7EB-290A3133A3D1}" type="presParOf" srcId="{96AD0B95-08B2-45E4-B49C-11BDDB0530BB}" destId="{FF102F6F-2BED-4A66-8C8F-C68303C0A9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BF222-3168-407B-9329-3275F43A05BD}">
      <dsp:nvSpPr>
        <dsp:cNvPr id="0" name=""/>
        <dsp:cNvSpPr/>
      </dsp:nvSpPr>
      <dsp:spPr>
        <a:xfrm>
          <a:off x="0" y="341549"/>
          <a:ext cx="8229600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Overwhelming need in </a:t>
          </a:r>
          <a:r>
            <a:rPr lang="en-US" sz="2500" kern="1200" dirty="0" smtClean="0"/>
            <a:t>Managed Care to </a:t>
          </a:r>
          <a:r>
            <a:rPr lang="en-US" sz="2500" kern="1200" dirty="0" smtClean="0"/>
            <a:t>identify, understand, and find high-risk individuals</a:t>
          </a:r>
          <a:endParaRPr lang="en-US" sz="2500" kern="1200" dirty="0"/>
        </a:p>
      </dsp:txBody>
      <dsp:txXfrm>
        <a:off x="48547" y="390096"/>
        <a:ext cx="8132506" cy="897406"/>
      </dsp:txXfrm>
    </dsp:sp>
    <dsp:sp modelId="{8272B8C1-F0A9-4BDE-87CA-50C67892AB33}">
      <dsp:nvSpPr>
        <dsp:cNvPr id="0" name=""/>
        <dsp:cNvSpPr/>
      </dsp:nvSpPr>
      <dsp:spPr>
        <a:xfrm>
          <a:off x="0" y="1408049"/>
          <a:ext cx="8229600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Silo systems are linear.  People come in, get served one at a time, get diagnosed, data stored</a:t>
          </a:r>
          <a:endParaRPr lang="en-US" sz="2500" kern="1200" dirty="0"/>
        </a:p>
      </dsp:txBody>
      <dsp:txXfrm>
        <a:off x="48547" y="1456596"/>
        <a:ext cx="8132506" cy="897406"/>
      </dsp:txXfrm>
    </dsp:sp>
    <dsp:sp modelId="{DF26626D-270B-4D5E-9E56-A2AEF1517B7C}">
      <dsp:nvSpPr>
        <dsp:cNvPr id="0" name=""/>
        <dsp:cNvSpPr/>
      </dsp:nvSpPr>
      <dsp:spPr>
        <a:xfrm>
          <a:off x="0" y="2474550"/>
          <a:ext cx="8229600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Need to coordinate and track high-risk individuals, measure their system usage and  system’s effectiveness, have markers</a:t>
          </a:r>
          <a:endParaRPr lang="en-US" sz="2500" kern="1200" dirty="0"/>
        </a:p>
      </dsp:txBody>
      <dsp:txXfrm>
        <a:off x="48547" y="2523097"/>
        <a:ext cx="8132506" cy="897406"/>
      </dsp:txXfrm>
    </dsp:sp>
    <dsp:sp modelId="{22B6DC5C-6555-4C19-B723-75F291867EC2}">
      <dsp:nvSpPr>
        <dsp:cNvPr id="0" name=""/>
        <dsp:cNvSpPr/>
      </dsp:nvSpPr>
      <dsp:spPr>
        <a:xfrm>
          <a:off x="0" y="3541050"/>
          <a:ext cx="8229600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Providers unaware of others working with </a:t>
          </a:r>
          <a:r>
            <a:rPr lang="en-US" sz="2500" kern="1200" dirty="0" smtClean="0"/>
            <a:t>patients and  duplicate</a:t>
          </a:r>
          <a:r>
            <a:rPr lang="en-US" sz="2500" kern="1200" dirty="0" smtClean="0"/>
            <a:t>, miss, confuse care</a:t>
          </a:r>
          <a:endParaRPr lang="en-US" sz="2500" kern="1200" dirty="0"/>
        </a:p>
      </dsp:txBody>
      <dsp:txXfrm>
        <a:off x="48547" y="3589597"/>
        <a:ext cx="8132506" cy="897406"/>
      </dsp:txXfrm>
    </dsp:sp>
    <dsp:sp modelId="{A9D3CD42-211A-4B95-ABDE-E2FA007C4884}">
      <dsp:nvSpPr>
        <dsp:cNvPr id="0" name=""/>
        <dsp:cNvSpPr/>
      </dsp:nvSpPr>
      <dsp:spPr>
        <a:xfrm>
          <a:off x="0" y="4607550"/>
          <a:ext cx="8229600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Money spent on homeless system of care is reported, but unduplicated homeless individuals unknown</a:t>
          </a:r>
          <a:endParaRPr lang="en-US" sz="2500" kern="1200" dirty="0"/>
        </a:p>
      </dsp:txBody>
      <dsp:txXfrm>
        <a:off x="48547" y="4656097"/>
        <a:ext cx="813250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BF222-3168-407B-9329-3275F43A05BD}">
      <dsp:nvSpPr>
        <dsp:cNvPr id="0" name=""/>
        <dsp:cNvSpPr/>
      </dsp:nvSpPr>
      <dsp:spPr>
        <a:xfrm>
          <a:off x="0" y="450050"/>
          <a:ext cx="8229600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segregated by specialty silos, funding silos, vendor silos</a:t>
          </a:r>
          <a:endParaRPr lang="en-US" sz="2400" kern="1200" dirty="0"/>
        </a:p>
      </dsp:txBody>
      <dsp:txXfrm>
        <a:off x="46541" y="496591"/>
        <a:ext cx="8136518" cy="860321"/>
      </dsp:txXfrm>
    </dsp:sp>
    <dsp:sp modelId="{66D87174-D8F5-47B2-A964-7BFC983CBEDC}">
      <dsp:nvSpPr>
        <dsp:cNvPr id="0" name=""/>
        <dsp:cNvSpPr/>
      </dsp:nvSpPr>
      <dsp:spPr>
        <a:xfrm>
          <a:off x="0" y="1472574"/>
          <a:ext cx="8229600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priorities are to implement large systems to maximize revenue, serve as clinical chart, &amp; meet meaningful use criteria</a:t>
          </a:r>
          <a:endParaRPr lang="en-US" sz="2400" kern="1200" dirty="0"/>
        </a:p>
      </dsp:txBody>
      <dsp:txXfrm>
        <a:off x="46541" y="1519115"/>
        <a:ext cx="8136518" cy="860321"/>
      </dsp:txXfrm>
    </dsp:sp>
    <dsp:sp modelId="{3252A8E7-E8E0-43BB-9E18-CAE3E221A13D}">
      <dsp:nvSpPr>
        <dsp:cNvPr id="0" name=""/>
        <dsp:cNvSpPr/>
      </dsp:nvSpPr>
      <dsp:spPr>
        <a:xfrm>
          <a:off x="0" y="2495098"/>
          <a:ext cx="8229600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Getting  systems to talk to each other is expensive </a:t>
          </a:r>
          <a:endParaRPr lang="en-US" sz="2400" kern="1200" dirty="0"/>
        </a:p>
      </dsp:txBody>
      <dsp:txXfrm>
        <a:off x="46541" y="2541639"/>
        <a:ext cx="8136518" cy="860321"/>
      </dsp:txXfrm>
    </dsp:sp>
    <dsp:sp modelId="{8B09BE9E-A79E-4DF6-9138-F844027F0F9E}">
      <dsp:nvSpPr>
        <dsp:cNvPr id="0" name=""/>
        <dsp:cNvSpPr/>
      </dsp:nvSpPr>
      <dsp:spPr>
        <a:xfrm>
          <a:off x="0" y="3517621"/>
          <a:ext cx="8229600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Manual integration of datasets for analyses is very time-consuming and one-shot…not sustainable</a:t>
          </a:r>
          <a:endParaRPr lang="en-US" sz="2400" kern="1200" dirty="0"/>
        </a:p>
      </dsp:txBody>
      <dsp:txXfrm>
        <a:off x="46541" y="3564162"/>
        <a:ext cx="8136518" cy="860321"/>
      </dsp:txXfrm>
    </dsp:sp>
    <dsp:sp modelId="{9BB316C0-A1CA-4730-84A0-BBEEE2DE7568}">
      <dsp:nvSpPr>
        <dsp:cNvPr id="0" name=""/>
        <dsp:cNvSpPr/>
      </dsp:nvSpPr>
      <dsp:spPr>
        <a:xfrm>
          <a:off x="0" y="4540145"/>
          <a:ext cx="8229600" cy="953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Jumping on and off of multiple systems requires too much time, too complicated in the provider setting</a:t>
          </a:r>
          <a:endParaRPr lang="en-US" sz="2400" kern="1200" dirty="0"/>
        </a:p>
      </dsp:txBody>
      <dsp:txXfrm>
        <a:off x="46541" y="4586686"/>
        <a:ext cx="8136518" cy="86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BF222-3168-407B-9329-3275F43A05BD}">
      <dsp:nvSpPr>
        <dsp:cNvPr id="0" name=""/>
        <dsp:cNvSpPr/>
      </dsp:nvSpPr>
      <dsp:spPr>
        <a:xfrm>
          <a:off x="0" y="475205"/>
          <a:ext cx="8229600" cy="8459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Integrate datasets and create composite picture of each unique patient.</a:t>
          </a:r>
          <a:endParaRPr lang="en-US" sz="2400" kern="1200" dirty="0"/>
        </a:p>
      </dsp:txBody>
      <dsp:txXfrm>
        <a:off x="41298" y="516503"/>
        <a:ext cx="8147004" cy="763392"/>
      </dsp:txXfrm>
    </dsp:sp>
    <dsp:sp modelId="{0928F7AF-5C64-40D7-9A3E-CB8100C3C937}">
      <dsp:nvSpPr>
        <dsp:cNvPr id="0" name=""/>
        <dsp:cNvSpPr/>
      </dsp:nvSpPr>
      <dsp:spPr>
        <a:xfrm>
          <a:off x="0" y="1505514"/>
          <a:ext cx="8229600" cy="1198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transactional datasets that collect bio-psycho-social information about high-risk patients</a:t>
          </a:r>
          <a:endParaRPr lang="en-US" sz="2400" kern="1200" dirty="0"/>
        </a:p>
      </dsp:txBody>
      <dsp:txXfrm>
        <a:off x="58485" y="1563999"/>
        <a:ext cx="8112630" cy="1081110"/>
      </dsp:txXfrm>
    </dsp:sp>
    <dsp:sp modelId="{6FF218C9-82DC-47DB-8455-38AE85FCE282}">
      <dsp:nvSpPr>
        <dsp:cNvPr id="0" name=""/>
        <dsp:cNvSpPr/>
      </dsp:nvSpPr>
      <dsp:spPr>
        <a:xfrm>
          <a:off x="0" y="2887914"/>
          <a:ext cx="8229600" cy="1198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 design team (Clinical, Epidemiology, IT, and Management) to determine what data are relevant.  </a:t>
          </a:r>
        </a:p>
      </dsp:txBody>
      <dsp:txXfrm>
        <a:off x="58485" y="2946399"/>
        <a:ext cx="8112630" cy="1081110"/>
      </dsp:txXfrm>
    </dsp:sp>
    <dsp:sp modelId="{A01FEB5C-98C1-4628-AD0B-0871750D0638}">
      <dsp:nvSpPr>
        <dsp:cNvPr id="0" name=""/>
        <dsp:cNvSpPr/>
      </dsp:nvSpPr>
      <dsp:spPr>
        <a:xfrm>
          <a:off x="0" y="4270314"/>
          <a:ext cx="8229600" cy="1198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Set-up transfer of data to warehouse server; once there, program system to match and merges</a:t>
          </a:r>
        </a:p>
      </dsp:txBody>
      <dsp:txXfrm>
        <a:off x="58485" y="4328799"/>
        <a:ext cx="8112630" cy="1081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BF222-3168-407B-9329-3275F43A05BD}">
      <dsp:nvSpPr>
        <dsp:cNvPr id="0" name=""/>
        <dsp:cNvSpPr/>
      </dsp:nvSpPr>
      <dsp:spPr>
        <a:xfrm>
          <a:off x="0" y="724181"/>
          <a:ext cx="8229600" cy="11761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Aim is </a:t>
          </a:r>
          <a:r>
            <a:rPr lang="en-US" sz="3200" u="sng" kern="1200" dirty="0" smtClean="0"/>
            <a:t>not</a:t>
          </a:r>
          <a:r>
            <a:rPr lang="en-US" sz="3200" kern="1200" dirty="0" smtClean="0"/>
            <a:t> to replace source databases, to bill, or serve as an EMR</a:t>
          </a:r>
          <a:endParaRPr lang="en-US" sz="3200" kern="1200" dirty="0"/>
        </a:p>
      </dsp:txBody>
      <dsp:txXfrm>
        <a:off x="57414" y="781595"/>
        <a:ext cx="8114772" cy="1061303"/>
      </dsp:txXfrm>
    </dsp:sp>
    <dsp:sp modelId="{2FE5A227-371C-44AD-8263-D0386D1E2656}">
      <dsp:nvSpPr>
        <dsp:cNvPr id="0" name=""/>
        <dsp:cNvSpPr/>
      </dsp:nvSpPr>
      <dsp:spPr>
        <a:xfrm>
          <a:off x="0" y="2084632"/>
          <a:ext cx="8229600" cy="31347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Goal is to tell the patient’s story, identify the Care Coordinating Team, facilitate timely communication, and offer “actionable” information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53028" y="2237660"/>
        <a:ext cx="7923544" cy="2828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3ED5F-CA76-4BB4-B800-26E18A99A015}">
      <dsp:nvSpPr>
        <dsp:cNvPr id="0" name=""/>
        <dsp:cNvSpPr/>
      </dsp:nvSpPr>
      <dsp:spPr>
        <a:xfrm>
          <a:off x="0" y="803849"/>
          <a:ext cx="7848600" cy="3802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Begun in 2005, CCMS has grown to include                      bio-psycho-social histories of over </a:t>
          </a:r>
          <a:r>
            <a:rPr lang="en-US" sz="4400" kern="1200" dirty="0" smtClean="0"/>
            <a:t>600,000 </a:t>
          </a:r>
          <a:r>
            <a:rPr lang="en-US" sz="4400" kern="1200" dirty="0" smtClean="0"/>
            <a:t>adult               high-risk / high-cost patients. </a:t>
          </a:r>
          <a:endParaRPr lang="en-US" sz="4400" kern="1200" dirty="0"/>
        </a:p>
      </dsp:txBody>
      <dsp:txXfrm>
        <a:off x="185623" y="989472"/>
        <a:ext cx="7477354" cy="3431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15820-824B-41EE-A0B9-BB3A82E910DB}">
      <dsp:nvSpPr>
        <dsp:cNvPr id="0" name=""/>
        <dsp:cNvSpPr/>
      </dsp:nvSpPr>
      <dsp:spPr>
        <a:xfrm>
          <a:off x="0" y="68467"/>
          <a:ext cx="8229600" cy="2405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EMS High Users are defined as anyone transported four or more times in any one month.  Two-thirds appear acutely, one-third are chronic.</a:t>
          </a:r>
          <a:endParaRPr lang="en-US" sz="2800" kern="1200" dirty="0"/>
        </a:p>
      </dsp:txBody>
      <dsp:txXfrm>
        <a:off x="117442" y="185909"/>
        <a:ext cx="7994716" cy="2170928"/>
      </dsp:txXfrm>
    </dsp:sp>
    <dsp:sp modelId="{F039E20B-9DA1-4133-B38C-6B4EE10860EF}">
      <dsp:nvSpPr>
        <dsp:cNvPr id="0" name=""/>
        <dsp:cNvSpPr/>
      </dsp:nvSpPr>
      <dsp:spPr>
        <a:xfrm>
          <a:off x="0" y="2554919"/>
          <a:ext cx="8229600" cy="2405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Misuse of crisis services results in fragmented care for high-risk patients and cost overruns for an already over-taxed system; as well as delayed response times for others in need of ambulance and emergency department services.</a:t>
          </a:r>
          <a:endParaRPr lang="en-US" sz="2800" kern="1200" dirty="0"/>
        </a:p>
      </dsp:txBody>
      <dsp:txXfrm>
        <a:off x="117442" y="2672361"/>
        <a:ext cx="7994716" cy="2170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5CC0-EE3D-4649-B6A1-54578B12A842}">
      <dsp:nvSpPr>
        <dsp:cNvPr id="0" name=""/>
        <dsp:cNvSpPr/>
      </dsp:nvSpPr>
      <dsp:spPr>
        <a:xfrm>
          <a:off x="0" y="6591"/>
          <a:ext cx="8153400" cy="1409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 small percentage of clients, despite assertive case management and repeated efforts at stabilization in the community, are failing to recover. </a:t>
          </a:r>
          <a:endParaRPr lang="en-US" sz="2500" kern="1200" dirty="0"/>
        </a:p>
      </dsp:txBody>
      <dsp:txXfrm>
        <a:off x="68793" y="75384"/>
        <a:ext cx="8015814" cy="1271642"/>
      </dsp:txXfrm>
    </dsp:sp>
    <dsp:sp modelId="{BCC58FF6-FB8C-41AF-95A8-3D16AE15E86C}">
      <dsp:nvSpPr>
        <dsp:cNvPr id="0" name=""/>
        <dsp:cNvSpPr/>
      </dsp:nvSpPr>
      <dsp:spPr>
        <a:xfrm>
          <a:off x="0" y="1496459"/>
          <a:ext cx="8153400" cy="24058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Present with transitory cognitive impairments and lengthy histories of self-neglect and assaults, necessitating higher levels of care in multiple systems.  In lieu of  routine community care, they repeatedly use urgent / emergent services.</a:t>
          </a:r>
          <a:endParaRPr lang="en-US" sz="2500" kern="1200" dirty="0"/>
        </a:p>
      </dsp:txBody>
      <dsp:txXfrm>
        <a:off x="117442" y="1613901"/>
        <a:ext cx="7918516" cy="2170928"/>
      </dsp:txXfrm>
    </dsp:sp>
    <dsp:sp modelId="{FF102F6F-2BED-4A66-8C8F-C68303C0A91A}">
      <dsp:nvSpPr>
        <dsp:cNvPr id="0" name=""/>
        <dsp:cNvSpPr/>
      </dsp:nvSpPr>
      <dsp:spPr>
        <a:xfrm>
          <a:off x="0" y="3982912"/>
          <a:ext cx="8153400" cy="1268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Their confluence of co-morbid disorders results in extremely high rates of premature mortality &amp;high costs to the system. </a:t>
          </a:r>
          <a:endParaRPr lang="en-US" sz="2500" kern="1200" dirty="0"/>
        </a:p>
      </dsp:txBody>
      <dsp:txXfrm>
        <a:off x="61913" y="4044825"/>
        <a:ext cx="8029574" cy="114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E3955E-5B8D-4D2A-9E61-7213225613A8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056BD-5203-4DA5-9AD3-CC0E31ABF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87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E4074-A416-4F96-9561-1C3EC0D6E1FF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AA9E44-E947-44F4-B4B4-7C4D1CD49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33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6BB0-8C32-464D-AD35-AECA5EE90AF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SFDPH - MXMartinez 415-554-2877 - 041511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314BFF0-02CF-48F2-B5D5-2861D9E2DE4F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AA9E44-E947-44F4-B4B4-7C4D1CD499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CB2E-33C8-4FEF-9EC9-41F9E39F1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B529-A617-4723-BAAD-44AC6F67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7FBC-9B2D-44B4-BC67-BE958C4BF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6CA7B-A106-4163-9DBD-2A288A26A5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542C-9B83-4E69-B501-7817D30F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40C3-54DD-48ED-A588-2E7A9D4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125E-1FB4-431A-BFED-033546952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BCE3-1FA6-436D-8957-9717913D8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A303-DF1D-480C-9D7A-BDC56F02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E43D-11ED-44E0-ABF9-1915F2152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A8B8-CE04-48E4-B740-0D3A97EA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version 11/13/13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6CA7B-A106-4163-9DBD-2A288A26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x.martinez@sfdph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riaX\Local Settings\Temporary Internet Files\Content.IE5\F571HBW5\MP9004052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6629400" cy="47352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48768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Sharing information on our shared clients:             Is the juice worth the squeeze?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04800"/>
            <a:ext cx="53340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SF Department of Public Health Coordinated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Care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Management System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Maria X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Martinez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828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295400"/>
          <a:ext cx="7696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2171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Physical Health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Mental Health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Substance 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Living Situation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Finances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Legal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Safety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Skills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Meaning-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Role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77" name="Content Placeholder 3" descr="MCj03474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9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7" descr="MCj018758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955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00"/>
            <a:ext cx="1123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9" descr="MCj042476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133600"/>
            <a:ext cx="9350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10" descr="MCj042478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133600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11" descr="MCBS00330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343400"/>
            <a:ext cx="9953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12" descr="MCj029917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495800"/>
            <a:ext cx="869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13" descr="MCj041371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4495800"/>
            <a:ext cx="10080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14" descr="MCBD05543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332288"/>
            <a:ext cx="9906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15" descr="MCj0197661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4411663"/>
            <a:ext cx="10001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800" y="304800"/>
            <a:ext cx="84582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CCMS by Domains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DFEE5-0F86-414F-87E1-0A2D28444CA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19F36-80CC-4F6B-88B6-99743006708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Home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50494"/>
            <a:ext cx="8763001" cy="485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C96E4-F2DE-46E8-8038-966875E4ACB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Community Care Plan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2288"/>
            <a:ext cx="8763000" cy="612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C96E4-F2DE-46E8-8038-966875E4ACB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Death </a:t>
            </a:r>
            <a:r>
              <a:rPr lang="en-US" dirty="0" smtClean="0">
                <a:latin typeface="Calibri" pitchFamily="34" charset="0"/>
              </a:rPr>
              <a:t>Registry </a:t>
            </a:r>
            <a:r>
              <a:rPr lang="en-US" dirty="0">
                <a:latin typeface="Calibri" pitchFamily="34" charset="0"/>
              </a:rPr>
              <a:t>(State of California)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92310-1C2F-4ACB-9ED0-F02FBDD4DA1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Health Service Summary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99563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EFD82-5B1F-467D-8FB3-6EC18001BEC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Health Services Detail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106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Populations 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risk factors and acuity based upon all health and human service systems</a:t>
            </a:r>
          </a:p>
          <a:p>
            <a:r>
              <a:rPr lang="en-US" dirty="0" smtClean="0"/>
              <a:t>Profile utilization of urgent/emergent services</a:t>
            </a:r>
          </a:p>
          <a:p>
            <a:r>
              <a:rPr lang="en-US" dirty="0" smtClean="0"/>
              <a:t>Determine span of time with homeless history</a:t>
            </a:r>
          </a:p>
          <a:p>
            <a:r>
              <a:rPr lang="en-US" dirty="0" smtClean="0"/>
              <a:t>Compare programs, clinics, panels, populations</a:t>
            </a:r>
          </a:p>
          <a:p>
            <a:r>
              <a:rPr lang="en-US" dirty="0" smtClean="0"/>
              <a:t>Determine overlapping/shared populations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2D7479E-4A14-4A26-82EB-48FBF67976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maria.x.martinez@sfdph.org, 415-554-2877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EMS High Users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34399" cy="568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839200" cy="56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Situation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35585"/>
              </p:ext>
            </p:extLst>
          </p:nvPr>
        </p:nvGraphicFramePr>
        <p:xfrm>
          <a:off x="457200" y="762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72569" cy="66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A303-DF1D-480C-9D7A-BDC56F02DD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365125"/>
            <a:ext cx="8682037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chemeClr val="tx2"/>
                </a:solidFill>
              </a:rPr>
              <a:t>High Users of Multiple Systems (HUMS)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F12655F-5A01-4222-8C0F-7E6B4022AF6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A9112-DC98-4C8C-A159-1B155EF8924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Urgent/Emergent Care in SFDPH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371600"/>
            <a:ext cx="4038600" cy="518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u="sng" dirty="0">
                <a:latin typeface="+mn-lt"/>
                <a:cs typeface="+mn-cs"/>
              </a:rPr>
              <a:t>Medical System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EMS transports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ED medical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Inpatient – 24hr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Medical Respite (hospital offset)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Urgent care clinics at </a:t>
            </a:r>
            <a:r>
              <a:rPr lang="en-US" sz="3200" dirty="0" err="1">
                <a:latin typeface="+mn-lt"/>
                <a:cs typeface="+mn-cs"/>
              </a:rPr>
              <a:t>TWHC</a:t>
            </a:r>
            <a:r>
              <a:rPr lang="en-US" sz="3200" dirty="0">
                <a:latin typeface="+mn-lt"/>
                <a:cs typeface="+mn-cs"/>
              </a:rPr>
              <a:t>, hospital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>
                <a:latin typeface="+mn-lt"/>
                <a:cs typeface="+mn-cs"/>
              </a:rPr>
              <a:t>*Programs in 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+mn-cs"/>
              </a:rPr>
              <a:t>red</a:t>
            </a:r>
            <a:r>
              <a:rPr lang="en-US" sz="1700" dirty="0">
                <a:latin typeface="+mn-lt"/>
                <a:cs typeface="+mn-cs"/>
              </a:rPr>
              <a:t> are the only ones studied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>
                <a:latin typeface="+mn-lt"/>
                <a:cs typeface="+mn-cs"/>
              </a:rPr>
              <a:t>in other communities.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1371600"/>
            <a:ext cx="4038600" cy="5181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u="sng">
                <a:latin typeface="+mn-lt"/>
                <a:cs typeface="+mn-cs"/>
              </a:rPr>
              <a:t>Psychiatric Sytem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solidFill>
                  <a:srgbClr val="FF0000"/>
                </a:solidFill>
                <a:latin typeface="+mn-lt"/>
                <a:cs typeface="+mn-cs"/>
              </a:rPr>
              <a:t>PES</a:t>
            </a:r>
            <a:r>
              <a:rPr lang="en-US" sz="3200">
                <a:latin typeface="+mn-lt"/>
                <a:cs typeface="+mn-cs"/>
              </a:rPr>
              <a:t>, Dore St (PES offset)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solidFill>
                  <a:srgbClr val="FF0000"/>
                </a:solidFill>
                <a:latin typeface="+mn-lt"/>
                <a:cs typeface="+mn-cs"/>
              </a:rPr>
              <a:t>Psych Inpatient – 24hr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  <a:cs typeface="+mn-cs"/>
              </a:rPr>
              <a:t>Acute Diversion Units (hospital offset) – 24hr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  <a:cs typeface="+mn-cs"/>
              </a:rPr>
              <a:t>Crisis clinics at Westside, Mobile Crisis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u="sng">
                <a:latin typeface="+mn-lt"/>
                <a:cs typeface="+mn-cs"/>
              </a:rPr>
              <a:t>Substance Abuse System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  <a:cs typeface="+mn-cs"/>
              </a:rPr>
              <a:t>Sobering Center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  <a:cs typeface="+mn-cs"/>
              </a:rPr>
              <a:t>Res Medical Detox – 24hr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  <a:cs typeface="+mn-cs"/>
              </a:rPr>
              <a:t>Res Social Detox – 24hr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A303-DF1D-480C-9D7A-BDC56F02DD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25" y="757754"/>
            <a:ext cx="6864750" cy="534249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837909"/>
            <a:ext cx="5562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Generate shared vision and leadership …this is going to take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Iron-out privacy and security issues for sharing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Assure you have IT bandwidth.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Engage the provider community…what do they need at the moment of truth to improve the patient experience?  What do they need to manage their panels or caseloads better?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Engage the epidemiology community…what data do they need to evaluate outcomes?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D</a:t>
            </a:r>
            <a:r>
              <a:rPr lang="en-US" sz="2200" dirty="0" smtClean="0"/>
              <a:t>evelop protocols for how providers are expected to use integrated data.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2769" name="Picture 1" descr="C:\Documents and Settings\MariaX\Local Settings\Temporary Internet Files\Content.IE5\M5W9WYL1\MP9003877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2669781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8968" y="18975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Keys</a:t>
            </a:r>
            <a:endParaRPr lang="en-US" sz="44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Documents and Settings\MariaX\Local Settings\Temporary Internet Files\Content.IE5\XU9O540W\MP9003140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711"/>
            <a:ext cx="4729521" cy="68637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38200"/>
            <a:ext cx="4419600" cy="5715000"/>
          </a:xfrm>
        </p:spPr>
        <p:txBody>
          <a:bodyPr/>
          <a:lstStyle/>
          <a:p>
            <a:r>
              <a:rPr lang="en-US" dirty="0" smtClean="0"/>
              <a:t>Thoughts?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53400" cy="54102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San Francisco Department of Public Health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Maria X Martinez</a:t>
            </a:r>
            <a:br>
              <a:rPr lang="en-US" sz="2700" dirty="0" smtClean="0"/>
            </a:br>
            <a:r>
              <a:rPr lang="en-US" sz="2700" dirty="0" smtClean="0"/>
              <a:t>Office of the Director of Health</a:t>
            </a:r>
            <a:br>
              <a:rPr lang="en-US" sz="2700" dirty="0" smtClean="0"/>
            </a:br>
            <a:r>
              <a:rPr lang="en-US" sz="2700" dirty="0" smtClean="0"/>
              <a:t>415-554-2877</a:t>
            </a:r>
            <a:br>
              <a:rPr lang="en-US" sz="2700" dirty="0" smtClean="0"/>
            </a:br>
            <a:r>
              <a:rPr lang="en-US" sz="2700" dirty="0" smtClean="0">
                <a:hlinkClick r:id="rId2"/>
              </a:rPr>
              <a:t>maria.x.martinez@sfdph.org</a:t>
            </a:r>
            <a:r>
              <a:rPr lang="en-US" sz="2700" dirty="0" smtClean="0"/>
              <a:t>  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MIS Challenges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Approach to Solution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Maria X Martinez, SF DPH, 415-554-2877, maria.x.martinez@sfdph.org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Purpose of Data Integration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54043"/>
              </p:ext>
            </p:extLst>
          </p:nvPr>
        </p:nvGraphicFramePr>
        <p:xfrm>
          <a:off x="685800" y="990600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Coordinated Case Management System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D74E3-E9BD-44B0-B601-473E5C8E89D4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08217-2497-4B19-AD85-7DF47A9DAD78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622"/>
            <a:ext cx="9144000" cy="64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838200"/>
            <a:ext cx="37338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How data from CCMS are being used to understand and improve clinical care and systems of care.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AE68F6-4ADC-4824-8DEA-3CA945A41A3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1" descr="C:\Documents and Settings\MariaX\Local Settings\Temporary Internet Files\Content.IE5\TOHLJFIE\MP9004276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807"/>
            <a:ext cx="4597449" cy="689280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Maria X Martinez, SF DPH, 415-554-2877, maria.x.martinez@sfdph.org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15930</TotalTime>
  <Words>1023</Words>
  <Application>Microsoft Office PowerPoint</Application>
  <PresentationFormat>On-screen Show (4:3)</PresentationFormat>
  <Paragraphs>142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Sharing information on our shared clients:             Is the juice worth the squeeze?</vt:lpstr>
      <vt:lpstr>Situation</vt:lpstr>
      <vt:lpstr>MIS Challenges</vt:lpstr>
      <vt:lpstr>Approach to Solution</vt:lpstr>
      <vt:lpstr>Purpose of Data Integration</vt:lpstr>
      <vt:lpstr>Coordinated Case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Populations Served</vt:lpstr>
      <vt:lpstr>EMS High Users</vt:lpstr>
      <vt:lpstr>PowerPoint Presentation</vt:lpstr>
      <vt:lpstr>PowerPoint Presentation</vt:lpstr>
      <vt:lpstr>PowerPoint Presentation</vt:lpstr>
      <vt:lpstr>PowerPoint Presentation</vt:lpstr>
      <vt:lpstr>High Users of Multiple Systems (HUMS)</vt:lpstr>
      <vt:lpstr>PowerPoint Presentation</vt:lpstr>
      <vt:lpstr>PowerPoint Presentation</vt:lpstr>
      <vt:lpstr>PowerPoint Presentation</vt:lpstr>
      <vt:lpstr>Thoughts? Questions?</vt:lpstr>
      <vt:lpstr>San Francisco Department of Public Health  Maria X Martinez Office of the Director of Health 415-554-2877 maria.x.martinez@sfdph.org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MARIA X MARTINEZ</cp:lastModifiedBy>
  <cp:revision>1431</cp:revision>
  <cp:lastPrinted>2014-11-17T19:03:02Z</cp:lastPrinted>
  <dcterms:created xsi:type="dcterms:W3CDTF">2013-04-26T20:50:11Z</dcterms:created>
  <dcterms:modified xsi:type="dcterms:W3CDTF">2014-11-17T19:09:19Z</dcterms:modified>
</cp:coreProperties>
</file>