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0" autoAdjust="0"/>
  </p:normalViewPr>
  <p:slideViewPr>
    <p:cSldViewPr snapToGrid="0">
      <p:cViewPr>
        <p:scale>
          <a:sx n="72" d="100"/>
          <a:sy n="72" d="100"/>
        </p:scale>
        <p:origin x="-115" y="-11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2727C6-DFE9-4742-836E-6E7E23A7290C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8D4B0E-ED00-443D-B5CF-6893210ECA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3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0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overview of primary responsibilities</a:t>
            </a:r>
          </a:p>
          <a:p>
            <a:endParaRPr lang="en-US" dirty="0"/>
          </a:p>
          <a:p>
            <a:r>
              <a:rPr lang="en-US" dirty="0" smtClean="0"/>
              <a:t>Pesticide Use Enforcement – Responsible for all field-level PUE</a:t>
            </a:r>
          </a:p>
          <a:p>
            <a:endParaRPr lang="en-US" dirty="0"/>
          </a:p>
          <a:p>
            <a:r>
              <a:rPr lang="en-US" dirty="0" smtClean="0"/>
              <a:t>Pest Prevention – Protect Ag. and Natural Resources by preventing introduction of invasive species</a:t>
            </a:r>
          </a:p>
          <a:p>
            <a:endParaRPr lang="en-US" dirty="0"/>
          </a:p>
          <a:p>
            <a:r>
              <a:rPr lang="en-US" dirty="0" smtClean="0"/>
              <a:t>Agricultural Regulation – Equity in the marketplace – consumer confidence – Consumer Protection</a:t>
            </a:r>
          </a:p>
          <a:p>
            <a:endParaRPr lang="en-US" dirty="0"/>
          </a:p>
          <a:p>
            <a:r>
              <a:rPr lang="en-US" dirty="0" smtClean="0"/>
              <a:t>Weights and Measures – Devices, Price Verification, Weighmaster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info at CACASA.org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0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my research I have seen many different approaches to this question</a:t>
            </a:r>
          </a:p>
          <a:p>
            <a:endParaRPr lang="en-US" dirty="0" smtClean="0"/>
          </a:p>
          <a:p>
            <a:r>
              <a:rPr lang="en-US" dirty="0" smtClean="0"/>
              <a:t>Differences based on philosophy – Land use vs. Crop Production vs.</a:t>
            </a:r>
            <a:r>
              <a:rPr lang="en-US" baseline="0" dirty="0" smtClean="0"/>
              <a:t> LEO issue?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Multiple county agencies/departments</a:t>
            </a:r>
            <a:r>
              <a:rPr lang="en-US" baseline="0" dirty="0" smtClean="0"/>
              <a:t> </a:t>
            </a:r>
            <a:r>
              <a:rPr lang="en-US" u="sng" baseline="0" dirty="0" smtClean="0"/>
              <a:t>will</a:t>
            </a:r>
            <a:r>
              <a:rPr lang="en-US" baseline="0" dirty="0" smtClean="0"/>
              <a:t> be involved no matter what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3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industry is nearly 100% unregulated</a:t>
            </a:r>
          </a:p>
          <a:p>
            <a:endParaRPr lang="en-US" dirty="0" smtClean="0"/>
          </a:p>
          <a:p>
            <a:r>
              <a:rPr lang="en-US" dirty="0" smtClean="0"/>
              <a:t>Adept at avoiding government regulation</a:t>
            </a:r>
          </a:p>
          <a:p>
            <a:endParaRPr lang="en-US" dirty="0" smtClean="0"/>
          </a:p>
          <a:p>
            <a:r>
              <a:rPr lang="en-US" dirty="0" smtClean="0"/>
              <a:t>Resistant to perceived “overregulation”</a:t>
            </a:r>
          </a:p>
          <a:p>
            <a:endParaRPr lang="en-US" dirty="0" smtClean="0"/>
          </a:p>
          <a:p>
            <a:r>
              <a:rPr lang="en-US" dirty="0" err="1" smtClean="0"/>
              <a:t>Govt</a:t>
            </a:r>
            <a:r>
              <a:rPr lang="en-US" baseline="0" dirty="0" smtClean="0"/>
              <a:t> Must c</a:t>
            </a:r>
            <a:r>
              <a:rPr lang="en-US" dirty="0" smtClean="0"/>
              <a:t>onsider</a:t>
            </a:r>
            <a:r>
              <a:rPr lang="en-US" baseline="0" dirty="0" smtClean="0"/>
              <a:t> real costs and time required for businesses to comply with all local and state regulations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State and local taxes on top of regulatory costs – Does business remain viable?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a phased-in approach too risky?  Would it sync with state license requirements?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43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current operations exist on small rural parcels or in residential zoning</a:t>
            </a:r>
          </a:p>
          <a:p>
            <a:endParaRPr lang="en-US" dirty="0" smtClean="0"/>
          </a:p>
          <a:p>
            <a:r>
              <a:rPr lang="en-US" dirty="0" smtClean="0"/>
              <a:t>Many</a:t>
            </a:r>
            <a:r>
              <a:rPr lang="en-US" baseline="0" dirty="0" smtClean="0"/>
              <a:t> complaints based on activities that are incompatible uses with zone district in which they are conducted – volatile manufacturing as a home occupation anyone?!?</a:t>
            </a:r>
          </a:p>
          <a:p>
            <a:endParaRPr lang="en-US" baseline="0" dirty="0" smtClean="0"/>
          </a:p>
          <a:p>
            <a:r>
              <a:rPr lang="en-US" baseline="0" dirty="0" smtClean="0"/>
              <a:t>Odor, visibility, traffic, noise impacts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Accommodating existing industry vs. (re)creating the industry you want to have in the long term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Phased approach – Allow compliance over some set amount of time?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49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Cultivation is most visible, has most neighbor</a:t>
            </a:r>
            <a:r>
              <a:rPr lang="en-US" baseline="0" dirty="0" smtClean="0"/>
              <a:t> complaints – But just one part of regulated industry!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Cultivator is traditionally also the retailer – State law generally changes this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Complex state law found primarily in H&amp;S, B&amp;P, as well as FAC, Fish &amp; Game, Clean Water Act, Public Resources Code,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Significant staff time required to come up to speed on law and soon regulations – COCO, lead agency, BOS, support agencies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Risk of reinventing the wheel or implementing ordinance in conflict with state law.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54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2015 – MMRSA, AB21, MCRSA, AUMA</a:t>
            </a:r>
            <a:r>
              <a:rPr lang="en-US" baseline="0" dirty="0" smtClean="0"/>
              <a:t> – Prop 64</a:t>
            </a:r>
            <a:r>
              <a:rPr lang="en-US" baseline="0" smtClean="0"/>
              <a:t>, TBL - </a:t>
            </a:r>
            <a:r>
              <a:rPr lang="en-US" smtClean="0">
                <a:effectLst/>
              </a:rPr>
              <a:t>Medicinal </a:t>
            </a:r>
            <a:r>
              <a:rPr lang="en-US" dirty="0" smtClean="0">
                <a:effectLst/>
              </a:rPr>
              <a:t>and Adult-Use Cannabis Regulation and Safety Act (MAUCRSA)  - Will it slow down</a:t>
            </a:r>
            <a:r>
              <a:rPr lang="en-US" baseline="0" dirty="0" smtClean="0">
                <a:effectLst/>
              </a:rPr>
              <a:t> at some point and stabilize?</a:t>
            </a:r>
          </a:p>
          <a:p>
            <a:endParaRPr lang="en-US" baseline="0" dirty="0" smtClean="0">
              <a:effectLst/>
            </a:endParaRPr>
          </a:p>
          <a:p>
            <a:r>
              <a:rPr lang="en-US" baseline="0" dirty="0" smtClean="0">
                <a:effectLst/>
              </a:rPr>
              <a:t>Black Market – Failure to address will jeopardize one of the key provisions of the already-weakened Cole Memo – Is there a will at the local level to address this issue in a proactive fashion?</a:t>
            </a:r>
          </a:p>
          <a:p>
            <a:endParaRPr lang="en-US" baseline="0" dirty="0" smtClean="0">
              <a:effectLst/>
            </a:endParaRPr>
          </a:p>
          <a:p>
            <a:r>
              <a:rPr lang="en-US" baseline="0" dirty="0" smtClean="0">
                <a:effectLst/>
              </a:rPr>
              <a:t>The unicorn of the cost neutral program – Everyone has heard of one, but no one has actually seen one recently.  State funding currently on an IOU basis – are counties willing to float this program until revenue materializes?  </a:t>
            </a:r>
          </a:p>
          <a:p>
            <a:endParaRPr lang="en-US" baseline="0" dirty="0" smtClean="0">
              <a:effectLst/>
            </a:endParaRPr>
          </a:p>
          <a:p>
            <a:r>
              <a:rPr lang="en-US" baseline="0" dirty="0" smtClean="0">
                <a:effectLst/>
              </a:rPr>
              <a:t>Permissive city policies vs conservative county policies – how does this affect county-wide responsibilities?  Example of dispensary scale testing – County Sealer responsibility in ALL cities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D4B0E-ED00-443D-B5CF-6893210ECA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4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74E-1138-4AE5-949E-90C318AC6A53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5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3F6D-01DA-4821-AEDD-28C6C0ED1E6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0606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3F6D-01DA-4821-AEDD-28C6C0ED1E6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945605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3F6D-01DA-4821-AEDD-28C6C0ED1E6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0239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3F6D-01DA-4821-AEDD-28C6C0ED1E6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70931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3F6D-01DA-4821-AEDD-28C6C0ED1E6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20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A09-7F4B-482E-BD12-B7566610DAFF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37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1C8-FC28-4016-93C2-94AD7C994787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2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1770-E2BA-4883-B260-3ED3DCEC31D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3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8D71-DB4D-4978-8162-10D775083649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9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85F-E7BD-4D8C-9C40-E8A879E68464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8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250D-AF74-4B67-A161-702F3265FC54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0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0C49-2878-4B8E-9A87-3D5AE72DF43B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CE-4074-4750-8339-095D555E3005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E0F-B75B-412C-9E29-BAE0DA44A796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2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50F-BD9E-43E0-B8AB-A8885C1ED4C4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2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3F6D-01DA-4821-AEDD-28C6C0ED1E6C}" type="datetime1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2A1A45-1DA4-449D-A510-D24538E3F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5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Cannabis – </a:t>
            </a:r>
            <a:br>
              <a:rPr lang="en-US" dirty="0" smtClean="0"/>
            </a:br>
            <a:r>
              <a:rPr lang="en-US" dirty="0" smtClean="0"/>
              <a:t>County Regulatory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Commissioner/Sealer of Weights and Measures - Chair, California Agricultural Commissioner and Sealers Association Cannabis Work Group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Agricultural Commissioner/Sealer of Weights and Measures?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Pesticide Regulation</a:t>
            </a:r>
          </a:p>
          <a:p>
            <a:r>
              <a:rPr lang="en-US" sz="2400" dirty="0" smtClean="0"/>
              <a:t>Pest Prevention</a:t>
            </a:r>
          </a:p>
          <a:p>
            <a:r>
              <a:rPr lang="en-US" sz="2400" dirty="0" smtClean="0"/>
              <a:t>Agricultural Regulation</a:t>
            </a:r>
          </a:p>
          <a:p>
            <a:r>
              <a:rPr lang="en-US" sz="2400" dirty="0" smtClean="0"/>
              <a:t>Weights and Measures</a:t>
            </a:r>
          </a:p>
          <a:p>
            <a:r>
              <a:rPr lang="en-US" sz="2400" dirty="0" smtClean="0"/>
              <a:t>CACASA.org 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" y="4464180"/>
            <a:ext cx="1118870" cy="11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be Lead Agency/Department?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Agricultural Commissioner</a:t>
            </a:r>
          </a:p>
          <a:p>
            <a:r>
              <a:rPr lang="en-US" sz="2800" dirty="0" smtClean="0"/>
              <a:t>Planning </a:t>
            </a:r>
          </a:p>
          <a:p>
            <a:r>
              <a:rPr lang="en-US" sz="2800" dirty="0" smtClean="0"/>
              <a:t>Sheriff</a:t>
            </a:r>
          </a:p>
          <a:p>
            <a:r>
              <a:rPr lang="en-US" sz="2800" dirty="0" smtClean="0"/>
              <a:t>Public Health or Environmental Health</a:t>
            </a:r>
          </a:p>
          <a:p>
            <a:r>
              <a:rPr lang="en-US" sz="2800" dirty="0" smtClean="0"/>
              <a:t>Code Enforcement</a:t>
            </a:r>
          </a:p>
          <a:p>
            <a:r>
              <a:rPr lang="en-US" sz="2800" dirty="0" smtClean="0"/>
              <a:t>Dedicated Cannabis Agency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to 100 MPH! – How to Implement Regulations for an Unregulated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Existing cannabis businesses are generally unaccustomed to, and unprepared for operating in a heavily-regulated environment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Phased-in, conditional permitting vs. all at once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CEQA, pesticide regulation, water quality, water supply, Track and Trace, land use permits, air quality standards, CUPA, Fire permits, building permits, etc.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Ordinance Development – Does the tail wag the dog?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Standards that accommodate an existing industry – small parcels and residential zoning</a:t>
            </a:r>
          </a:p>
          <a:p>
            <a:pPr marL="3657600" lvl="8" indent="0">
              <a:buNone/>
            </a:pPr>
            <a:r>
              <a:rPr lang="en-US" sz="2400" dirty="0" smtClean="0"/>
              <a:t>Vs.</a:t>
            </a:r>
            <a:endParaRPr lang="en-US" sz="2400" dirty="0"/>
          </a:p>
          <a:p>
            <a:r>
              <a:rPr lang="en-US" sz="2400" dirty="0" smtClean="0"/>
              <a:t>Standards based on sound policy decisions – require the industry to conform to a set of standards developed through a county process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Ordinance Development Pitfalls – Reinventing the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Too much focus on cultivation  - lack of understanding of the complete “seed to sale” system created by state law</a:t>
            </a:r>
          </a:p>
          <a:p>
            <a:r>
              <a:rPr lang="en-US" sz="2400" dirty="0" smtClean="0"/>
              <a:t>Lack of knowledge of current state laws and regulations – significant investment in staff time required to stay current and conversant </a:t>
            </a:r>
          </a:p>
          <a:p>
            <a:r>
              <a:rPr lang="en-US" sz="2400" dirty="0" smtClean="0"/>
              <a:t>Development of ordinance language without sufficient knowledge of state laws and regulations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600"/>
          </a:xfrm>
        </p:spPr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Moving </a:t>
            </a:r>
            <a:r>
              <a:rPr lang="en-US" sz="2800" dirty="0"/>
              <a:t>T</a:t>
            </a:r>
            <a:r>
              <a:rPr lang="en-US" sz="2800" dirty="0" smtClean="0"/>
              <a:t>arget – constant changes to state law</a:t>
            </a:r>
            <a:endParaRPr lang="en-US" sz="2800" dirty="0"/>
          </a:p>
          <a:p>
            <a:r>
              <a:rPr lang="en-US" sz="2800" dirty="0" smtClean="0"/>
              <a:t>The Black Market – estimates of 80% of cannabis grown in California is currently sold out of state </a:t>
            </a:r>
          </a:p>
          <a:p>
            <a:r>
              <a:rPr lang="en-US" sz="2800" dirty="0" smtClean="0"/>
              <a:t>Funding – is it possible to build a cost neutral regulatory program that is effective and affordable for the cannabis industry?  </a:t>
            </a:r>
          </a:p>
          <a:p>
            <a:r>
              <a:rPr lang="en-US" sz="2800" dirty="0" smtClean="0"/>
              <a:t>City vs. county </a:t>
            </a:r>
            <a:r>
              <a:rPr lang="en-US" sz="2800" dirty="0"/>
              <a:t>r</a:t>
            </a:r>
            <a:r>
              <a:rPr lang="en-US" sz="2800" dirty="0" smtClean="0"/>
              <a:t>esponsibilities and Board policy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Josh Huntsinger, Placer County Agricultural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836</Words>
  <Application>Microsoft Office PowerPoint</Application>
  <PresentationFormat>Custom</PresentationFormat>
  <Paragraphs>101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Cannabis –  County Regulatory Challenges</vt:lpstr>
      <vt:lpstr>Who is the Agricultural Commissioner/Sealer of Weights and Measures?</vt:lpstr>
      <vt:lpstr>Who Should be Lead Agency/Department?</vt:lpstr>
      <vt:lpstr>Zero to 100 MPH! – How to Implement Regulations for an Unregulated Industry?</vt:lpstr>
      <vt:lpstr>Ordinance Development – Does the tail wag the dog?</vt:lpstr>
      <vt:lpstr>Ordinance Development Pitfalls – Reinventing the Wheel</vt:lpstr>
      <vt:lpstr>Future Challenges</vt:lpstr>
    </vt:vector>
  </TitlesOfParts>
  <Company>Placer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 –  Challenges to County Regulation</dc:title>
  <dc:creator>Joshua Huntsinger</dc:creator>
  <cp:lastModifiedBy>Gregg Fishman</cp:lastModifiedBy>
  <cp:revision>26</cp:revision>
  <cp:lastPrinted>2017-07-10T19:29:02Z</cp:lastPrinted>
  <dcterms:created xsi:type="dcterms:W3CDTF">2017-07-05T22:16:47Z</dcterms:created>
  <dcterms:modified xsi:type="dcterms:W3CDTF">2017-07-31T18:21:24Z</dcterms:modified>
</cp:coreProperties>
</file>