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3444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58" y="-48"/>
      </p:cViewPr>
      <p:guideLst>
        <p:guide orient="horz" pos="2160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3038475" cy="465138"/>
          </a:xfrm>
          <a:prstGeom prst="rect">
            <a:avLst/>
          </a:prstGeom>
        </p:spPr>
        <p:txBody>
          <a:bodyPr vert="horz" lIns="106659" tIns="53328" rIns="106659" bIns="53328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2"/>
            <a:ext cx="3038475" cy="465138"/>
          </a:xfrm>
          <a:prstGeom prst="rect">
            <a:avLst/>
          </a:prstGeom>
        </p:spPr>
        <p:txBody>
          <a:bodyPr vert="horz" lIns="106659" tIns="53328" rIns="106659" bIns="53328" rtlCol="0"/>
          <a:lstStyle>
            <a:lvl1pPr algn="r">
              <a:defRPr sz="1400"/>
            </a:lvl1pPr>
          </a:lstStyle>
          <a:p>
            <a:fld id="{68A6983B-0FD5-4738-99EB-06FEABDDF204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95325"/>
            <a:ext cx="62738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659" tIns="53328" rIns="106659" bIns="53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7"/>
            <a:ext cx="5607050" cy="4183062"/>
          </a:xfrm>
          <a:prstGeom prst="rect">
            <a:avLst/>
          </a:prstGeom>
        </p:spPr>
        <p:txBody>
          <a:bodyPr vert="horz" lIns="106659" tIns="53328" rIns="106659" bIns="5332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677"/>
            <a:ext cx="3038475" cy="465138"/>
          </a:xfrm>
          <a:prstGeom prst="rect">
            <a:avLst/>
          </a:prstGeom>
        </p:spPr>
        <p:txBody>
          <a:bodyPr vert="horz" lIns="106659" tIns="53328" rIns="106659" bIns="53328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7"/>
            <a:ext cx="3038475" cy="465138"/>
          </a:xfrm>
          <a:prstGeom prst="rect">
            <a:avLst/>
          </a:prstGeom>
        </p:spPr>
        <p:txBody>
          <a:bodyPr vert="horz" lIns="106659" tIns="53328" rIns="106659" bIns="53328" rtlCol="0" anchor="b"/>
          <a:lstStyle>
            <a:lvl1pPr algn="r">
              <a:defRPr sz="1400"/>
            </a:lvl1pPr>
          </a:lstStyle>
          <a:p>
            <a:fld id="{9455C4E4-C995-41F5-B08D-7E04CFF6D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28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26"/>
            <a:ext cx="104927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1CC1-50F9-41B6-B7CF-D12ECEA4AF24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0FF-8B82-4C17-A00A-E73D044A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92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1CC1-50F9-41B6-B7CF-D12ECEA4AF24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0FF-8B82-4C17-A00A-E73D044A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8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4639"/>
            <a:ext cx="27774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39"/>
            <a:ext cx="81267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1CC1-50F9-41B6-B7CF-D12ECEA4AF24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0FF-8B82-4C17-A00A-E73D044A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6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1CC1-50F9-41B6-B7CF-D12ECEA4AF24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0FF-8B82-4C17-A00A-E73D044A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8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01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1CC1-50F9-41B6-B7CF-D12ECEA4AF24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0FF-8B82-4C17-A00A-E73D044A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6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00201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00201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1CC1-50F9-41B6-B7CF-D12ECEA4AF24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0FF-8B82-4C17-A00A-E73D044A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4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35113"/>
            <a:ext cx="54542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2174875"/>
            <a:ext cx="54542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5" y="1535113"/>
            <a:ext cx="54563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5" y="2174875"/>
            <a:ext cx="54563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1CC1-50F9-41B6-B7CF-D12ECEA4AF24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0FF-8B82-4C17-A00A-E73D044A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7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1CC1-50F9-41B6-B7CF-D12ECEA4AF24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0FF-8B82-4C17-A00A-E73D044A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5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839200" y="6337542"/>
            <a:ext cx="2880360" cy="365125"/>
          </a:xfrm>
        </p:spPr>
        <p:txBody>
          <a:bodyPr/>
          <a:lstStyle>
            <a:lvl1pPr algn="r">
              <a:defRPr/>
            </a:lvl1pPr>
          </a:lstStyle>
          <a:p>
            <a:fld id="{11041CC1-50F9-41B6-B7CF-D12ECEA4AF24}" type="datetimeFigureOut">
              <a:rPr lang="en-US" smtClean="0"/>
              <a:pPr/>
              <a:t>7/31/2017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600" y="6337542"/>
            <a:ext cx="3909060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35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17" y="273051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1435101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1CC1-50F9-41B6-B7CF-D12ECEA4AF24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0FF-8B82-4C17-A00A-E73D044A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6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9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9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9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1CC1-50F9-41B6-B7CF-D12ECEA4AF24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50FF-8B82-4C17-A00A-E73D044A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4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1"/>
            <a:ext cx="11109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51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41CC1-50F9-41B6-B7CF-D12ECEA4AF24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51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51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D50FF-8B82-4C17-A00A-E73D044A9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4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stCxn id="15" idx="3"/>
          </p:cNvCxnSpPr>
          <p:nvPr/>
        </p:nvCxnSpPr>
        <p:spPr>
          <a:xfrm flipH="1" flipV="1">
            <a:off x="8878160" y="724942"/>
            <a:ext cx="31016" cy="3123158"/>
          </a:xfrm>
          <a:prstGeom prst="line">
            <a:avLst/>
          </a:prstGeom>
          <a:ln w="63500">
            <a:solidFill>
              <a:schemeClr val="bg1">
                <a:lumMod val="75000"/>
              </a:schemeClr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9906000" y="1682511"/>
            <a:ext cx="22860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Still likely mostly cash outside of tax collections</a:t>
            </a:r>
            <a:endParaRPr lang="en-US" sz="1400" dirty="0"/>
          </a:p>
        </p:txBody>
      </p:sp>
      <p:sp>
        <p:nvSpPr>
          <p:cNvPr id="22" name="Rounded Rectangle 21"/>
          <p:cNvSpPr/>
          <p:nvPr/>
        </p:nvSpPr>
        <p:spPr>
          <a:xfrm>
            <a:off x="9906000" y="772803"/>
            <a:ext cx="22860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 hoc work-arounds</a:t>
            </a:r>
            <a:endParaRPr lang="en-US" sz="1400" dirty="0"/>
          </a:p>
        </p:txBody>
      </p:sp>
      <p:sp>
        <p:nvSpPr>
          <p:cNvPr id="23" name="Rounded Rectangle 22"/>
          <p:cNvSpPr/>
          <p:nvPr/>
        </p:nvSpPr>
        <p:spPr>
          <a:xfrm>
            <a:off x="9906000" y="2590800"/>
            <a:ext cx="22860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Some banks, considerably more costly, few regional or national  banks</a:t>
            </a:r>
            <a:endParaRPr lang="en-US" sz="1400" dirty="0"/>
          </a:p>
        </p:txBody>
      </p:sp>
      <p:sp>
        <p:nvSpPr>
          <p:cNvPr id="24" name="Rounded Rectangle 23"/>
          <p:cNvSpPr/>
          <p:nvPr/>
        </p:nvSpPr>
        <p:spPr>
          <a:xfrm>
            <a:off x="9871953" y="3505200"/>
            <a:ext cx="22860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Greater number of banks, perhaps less costly</a:t>
            </a:r>
            <a:endParaRPr lang="en-US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9871953" y="4445042"/>
            <a:ext cx="22860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Potentially very broad, but unlikely to be universal</a:t>
            </a:r>
            <a:endParaRPr lang="en-US" sz="1400" dirty="0"/>
          </a:p>
        </p:txBody>
      </p:sp>
      <p:sp>
        <p:nvSpPr>
          <p:cNvPr id="17" name="Chevron 16"/>
          <p:cNvSpPr/>
          <p:nvPr/>
        </p:nvSpPr>
        <p:spPr>
          <a:xfrm>
            <a:off x="4565776" y="4445042"/>
            <a:ext cx="5058459" cy="685800"/>
          </a:xfrm>
          <a:prstGeom prst="chevro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700" b="1" cap="small" dirty="0" smtClean="0">
                <a:solidFill>
                  <a:schemeClr val="bg1"/>
                </a:solidFill>
              </a:rPr>
              <a:t>Removed from Schedule 1</a:t>
            </a:r>
          </a:p>
          <a:p>
            <a:pPr algn="ctr"/>
            <a:r>
              <a:rPr lang="en-US" sz="1700" b="1" cap="small" dirty="0" smtClean="0">
                <a:solidFill>
                  <a:schemeClr val="bg1"/>
                </a:solidFill>
              </a:rPr>
              <a:t>(still scrutinized, like pawn shops or card rooms)</a:t>
            </a:r>
            <a:endParaRPr lang="en-US" sz="1700" b="1" cap="small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0732" y="145584"/>
            <a:ext cx="2062489" cy="553998"/>
          </a:xfrm>
          <a:prstGeom prst="rect">
            <a:avLst/>
          </a:prstGeom>
          <a:noFill/>
        </p:spPr>
        <p:txBody>
          <a:bodyPr wrap="none" tIns="91440" bIns="91440" rtlCol="0" anchor="ctr" anchorCtr="0">
            <a:spAutoFit/>
          </a:bodyPr>
          <a:lstStyle/>
          <a:p>
            <a:pPr algn="ctr"/>
            <a:r>
              <a:rPr lang="en-US" sz="2400" b="1" u="sng" cap="small" dirty="0" smtClean="0"/>
              <a:t>Characteristics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14495" y="145584"/>
            <a:ext cx="1076705" cy="553998"/>
          </a:xfrm>
          <a:prstGeom prst="rect">
            <a:avLst/>
          </a:prstGeom>
          <a:noFill/>
        </p:spPr>
        <p:txBody>
          <a:bodyPr wrap="none" tIns="91440" bIns="91440" rtlCol="0" anchor="ctr" anchorCtr="0">
            <a:spAutoFit/>
          </a:bodyPr>
          <a:lstStyle/>
          <a:p>
            <a:pPr algn="ctr"/>
            <a:r>
              <a:rPr lang="en-US" sz="2400" b="1" u="sng" cap="small" dirty="0" smtClean="0"/>
              <a:t>Results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65876" y="5792274"/>
            <a:ext cx="6581217" cy="718883"/>
          </a:xfrm>
          <a:prstGeom prst="round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cap="small" dirty="0" smtClean="0"/>
              <a:t>Visualizing the End Game for Cannabis Banking</a:t>
            </a:r>
            <a:endParaRPr lang="en-US" sz="2400" b="1" cap="small" dirty="0"/>
          </a:p>
        </p:txBody>
      </p:sp>
      <p:sp>
        <p:nvSpPr>
          <p:cNvPr id="28" name="TextBox 27"/>
          <p:cNvSpPr txBox="1"/>
          <p:nvPr/>
        </p:nvSpPr>
        <p:spPr>
          <a:xfrm>
            <a:off x="1143000" y="145584"/>
            <a:ext cx="1791645" cy="553998"/>
          </a:xfrm>
          <a:prstGeom prst="rect">
            <a:avLst/>
          </a:prstGeom>
          <a:noFill/>
        </p:spPr>
        <p:txBody>
          <a:bodyPr wrap="none" tIns="91440" bIns="91440" rtlCol="0" anchor="ctr" anchorCtr="0">
            <a:spAutoFit/>
          </a:bodyPr>
          <a:lstStyle/>
          <a:p>
            <a:pPr algn="ctr"/>
            <a:r>
              <a:rPr lang="en-US" sz="2400" b="1" u="sng" cap="small" dirty="0" smtClean="0"/>
              <a:t>Environment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084342" y="273985"/>
            <a:ext cx="1586834" cy="1247251"/>
            <a:chOff x="6966906" y="5097957"/>
            <a:chExt cx="1668074" cy="149576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66906" y="5097957"/>
              <a:ext cx="1668074" cy="14957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" name="Rectangle 26"/>
            <p:cNvSpPr/>
            <p:nvPr/>
          </p:nvSpPr>
          <p:spPr>
            <a:xfrm rot="5400000">
              <a:off x="7373970" y="5129143"/>
              <a:ext cx="853947" cy="156938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Goal Line?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48057" y="3505200"/>
            <a:ext cx="8661119" cy="685800"/>
            <a:chOff x="248057" y="3505200"/>
            <a:chExt cx="8661119" cy="685800"/>
          </a:xfrm>
        </p:grpSpPr>
        <p:sp>
          <p:nvSpPr>
            <p:cNvPr id="15" name="Chevron 14"/>
            <p:cNvSpPr/>
            <p:nvPr/>
          </p:nvSpPr>
          <p:spPr>
            <a:xfrm>
              <a:off x="4565776" y="3505200"/>
              <a:ext cx="4343400" cy="685800"/>
            </a:xfrm>
            <a:prstGeom prst="chevron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700" b="1" cap="small" dirty="0" smtClean="0">
                  <a:solidFill>
                    <a:schemeClr val="tx1"/>
                  </a:solidFill>
                </a:rPr>
                <a:t> Broader Banking Access</a:t>
              </a:r>
            </a:p>
            <a:p>
              <a:pPr algn="ctr"/>
              <a:r>
                <a:rPr lang="en-US" sz="1700" b="1" cap="small" dirty="0" smtClean="0">
                  <a:solidFill>
                    <a:schemeClr val="tx1"/>
                  </a:solidFill>
                </a:rPr>
                <a:t>(following FinCEN/Cole guidance)</a:t>
              </a:r>
              <a:endParaRPr lang="en-US" sz="1700" b="1" cap="small" dirty="0">
                <a:solidFill>
                  <a:schemeClr val="tx1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48057" y="3619500"/>
              <a:ext cx="3657600" cy="4572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400" b="1" dirty="0" smtClean="0"/>
                <a:t>Increased access to customer and vendor data; “tying” of funds to accounting records</a:t>
              </a:r>
              <a:endParaRPr lang="en-US" sz="1400" b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062964" y="3540324"/>
              <a:ext cx="365760" cy="615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</a:rPr>
                <a:t>=</a:t>
              </a:r>
            </a:p>
          </p:txBody>
        </p:sp>
      </p:grpSp>
      <p:sp>
        <p:nvSpPr>
          <p:cNvPr id="36" name="Rectangle 35"/>
          <p:cNvSpPr>
            <a:spLocks noChangeAspect="1"/>
          </p:cNvSpPr>
          <p:nvPr/>
        </p:nvSpPr>
        <p:spPr>
          <a:xfrm>
            <a:off x="1848257" y="1327756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42" name="Rectangle 41"/>
          <p:cNvSpPr>
            <a:spLocks noChangeAspect="1"/>
          </p:cNvSpPr>
          <p:nvPr/>
        </p:nvSpPr>
        <p:spPr>
          <a:xfrm>
            <a:off x="1848257" y="2255527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44" name="Rectangle 43"/>
          <p:cNvSpPr>
            <a:spLocks noChangeAspect="1"/>
          </p:cNvSpPr>
          <p:nvPr/>
        </p:nvSpPr>
        <p:spPr>
          <a:xfrm>
            <a:off x="1848257" y="3161050"/>
            <a:ext cx="457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+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248057" y="1682511"/>
            <a:ext cx="6832319" cy="685800"/>
            <a:chOff x="248057" y="1682511"/>
            <a:chExt cx="6832319" cy="685800"/>
          </a:xfrm>
        </p:grpSpPr>
        <p:sp>
          <p:nvSpPr>
            <p:cNvPr id="13" name="Chevron 12"/>
            <p:cNvSpPr/>
            <p:nvPr/>
          </p:nvSpPr>
          <p:spPr>
            <a:xfrm>
              <a:off x="4565776" y="1682511"/>
              <a:ext cx="2514600" cy="685800"/>
            </a:xfrm>
            <a:prstGeom prst="chevron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cap="small" dirty="0" smtClean="0">
                  <a:solidFill>
                    <a:schemeClr val="tx1"/>
                  </a:solidFill>
                </a:rPr>
                <a:t>Collecting Taxes</a:t>
              </a:r>
            </a:p>
            <a:p>
              <a:pPr algn="ctr"/>
              <a:r>
                <a:rPr lang="en-US" b="1" cap="small" dirty="0" smtClean="0">
                  <a:solidFill>
                    <a:schemeClr val="tx1"/>
                  </a:solidFill>
                </a:rPr>
                <a:t>(</a:t>
              </a:r>
              <a:r>
                <a:rPr lang="en-US" b="1" i="1" cap="small" dirty="0" smtClean="0">
                  <a:solidFill>
                    <a:schemeClr val="tx1"/>
                  </a:solidFill>
                </a:rPr>
                <a:t>ad hoc </a:t>
              </a:r>
              <a:r>
                <a:rPr lang="en-US" b="1" cap="small" dirty="0" smtClean="0">
                  <a:solidFill>
                    <a:schemeClr val="tx1"/>
                  </a:solidFill>
                </a:rPr>
                <a:t>banking)</a:t>
              </a:r>
              <a:endParaRPr lang="en-US" b="1" cap="small" dirty="0">
                <a:solidFill>
                  <a:schemeClr val="tx1"/>
                </a:solidFill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48057" y="1796811"/>
              <a:ext cx="3657600" cy="4572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400" b="1" dirty="0" smtClean="0"/>
                <a:t>Closed loop payments, crypto currencies, “management companies”</a:t>
              </a:r>
              <a:endParaRPr lang="en-US" sz="1400" b="1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62964" y="1717635"/>
              <a:ext cx="365760" cy="615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</a:rPr>
                <a:t>=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48057" y="772803"/>
            <a:ext cx="5917919" cy="685800"/>
            <a:chOff x="248057" y="762300"/>
            <a:chExt cx="5917919" cy="685800"/>
          </a:xfrm>
        </p:grpSpPr>
        <p:sp>
          <p:nvSpPr>
            <p:cNvPr id="12" name="Chevron 11"/>
            <p:cNvSpPr/>
            <p:nvPr/>
          </p:nvSpPr>
          <p:spPr>
            <a:xfrm>
              <a:off x="4565776" y="762300"/>
              <a:ext cx="1600200" cy="685800"/>
            </a:xfrm>
            <a:prstGeom prst="chevron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700" b="1" cap="small" dirty="0" smtClean="0">
                  <a:solidFill>
                    <a:schemeClr val="bg1"/>
                  </a:solidFill>
                </a:rPr>
                <a:t>Current State</a:t>
              </a:r>
              <a:endParaRPr lang="en-US" sz="1700" b="1" cap="small" dirty="0">
                <a:solidFill>
                  <a:schemeClr val="bg1"/>
                </a:solidFill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248057" y="876600"/>
              <a:ext cx="3657600" cy="4572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400" b="1" dirty="0" smtClean="0"/>
                <a:t>Isolated cash handling (appointments, drop zones, armored cars, etc.)</a:t>
              </a:r>
              <a:endParaRPr lang="en-US" sz="1400" b="1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084123" y="797424"/>
              <a:ext cx="323443" cy="615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</a:rPr>
                <a:t>=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48057" y="2590800"/>
            <a:ext cx="7518119" cy="685800"/>
            <a:chOff x="248057" y="2590800"/>
            <a:chExt cx="7518119" cy="685800"/>
          </a:xfrm>
        </p:grpSpPr>
        <p:sp>
          <p:nvSpPr>
            <p:cNvPr id="14" name="Chevron 13"/>
            <p:cNvSpPr/>
            <p:nvPr/>
          </p:nvSpPr>
          <p:spPr>
            <a:xfrm>
              <a:off x="4565776" y="2590800"/>
              <a:ext cx="3200400" cy="685800"/>
            </a:xfrm>
            <a:prstGeom prst="chevron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700" b="1" cap="small" dirty="0" smtClean="0">
                  <a:solidFill>
                    <a:schemeClr val="tx1"/>
                  </a:solidFill>
                </a:rPr>
                <a:t>Limited Banking Access</a:t>
              </a:r>
            </a:p>
            <a:p>
              <a:pPr algn="ctr"/>
              <a:r>
                <a:rPr lang="en-US" sz="1700" b="1" cap="small" dirty="0" smtClean="0">
                  <a:solidFill>
                    <a:schemeClr val="tx1"/>
                  </a:solidFill>
                </a:rPr>
                <a:t>(possibly still in shadows)</a:t>
              </a:r>
              <a:endParaRPr lang="en-US" sz="1700" b="1" cap="small" dirty="0">
                <a:solidFill>
                  <a:schemeClr val="tx1"/>
                </a:solidFill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48057" y="2705100"/>
              <a:ext cx="3657600" cy="4572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r>
                <a:rPr lang="en-US" sz="1400" b="1" dirty="0" smtClean="0"/>
                <a:t>Vigorous regulatory scheme with significant agreement on framework and visibility</a:t>
              </a:r>
              <a:endParaRPr lang="en-US" sz="1400" b="1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062964" y="2625924"/>
              <a:ext cx="365760" cy="61555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</a:rPr>
                <a:t>=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99057" y="5770716"/>
            <a:ext cx="4370758" cy="787724"/>
            <a:chOff x="7543800" y="5727784"/>
            <a:chExt cx="4370758" cy="787724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04558" y="5727784"/>
              <a:ext cx="3810000" cy="762000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3800" y="5727784"/>
              <a:ext cx="776629" cy="7877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652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153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State Treasurer's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Schaefer, Tim</dc:creator>
  <cp:lastModifiedBy>Gregg Fishman</cp:lastModifiedBy>
  <cp:revision>39</cp:revision>
  <cp:lastPrinted>2017-07-10T17:21:16Z</cp:lastPrinted>
  <dcterms:created xsi:type="dcterms:W3CDTF">2017-03-08T16:39:57Z</dcterms:created>
  <dcterms:modified xsi:type="dcterms:W3CDTF">2017-07-31T18:23:48Z</dcterms:modified>
</cp:coreProperties>
</file>