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1" r:id="rId2"/>
    <p:sldId id="831" r:id="rId3"/>
    <p:sldId id="832" r:id="rId4"/>
    <p:sldId id="836" r:id="rId5"/>
    <p:sldId id="833" r:id="rId6"/>
    <p:sldId id="792" r:id="rId7"/>
    <p:sldId id="821" r:id="rId8"/>
    <p:sldId id="822" r:id="rId9"/>
    <p:sldId id="823" r:id="rId10"/>
    <p:sldId id="824" r:id="rId11"/>
    <p:sldId id="820" r:id="rId12"/>
    <p:sldId id="830" r:id="rId13"/>
    <p:sldId id="825" r:id="rId14"/>
    <p:sldId id="834" r:id="rId15"/>
    <p:sldId id="826" r:id="rId16"/>
    <p:sldId id="829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EB"/>
    <a:srgbClr val="FFFFCC"/>
    <a:srgbClr val="9E5ECE"/>
    <a:srgbClr val="996633"/>
    <a:srgbClr val="FF3399"/>
    <a:srgbClr val="CCCC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6" autoAdjust="0"/>
    <p:restoredTop sz="91348" autoAdjust="0"/>
  </p:normalViewPr>
  <p:slideViewPr>
    <p:cSldViewPr snapToGrid="0" showGuides="1">
      <p:cViewPr varScale="1">
        <p:scale>
          <a:sx n="60" d="100"/>
          <a:sy n="60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C12AD7AC-A4AC-41B6-92E2-A22FF9344CB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A9CBAAA-FACE-4763-8E3C-C74E2B8F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6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07D780E-23E4-45EA-9B90-59C6FF9C0BE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A847AE7-7698-4616-AA48-C909144D3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7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modern California, cities, and agriculture are an important part of this hydrologic cycle – they both use groundwater and recharge back into groundwater. Groundwater is intrinsically linked to surface water, with all of its ecosystem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47AE7-7698-4616-AA48-C909144D33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modern California, cities, and agriculture are an important part of this hydrologic cycle – they both use groundwater and recharge back into groundwater. Groundwater is intrinsically linked to surface water, with all of its ecosystem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47AE7-7698-4616-AA48-C909144D33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modern California, cities, and agriculture are an important part of this hydrologic cycle – they both use groundwater and recharge back into groundwater. Groundwater is intrinsically linked to surface water, with all of its ecosystem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47AE7-7698-4616-AA48-C909144D33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modern California, cities, and agriculture are an important part of this hydrologic cycle – they both use groundwater and recharge back into groundwater. Groundwater is intrinsically linked to surface water, with all of its ecosystem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47AE7-7698-4616-AA48-C909144D33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58395CB-9A4C-4A03-BC64-452B7CE33D1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FA1FFE56-15F8-491C-8F53-3652421E9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management.ucdavis.edu/cooperative-extension/" TargetMode="External"/><Relationship Id="rId2" Type="http://schemas.openxmlformats.org/officeDocument/2006/relationships/hyperlink" Target="mailto:samsandoval@ucdavis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science/la-me-atmospheric-rivers-20150119-stor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599" y="5678910"/>
            <a:ext cx="6400800" cy="106257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Samuel Sandoval, PhD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Assistant Professor 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C.E. Specialist in Water Resources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52" y="278112"/>
            <a:ext cx="1414748" cy="14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96688" y="487237"/>
            <a:ext cx="6150622" cy="783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400" dirty="0" smtClean="0"/>
              <a:t>University of California, Davis</a:t>
            </a:r>
            <a:br>
              <a:rPr lang="en-US" sz="2400" dirty="0" smtClean="0"/>
            </a:br>
            <a:r>
              <a:rPr lang="en-US" dirty="0" smtClean="0"/>
              <a:t>Department of Land, Air and Water Resources </a:t>
            </a:r>
            <a:endParaRPr lang="en-US" sz="24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94381" y="2279544"/>
            <a:ext cx="7955236" cy="253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3200" b="1" dirty="0" smtClean="0"/>
              <a:t>Long Term Impacts of the Drought</a:t>
            </a:r>
          </a:p>
          <a:p>
            <a:pPr marL="342900" lvl="0" indent="-342900" algn="ct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sz="3200" dirty="0" smtClean="0"/>
          </a:p>
          <a:p>
            <a:pPr marL="342900" lvl="0" indent="-342900" algn="ct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3200" dirty="0" smtClean="0"/>
              <a:t>California State Association of Counties</a:t>
            </a:r>
          </a:p>
          <a:p>
            <a:pPr marL="342900" lvl="0" indent="-342900" algn="ct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2000" dirty="0" smtClean="0"/>
              <a:t>Nov/2015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591" y="278112"/>
            <a:ext cx="1727700" cy="11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61924"/>
            <a:ext cx="853440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Solutions: Water Budget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981200"/>
            <a:ext cx="35814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  <a:p>
            <a:r>
              <a:rPr lang="en-US" b="1" dirty="0" smtClean="0"/>
              <a:t>Water Balance!</a:t>
            </a:r>
          </a:p>
          <a:p>
            <a:r>
              <a:rPr lang="en-US" b="1" dirty="0" smtClean="0"/>
              <a:t>ΔS  = P – R – G – ET</a:t>
            </a:r>
          </a:p>
          <a:p>
            <a:pPr marL="457200" lvl="1" indent="-228600"/>
            <a:r>
              <a:rPr lang="en-US" b="1" dirty="0" smtClean="0"/>
              <a:t>S: </a:t>
            </a:r>
            <a:r>
              <a:rPr lang="en-US" sz="2400" b="1" dirty="0" smtClean="0"/>
              <a:t>Storage</a:t>
            </a:r>
          </a:p>
          <a:p>
            <a:pPr marL="457200" lvl="1" indent="-228600"/>
            <a:r>
              <a:rPr lang="en-US" sz="2400" b="1" dirty="0" smtClean="0"/>
              <a:t>P: Precipitation</a:t>
            </a:r>
          </a:p>
          <a:p>
            <a:pPr marL="457200" lvl="1" indent="-228600"/>
            <a:r>
              <a:rPr lang="en-US" sz="2400" b="1" dirty="0" smtClean="0"/>
              <a:t>R: Runoff</a:t>
            </a:r>
          </a:p>
          <a:p>
            <a:pPr marL="457200" lvl="1" indent="-228600"/>
            <a:r>
              <a:rPr lang="en-US" sz="2400" b="1" dirty="0" smtClean="0"/>
              <a:t>G: Ground infiltration</a:t>
            </a:r>
          </a:p>
          <a:p>
            <a:pPr marL="457200" lvl="1" indent="-228600"/>
            <a:r>
              <a:rPr lang="en-US" sz="2400" b="1" dirty="0" smtClean="0"/>
              <a:t>ET: Evapotranspiration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43" y="1430214"/>
            <a:ext cx="5400726" cy="42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61924"/>
            <a:ext cx="853440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Solutions: Conjunctive Use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8262" y="1494692"/>
            <a:ext cx="3880339" cy="482990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Coordinated use of surface water and groundwater to meet crop demand</a:t>
            </a:r>
          </a:p>
          <a:p>
            <a:r>
              <a:rPr lang="en-US" b="1" i="1" dirty="0" smtClean="0"/>
              <a:t>Active</a:t>
            </a:r>
            <a:r>
              <a:rPr lang="en-US" dirty="0" smtClean="0"/>
              <a:t>: artificial recharge; SW intentionally percolated or injected into aquifers for later use</a:t>
            </a:r>
          </a:p>
          <a:p>
            <a:r>
              <a:rPr lang="en-US" b="1" i="1" dirty="0" smtClean="0"/>
              <a:t>Passive (“In Lieu”)</a:t>
            </a:r>
            <a:r>
              <a:rPr lang="en-US" dirty="0" smtClean="0"/>
              <a:t>:  rely on SW in wet years, use GW in dry years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55128" y="923928"/>
            <a:ext cx="4742681" cy="3124200"/>
            <a:chOff x="4096519" y="2438400"/>
            <a:chExt cx="4742681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6519" y="2438400"/>
              <a:ext cx="4742681" cy="312420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 rot="711770">
              <a:off x="5433551" y="3853992"/>
              <a:ext cx="1020098" cy="33316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http://www.aspectlining.co.nz/edit/image_cache/KiwiPond_900x600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34" y="4214445"/>
            <a:ext cx="3427870" cy="25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799" y="133715"/>
            <a:ext cx="853440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Solutions: Recycled Water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2" descr="G:\ARCGIS\Brian_GIS_Projects\Basin_Monitoring_Map_Project\201109283_CDS_Map_wDWZ_Out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64" y="823120"/>
            <a:ext cx="8221436" cy="5755005"/>
          </a:xfrm>
          <a:prstGeom prst="rect">
            <a:avLst/>
          </a:prstGeom>
          <a:noFill/>
        </p:spPr>
      </p:pic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b="11096"/>
          <a:stretch/>
        </p:blipFill>
        <p:spPr bwMode="auto">
          <a:xfrm>
            <a:off x="4648200" y="1597428"/>
            <a:ext cx="4038600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5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119554"/>
            <a:ext cx="4648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Groundwater management: artificial recharge to store excess water + improving water quality</a:t>
            </a:r>
          </a:p>
          <a:p>
            <a:pPr lvl="1"/>
            <a:r>
              <a:rPr lang="en-US" dirty="0" smtClean="0"/>
              <a:t>Water traps</a:t>
            </a:r>
          </a:p>
          <a:p>
            <a:pPr lvl="1"/>
            <a:r>
              <a:rPr lang="en-US" dirty="0" err="1" smtClean="0"/>
              <a:t>Drainholes</a:t>
            </a:r>
            <a:endParaRPr lang="en-US" dirty="0" smtClean="0"/>
          </a:p>
          <a:p>
            <a:pPr lvl="1"/>
            <a:r>
              <a:rPr lang="en-US" dirty="0" smtClean="0"/>
              <a:t>Cutwaters</a:t>
            </a:r>
          </a:p>
          <a:p>
            <a:pPr lvl="1"/>
            <a:r>
              <a:rPr lang="en-US" dirty="0" smtClean="0"/>
              <a:t>Infiltration basins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61924"/>
            <a:ext cx="8534400" cy="957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Solutions: Management of </a:t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Artificial recharge (MAR)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53732" y="3283049"/>
            <a:ext cx="4780314" cy="3434274"/>
            <a:chOff x="-269875" y="4343400"/>
            <a:chExt cx="4537075" cy="3436613"/>
          </a:xfrm>
        </p:grpSpPr>
        <p:grpSp>
          <p:nvGrpSpPr>
            <p:cNvPr id="6" name="Group 5"/>
            <p:cNvGrpSpPr/>
            <p:nvPr/>
          </p:nvGrpSpPr>
          <p:grpSpPr>
            <a:xfrm>
              <a:off x="-269875" y="4343400"/>
              <a:ext cx="4537075" cy="3436613"/>
              <a:chOff x="-457200" y="4495800"/>
              <a:chExt cx="4537075" cy="3436613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457200" y="4495800"/>
                <a:ext cx="4537075" cy="34366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9" name="Oval 8"/>
              <p:cNvSpPr/>
              <p:nvPr/>
            </p:nvSpPr>
            <p:spPr>
              <a:xfrm>
                <a:off x="609600" y="5181600"/>
                <a:ext cx="609600" cy="685800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57400" y="5257800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Summing Junction 10"/>
              <p:cNvSpPr/>
              <p:nvPr/>
            </p:nvSpPr>
            <p:spPr>
              <a:xfrm>
                <a:off x="-304800" y="7239000"/>
                <a:ext cx="609600" cy="533400"/>
              </a:xfrm>
              <a:prstGeom prst="flowChartSummingJunction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>
                <a:stCxn id="10" idx="2"/>
                <a:endCxn id="9" idx="6"/>
              </p:cNvCxnSpPr>
              <p:nvPr/>
            </p:nvCxnSpPr>
            <p:spPr>
              <a:xfrm rot="10800000" flipV="1">
                <a:off x="1219200" y="5448300"/>
                <a:ext cx="838200" cy="762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Freeform 6"/>
            <p:cNvSpPr/>
            <p:nvPr/>
          </p:nvSpPr>
          <p:spPr>
            <a:xfrm>
              <a:off x="906037" y="5477080"/>
              <a:ext cx="1392855" cy="2302933"/>
            </a:xfrm>
            <a:custGeom>
              <a:avLst/>
              <a:gdLst>
                <a:gd name="connsiteX0" fmla="*/ 1392855 w 1392855"/>
                <a:gd name="connsiteY0" fmla="*/ 0 h 2302933"/>
                <a:gd name="connsiteX1" fmla="*/ 1367455 w 1392855"/>
                <a:gd name="connsiteY1" fmla="*/ 8466 h 2302933"/>
                <a:gd name="connsiteX2" fmla="*/ 1333588 w 1392855"/>
                <a:gd name="connsiteY2" fmla="*/ 42333 h 2302933"/>
                <a:gd name="connsiteX3" fmla="*/ 1308188 w 1392855"/>
                <a:gd name="connsiteY3" fmla="*/ 67733 h 2302933"/>
                <a:gd name="connsiteX4" fmla="*/ 1282788 w 1392855"/>
                <a:gd name="connsiteY4" fmla="*/ 76200 h 2302933"/>
                <a:gd name="connsiteX5" fmla="*/ 1265855 w 1392855"/>
                <a:gd name="connsiteY5" fmla="*/ 101600 h 2302933"/>
                <a:gd name="connsiteX6" fmla="*/ 1215055 w 1392855"/>
                <a:gd name="connsiteY6" fmla="*/ 135466 h 2302933"/>
                <a:gd name="connsiteX7" fmla="*/ 1198122 w 1392855"/>
                <a:gd name="connsiteY7" fmla="*/ 152400 h 2302933"/>
                <a:gd name="connsiteX8" fmla="*/ 1189655 w 1392855"/>
                <a:gd name="connsiteY8" fmla="*/ 177800 h 2302933"/>
                <a:gd name="connsiteX9" fmla="*/ 1130388 w 1392855"/>
                <a:gd name="connsiteY9" fmla="*/ 245533 h 2302933"/>
                <a:gd name="connsiteX10" fmla="*/ 1096522 w 1392855"/>
                <a:gd name="connsiteY10" fmla="*/ 279400 h 2302933"/>
                <a:gd name="connsiteX11" fmla="*/ 1054188 w 1392855"/>
                <a:gd name="connsiteY11" fmla="*/ 321733 h 2302933"/>
                <a:gd name="connsiteX12" fmla="*/ 1011855 w 1392855"/>
                <a:gd name="connsiteY12" fmla="*/ 372533 h 2302933"/>
                <a:gd name="connsiteX13" fmla="*/ 1003388 w 1392855"/>
                <a:gd name="connsiteY13" fmla="*/ 397933 h 2302933"/>
                <a:gd name="connsiteX14" fmla="*/ 952588 w 1392855"/>
                <a:gd name="connsiteY14" fmla="*/ 465666 h 2302933"/>
                <a:gd name="connsiteX15" fmla="*/ 944122 w 1392855"/>
                <a:gd name="connsiteY15" fmla="*/ 491066 h 2302933"/>
                <a:gd name="connsiteX16" fmla="*/ 927188 w 1392855"/>
                <a:gd name="connsiteY16" fmla="*/ 508000 h 2302933"/>
                <a:gd name="connsiteX17" fmla="*/ 918722 w 1392855"/>
                <a:gd name="connsiteY17" fmla="*/ 541866 h 2302933"/>
                <a:gd name="connsiteX18" fmla="*/ 901788 w 1392855"/>
                <a:gd name="connsiteY18" fmla="*/ 558800 h 2302933"/>
                <a:gd name="connsiteX19" fmla="*/ 867922 w 1392855"/>
                <a:gd name="connsiteY19" fmla="*/ 609600 h 2302933"/>
                <a:gd name="connsiteX20" fmla="*/ 800188 w 1392855"/>
                <a:gd name="connsiteY20" fmla="*/ 660400 h 2302933"/>
                <a:gd name="connsiteX21" fmla="*/ 774788 w 1392855"/>
                <a:gd name="connsiteY21" fmla="*/ 668866 h 2302933"/>
                <a:gd name="connsiteX22" fmla="*/ 707055 w 1392855"/>
                <a:gd name="connsiteY22" fmla="*/ 719666 h 2302933"/>
                <a:gd name="connsiteX23" fmla="*/ 656255 w 1392855"/>
                <a:gd name="connsiteY23" fmla="*/ 753533 h 2302933"/>
                <a:gd name="connsiteX24" fmla="*/ 596988 w 1392855"/>
                <a:gd name="connsiteY24" fmla="*/ 804333 h 2302933"/>
                <a:gd name="connsiteX25" fmla="*/ 563122 w 1392855"/>
                <a:gd name="connsiteY25" fmla="*/ 855133 h 2302933"/>
                <a:gd name="connsiteX26" fmla="*/ 529255 w 1392855"/>
                <a:gd name="connsiteY26" fmla="*/ 889000 h 2302933"/>
                <a:gd name="connsiteX27" fmla="*/ 520788 w 1392855"/>
                <a:gd name="connsiteY27" fmla="*/ 914400 h 2302933"/>
                <a:gd name="connsiteX28" fmla="*/ 469988 w 1392855"/>
                <a:gd name="connsiteY28" fmla="*/ 982133 h 2302933"/>
                <a:gd name="connsiteX29" fmla="*/ 444588 w 1392855"/>
                <a:gd name="connsiteY29" fmla="*/ 1024466 h 2302933"/>
                <a:gd name="connsiteX30" fmla="*/ 436122 w 1392855"/>
                <a:gd name="connsiteY30" fmla="*/ 1049866 h 2302933"/>
                <a:gd name="connsiteX31" fmla="*/ 419188 w 1392855"/>
                <a:gd name="connsiteY31" fmla="*/ 1066800 h 2302933"/>
                <a:gd name="connsiteX32" fmla="*/ 376855 w 1392855"/>
                <a:gd name="connsiteY32" fmla="*/ 1100666 h 2302933"/>
                <a:gd name="connsiteX33" fmla="*/ 342988 w 1392855"/>
                <a:gd name="connsiteY33" fmla="*/ 1134533 h 2302933"/>
                <a:gd name="connsiteX34" fmla="*/ 317588 w 1392855"/>
                <a:gd name="connsiteY34" fmla="*/ 1176866 h 2302933"/>
                <a:gd name="connsiteX35" fmla="*/ 317588 w 1392855"/>
                <a:gd name="connsiteY35" fmla="*/ 1303866 h 2302933"/>
                <a:gd name="connsiteX36" fmla="*/ 292188 w 1392855"/>
                <a:gd name="connsiteY36" fmla="*/ 1439333 h 2302933"/>
                <a:gd name="connsiteX37" fmla="*/ 258322 w 1392855"/>
                <a:gd name="connsiteY37" fmla="*/ 1490133 h 2302933"/>
                <a:gd name="connsiteX38" fmla="*/ 232922 w 1392855"/>
                <a:gd name="connsiteY38" fmla="*/ 1498600 h 2302933"/>
                <a:gd name="connsiteX39" fmla="*/ 199055 w 1392855"/>
                <a:gd name="connsiteY39" fmla="*/ 1549400 h 2302933"/>
                <a:gd name="connsiteX40" fmla="*/ 190588 w 1392855"/>
                <a:gd name="connsiteY40" fmla="*/ 1574800 h 2302933"/>
                <a:gd name="connsiteX41" fmla="*/ 165188 w 1392855"/>
                <a:gd name="connsiteY41" fmla="*/ 1625600 h 2302933"/>
                <a:gd name="connsiteX42" fmla="*/ 156722 w 1392855"/>
                <a:gd name="connsiteY42" fmla="*/ 1752600 h 2302933"/>
                <a:gd name="connsiteX43" fmla="*/ 139788 w 1392855"/>
                <a:gd name="connsiteY43" fmla="*/ 1778000 h 2302933"/>
                <a:gd name="connsiteX44" fmla="*/ 88988 w 1392855"/>
                <a:gd name="connsiteY44" fmla="*/ 1811866 h 2302933"/>
                <a:gd name="connsiteX45" fmla="*/ 46655 w 1392855"/>
                <a:gd name="connsiteY45" fmla="*/ 1845733 h 2302933"/>
                <a:gd name="connsiteX46" fmla="*/ 29722 w 1392855"/>
                <a:gd name="connsiteY46" fmla="*/ 1871133 h 2302933"/>
                <a:gd name="connsiteX47" fmla="*/ 4322 w 1392855"/>
                <a:gd name="connsiteY47" fmla="*/ 1879600 h 2302933"/>
                <a:gd name="connsiteX48" fmla="*/ 12788 w 1392855"/>
                <a:gd name="connsiteY48" fmla="*/ 1913466 h 2302933"/>
                <a:gd name="connsiteX49" fmla="*/ 29722 w 1392855"/>
                <a:gd name="connsiteY49" fmla="*/ 1964266 h 2302933"/>
                <a:gd name="connsiteX50" fmla="*/ 38188 w 1392855"/>
                <a:gd name="connsiteY50" fmla="*/ 2006600 h 2302933"/>
                <a:gd name="connsiteX51" fmla="*/ 55122 w 1392855"/>
                <a:gd name="connsiteY51" fmla="*/ 2057400 h 2302933"/>
                <a:gd name="connsiteX52" fmla="*/ 80522 w 1392855"/>
                <a:gd name="connsiteY52" fmla="*/ 2065866 h 2302933"/>
                <a:gd name="connsiteX53" fmla="*/ 97455 w 1392855"/>
                <a:gd name="connsiteY53" fmla="*/ 2082800 h 2302933"/>
                <a:gd name="connsiteX54" fmla="*/ 122855 w 1392855"/>
                <a:gd name="connsiteY54" fmla="*/ 2133600 h 2302933"/>
                <a:gd name="connsiteX55" fmla="*/ 148255 w 1392855"/>
                <a:gd name="connsiteY55" fmla="*/ 2142066 h 2302933"/>
                <a:gd name="connsiteX56" fmla="*/ 173655 w 1392855"/>
                <a:gd name="connsiteY56" fmla="*/ 2192866 h 2302933"/>
                <a:gd name="connsiteX57" fmla="*/ 190588 w 1392855"/>
                <a:gd name="connsiteY57" fmla="*/ 2243666 h 2302933"/>
                <a:gd name="connsiteX58" fmla="*/ 182122 w 1392855"/>
                <a:gd name="connsiteY58" fmla="*/ 2294466 h 2302933"/>
                <a:gd name="connsiteX59" fmla="*/ 156722 w 1392855"/>
                <a:gd name="connsiteY59" fmla="*/ 2302933 h 2302933"/>
                <a:gd name="connsiteX60" fmla="*/ 97455 w 1392855"/>
                <a:gd name="connsiteY60" fmla="*/ 2286000 h 2302933"/>
                <a:gd name="connsiteX61" fmla="*/ 72055 w 1392855"/>
                <a:gd name="connsiteY61" fmla="*/ 2294466 h 230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92855" h="2302933">
                  <a:moveTo>
                    <a:pt x="1392855" y="0"/>
                  </a:moveTo>
                  <a:cubicBezTo>
                    <a:pt x="1384388" y="2822"/>
                    <a:pt x="1374717" y="3279"/>
                    <a:pt x="1367455" y="8466"/>
                  </a:cubicBezTo>
                  <a:cubicBezTo>
                    <a:pt x="1354464" y="17745"/>
                    <a:pt x="1344877" y="31044"/>
                    <a:pt x="1333588" y="42333"/>
                  </a:cubicBezTo>
                  <a:cubicBezTo>
                    <a:pt x="1325121" y="50800"/>
                    <a:pt x="1319547" y="63946"/>
                    <a:pt x="1308188" y="67733"/>
                  </a:cubicBezTo>
                  <a:lnTo>
                    <a:pt x="1282788" y="76200"/>
                  </a:lnTo>
                  <a:cubicBezTo>
                    <a:pt x="1277144" y="84667"/>
                    <a:pt x="1273513" y="94899"/>
                    <a:pt x="1265855" y="101600"/>
                  </a:cubicBezTo>
                  <a:cubicBezTo>
                    <a:pt x="1250539" y="115001"/>
                    <a:pt x="1229445" y="121075"/>
                    <a:pt x="1215055" y="135466"/>
                  </a:cubicBezTo>
                  <a:lnTo>
                    <a:pt x="1198122" y="152400"/>
                  </a:lnTo>
                  <a:cubicBezTo>
                    <a:pt x="1195300" y="160867"/>
                    <a:pt x="1193646" y="169818"/>
                    <a:pt x="1189655" y="177800"/>
                  </a:cubicBezTo>
                  <a:cubicBezTo>
                    <a:pt x="1175652" y="205805"/>
                    <a:pt x="1152461" y="223460"/>
                    <a:pt x="1130388" y="245533"/>
                  </a:cubicBezTo>
                  <a:lnTo>
                    <a:pt x="1096522" y="279400"/>
                  </a:lnTo>
                  <a:lnTo>
                    <a:pt x="1054188" y="321733"/>
                  </a:lnTo>
                  <a:cubicBezTo>
                    <a:pt x="1030613" y="357096"/>
                    <a:pt x="1044450" y="339938"/>
                    <a:pt x="1011855" y="372533"/>
                  </a:cubicBezTo>
                  <a:cubicBezTo>
                    <a:pt x="1009033" y="381000"/>
                    <a:pt x="1007722" y="390131"/>
                    <a:pt x="1003388" y="397933"/>
                  </a:cubicBezTo>
                  <a:cubicBezTo>
                    <a:pt x="979452" y="441018"/>
                    <a:pt x="978281" y="439974"/>
                    <a:pt x="952588" y="465666"/>
                  </a:cubicBezTo>
                  <a:cubicBezTo>
                    <a:pt x="949766" y="474133"/>
                    <a:pt x="948714" y="483413"/>
                    <a:pt x="944122" y="491066"/>
                  </a:cubicBezTo>
                  <a:cubicBezTo>
                    <a:pt x="940015" y="497911"/>
                    <a:pt x="930758" y="500860"/>
                    <a:pt x="927188" y="508000"/>
                  </a:cubicBezTo>
                  <a:cubicBezTo>
                    <a:pt x="921984" y="518408"/>
                    <a:pt x="923926" y="531458"/>
                    <a:pt x="918722" y="541866"/>
                  </a:cubicBezTo>
                  <a:cubicBezTo>
                    <a:pt x="915152" y="549006"/>
                    <a:pt x="906578" y="552414"/>
                    <a:pt x="901788" y="558800"/>
                  </a:cubicBezTo>
                  <a:cubicBezTo>
                    <a:pt x="889577" y="575081"/>
                    <a:pt x="882313" y="595210"/>
                    <a:pt x="867922" y="609600"/>
                  </a:cubicBezTo>
                  <a:cubicBezTo>
                    <a:pt x="847864" y="629657"/>
                    <a:pt x="828905" y="650829"/>
                    <a:pt x="800188" y="660400"/>
                  </a:cubicBezTo>
                  <a:lnTo>
                    <a:pt x="774788" y="668866"/>
                  </a:lnTo>
                  <a:cubicBezTo>
                    <a:pt x="743464" y="700192"/>
                    <a:pt x="764499" y="681370"/>
                    <a:pt x="707055" y="719666"/>
                  </a:cubicBezTo>
                  <a:lnTo>
                    <a:pt x="656255" y="753533"/>
                  </a:lnTo>
                  <a:cubicBezTo>
                    <a:pt x="633274" y="768853"/>
                    <a:pt x="613413" y="779695"/>
                    <a:pt x="596988" y="804333"/>
                  </a:cubicBezTo>
                  <a:cubicBezTo>
                    <a:pt x="585699" y="821266"/>
                    <a:pt x="577512" y="840743"/>
                    <a:pt x="563122" y="855133"/>
                  </a:cubicBezTo>
                  <a:lnTo>
                    <a:pt x="529255" y="889000"/>
                  </a:lnTo>
                  <a:cubicBezTo>
                    <a:pt x="526433" y="897467"/>
                    <a:pt x="525122" y="906598"/>
                    <a:pt x="520788" y="914400"/>
                  </a:cubicBezTo>
                  <a:cubicBezTo>
                    <a:pt x="496852" y="957485"/>
                    <a:pt x="495681" y="956441"/>
                    <a:pt x="469988" y="982133"/>
                  </a:cubicBezTo>
                  <a:cubicBezTo>
                    <a:pt x="446005" y="1054086"/>
                    <a:pt x="479454" y="966357"/>
                    <a:pt x="444588" y="1024466"/>
                  </a:cubicBezTo>
                  <a:cubicBezTo>
                    <a:pt x="439996" y="1032119"/>
                    <a:pt x="440714" y="1042213"/>
                    <a:pt x="436122" y="1049866"/>
                  </a:cubicBezTo>
                  <a:cubicBezTo>
                    <a:pt x="432015" y="1056711"/>
                    <a:pt x="424175" y="1060566"/>
                    <a:pt x="419188" y="1066800"/>
                  </a:cubicBezTo>
                  <a:cubicBezTo>
                    <a:pt x="391336" y="1101615"/>
                    <a:pt x="417143" y="1087238"/>
                    <a:pt x="376855" y="1100666"/>
                  </a:cubicBezTo>
                  <a:cubicBezTo>
                    <a:pt x="365566" y="1111955"/>
                    <a:pt x="348036" y="1119387"/>
                    <a:pt x="342988" y="1134533"/>
                  </a:cubicBezTo>
                  <a:cubicBezTo>
                    <a:pt x="331998" y="1167506"/>
                    <a:pt x="340833" y="1153623"/>
                    <a:pt x="317588" y="1176866"/>
                  </a:cubicBezTo>
                  <a:cubicBezTo>
                    <a:pt x="295958" y="1241761"/>
                    <a:pt x="317588" y="1165749"/>
                    <a:pt x="317588" y="1303866"/>
                  </a:cubicBezTo>
                  <a:cubicBezTo>
                    <a:pt x="317588" y="1329195"/>
                    <a:pt x="311646" y="1410145"/>
                    <a:pt x="292188" y="1439333"/>
                  </a:cubicBezTo>
                  <a:cubicBezTo>
                    <a:pt x="280899" y="1456266"/>
                    <a:pt x="277629" y="1483697"/>
                    <a:pt x="258322" y="1490133"/>
                  </a:cubicBezTo>
                  <a:lnTo>
                    <a:pt x="232922" y="1498600"/>
                  </a:lnTo>
                  <a:cubicBezTo>
                    <a:pt x="212790" y="1558995"/>
                    <a:pt x="241336" y="1485979"/>
                    <a:pt x="199055" y="1549400"/>
                  </a:cubicBezTo>
                  <a:cubicBezTo>
                    <a:pt x="194104" y="1556826"/>
                    <a:pt x="194579" y="1566818"/>
                    <a:pt x="190588" y="1574800"/>
                  </a:cubicBezTo>
                  <a:cubicBezTo>
                    <a:pt x="157762" y="1640452"/>
                    <a:pt x="186470" y="1561756"/>
                    <a:pt x="165188" y="1625600"/>
                  </a:cubicBezTo>
                  <a:cubicBezTo>
                    <a:pt x="162366" y="1667933"/>
                    <a:pt x="163697" y="1710750"/>
                    <a:pt x="156722" y="1752600"/>
                  </a:cubicBezTo>
                  <a:cubicBezTo>
                    <a:pt x="155049" y="1762637"/>
                    <a:pt x="147446" y="1771299"/>
                    <a:pt x="139788" y="1778000"/>
                  </a:cubicBezTo>
                  <a:cubicBezTo>
                    <a:pt x="124472" y="1791401"/>
                    <a:pt x="103378" y="1797475"/>
                    <a:pt x="88988" y="1811866"/>
                  </a:cubicBezTo>
                  <a:cubicBezTo>
                    <a:pt x="64860" y="1835995"/>
                    <a:pt x="78697" y="1824372"/>
                    <a:pt x="46655" y="1845733"/>
                  </a:cubicBezTo>
                  <a:cubicBezTo>
                    <a:pt x="41011" y="1854200"/>
                    <a:pt x="37668" y="1864776"/>
                    <a:pt x="29722" y="1871133"/>
                  </a:cubicBezTo>
                  <a:cubicBezTo>
                    <a:pt x="22753" y="1876708"/>
                    <a:pt x="7637" y="1871314"/>
                    <a:pt x="4322" y="1879600"/>
                  </a:cubicBezTo>
                  <a:cubicBezTo>
                    <a:pt x="0" y="1890404"/>
                    <a:pt x="9444" y="1902321"/>
                    <a:pt x="12788" y="1913466"/>
                  </a:cubicBezTo>
                  <a:cubicBezTo>
                    <a:pt x="17917" y="1930563"/>
                    <a:pt x="26222" y="1946763"/>
                    <a:pt x="29722" y="1964266"/>
                  </a:cubicBezTo>
                  <a:cubicBezTo>
                    <a:pt x="32544" y="1978377"/>
                    <a:pt x="34402" y="1992716"/>
                    <a:pt x="38188" y="2006600"/>
                  </a:cubicBezTo>
                  <a:cubicBezTo>
                    <a:pt x="42884" y="2023820"/>
                    <a:pt x="38188" y="2051756"/>
                    <a:pt x="55122" y="2057400"/>
                  </a:cubicBezTo>
                  <a:lnTo>
                    <a:pt x="80522" y="2065866"/>
                  </a:lnTo>
                  <a:cubicBezTo>
                    <a:pt x="86166" y="2071511"/>
                    <a:pt x="93348" y="2075955"/>
                    <a:pt x="97455" y="2082800"/>
                  </a:cubicBezTo>
                  <a:cubicBezTo>
                    <a:pt x="111612" y="2106395"/>
                    <a:pt x="98153" y="2113839"/>
                    <a:pt x="122855" y="2133600"/>
                  </a:cubicBezTo>
                  <a:cubicBezTo>
                    <a:pt x="129824" y="2139175"/>
                    <a:pt x="139788" y="2139244"/>
                    <a:pt x="148255" y="2142066"/>
                  </a:cubicBezTo>
                  <a:cubicBezTo>
                    <a:pt x="175454" y="2169267"/>
                    <a:pt x="160280" y="2148284"/>
                    <a:pt x="173655" y="2192866"/>
                  </a:cubicBezTo>
                  <a:cubicBezTo>
                    <a:pt x="178784" y="2209962"/>
                    <a:pt x="190588" y="2243666"/>
                    <a:pt x="190588" y="2243666"/>
                  </a:cubicBezTo>
                  <a:cubicBezTo>
                    <a:pt x="187766" y="2260599"/>
                    <a:pt x="190639" y="2279561"/>
                    <a:pt x="182122" y="2294466"/>
                  </a:cubicBezTo>
                  <a:cubicBezTo>
                    <a:pt x="177694" y="2302215"/>
                    <a:pt x="165647" y="2302933"/>
                    <a:pt x="156722" y="2302933"/>
                  </a:cubicBezTo>
                  <a:cubicBezTo>
                    <a:pt x="146094" y="2302933"/>
                    <a:pt x="109431" y="2289992"/>
                    <a:pt x="97455" y="2286000"/>
                  </a:cubicBezTo>
                  <a:lnTo>
                    <a:pt x="72055" y="22944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72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211014" y="1786596"/>
            <a:ext cx="4065563" cy="170219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/>
              <a:t>Soil Agricultural </a:t>
            </a:r>
            <a:r>
              <a:rPr lang="en-US" sz="4000" b="1" dirty="0" smtClean="0"/>
              <a:t>GW </a:t>
            </a:r>
            <a:r>
              <a:rPr lang="en-US" sz="4000" b="1" dirty="0"/>
              <a:t>Banking Index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349" y="3579449"/>
            <a:ext cx="3550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1" dirty="0" smtClean="0"/>
              <a:t>Deep percolation</a:t>
            </a:r>
          </a:p>
          <a:p>
            <a:pPr marL="342900" indent="-342900">
              <a:buAutoNum type="alphaUcPeriod"/>
            </a:pPr>
            <a:r>
              <a:rPr lang="en-US" sz="2400" b="1" dirty="0" smtClean="0"/>
              <a:t>Root zone residence</a:t>
            </a:r>
          </a:p>
          <a:p>
            <a:pPr marL="342900" indent="-342900">
              <a:buAutoNum type="alphaUcPeriod"/>
            </a:pPr>
            <a:r>
              <a:rPr lang="en-US" sz="2400" b="1" dirty="0" smtClean="0"/>
              <a:t>Topography</a:t>
            </a:r>
          </a:p>
          <a:p>
            <a:pPr marL="342900" indent="-342900">
              <a:buAutoNum type="alphaUcPeriod"/>
            </a:pPr>
            <a:r>
              <a:rPr lang="en-US" sz="2400" b="1" dirty="0" smtClean="0"/>
              <a:t>Salinity &amp; Nutrient</a:t>
            </a:r>
          </a:p>
          <a:p>
            <a:pPr marL="342900" indent="-342900">
              <a:buAutoNum type="alphaUcPeriod"/>
            </a:pPr>
            <a:r>
              <a:rPr lang="en-US" sz="2400" b="1" dirty="0" smtClean="0"/>
              <a:t>Surface condition</a:t>
            </a:r>
            <a:endParaRPr lang="en-US" sz="2400" b="1" dirty="0"/>
          </a:p>
        </p:txBody>
      </p:sp>
      <p:pic>
        <p:nvPicPr>
          <p:cNvPr id="16" name="Picture 15" descr="C:\Users\jlra30\Documents\Master's\Classes\Fall 2014\Water Resources Management\Lit Rev\SAGBI_M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2627" r="6860" b="7573"/>
          <a:stretch/>
        </p:blipFill>
        <p:spPr bwMode="auto">
          <a:xfrm>
            <a:off x="4355976" y="0"/>
            <a:ext cx="4814501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Users\jlra30\Documents\Master's\Classes\Fall 2014\Water Resources Management\Lit Rev\SAGBI_M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6" t="7282" r="17814" b="76474"/>
          <a:stretch/>
        </p:blipFill>
        <p:spPr bwMode="auto">
          <a:xfrm>
            <a:off x="7164288" y="9890"/>
            <a:ext cx="1800200" cy="1834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46319" y="5611409"/>
            <a:ext cx="4930592" cy="10428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b="1" dirty="0" smtClean="0"/>
              <a:t>2.3 million hectares of good soils for Ag-GB 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147856"/>
            <a:ext cx="5106572" cy="1751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Solutions:  </a:t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gW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banking in Agricultural Land (ag-GB)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61924"/>
            <a:ext cx="8534400" cy="83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Solutions: Other Recharge methods</a:t>
            </a:r>
            <a:endParaRPr lang="es-MX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793630"/>
            <a:ext cx="3352800" cy="43346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traps: increase infiltration in streambeds. The traps are earthen dams of variable height </a:t>
            </a:r>
          </a:p>
          <a:p>
            <a:r>
              <a:rPr lang="en-US" dirty="0" smtClean="0"/>
              <a:t>Cutwaters:  excavations of variable dimensions, used as reservoirs, built in low-lying areas </a:t>
            </a:r>
            <a:endParaRPr lang="en-US" dirty="0"/>
          </a:p>
        </p:txBody>
      </p:sp>
      <p:pic>
        <p:nvPicPr>
          <p:cNvPr id="55300" name="Picture 4" descr="http://www.samvardhan.co.in/images/Ground_water_Da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61" y="3287913"/>
            <a:ext cx="4739054" cy="35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http://upload.wikimedia.org/wikipedia/commons/b/bb/BeaverDam_8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2" y="879230"/>
            <a:ext cx="3499094" cy="26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532" y="3433307"/>
            <a:ext cx="8930936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Thanks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5129" y="1171790"/>
            <a:ext cx="8593742" cy="15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lnSpc>
                <a:spcPct val="70000"/>
              </a:lnSpc>
              <a:spcBef>
                <a:spcPct val="20000"/>
              </a:spcBef>
              <a:buSzPct val="70000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water that you need, but not a drop more”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SzPct val="70000"/>
            </a:pPr>
            <a:endParaRPr lang="en-US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SzPct val="70000"/>
            </a:pP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Usa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agua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necesites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pero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gota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mas”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129" y="4999503"/>
            <a:ext cx="8593742" cy="752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lnSpc>
                <a:spcPct val="70000"/>
              </a:lnSpc>
              <a:spcBef>
                <a:spcPct val="20000"/>
              </a:spcBef>
              <a:buSzPct val="70000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samsandoval@ucdavis.edu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http://watermanagement.ucdavis.edu/cooperative-extension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/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2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161924"/>
            <a:ext cx="853440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California Climate: Full of extremes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5580112" y="2972331"/>
            <a:ext cx="31683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>
              <a:lnSpc>
                <a:spcPct val="70000"/>
              </a:lnSpc>
              <a:spcBef>
                <a:spcPct val="20000"/>
              </a:spcBef>
              <a:buSzPct val="70000"/>
            </a:pPr>
            <a:r>
              <a:rPr lang="en-US" sz="2800" b="1" dirty="0" smtClean="0">
                <a:solidFill>
                  <a:srgbClr val="000000"/>
                </a:solidFill>
              </a:rPr>
              <a:t>Atmospheric Rivers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" name="Picture 2" descr="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431" b="16119"/>
          <a:stretch/>
        </p:blipFill>
        <p:spPr bwMode="auto">
          <a:xfrm>
            <a:off x="154745" y="1096693"/>
            <a:ext cx="5069492" cy="51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nselm.edu/homepage/jpitocch/genbi101/34_05fMountainAndRainfall-L%20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03" y="3404379"/>
            <a:ext cx="5140395" cy="28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/>
          <p:nvPr/>
        </p:nvSpPr>
        <p:spPr>
          <a:xfrm>
            <a:off x="5580112" y="1119649"/>
            <a:ext cx="3168352" cy="162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>
              <a:lnSpc>
                <a:spcPct val="70000"/>
              </a:lnSpc>
              <a:spcBef>
                <a:spcPct val="20000"/>
              </a:spcBef>
              <a:buSzPct val="70000"/>
            </a:pPr>
            <a:r>
              <a:rPr lang="en-US" sz="2800" b="1" dirty="0" smtClean="0">
                <a:solidFill>
                  <a:srgbClr val="000000"/>
                </a:solidFill>
              </a:rPr>
              <a:t>Mediterranean Climate</a:t>
            </a:r>
            <a:endParaRPr lang="en-US" sz="2800" b="1" dirty="0">
              <a:solidFill>
                <a:srgbClr val="000000"/>
              </a:solidFill>
            </a:endParaRPr>
          </a:p>
          <a:p>
            <a:pPr marL="236538" indent="-119063">
              <a:lnSpc>
                <a:spcPct val="70000"/>
              </a:lnSpc>
              <a:spcBef>
                <a:spcPct val="20000"/>
              </a:spcBef>
              <a:buSzPct val="70000"/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</a:rPr>
              <a:t>Dry Summers</a:t>
            </a:r>
            <a:endParaRPr lang="en-US" sz="2800" dirty="0">
              <a:solidFill>
                <a:srgbClr val="000000"/>
              </a:solidFill>
            </a:endParaRPr>
          </a:p>
          <a:p>
            <a:pPr marL="236538" indent="-119063">
              <a:lnSpc>
                <a:spcPct val="70000"/>
              </a:lnSpc>
              <a:spcBef>
                <a:spcPct val="20000"/>
              </a:spcBef>
              <a:buSzPct val="70000"/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</a:rPr>
              <a:t>Wet Winters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-6892"/>
            <a:ext cx="853440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California Climate: Full of extremes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" name="Picture 2" descr="http://i1.wp.com/mavensnotebook.com/wp-content/uploads/2015/08/PLOT_ESI-12.jpg?resize=1100%2C8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" y="533081"/>
            <a:ext cx="8496390" cy="656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22708" y="5547267"/>
            <a:ext cx="176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Driest Years</a:t>
            </a:r>
          </a:p>
          <a:p>
            <a:pPr algn="ctr"/>
            <a:r>
              <a:rPr lang="en-US" b="1" dirty="0" smtClean="0"/>
              <a:t>(23-24, 76-77)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30862" y="4578143"/>
            <a:ext cx="235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2-years ago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70755" y="3858063"/>
            <a:ext cx="14192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/>
              <a:t>3-years ago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377210" y="3503589"/>
            <a:ext cx="108011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/>
              <a:t>Normal</a:t>
            </a:r>
            <a:endParaRPr lang="en-US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802287" y="4042729"/>
            <a:ext cx="3089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792762" y="4762809"/>
            <a:ext cx="3089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773711" y="5580922"/>
            <a:ext cx="3089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773712" y="3728905"/>
            <a:ext cx="3089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016098" y="5784345"/>
            <a:ext cx="288032" cy="409253"/>
          </a:xfrm>
          <a:prstGeom prst="roundRect">
            <a:avLst/>
          </a:prstGeom>
          <a:solidFill>
            <a:srgbClr val="FF00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304130" y="5259235"/>
            <a:ext cx="383654" cy="576064"/>
          </a:xfrm>
          <a:prstGeom prst="roundRect">
            <a:avLst/>
          </a:prstGeom>
          <a:solidFill>
            <a:srgbClr val="FF00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224171" y="4774353"/>
            <a:ext cx="363091" cy="493622"/>
          </a:xfrm>
          <a:prstGeom prst="roundRect">
            <a:avLst/>
          </a:prstGeom>
          <a:solidFill>
            <a:srgbClr val="FF00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2460078" y="3599717"/>
            <a:ext cx="547261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 smtClean="0"/>
              <a:t>Cumulative Precipitation (inches)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93100" y="4177587"/>
            <a:ext cx="141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Last 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4" grpId="0" animBg="1"/>
      <p:bldP spid="35" grpId="0" animBg="1"/>
      <p:bldP spid="36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1.wp.com/mavensnotebook.com/wp-content/uploads/2015/03/NSA-Snow-Depth.jpg?resize=445%2C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96162"/>
            <a:ext cx="4511675" cy="61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1.wp.com/mavensnotebook.com/wp-content/uploads/2014/03/Snow-Depth-So-Sierra1.jpg?resize=445%2C6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96162"/>
            <a:ext cx="4513714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0525" y="14799"/>
            <a:ext cx="349333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Last  Year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82191" y="-4251"/>
            <a:ext cx="349333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Years ago</a:t>
            </a:r>
          </a:p>
        </p:txBody>
      </p:sp>
      <p:pic>
        <p:nvPicPr>
          <p:cNvPr id="1026" name="Picture 2" descr="http://i2.wp.com/mavensnotebook.com/wp-content/uploads/2015/11/Sierra-Snow.jpg?resize=445%2C6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37" y="566501"/>
            <a:ext cx="4473526" cy="60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26628" y="5015571"/>
            <a:ext cx="349333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This year</a:t>
            </a:r>
          </a:p>
        </p:txBody>
      </p:sp>
    </p:spTree>
    <p:extLst>
      <p:ext uri="{BB962C8B-B14F-4D97-AF65-F5344CB8AC3E}">
        <p14:creationId xmlns:p14="http://schemas.microsoft.com/office/powerpoint/2010/main" val="4206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-6892"/>
            <a:ext cx="853440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California Physiography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" name="Picture 4" descr="Shaded relief map CA &amp; NV w count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" y="851504"/>
            <a:ext cx="4872679" cy="57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clker.com/cliparts/d/4/e/f/122054773217038191monicams_Bathtub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44" y="2113729"/>
            <a:ext cx="3072872" cy="191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" y="2113729"/>
            <a:ext cx="8904519" cy="45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92098" y="5892064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Faunt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2009, p. 22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720362"/>
            <a:ext cx="3824288" cy="39319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State GW source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Depletion </a:t>
            </a:r>
          </a:p>
          <a:p>
            <a:pPr lvl="1"/>
            <a:r>
              <a:rPr lang="en-US" dirty="0" smtClean="0"/>
              <a:t>Seawater intrusion</a:t>
            </a:r>
          </a:p>
          <a:p>
            <a:pPr lvl="1"/>
            <a:r>
              <a:rPr lang="en-US" dirty="0" smtClean="0"/>
              <a:t>Subsidence</a:t>
            </a:r>
          </a:p>
          <a:p>
            <a:r>
              <a:rPr lang="en-US" dirty="0" smtClean="0"/>
              <a:t>Management strategies?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425" b="1932"/>
          <a:stretch/>
        </p:blipFill>
        <p:spPr>
          <a:xfrm>
            <a:off x="4572000" y="1033538"/>
            <a:ext cx="4267200" cy="51691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161924"/>
            <a:ext cx="853440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Groundwater Challenges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5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931" y="161922"/>
            <a:ext cx="4297973" cy="186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Groundwater Depletion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54" y="0"/>
            <a:ext cx="4889046" cy="686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30" y="2936631"/>
            <a:ext cx="26098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885" y="629529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smtClean="0"/>
              <a:t>gis.water.ca.gov/app/groundwater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86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61924"/>
            <a:ext cx="853440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Seawater Intrusion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3010" name="Picture 2" descr="H:\Lenovo_X220t\Samuel\Website\Pictures\Research\Wat_Sav_02_Aq C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4825"/>
            <a:ext cx="4114800" cy="19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H:\Lenovo_X220t\Samuel\Website\Pictures\Research\Wat_Sav_03_Aq C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94825"/>
            <a:ext cx="4114800" cy="20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090610_Map1_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915" y="3350181"/>
            <a:ext cx="3655508" cy="30008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Content Placeholder 3" descr="090610_Map2_cropp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1823" y="3351413"/>
            <a:ext cx="3657600" cy="29996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Content Placeholder 3" descr="090610_Map3_cropp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185" y="3345963"/>
            <a:ext cx="3657600" cy="30050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Content Placeholder 5" descr="090610_Map4_cropp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3349872"/>
            <a:ext cx="3657600" cy="30050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3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61924"/>
            <a:ext cx="8534400" cy="63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Subsidence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3576" y="1336431"/>
            <a:ext cx="4193931" cy="49701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What’s going on here?</a:t>
            </a:r>
          </a:p>
          <a:p>
            <a:r>
              <a:rPr lang="en-US" dirty="0" smtClean="0"/>
              <a:t>A dropping of the land surface as a result of ground water being pumped.</a:t>
            </a:r>
          </a:p>
          <a:p>
            <a:r>
              <a:rPr lang="en-US" dirty="0" smtClean="0"/>
              <a:t>Cracks and fissures can appear in the land. Subsidence can be an </a:t>
            </a:r>
            <a:r>
              <a:rPr lang="en-US" b="1" dirty="0" smtClean="0"/>
              <a:t>irreversible</a:t>
            </a:r>
            <a:r>
              <a:rPr lang="en-US" dirty="0" smtClean="0"/>
              <a:t> process.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904" y="1242644"/>
            <a:ext cx="3332096" cy="50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19144</TotalTime>
  <Words>516</Words>
  <Application>Microsoft Office PowerPoint</Application>
  <PresentationFormat>On-screen Show (4:3)</PresentationFormat>
  <Paragraphs>85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Watershed Sciences</dc:title>
  <dc:creator>Samuel Sandoval</dc:creator>
  <cp:lastModifiedBy>Bill Chiat</cp:lastModifiedBy>
  <cp:revision>665</cp:revision>
  <cp:lastPrinted>2014-10-01T21:09:08Z</cp:lastPrinted>
  <dcterms:created xsi:type="dcterms:W3CDTF">2010-05-04T14:08:50Z</dcterms:created>
  <dcterms:modified xsi:type="dcterms:W3CDTF">2015-11-30T19:49:46Z</dcterms:modified>
</cp:coreProperties>
</file>