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300" r:id="rId3"/>
    <p:sldId id="290" r:id="rId4"/>
    <p:sldId id="302" r:id="rId5"/>
    <p:sldId id="296" r:id="rId6"/>
    <p:sldId id="297" r:id="rId7"/>
    <p:sldId id="298" r:id="rId8"/>
    <p:sldId id="304" r:id="rId9"/>
    <p:sldId id="273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 snapToGrid="0" snapToObjects="1">
      <p:cViewPr>
        <p:scale>
          <a:sx n="107" d="100"/>
          <a:sy n="107" d="100"/>
        </p:scale>
        <p:origin x="643" y="11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39682539682501"/>
          <c:y val="8.4134615384615696E-2"/>
          <c:w val="0.55238095238095197"/>
          <c:h val="0.8365384615384620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113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spPr>
              <a:solidFill>
                <a:schemeClr val="accent2"/>
              </a:solidFill>
              <a:ln w="1111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50785871696796"/>
                  <c:y val="-0.200312610295971"/>
                </c:manualLayout>
              </c:layout>
              <c:tx>
                <c:rich>
                  <a:bodyPr/>
                  <a:lstStyle/>
                  <a:p>
                    <a:pPr>
                      <a:defRPr sz="2822" b="1" i="0" u="none" strike="noStrike" baseline="0">
                        <a:solidFill>
                          <a:schemeClr val="bg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sz="2200" dirty="0"/>
                      <a:t>90%</a:t>
                    </a:r>
                  </a:p>
                </c:rich>
              </c:tx>
              <c:numFmt formatCode="0%" sourceLinked="0"/>
              <c:spPr>
                <a:noFill/>
                <a:ln w="2222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 w="22225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bg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 w="2222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7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800A74E3-0AEA-7E40-9AF8-CD04876D8A96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2E78782C-FE14-DB4E-B05A-D7B69363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964" y="3474662"/>
            <a:ext cx="6946038" cy="1642579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A</a:t>
            </a:r>
            <a:r>
              <a:rPr lang="en-US" sz="3800" dirty="0" smtClean="0"/>
              <a:t>chieving Groundwater Sustainability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CSAC Legislative Conference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5269062"/>
            <a:ext cx="5867400" cy="573741"/>
          </a:xfrm>
        </p:spPr>
        <p:txBody>
          <a:bodyPr/>
          <a:lstStyle/>
          <a:p>
            <a:r>
              <a:rPr lang="en-US" dirty="0" smtClean="0"/>
              <a:t>May 15, 2014 • Timothy Quinn, ACWA Executive Director</a:t>
            </a:r>
            <a:endParaRPr lang="en-US" dirty="0"/>
          </a:p>
        </p:txBody>
      </p:sp>
      <p:pic>
        <p:nvPicPr>
          <p:cNvPr id="4" name="Picture 3" descr="ACWA Logo_short_white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80" y="529768"/>
            <a:ext cx="25781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ACWA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4832350" cy="4007224"/>
          </a:xfrm>
        </p:spPr>
        <p:txBody>
          <a:bodyPr/>
          <a:lstStyle/>
          <a:p>
            <a:pPr>
              <a:buFont typeface="Wingdings" pitchFamily="-96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alibri"/>
                <a:cs typeface="Calibri"/>
              </a:rPr>
              <a:t>Who We Represent . . .</a:t>
            </a:r>
            <a:endParaRPr lang="en-US" sz="24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292100" lvl="1" indent="-342900"/>
            <a:r>
              <a:rPr lang="en-US" dirty="0">
                <a:latin typeface="Calibri"/>
                <a:cs typeface="Calibri"/>
              </a:rPr>
              <a:t>ACWA members responsible for 90% of the state’s distributed water</a:t>
            </a:r>
          </a:p>
          <a:p>
            <a:pPr marL="0" lvl="2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alibri"/>
                <a:cs typeface="Calibri"/>
              </a:rPr>
              <a:t>Water Sources &amp; Services</a:t>
            </a:r>
          </a:p>
          <a:p>
            <a:pPr marL="292100" lvl="2" indent="-292100"/>
            <a:r>
              <a:rPr lang="en-US" sz="2000" dirty="0">
                <a:latin typeface="Calibri"/>
                <a:cs typeface="Calibri"/>
              </a:rPr>
              <a:t>federal, state and local projects</a:t>
            </a:r>
          </a:p>
          <a:p>
            <a:pPr marL="292100" lvl="2" indent="-292100"/>
            <a:r>
              <a:rPr lang="en-US" sz="2000" dirty="0">
                <a:latin typeface="Calibri"/>
                <a:cs typeface="Calibri"/>
              </a:rPr>
              <a:t>surface and groundwater</a:t>
            </a:r>
          </a:p>
          <a:p>
            <a:pPr marL="292100" lvl="2" indent="-292100"/>
            <a:r>
              <a:rPr lang="en-US" sz="2000" dirty="0">
                <a:latin typeface="Calibri"/>
                <a:cs typeface="Calibri"/>
              </a:rPr>
              <a:t>agricultural, urban, industrial customers</a:t>
            </a:r>
          </a:p>
          <a:p>
            <a:pPr marL="292100" lvl="2" indent="-292100"/>
            <a:r>
              <a:rPr lang="en-US" sz="2000" dirty="0">
                <a:latin typeface="Calibri"/>
                <a:cs typeface="Calibri"/>
              </a:rPr>
              <a:t>Wholesale, </a:t>
            </a:r>
            <a:r>
              <a:rPr lang="en-US" sz="2000" dirty="0" smtClean="0">
                <a:latin typeface="Calibri"/>
                <a:cs typeface="Calibri"/>
              </a:rPr>
              <a:t>retail</a:t>
            </a: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5" name="Picture 4" descr="Cal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79675">
            <a:off x="5972642" y="2665384"/>
            <a:ext cx="1982205" cy="3443315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35039"/>
              </p:ext>
            </p:extLst>
          </p:nvPr>
        </p:nvGraphicFramePr>
        <p:xfrm>
          <a:off x="5731806" y="2658980"/>
          <a:ext cx="4169701" cy="277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31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742296" y="2119246"/>
            <a:ext cx="3620655" cy="307570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1564" y="2129313"/>
            <a:ext cx="3620655" cy="307570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Water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71" y="2327419"/>
            <a:ext cx="2719299" cy="531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Acute Drought Crisis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66235" y="2319466"/>
            <a:ext cx="2975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Chronic System Failure</a:t>
            </a:r>
            <a:endParaRPr lang="en-US" sz="2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3018528"/>
            <a:ext cx="1838536" cy="12087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313" y="3759553"/>
            <a:ext cx="1863052" cy="12248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" r="2811"/>
          <a:stretch/>
        </p:blipFill>
        <p:spPr>
          <a:xfrm>
            <a:off x="877436" y="3071129"/>
            <a:ext cx="1891963" cy="12944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5473" y="5523607"/>
            <a:ext cx="815362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dirty="0" smtClean="0"/>
              <a:t>2014 is clearly a year of crisis and opportunity!</a:t>
            </a:r>
            <a:endParaRPr lang="en-US" sz="33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82" y="3675575"/>
            <a:ext cx="1988582" cy="131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3" grpId="0" build="p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Groundwater Crisis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2036484"/>
            <a:ext cx="4298564" cy="4007224"/>
          </a:xfrm>
        </p:spPr>
        <p:txBody>
          <a:bodyPr/>
          <a:lstStyle/>
          <a:p>
            <a:r>
              <a:rPr lang="en-US" dirty="0" smtClean="0"/>
              <a:t>Unprecedented strain on groundwater today</a:t>
            </a:r>
          </a:p>
          <a:p>
            <a:r>
              <a:rPr lang="en-US" dirty="0" smtClean="0"/>
              <a:t>Groundwater declines becoming unsustainable in some areas</a:t>
            </a:r>
          </a:p>
          <a:p>
            <a:r>
              <a:rPr lang="en-US" dirty="0" smtClean="0"/>
              <a:t>Local subsidence, degraded water quality a concern</a:t>
            </a:r>
          </a:p>
          <a:p>
            <a:r>
              <a:rPr lang="en-US" dirty="0" smtClean="0"/>
              <a:t>Implications for other users, key infrastructure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3232" r="2607" b="34142"/>
          <a:stretch/>
        </p:blipFill>
        <p:spPr>
          <a:xfrm>
            <a:off x="5555096" y="2036484"/>
            <a:ext cx="2807855" cy="2147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82" y="4183939"/>
            <a:ext cx="2800753" cy="186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ACWA Groundwater Sustainability </a:t>
            </a:r>
            <a:br>
              <a:rPr lang="en-US" dirty="0" smtClean="0"/>
            </a:br>
            <a:r>
              <a:rPr lang="en-US" dirty="0" smtClean="0"/>
              <a:t>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79926"/>
            <a:ext cx="4359710" cy="35804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groundwater crisis will be with us long after the drought ends</a:t>
            </a:r>
          </a:p>
          <a:p>
            <a:r>
              <a:rPr lang="en-US" dirty="0" smtClean="0"/>
              <a:t>March 2009 Groundwater Management Policy Principles adopted by ACWA Board</a:t>
            </a:r>
          </a:p>
          <a:p>
            <a:r>
              <a:rPr lang="en-US" dirty="0" smtClean="0"/>
              <a:t>April 2011 Groundwater Framework adopted by ACWA Board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106" y="2082522"/>
            <a:ext cx="2210383" cy="28604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3850069"/>
            <a:ext cx="1956954" cy="253252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8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ACWA Groundwater Sustainability </a:t>
            </a:r>
            <a:br>
              <a:rPr lang="en-US" dirty="0" smtClean="0"/>
            </a:br>
            <a:r>
              <a:rPr lang="en-US" dirty="0" smtClean="0"/>
              <a:t>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79926"/>
            <a:ext cx="4359710" cy="4297074"/>
          </a:xfrm>
        </p:spPr>
        <p:txBody>
          <a:bodyPr>
            <a:normAutofit/>
          </a:bodyPr>
          <a:lstStyle/>
          <a:p>
            <a:r>
              <a:rPr lang="en-US" dirty="0"/>
              <a:t>ACWA Board-Level Task Force created November 2013</a:t>
            </a:r>
          </a:p>
          <a:p>
            <a:r>
              <a:rPr lang="en-US" dirty="0" smtClean="0"/>
              <a:t>Core Instincts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Respect property rights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Protect local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Promote sustainable outcomes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Take bold action</a:t>
            </a:r>
          </a:p>
          <a:p>
            <a:pPr marL="349250" lvl="1" indent="0">
              <a:buNone/>
            </a:pPr>
            <a:endParaRPr lang="en-US" dirty="0" smtClean="0"/>
          </a:p>
        </p:txBody>
      </p:sp>
      <p:pic>
        <p:nvPicPr>
          <p:cNvPr id="5" name="Picture 4" descr="Screen Shot 2014-04-25 at 3.04.4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002" y="2961196"/>
            <a:ext cx="3838810" cy="220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ACWA Groundwater Sustainability </a:t>
            </a:r>
            <a:br>
              <a:rPr lang="en-US" dirty="0" smtClean="0"/>
            </a:b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606" y="1757779"/>
            <a:ext cx="4493873" cy="46962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Define the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Sustainable outcomes for economy / ecosystem</a:t>
            </a:r>
          </a:p>
          <a:p>
            <a:r>
              <a:rPr lang="en-US" dirty="0" smtClean="0"/>
              <a:t>Create management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Local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Interagency cooperation</a:t>
            </a:r>
          </a:p>
          <a:p>
            <a:r>
              <a:rPr lang="en-US" dirty="0" smtClean="0"/>
              <a:t>Provide the tools they need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Quantified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 collection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Limits on demands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Funding, Including local fees</a:t>
            </a:r>
          </a:p>
          <a:p>
            <a:r>
              <a:rPr lang="en-US" dirty="0" smtClean="0"/>
              <a:t>Establish a “backstop”</a:t>
            </a:r>
          </a:p>
          <a:p>
            <a:r>
              <a:rPr lang="en-US" dirty="0" smtClean="0"/>
              <a:t>Make sure it’s part of a comprehensive program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213" y="4098524"/>
            <a:ext cx="2460660" cy="1906458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019" y="2049585"/>
            <a:ext cx="2537048" cy="170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2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ACWA Groundwater Sustainability </a:t>
            </a:r>
            <a:br>
              <a:rPr lang="en-US" dirty="0" smtClean="0"/>
            </a:b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63499"/>
            <a:ext cx="4287837" cy="3656649"/>
          </a:xfrm>
        </p:spPr>
        <p:txBody>
          <a:bodyPr>
            <a:normAutofit/>
          </a:bodyPr>
          <a:lstStyle/>
          <a:p>
            <a:r>
              <a:rPr lang="en-US" dirty="0" smtClean="0"/>
              <a:t>ACWA position = “Game Changer”</a:t>
            </a:r>
          </a:p>
          <a:p>
            <a:r>
              <a:rPr lang="en-US" dirty="0" smtClean="0"/>
              <a:t>Historic legislation likely this year</a:t>
            </a:r>
          </a:p>
          <a:p>
            <a:r>
              <a:rPr lang="en-US" dirty="0" smtClean="0"/>
              <a:t>Two bills in progress</a:t>
            </a:r>
          </a:p>
          <a:p>
            <a:pPr lvl="1"/>
            <a:r>
              <a:rPr lang="en-US" dirty="0" smtClean="0"/>
              <a:t>AB 1739 (Dickinson)</a:t>
            </a:r>
          </a:p>
          <a:p>
            <a:pPr lvl="1"/>
            <a:r>
              <a:rPr lang="en-US" dirty="0" smtClean="0"/>
              <a:t>SB 1168 (</a:t>
            </a:r>
            <a:r>
              <a:rPr lang="en-US" dirty="0" err="1" smtClean="0"/>
              <a:t>Pavley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5088" b="55151"/>
          <a:stretch/>
        </p:blipFill>
        <p:spPr>
          <a:xfrm>
            <a:off x="4921537" y="1890944"/>
            <a:ext cx="2676814" cy="37232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29256" y="5614182"/>
            <a:ext cx="3994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  <a:cs typeface="Times New Roman"/>
              </a:rPr>
              <a:t>“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Times New Roman"/>
                <a:cs typeface="Times New Roman"/>
              </a:rPr>
              <a:t>The game-changer today is that the Association of California Water Agencies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  <a:cs typeface="Times New Roman"/>
              </a:rPr>
              <a:t>…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Times New Roman"/>
                <a:cs typeface="Times New Roman"/>
              </a:rPr>
              <a:t>put 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Times New Roman"/>
                <a:cs typeface="Times New Roman"/>
              </a:rPr>
              <a:t>forward a set of recommendations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  <a:cs typeface="Times New Roman"/>
              </a:rPr>
              <a:t>…”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Times New Roman"/>
                <a:cs typeface="Times New Roman"/>
              </a:rPr>
              <a:t> Sacramento Bee editorial</a:t>
            </a:r>
            <a:endParaRPr lang="en-US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55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&amp;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 smtClean="0"/>
              <a:t>Timothy Quinn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ACWA Executive Director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/>
              <a:t>timq@acwa.com</a:t>
            </a: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916.441.4545</a:t>
            </a:r>
            <a:r>
              <a:rPr lang="en-US" dirty="0"/>
              <a:t> </a:t>
            </a:r>
            <a:r>
              <a:rPr lang="en-US" dirty="0" smtClean="0"/>
              <a:t>• </a:t>
            </a:r>
            <a:r>
              <a:rPr lang="en-US" dirty="0" err="1" smtClean="0"/>
              <a:t>www.acwa.com</a:t>
            </a:r>
            <a:endParaRPr lang="en-US" dirty="0"/>
          </a:p>
        </p:txBody>
      </p:sp>
      <p:pic>
        <p:nvPicPr>
          <p:cNvPr id="4" name="Picture 3" descr="ACWA Logo_short_r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72" y="3891121"/>
            <a:ext cx="2217790" cy="102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3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1142</TotalTime>
  <Words>268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Achieving Groundwater Sustainability CSAC Legislative Conference</vt:lpstr>
      <vt:lpstr>About ACWA</vt:lpstr>
      <vt:lpstr>California Water in 2014</vt:lpstr>
      <vt:lpstr>Groundwater Crisis</vt:lpstr>
      <vt:lpstr> ACWA Groundwater Sustainability  Task Force</vt:lpstr>
      <vt:lpstr> ACWA Groundwater Sustainability  Task Force</vt:lpstr>
      <vt:lpstr> ACWA Groundwater Sustainability  Recommendations</vt:lpstr>
      <vt:lpstr>ACWA Groundwater Sustainability  Recommendations</vt:lpstr>
      <vt:lpstr>Contact &amp; More Information</vt:lpstr>
    </vt:vector>
  </TitlesOfParts>
  <Company>ACWA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Reconciling Ecosystem &amp; Economy</dc:title>
  <dc:creator>Katherine C</dc:creator>
  <cp:lastModifiedBy>Karen Keene</cp:lastModifiedBy>
  <cp:revision>81</cp:revision>
  <cp:lastPrinted>2014-05-15T15:50:07Z</cp:lastPrinted>
  <dcterms:created xsi:type="dcterms:W3CDTF">2014-01-24T17:45:27Z</dcterms:created>
  <dcterms:modified xsi:type="dcterms:W3CDTF">2014-05-15T22:43:41Z</dcterms:modified>
</cp:coreProperties>
</file>