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61" r:id="rId10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04" d="100"/>
          <a:sy n="104" d="100"/>
        </p:scale>
        <p:origin x="-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23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834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17E06FE3-3AEB-4004-825D-320D4D6180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C1D7395B-A45F-46BF-B2F2-03F196A4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8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HAP:</a:t>
            </a:r>
          </a:p>
          <a:p>
            <a:pPr marL="0" lvl="1" defTabSz="948507">
              <a:defRPr/>
            </a:pPr>
            <a:r>
              <a:rPr lang="en-US" dirty="0" smtClean="0"/>
              <a:t>An average of 3,248 requests for temporary and permanent assistance are approved every month. </a:t>
            </a:r>
          </a:p>
          <a:p>
            <a:pPr marL="0" lvl="1" defTabSz="948507">
              <a:defRPr/>
            </a:pPr>
            <a:endParaRPr lang="en-US" dirty="0" smtClean="0"/>
          </a:p>
          <a:p>
            <a:pPr marL="0" lvl="1" defTabSz="948507">
              <a:defRPr/>
            </a:pPr>
            <a:r>
              <a:rPr lang="en-US" dirty="0" smtClean="0"/>
              <a:t>HSP:</a:t>
            </a:r>
          </a:p>
          <a:p>
            <a:pPr lvl="1"/>
            <a:r>
              <a:rPr lang="en-US" dirty="0" smtClean="0"/>
              <a:t>Since the program began in 2014-15: </a:t>
            </a:r>
          </a:p>
          <a:p>
            <a:pPr lvl="2"/>
            <a:r>
              <a:rPr lang="en-US" dirty="0" smtClean="0"/>
              <a:t>Nearly 8,000 families have been approved for HSP </a:t>
            </a:r>
          </a:p>
          <a:p>
            <a:pPr lvl="2"/>
            <a:r>
              <a:rPr lang="en-US" dirty="0" smtClean="0"/>
              <a:t>Over 3,000 families have moved to permanent housing. </a:t>
            </a:r>
          </a:p>
          <a:p>
            <a:pPr marL="0" lvl="1" defTabSz="948507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7395B-A45F-46BF-B2F2-03F196A41B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15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caid.gov/federal-policy-guidance/downloads/CIB-06-26-2015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cs.ca.gov/services/Documents/HealthHomesForPatients_Final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kbl@hbeadvocacy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Homelessness: Policy Opportunities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CSAC Institute Course: Homelessness Emerging Issues</a:t>
            </a:r>
          </a:p>
          <a:p>
            <a:r>
              <a:rPr lang="en-US" dirty="0" smtClean="0"/>
              <a:t>April 14, 2016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91"/>
          <a:stretch/>
        </p:blipFill>
        <p:spPr bwMode="auto">
          <a:xfrm>
            <a:off x="1069848" y="914401"/>
            <a:ext cx="7796530" cy="15717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0776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Medi-Cal 2020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Whole Person Care Pilots</a:t>
            </a:r>
          </a:p>
          <a:p>
            <a:endParaRPr lang="en-US" sz="2400" b="1" dirty="0" smtClean="0"/>
          </a:p>
          <a:p>
            <a:pPr lvl="1"/>
            <a:r>
              <a:rPr lang="en-US" sz="2200" dirty="0" smtClean="0"/>
              <a:t>$</a:t>
            </a:r>
            <a:r>
              <a:rPr lang="en-US" sz="2200" dirty="0"/>
              <a:t>300 million per year for 5 years ($1.5 billion total</a:t>
            </a:r>
            <a:r>
              <a:rPr lang="en-US" sz="2200" dirty="0" smtClean="0"/>
              <a:t>)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County-based pilots to coordinate health, behavioral health and social services to improve health and well-being for high users of multiple systems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Target population may include homeless individuals or persons at risk for homelessness</a:t>
            </a:r>
            <a:endParaRPr lang="en-US" sz="2200" dirty="0"/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1437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WPC Assist with Housing?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rental subsidies or vouchers.</a:t>
            </a:r>
          </a:p>
          <a:p>
            <a:r>
              <a:rPr lang="en-US" dirty="0" smtClean="0"/>
              <a:t>Services </a:t>
            </a:r>
            <a:r>
              <a:rPr lang="en-US" dirty="0"/>
              <a:t>may include (</a:t>
            </a:r>
            <a:r>
              <a:rPr lang="en-US" dirty="0">
                <a:hlinkClick r:id="rId2"/>
              </a:rPr>
              <a:t>June 26, 2015 CMCS Informational Bulletin</a:t>
            </a:r>
            <a:r>
              <a:rPr lang="en-US" dirty="0" smtClean="0"/>
              <a:t>):</a:t>
            </a:r>
            <a:endParaRPr lang="en-US" dirty="0"/>
          </a:p>
          <a:p>
            <a:r>
              <a:rPr lang="en-US" b="1" dirty="0"/>
              <a:t>Individual Housing Transition Services</a:t>
            </a:r>
            <a:r>
              <a:rPr lang="en-US" dirty="0"/>
              <a:t>, including:</a:t>
            </a:r>
          </a:p>
          <a:p>
            <a:pPr lvl="1"/>
            <a:r>
              <a:rPr lang="en-US" dirty="0"/>
              <a:t>Conducting a tenant screening and housing assessment </a:t>
            </a:r>
          </a:p>
          <a:p>
            <a:pPr lvl="1"/>
            <a:r>
              <a:rPr lang="en-US" dirty="0"/>
              <a:t>Developing an individualized housing support plan </a:t>
            </a:r>
          </a:p>
          <a:p>
            <a:pPr lvl="1"/>
            <a:r>
              <a:rPr lang="en-US" dirty="0"/>
              <a:t>Assisting with the housing application process </a:t>
            </a:r>
          </a:p>
          <a:p>
            <a:pPr lvl="1"/>
            <a:r>
              <a:rPr lang="en-US" dirty="0"/>
              <a:t>Assisting with the housing search process </a:t>
            </a:r>
          </a:p>
          <a:p>
            <a:pPr lvl="1"/>
            <a:r>
              <a:rPr lang="en-US" dirty="0"/>
              <a:t>Identifying resources to cover expenses such as security deposit, moving costs, furnishing, adaptive aids, environmental modifications, moving costs and other one-time expenses</a:t>
            </a:r>
          </a:p>
          <a:p>
            <a:pPr lvl="1"/>
            <a:r>
              <a:rPr lang="en-US" dirty="0"/>
              <a:t>Ensuring that the living environment is safe and ready for move-in </a:t>
            </a:r>
          </a:p>
          <a:p>
            <a:pPr lvl="1"/>
            <a:r>
              <a:rPr lang="en-US" dirty="0"/>
              <a:t>Assisting in arranging for and supporting the details of the move </a:t>
            </a:r>
          </a:p>
          <a:p>
            <a:pPr lvl="1"/>
            <a:r>
              <a:rPr lang="en-US" dirty="0"/>
              <a:t>Developing a housing support crisis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9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Individual housing &amp; tenancy sustaining services</a:t>
            </a:r>
            <a:r>
              <a:rPr lang="en-US" dirty="0"/>
              <a:t>, including:</a:t>
            </a:r>
          </a:p>
          <a:p>
            <a:pPr lvl="1"/>
            <a:r>
              <a:rPr lang="en-US" dirty="0"/>
              <a:t>Providing early identification and intervention for behaviors that may jeopardize housing, such as late rental payment and other lease violations </a:t>
            </a:r>
          </a:p>
          <a:p>
            <a:pPr lvl="1"/>
            <a:r>
              <a:rPr lang="en-US" dirty="0"/>
              <a:t>Education and training on the role, rights and responsibilities of the tenant and landlord </a:t>
            </a:r>
          </a:p>
          <a:p>
            <a:pPr lvl="1"/>
            <a:r>
              <a:rPr lang="en-US" dirty="0"/>
              <a:t>Coaching on developing and maintaining key relationships with landlords/property managers </a:t>
            </a:r>
          </a:p>
          <a:p>
            <a:pPr lvl="1"/>
            <a:r>
              <a:rPr lang="en-US" dirty="0"/>
              <a:t>Assistance in resolving disputes with landlords and/or neighbors </a:t>
            </a:r>
          </a:p>
          <a:p>
            <a:pPr lvl="1"/>
            <a:r>
              <a:rPr lang="en-US" dirty="0"/>
              <a:t>Advocacy and links age with community resources to prevent eviction </a:t>
            </a:r>
          </a:p>
          <a:p>
            <a:pPr lvl="1"/>
            <a:r>
              <a:rPr lang="en-US" dirty="0"/>
              <a:t>Assistance with the housing recertification process </a:t>
            </a:r>
          </a:p>
          <a:p>
            <a:pPr lvl="1"/>
            <a:r>
              <a:rPr lang="en-US" dirty="0"/>
              <a:t>Coordinating with the tenant to review, update and modify their housing support and crisis plan </a:t>
            </a:r>
          </a:p>
          <a:p>
            <a:pPr lvl="1"/>
            <a:r>
              <a:rPr lang="en-US" dirty="0"/>
              <a:t>Continuing training in being a good tenant and lease compliance, including ongoing support with activities related to household </a:t>
            </a:r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2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Homes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 smtClean="0"/>
              <a:t>Purpose:</a:t>
            </a:r>
            <a:r>
              <a:rPr lang="en-US" sz="2200" dirty="0" smtClean="0"/>
              <a:t> integrate </a:t>
            </a:r>
            <a:r>
              <a:rPr lang="en-US" sz="2200" dirty="0"/>
              <a:t>and coordinate primary, acute, </a:t>
            </a:r>
            <a:r>
              <a:rPr lang="en-US" sz="2200" dirty="0" smtClean="0"/>
              <a:t>and behavioral </a:t>
            </a:r>
            <a:r>
              <a:rPr lang="en-US" sz="2200" dirty="0"/>
              <a:t>health services for the highest risk Medi- Cal enrollees.</a:t>
            </a:r>
          </a:p>
          <a:p>
            <a:r>
              <a:rPr lang="en-US" sz="2200" dirty="0" smtClean="0"/>
              <a:t>Section </a:t>
            </a:r>
            <a:r>
              <a:rPr lang="en-US" sz="2200" dirty="0"/>
              <a:t>2703 of the Affordable Care Act established a new optional Medicaid state plan benefit covering health home services for beneficiaries with chronic conditions. </a:t>
            </a:r>
            <a:endParaRPr lang="en-US" sz="2200" dirty="0" smtClean="0"/>
          </a:p>
          <a:p>
            <a:r>
              <a:rPr lang="en-US" sz="2200" dirty="0" smtClean="0"/>
              <a:t>California </a:t>
            </a:r>
            <a:r>
              <a:rPr lang="en-US" sz="2200" dirty="0"/>
              <a:t>Assembly Bill (AB) 361 (2013) authorized DHCS to submit a State Plan Amendment to establish a HHP</a:t>
            </a:r>
            <a:r>
              <a:rPr lang="en-US" sz="2200" dirty="0" smtClean="0"/>
              <a:t>.</a:t>
            </a:r>
          </a:p>
          <a:p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www.dhcs.ca.gov/services/Documents/HealthHomesForPatients_Final.pdf</a:t>
            </a:r>
            <a:endParaRPr lang="en-US" sz="22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11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HHP &amp;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the patient’s housing </a:t>
            </a:r>
            <a:r>
              <a:rPr lang="en-US" dirty="0"/>
              <a:t>needs and </a:t>
            </a:r>
            <a:r>
              <a:rPr lang="en-US" dirty="0" smtClean="0"/>
              <a:t>provide </a:t>
            </a:r>
            <a:r>
              <a:rPr lang="en-US" dirty="0"/>
              <a:t>support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HHP members experiencing homelessness, a “Housing Navigator” is a required member of the HHP care team. </a:t>
            </a:r>
            <a:endParaRPr lang="en-US" dirty="0" smtClean="0"/>
          </a:p>
          <a:p>
            <a:r>
              <a:rPr lang="en-US" dirty="0" smtClean="0"/>
              <a:t>Navigator role:</a:t>
            </a:r>
          </a:p>
          <a:p>
            <a:pPr lvl="1"/>
            <a:r>
              <a:rPr lang="en-US" dirty="0" smtClean="0"/>
              <a:t>Form </a:t>
            </a:r>
            <a:r>
              <a:rPr lang="en-US" dirty="0"/>
              <a:t>and foster relationships with and communication between team members, housing providers, and member </a:t>
            </a:r>
            <a:r>
              <a:rPr lang="en-US" dirty="0" smtClean="0"/>
              <a:t>advocates</a:t>
            </a:r>
          </a:p>
          <a:p>
            <a:pPr lvl="1"/>
            <a:r>
              <a:rPr lang="en-US" dirty="0" smtClean="0"/>
              <a:t>Connect </a:t>
            </a:r>
            <a:r>
              <a:rPr lang="en-US" dirty="0"/>
              <a:t>and assist the HHP member to get recuperative care or bridge housing </a:t>
            </a:r>
          </a:p>
          <a:p>
            <a:pPr lvl="1"/>
            <a:r>
              <a:rPr lang="en-US" dirty="0" smtClean="0"/>
              <a:t>Connect </a:t>
            </a:r>
            <a:r>
              <a:rPr lang="en-US" dirty="0"/>
              <a:t>and assist the HHP member to get available permanent housing </a:t>
            </a:r>
            <a:endParaRPr lang="en-US" dirty="0" smtClean="0"/>
          </a:p>
          <a:p>
            <a:pPr lvl="1"/>
            <a:r>
              <a:rPr lang="en-US" dirty="0" smtClean="0"/>
              <a:t>Coordinate </a:t>
            </a:r>
            <a:r>
              <a:rPr lang="en-US" dirty="0"/>
              <a:t>with HHP member in the most easily accessible setting, within MCP guidelines (e.g., could be a mobile unit that engages members on the street)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72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CalWORKs Homeless </a:t>
            </a:r>
            <a:r>
              <a:rPr lang="en-US" sz="2400" b="1" dirty="0"/>
              <a:t>Assistance </a:t>
            </a:r>
            <a:r>
              <a:rPr lang="en-US" sz="2400" b="1" dirty="0" smtClean="0"/>
              <a:t>Program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Provides </a:t>
            </a:r>
            <a:r>
              <a:rPr lang="en-US" sz="2000" dirty="0"/>
              <a:t>a once-in-a-lifetime payment to meet the reasonable costs of obtaining permanent housing, and/or temporary shelter while seeking permanent housing. </a:t>
            </a:r>
            <a:endParaRPr lang="en-US" sz="2000" dirty="0" smtClean="0"/>
          </a:p>
          <a:p>
            <a:pPr lvl="1"/>
            <a:r>
              <a:rPr lang="en-US" sz="2000" dirty="0" smtClean="0"/>
              <a:t>For </a:t>
            </a:r>
            <a:r>
              <a:rPr lang="en-US" sz="2000" dirty="0"/>
              <a:t>2014-15, there were a total of 38,987 cases approved at a cost of $30.2 million. </a:t>
            </a:r>
          </a:p>
          <a:p>
            <a:r>
              <a:rPr lang="en-US" sz="2400" b="1" dirty="0" smtClean="0"/>
              <a:t>CalWORKs </a:t>
            </a:r>
            <a:r>
              <a:rPr lang="en-US" sz="2400" b="1" dirty="0"/>
              <a:t>Housing Support </a:t>
            </a:r>
            <a:r>
              <a:rPr lang="en-US" sz="2400" b="1" dirty="0" smtClean="0"/>
              <a:t>Program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rovides </a:t>
            </a:r>
            <a:r>
              <a:rPr lang="en-US" sz="2000" dirty="0"/>
              <a:t>housing and support services for CalWORKs families in danger of homelessness.  </a:t>
            </a:r>
            <a:endParaRPr lang="en-US" sz="2000" dirty="0" smtClean="0"/>
          </a:p>
          <a:p>
            <a:pPr lvl="1"/>
            <a:r>
              <a:rPr lang="en-US" sz="2000" dirty="0" smtClean="0"/>
              <a:t>FY 2015-16, $35 million provided to 44 counties participating</a:t>
            </a:r>
          </a:p>
          <a:p>
            <a:pPr lvl="1"/>
            <a:r>
              <a:rPr lang="en-US" sz="2000" dirty="0" smtClean="0"/>
              <a:t>Core </a:t>
            </a:r>
            <a:r>
              <a:rPr lang="en-US" sz="2000" dirty="0"/>
              <a:t>components of a Rapid Re-Housing program, </a:t>
            </a:r>
            <a:endParaRPr lang="en-US" sz="2000" dirty="0" smtClean="0"/>
          </a:p>
          <a:p>
            <a:pPr lvl="1"/>
            <a:r>
              <a:rPr lang="en-US" sz="2000" dirty="0" smtClean="0"/>
              <a:t>Offers </a:t>
            </a:r>
            <a:r>
              <a:rPr lang="en-US" sz="2000" dirty="0"/>
              <a:t>financial assistance and several wrap-around supportive services to foster housing retention.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0837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Families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pilot project – included in Pro </a:t>
            </a:r>
            <a:r>
              <a:rPr lang="en-US" dirty="0" err="1" smtClean="0"/>
              <a:t>Tem’s</a:t>
            </a:r>
            <a:r>
              <a:rPr lang="en-US" dirty="0" smtClean="0"/>
              <a:t> </a:t>
            </a:r>
            <a:r>
              <a:rPr lang="en-US" i="1" dirty="0" smtClean="0"/>
              <a:t>No Place Like Home Initiative</a:t>
            </a:r>
          </a:p>
          <a:p>
            <a:r>
              <a:rPr lang="en-US" dirty="0" smtClean="0"/>
              <a:t>Advocate support –</a:t>
            </a:r>
          </a:p>
          <a:p>
            <a:pPr lvl="1"/>
            <a:r>
              <a:rPr lang="en-US" dirty="0"/>
              <a:t>Corporation for Supportive Housing (</a:t>
            </a:r>
            <a:r>
              <a:rPr lang="en-US" dirty="0" smtClean="0"/>
              <a:t>CSH)</a:t>
            </a:r>
          </a:p>
          <a:p>
            <a:pPr lvl="1"/>
            <a:r>
              <a:rPr lang="en-US" dirty="0" smtClean="0"/>
              <a:t>Housing California</a:t>
            </a:r>
          </a:p>
          <a:p>
            <a:pPr lvl="1"/>
            <a:r>
              <a:rPr lang="en-US" dirty="0" smtClean="0"/>
              <a:t>Californians </a:t>
            </a:r>
            <a:r>
              <a:rPr lang="en-US" dirty="0"/>
              <a:t>for Safety and Justice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county matching grant program to reduce homelessness among families that are part of the child welfare 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Evidence </a:t>
            </a:r>
            <a:r>
              <a:rPr lang="en-US" dirty="0"/>
              <a:t>shows moving homeless families into permanent housing prevents foster care placement and furthers family reunification. </a:t>
            </a:r>
            <a:endParaRPr lang="en-US" dirty="0" smtClean="0"/>
          </a:p>
          <a:p>
            <a:r>
              <a:rPr lang="en-US" dirty="0" smtClean="0"/>
              <a:t>$10 million for 2-4 pilot sites</a:t>
            </a:r>
          </a:p>
        </p:txBody>
      </p:sp>
    </p:spTree>
    <p:extLst>
      <p:ext uri="{BB962C8B-B14F-4D97-AF65-F5344CB8AC3E}">
        <p14:creationId xmlns:p14="http://schemas.microsoft.com/office/powerpoint/2010/main" val="2665869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Questions?</a:t>
            </a:r>
          </a:p>
          <a:p>
            <a:pPr marL="0" indent="0" algn="ctr">
              <a:buNone/>
            </a:pPr>
            <a:r>
              <a:rPr lang="en-US" dirty="0" smtClean="0"/>
              <a:t>Kelly </a:t>
            </a:r>
            <a:r>
              <a:rPr lang="en-US" dirty="0" smtClean="0"/>
              <a:t>Brooks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kbl@hbeadvocacy.com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916.272.0011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91"/>
          <a:stretch/>
        </p:blipFill>
        <p:spPr bwMode="auto">
          <a:xfrm>
            <a:off x="3628603" y="757883"/>
            <a:ext cx="7796530" cy="15717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243104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644</TotalTime>
  <Words>670</Words>
  <Application>Microsoft Office PowerPoint</Application>
  <PresentationFormat>Custom</PresentationFormat>
  <Paragraphs>80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Frame</vt:lpstr>
      <vt:lpstr>Homelessness: Policy Opportunities</vt:lpstr>
      <vt:lpstr>Medi-Cal 2020 Waiver</vt:lpstr>
      <vt:lpstr>How can WPC Assist with Housing?</vt:lpstr>
      <vt:lpstr>Housing (Cont’d)</vt:lpstr>
      <vt:lpstr>Health Homes</vt:lpstr>
      <vt:lpstr>HHP &amp; Housing</vt:lpstr>
      <vt:lpstr>CalWORKs</vt:lpstr>
      <vt:lpstr>Bringing Families Home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Medicaid Section 1115 Waiver Renewal</dc:title>
  <dc:creator>Kelly Brooks-Lindsey</dc:creator>
  <cp:lastModifiedBy>Bill Chiat</cp:lastModifiedBy>
  <cp:revision>18</cp:revision>
  <cp:lastPrinted>2016-04-08T22:30:24Z</cp:lastPrinted>
  <dcterms:created xsi:type="dcterms:W3CDTF">2015-11-18T18:32:36Z</dcterms:created>
  <dcterms:modified xsi:type="dcterms:W3CDTF">2016-04-08T22:31:00Z</dcterms:modified>
</cp:coreProperties>
</file>