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3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31CF3-5329-4233-887C-C53D22B8E1F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1C329-57EF-4DA9-A502-D6C3F79B8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2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0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0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5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73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30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8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8308-BEFE-4ADA-AD20-1317DCCD3E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49B6-1E57-4190-9373-FF7AC8AF7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3F72-99BE-4A40-B85E-22F18FF3D3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49B6-1E57-4190-9373-FF7AC8AF7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7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3CB5-6508-4BD7-A15E-06759BE0C0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49B6-1E57-4190-9373-FF7AC8AF7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04CCDA08-3156-424E-BF4B-8FCD02E0A1D3}" type="datetime1">
              <a:rPr lang="en-US">
                <a:solidFill>
                  <a:prstClr val="black"/>
                </a:solidFill>
              </a:rPr>
              <a:pPr/>
              <a:t>5/15/2014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6203F0E4-825C-46D9-879D-3BDDBD97EB4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B5894CE3-4C55-4F9B-8E98-43BD3977B335}" type="datetime1">
              <a:rPr lang="en-US">
                <a:solidFill>
                  <a:prstClr val="black"/>
                </a:solidFill>
              </a:rPr>
              <a:pPr/>
              <a:t>5/15/2014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6203F0E4-825C-46D9-879D-3BDDBD97EB4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5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DB4FB2C1-ABBF-46FD-9101-5AAD7AC03B4C}" type="datetime1">
              <a:rPr lang="en-US">
                <a:solidFill>
                  <a:prstClr val="black"/>
                </a:solidFill>
              </a:rPr>
              <a:pPr/>
              <a:t>5/15/2014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6203F0E4-825C-46D9-879D-3BDDBD97EB4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5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573C3C14-8D38-4DE2-8C3A-AB0E1B5BB318}" type="datetime1">
              <a:rPr lang="en-US">
                <a:solidFill>
                  <a:prstClr val="black"/>
                </a:solidFill>
              </a:rPr>
              <a:pPr/>
              <a:t>5/15/2014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6203F0E4-825C-46D9-879D-3BDDBD97EB4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8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87D59773-52F9-4016-A1DB-BC3437773298}" type="datetime1">
              <a:rPr lang="en-US">
                <a:solidFill>
                  <a:prstClr val="black"/>
                </a:solidFill>
              </a:rPr>
              <a:pPr/>
              <a:t>5/15/2014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6203F0E4-825C-46D9-879D-3BDDBD97EB4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AB95F6F9-D5CA-475E-99B1-7BFCF4BC3C9C}" type="datetime1">
              <a:rPr lang="en-US">
                <a:solidFill>
                  <a:prstClr val="black"/>
                </a:solidFill>
              </a:rPr>
              <a:pPr/>
              <a:t>5/15/2014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6203F0E4-825C-46D9-879D-3BDDBD97EB4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851B7A1A-7D4E-4669-89ED-297F49CDD92F}" type="datetime1">
              <a:rPr lang="en-US">
                <a:solidFill>
                  <a:prstClr val="black"/>
                </a:solidFill>
              </a:rPr>
              <a:pPr/>
              <a:t>5/15/2014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6203F0E4-825C-46D9-879D-3BDDBD97EB4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860C95F9-64F0-4371-AB8E-F99C990F4E6A}" type="datetime1">
              <a:rPr lang="en-US">
                <a:solidFill>
                  <a:prstClr val="black"/>
                </a:solidFill>
              </a:rPr>
              <a:pPr/>
              <a:t>5/15/2014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6203F0E4-825C-46D9-879D-3BDDBD97EB4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5BC9-CE9C-40C9-B5C8-4E6B52D52C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49B6-1E57-4190-9373-FF7AC8AF7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643C8C92-54E1-4E0D-903B-D6894DA4D39E}" type="datetime1">
              <a:rPr lang="en-US">
                <a:solidFill>
                  <a:prstClr val="black"/>
                </a:solidFill>
              </a:rPr>
              <a:pPr/>
              <a:t>5/15/2014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6203F0E4-825C-46D9-879D-3BDDBD97EB4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CCD190DA-995E-49A2-BC9D-0CAC4EF74EF4}" type="datetime1">
              <a:rPr lang="en-US">
                <a:solidFill>
                  <a:prstClr val="black"/>
                </a:solidFill>
              </a:rPr>
              <a:pPr/>
              <a:t>5/15/2014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6203F0E4-825C-46D9-879D-3BDDBD97EB4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54BA6D46-428A-4221-B461-24D31F8C3908}" type="datetime1">
              <a:rPr lang="en-US">
                <a:solidFill>
                  <a:prstClr val="black"/>
                </a:solidFill>
              </a:rPr>
              <a:pPr/>
              <a:t>5/15/2014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6203F0E4-825C-46D9-879D-3BDDBD97EB4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44DD-AC0B-4276-BA0B-54C76A4A02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49B6-1E57-4190-9373-FF7AC8AF7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FFF8-77CF-4BFA-AAC3-587860594C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49B6-1E57-4190-9373-FF7AC8AF7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E41A-313E-40AB-9167-A2C3087799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49B6-1E57-4190-9373-FF7AC8AF7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D4F2-5479-4386-A257-976830EFCB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49B6-1E57-4190-9373-FF7AC8AF7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A24E-172E-4F9B-A294-8EB4FF3392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49B6-1E57-4190-9373-FF7AC8AF7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1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A5B0-E9E2-4BBD-87CC-8A86401946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49B6-1E57-4190-9373-FF7AC8AF7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4CAA-8DFD-4FC7-A5C4-646DA669E9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49B6-1E57-4190-9373-FF7AC8AF7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95732-006A-40A3-9344-FA0431336E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749B6-1E57-4190-9373-FF7AC8AF79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8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050" name="Picture 2" descr="C:\Users\mcallahan\AppData\Local\Microsoft\Windows\Temporary Internet Files\Content.Outlook\VUA47HOB\CWF_Wave_logo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9473" r="1805"/>
          <a:stretch/>
        </p:blipFill>
        <p:spPr bwMode="auto">
          <a:xfrm>
            <a:off x="342900" y="5553039"/>
            <a:ext cx="8788400" cy="13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WF_Waves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83" y="304802"/>
            <a:ext cx="2667000" cy="10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67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CC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329547"/>
            <a:ext cx="7620000" cy="191885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Sustainable Groundwater Management 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May, 2014 </a:t>
            </a:r>
          </a:p>
          <a:p>
            <a:endParaRPr lang="en-US" sz="26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CWF_Photo_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233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/>
          <a:stretch/>
        </p:blipFill>
        <p:spPr bwMode="auto">
          <a:xfrm>
            <a:off x="675567" y="1295400"/>
            <a:ext cx="779874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4904" y="27432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ct val="110000"/>
              </a:lnSpc>
              <a:spcBef>
                <a:spcPct val="30000"/>
              </a:spcBef>
              <a:spcAft>
                <a:spcPct val="40000"/>
              </a:spcAft>
              <a:buClr>
                <a:srgbClr val="B04C1A"/>
              </a:buClr>
              <a:buFont typeface="Wingdings" pitchFamily="2" charset="2"/>
              <a:buChar char="§"/>
              <a:defRPr sz="2800">
                <a:solidFill>
                  <a:srgbClr val="57464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15000"/>
              </a:lnSpc>
              <a:spcBef>
                <a:spcPct val="20000"/>
              </a:spcBef>
              <a:spcAft>
                <a:spcPct val="30000"/>
              </a:spcAft>
              <a:buClr>
                <a:srgbClr val="B04C1A"/>
              </a:buClr>
              <a:buChar char="•"/>
              <a:defRPr sz="2400">
                <a:solidFill>
                  <a:srgbClr val="66524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04C1A"/>
              </a:buClr>
              <a:buChar char="o"/>
              <a:defRPr sz="2000">
                <a:solidFill>
                  <a:srgbClr val="66524C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04C1A"/>
              </a:buClr>
              <a:buChar char="–"/>
              <a:defRPr sz="1800">
                <a:solidFill>
                  <a:srgbClr val="66524C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04C1A"/>
              </a:buClr>
              <a:buChar char="»"/>
              <a:defRPr sz="1800">
                <a:solidFill>
                  <a:srgbClr val="66524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04C1A"/>
              </a:buClr>
              <a:buChar char="»"/>
              <a:defRPr sz="1800">
                <a:solidFill>
                  <a:srgbClr val="66524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04C1A"/>
              </a:buClr>
              <a:buChar char="»"/>
              <a:defRPr sz="1800">
                <a:solidFill>
                  <a:srgbClr val="66524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04C1A"/>
              </a:buClr>
              <a:buChar char="»"/>
              <a:defRPr sz="1800">
                <a:solidFill>
                  <a:srgbClr val="66524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04C1A"/>
              </a:buClr>
              <a:buChar char="»"/>
              <a:defRPr sz="1800">
                <a:solidFill>
                  <a:srgbClr val="66524C"/>
                </a:solidFill>
                <a:latin typeface="+mn-lt"/>
              </a:defRPr>
            </a:lvl9pPr>
          </a:lstStyle>
          <a:p>
            <a:pPr marL="0" indent="0">
              <a:spcAft>
                <a:spcPts val="400"/>
              </a:spcAft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1F497D"/>
                </a:solidFill>
              </a:rPr>
              <a:t>Integrated Water Management</a:t>
            </a:r>
            <a:endParaRPr lang="en-US" sz="4400" b="1" dirty="0">
              <a:solidFill>
                <a:srgbClr val="1F497D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057431">
            <a:off x="6082045" y="113056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>
                    <a:lumMod val="50000"/>
                  </a:prstClr>
                </a:solidFill>
              </a:rPr>
              <a:t>County A</a:t>
            </a:r>
          </a:p>
        </p:txBody>
      </p:sp>
      <p:sp>
        <p:nvSpPr>
          <p:cNvPr id="7" name="TextBox 6"/>
          <p:cNvSpPr txBox="1"/>
          <p:nvPr/>
        </p:nvSpPr>
        <p:spPr>
          <a:xfrm rot="20516987">
            <a:off x="7750968" y="3496922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>
                    <a:lumMod val="50000"/>
                  </a:prstClr>
                </a:solidFill>
              </a:rPr>
              <a:t>County C</a:t>
            </a:r>
          </a:p>
        </p:txBody>
      </p:sp>
      <p:sp>
        <p:nvSpPr>
          <p:cNvPr id="8" name="TextBox 7"/>
          <p:cNvSpPr txBox="1"/>
          <p:nvPr/>
        </p:nvSpPr>
        <p:spPr>
          <a:xfrm rot="20057431">
            <a:off x="6082046" y="1435359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>
                    <a:lumMod val="50000"/>
                  </a:prstClr>
                </a:solidFill>
              </a:rPr>
              <a:t>County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8664" y="3500799"/>
            <a:ext cx="1066800" cy="719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District GMP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4866537"/>
            <a:ext cx="1232528" cy="52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District GMP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7568" y="56388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District  GMP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276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LGME Jurisdiction Formation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Draft Recommendation 4: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Groundwater Management Authorities</a:t>
            </a:r>
          </a:p>
          <a:p>
            <a:r>
              <a:rPr lang="en-US" dirty="0" smtClean="0"/>
              <a:t>Measuring and reporting on groundwater conditions</a:t>
            </a:r>
          </a:p>
          <a:p>
            <a:r>
              <a:rPr lang="en-US" dirty="0" smtClean="0"/>
              <a:t>Allocating groundwater and managing pumping consistent with property rights</a:t>
            </a:r>
          </a:p>
          <a:p>
            <a:r>
              <a:rPr lang="en-US" dirty="0" smtClean="0"/>
              <a:t>Assessing fees</a:t>
            </a:r>
          </a:p>
          <a:p>
            <a:r>
              <a:rPr lang="en-US" dirty="0" smtClean="0"/>
              <a:t>Allowing and approving groundwater transfers</a:t>
            </a:r>
          </a:p>
          <a:p>
            <a:r>
              <a:rPr lang="en-US" dirty="0" smtClean="0"/>
              <a:t>Land use coordination with counties</a:t>
            </a:r>
          </a:p>
          <a:p>
            <a:r>
              <a:rPr lang="en-US" dirty="0" smtClean="0"/>
              <a:t>Ability to enforce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9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Challenging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Protection of property rights</a:t>
            </a:r>
          </a:p>
          <a:p>
            <a:r>
              <a:rPr lang="en-US" dirty="0" smtClean="0"/>
              <a:t>Groundwater management and water quality</a:t>
            </a:r>
          </a:p>
          <a:p>
            <a:r>
              <a:rPr lang="en-US" dirty="0" smtClean="0"/>
              <a:t>Inclusiveness and transparency</a:t>
            </a:r>
          </a:p>
          <a:p>
            <a:r>
              <a:rPr lang="en-US" dirty="0" smtClean="0"/>
              <a:t>Land use coordination and collaboration</a:t>
            </a:r>
          </a:p>
          <a:p>
            <a:r>
              <a:rPr lang="en-US" dirty="0" smtClean="0"/>
              <a:t>Prevention vs. reaction (tipping point)</a:t>
            </a:r>
            <a:endParaRPr lang="en-US" dirty="0"/>
          </a:p>
        </p:txBody>
      </p:sp>
      <p:pic>
        <p:nvPicPr>
          <p:cNvPr id="3074" name="Picture 2" descr="H:\office\temp\Agriculture - AgDrain no 3 drainage row crops - CA DWR credit (00166790)-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46600"/>
            <a:ext cx="3124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Moving Forward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100 years to get here</a:t>
            </a:r>
          </a:p>
          <a:p>
            <a:r>
              <a:rPr lang="en-US" dirty="0" smtClean="0"/>
              <a:t>Critical issue for everyone</a:t>
            </a:r>
          </a:p>
          <a:p>
            <a:r>
              <a:rPr lang="en-US" dirty="0" smtClean="0"/>
              <a:t>Must avoid the slow moving disaster</a:t>
            </a:r>
          </a:p>
          <a:p>
            <a:r>
              <a:rPr lang="en-US" dirty="0" smtClean="0"/>
              <a:t>Now is the time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/>
          <a:stretch/>
        </p:blipFill>
        <p:spPr bwMode="auto">
          <a:xfrm>
            <a:off x="3886200" y="3760935"/>
            <a:ext cx="4876800" cy="271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7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</Words>
  <Application>Microsoft Office PowerPoint</Application>
  <PresentationFormat>On-screen Show (4:3)</PresentationFormat>
  <Paragraphs>29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1_Custom Design</vt:lpstr>
      <vt:lpstr>1_Office Theme</vt:lpstr>
      <vt:lpstr>PowerPoint Presentation</vt:lpstr>
      <vt:lpstr>PowerPoint Presentation</vt:lpstr>
      <vt:lpstr>LGME Jurisdiction Formation</vt:lpstr>
      <vt:lpstr>Draft Recommendation 4:</vt:lpstr>
      <vt:lpstr>Challenging Issues</vt:lpstr>
      <vt:lpstr>Moving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Karen Keene</cp:lastModifiedBy>
  <cp:revision>1</cp:revision>
  <dcterms:modified xsi:type="dcterms:W3CDTF">2014-05-15T22:44:59Z</dcterms:modified>
</cp:coreProperties>
</file>