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3" r:id="rId2"/>
    <p:sldId id="261" r:id="rId3"/>
    <p:sldId id="262" r:id="rId4"/>
    <p:sldId id="260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70DA5-51EA-4E3F-8594-0450D38B3895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EF8BF-A5BB-48A5-909D-CFB3E56E8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5C237-1B42-4CB9-9265-6085168D075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lIns="89707" tIns="44852" rIns="89707" bIns="448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E8D544-9CC0-45BE-9EA7-874DB02910DE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033" y="675197"/>
            <a:ext cx="4571484" cy="3447712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5" y="4347454"/>
            <a:ext cx="5069091" cy="4122909"/>
          </a:xfrm>
          <a:noFill/>
        </p:spPr>
        <p:txBody>
          <a:bodyPr lIns="90107" tIns="45053" rIns="90107" bIns="4505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E8D544-9CC0-45BE-9EA7-874DB02910DE}" type="slidenum">
              <a:rPr lang="en-US">
                <a:solidFill>
                  <a:prstClr val="black"/>
                </a:solidFill>
              </a:rPr>
              <a:pPr eaLnBrk="1" hangingPunct="1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4688"/>
            <a:ext cx="4595812" cy="34480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5" y="4347454"/>
            <a:ext cx="5069091" cy="4122909"/>
          </a:xfrm>
          <a:noFill/>
        </p:spPr>
        <p:txBody>
          <a:bodyPr lIns="90107" tIns="45053" rIns="90107" bIns="4505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868" indent="-279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797" indent="-2239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716" indent="-2239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635" indent="-2239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554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1472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9391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7310" indent="-2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E8D544-9CC0-45BE-9EA7-874DB02910DE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4688"/>
            <a:ext cx="4595812" cy="34480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455" y="4347454"/>
            <a:ext cx="5069091" cy="4122909"/>
          </a:xfrm>
          <a:noFill/>
        </p:spPr>
        <p:txBody>
          <a:bodyPr lIns="90107" tIns="45053" rIns="90107" bIns="4505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C51E-09AC-4998-BBCF-742AE16A68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5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7A41-BC35-4DAC-B02B-49D604ED9A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8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91BA7-931A-42B5-9059-009D52AB73C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6C5A5-B827-4ECC-9098-1A126593B474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136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75" y="5572125"/>
            <a:ext cx="6283325" cy="523875"/>
          </a:xfrm>
        </p:spPr>
        <p:txBody>
          <a:bodyPr/>
          <a:lstStyle/>
          <a:p>
            <a:r>
              <a:rPr lang="en-US" b="1" i="1" dirty="0" smtClean="0">
                <a:solidFill>
                  <a:srgbClr val="EC0000"/>
                </a:solidFill>
              </a:rPr>
              <a:t>CAL </a:t>
            </a:r>
            <a:r>
              <a:rPr lang="en-US" b="1" i="1" dirty="0">
                <a:solidFill>
                  <a:srgbClr val="EC0000"/>
                </a:solidFill>
              </a:rPr>
              <a:t>FIRE</a:t>
            </a:r>
          </a:p>
        </p:txBody>
      </p:sp>
      <p:grpSp>
        <p:nvGrpSpPr>
          <p:cNvPr id="242693" name="Group 5"/>
          <p:cNvGrpSpPr>
            <a:grpSpLocks/>
          </p:cNvGrpSpPr>
          <p:nvPr/>
        </p:nvGrpSpPr>
        <p:grpSpPr bwMode="auto">
          <a:xfrm>
            <a:off x="0" y="4267200"/>
            <a:ext cx="9144000" cy="1143000"/>
            <a:chOff x="0" y="3218"/>
            <a:chExt cx="4270" cy="480"/>
          </a:xfrm>
        </p:grpSpPr>
        <p:sp>
          <p:nvSpPr>
            <p:cNvPr id="242694" name="Rectangle 6"/>
            <p:cNvSpPr>
              <a:spLocks noChangeArrowheads="1"/>
            </p:cNvSpPr>
            <p:nvPr/>
          </p:nvSpPr>
          <p:spPr bwMode="auto">
            <a:xfrm>
              <a:off x="0" y="3218"/>
              <a:ext cx="427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2695" name="Rectangle 7"/>
            <p:cNvSpPr>
              <a:spLocks noChangeArrowheads="1"/>
            </p:cNvSpPr>
            <p:nvPr/>
          </p:nvSpPr>
          <p:spPr bwMode="auto">
            <a:xfrm>
              <a:off x="0" y="3218"/>
              <a:ext cx="427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27842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533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CSAC 5/30/13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9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274638"/>
            <a:ext cx="6705600" cy="5254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tx1"/>
                </a:solidFill>
              </a:rPr>
              <a:t>Direct Protection Area</a:t>
            </a:r>
          </a:p>
        </p:txBody>
      </p:sp>
      <p:pic>
        <p:nvPicPr>
          <p:cNvPr id="5123" name="Picture 5" descr="states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600200"/>
            <a:ext cx="637222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962400" y="33528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10199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3657600" y="2133600"/>
            <a:ext cx="4572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Of California’s 100 million acres: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1/3 is CAL FIRE protection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CC00"/>
                </a:solidFill>
                <a:latin typeface="Arial" charset="0"/>
              </a:rPr>
              <a:t>1/3 is federal protection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1/3 is local protection</a:t>
            </a:r>
          </a:p>
        </p:txBody>
      </p:sp>
    </p:spTree>
    <p:extLst>
      <p:ext uri="{BB962C8B-B14F-4D97-AF65-F5344CB8AC3E}">
        <p14:creationId xmlns:p14="http://schemas.microsoft.com/office/powerpoint/2010/main" val="24655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274638"/>
            <a:ext cx="6705600" cy="5254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Fire Season Outlook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Northern California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962400" y="33528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10199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58959"/>
            <a:ext cx="4446465" cy="528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7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65275" y="274638"/>
            <a:ext cx="6705600" cy="5254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Fire Season Outlook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Southern California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962400" y="33528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10199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5459413" cy="508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1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4" y="11122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Significant Fires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SignificantFires_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13" y="1219200"/>
            <a:ext cx="451326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05200" cy="1249362"/>
          </a:xfrm>
        </p:spPr>
        <p:txBody>
          <a:bodyPr/>
          <a:lstStyle/>
          <a:p>
            <a:pPr algn="l" eaLnBrk="1" hangingPunct="1"/>
            <a:endParaRPr lang="en-US" sz="2200" dirty="0" smtClean="0">
              <a:solidFill>
                <a:schemeClr val="bg1"/>
              </a:solidFill>
              <a:latin typeface="Gill Sans ExtraBoldDisplay" pitchFamily="34" charset="0"/>
            </a:endParaRPr>
          </a:p>
        </p:txBody>
      </p:sp>
      <p:graphicFrame>
        <p:nvGraphicFramePr>
          <p:cNvPr id="1433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265444"/>
              </p:ext>
            </p:extLst>
          </p:nvPr>
        </p:nvGraphicFramePr>
        <p:xfrm>
          <a:off x="2362200" y="152400"/>
          <a:ext cx="4932363" cy="650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3" imgW="9625397" imgH="12698413" progId="Photoshop.Image.12">
                  <p:embed/>
                </p:oleObj>
              </mc:Choice>
              <mc:Fallback>
                <p:oleObj name="Image" r:id="rId3" imgW="9625397" imgH="12698413" progId="Photoshop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"/>
                        <a:ext cx="4932363" cy="650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0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2_Orbi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41</Words>
  <Application>Microsoft Office PowerPoint</Application>
  <PresentationFormat>On-screen Show (4:3)</PresentationFormat>
  <Paragraphs>14</Paragraphs>
  <Slides>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2_Orbit</vt:lpstr>
      <vt:lpstr>Image</vt:lpstr>
      <vt:lpstr>CAL FIRE</vt:lpstr>
      <vt:lpstr>Direct Protection Area</vt:lpstr>
      <vt:lpstr>Fire Season Outlook Northern California</vt:lpstr>
      <vt:lpstr>Fire Season Outlook Southern California</vt:lpstr>
      <vt:lpstr>Significant Fires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Protection Area</dc:title>
  <dc:creator>McMurry, Andy</dc:creator>
  <cp:lastModifiedBy>David Liebler</cp:lastModifiedBy>
  <cp:revision>4</cp:revision>
  <dcterms:created xsi:type="dcterms:W3CDTF">2013-05-29T22:03:28Z</dcterms:created>
  <dcterms:modified xsi:type="dcterms:W3CDTF">2013-05-30T16:47:42Z</dcterms:modified>
</cp:coreProperties>
</file>