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58" r:id="rId6"/>
    <p:sldId id="259" r:id="rId7"/>
    <p:sldId id="260" r:id="rId8"/>
    <p:sldId id="261" r:id="rId9"/>
    <p:sldId id="269" r:id="rId10"/>
    <p:sldId id="268" r:id="rId11"/>
    <p:sldId id="262" r:id="rId12"/>
    <p:sldId id="264" r:id="rId13"/>
    <p:sldId id="270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A4BC9-6E93-462A-A05B-DC35E31EFAD3}" type="doc">
      <dgm:prSet loTypeId="urn:microsoft.com/office/officeart/2005/8/layout/h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AECCB5-EB1C-492B-8C2F-1F6DB94F1BC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CSAC Hub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A56B8-ABA8-469D-B0F1-D5C0DC02BF74}" type="parTrans" cxnId="{41D3169D-C6E9-4B67-8AA0-2648FFF5939A}">
      <dgm:prSet/>
      <dgm:spPr/>
      <dgm:t>
        <a:bodyPr/>
        <a:lstStyle/>
        <a:p>
          <a:endParaRPr lang="en-US"/>
        </a:p>
      </dgm:t>
    </dgm:pt>
    <dgm:pt modelId="{0D9AC237-A53A-481F-A033-0AD7915A4227}" type="sibTrans" cxnId="{41D3169D-C6E9-4B67-8AA0-2648FFF5939A}">
      <dgm:prSet/>
      <dgm:spPr/>
      <dgm:t>
        <a:bodyPr/>
        <a:lstStyle/>
        <a:p>
          <a:endParaRPr lang="en-US"/>
        </a:p>
      </dgm:t>
    </dgm:pt>
    <dgm:pt modelId="{0C0E33D2-359A-4502-804B-8BC2838617CC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Program Inventory &amp;  Benefit-Cost Model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4406F-60C3-49B6-A5A4-CA42379414E3}" type="parTrans" cxnId="{1CC5BEAA-1E2A-4D83-985A-D3D90968BA24}">
      <dgm:prSet/>
      <dgm:spPr/>
      <dgm:t>
        <a:bodyPr/>
        <a:lstStyle/>
        <a:p>
          <a:endParaRPr lang="en-US"/>
        </a:p>
      </dgm:t>
    </dgm:pt>
    <dgm:pt modelId="{CD56EF51-F616-433D-8EC1-348D0048BAA9}" type="sibTrans" cxnId="{1CC5BEAA-1E2A-4D83-985A-D3D90968BA24}">
      <dgm:prSet/>
      <dgm:spPr/>
      <dgm:t>
        <a:bodyPr/>
        <a:lstStyle/>
        <a:p>
          <a:endParaRPr lang="en-US"/>
        </a:p>
      </dgm:t>
    </dgm:pt>
    <dgm:pt modelId="{3B319BEA-EA51-41C1-8FCB-A05627C212D2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Program Inventory Technical Assistance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9E18B-7500-4582-9124-E5D77729E0A6}" type="parTrans" cxnId="{F2EDF99D-89CD-47CC-8368-014004E70C62}">
      <dgm:prSet/>
      <dgm:spPr/>
      <dgm:t>
        <a:bodyPr/>
        <a:lstStyle/>
        <a:p>
          <a:endParaRPr lang="en-US"/>
        </a:p>
      </dgm:t>
    </dgm:pt>
    <dgm:pt modelId="{E15215A4-7F78-44A0-A141-5DFE31F08AF5}" type="sibTrans" cxnId="{F2EDF99D-89CD-47CC-8368-014004E70C62}">
      <dgm:prSet/>
      <dgm:spPr/>
      <dgm:t>
        <a:bodyPr/>
        <a:lstStyle/>
        <a:p>
          <a:endParaRPr lang="en-US"/>
        </a:p>
      </dgm:t>
    </dgm:pt>
    <dgm:pt modelId="{DA05292B-4FAF-4E35-ACC0-F99807D4FE94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Expand County Partnerships	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35051-9A18-4066-BEF6-612D7D649EE8}" type="parTrans" cxnId="{82AA8035-8B6D-4A1F-B286-6F2F78535C1C}">
      <dgm:prSet/>
      <dgm:spPr/>
      <dgm:t>
        <a:bodyPr/>
        <a:lstStyle/>
        <a:p>
          <a:endParaRPr lang="en-US"/>
        </a:p>
      </dgm:t>
    </dgm:pt>
    <dgm:pt modelId="{197ED2A2-A5AB-4FCB-B86C-550BDD42F700}" type="sibTrans" cxnId="{82AA8035-8B6D-4A1F-B286-6F2F78535C1C}">
      <dgm:prSet/>
      <dgm:spPr/>
      <dgm:t>
        <a:bodyPr/>
        <a:lstStyle/>
        <a:p>
          <a:endParaRPr lang="en-US"/>
        </a:p>
      </dgm:t>
    </dgm:pt>
    <dgm:pt modelId="{3EC38EE6-2471-491F-816F-3950CA64CC06}">
      <dgm:prSet/>
      <dgm:spPr>
        <a:solidFill>
          <a:srgbClr val="FF0000"/>
        </a:solidFill>
      </dgm:spPr>
      <dgm:t>
        <a:bodyPr anchor="ctr"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Evidence-based Programming Help Desk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D24CC-90DE-463E-AE5F-3EC23C1B944F}" type="sibTrans" cxnId="{EE422F3E-983D-4CC5-ACC5-C7089B23BE01}">
      <dgm:prSet/>
      <dgm:spPr/>
      <dgm:t>
        <a:bodyPr/>
        <a:lstStyle/>
        <a:p>
          <a:endParaRPr lang="en-US"/>
        </a:p>
      </dgm:t>
    </dgm:pt>
    <dgm:pt modelId="{233677D9-B407-4CE5-BBA3-556F54C0A37C}" type="parTrans" cxnId="{EE422F3E-983D-4CC5-ACC5-C7089B23BE01}">
      <dgm:prSet/>
      <dgm:spPr/>
      <dgm:t>
        <a:bodyPr/>
        <a:lstStyle/>
        <a:p>
          <a:endParaRPr lang="en-US"/>
        </a:p>
      </dgm:t>
    </dgm:pt>
    <dgm:pt modelId="{BDD88049-3533-4245-AE8C-2C60EDE97C46}" type="pres">
      <dgm:prSet presAssocID="{452A4BC9-6E93-462A-A05B-DC35E31EFA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CD705-B056-482F-AA6E-6F531BB59326}" type="pres">
      <dgm:prSet presAssocID="{D1AECCB5-EB1C-492B-8C2F-1F6DB94F1BCA}" presName="roof" presStyleLbl="dkBgShp" presStyleIdx="0" presStyleCnt="2" custLinFactNeighborY="12500"/>
      <dgm:spPr/>
      <dgm:t>
        <a:bodyPr/>
        <a:lstStyle/>
        <a:p>
          <a:endParaRPr lang="en-US"/>
        </a:p>
      </dgm:t>
    </dgm:pt>
    <dgm:pt modelId="{4F4B8970-B20B-4DC8-9CBF-7AEADBAF1C11}" type="pres">
      <dgm:prSet presAssocID="{D1AECCB5-EB1C-492B-8C2F-1F6DB94F1BCA}" presName="pillars" presStyleCnt="0"/>
      <dgm:spPr/>
    </dgm:pt>
    <dgm:pt modelId="{CFCEF6C7-E211-47C0-96C3-6B178BC48C7F}" type="pres">
      <dgm:prSet presAssocID="{D1AECCB5-EB1C-492B-8C2F-1F6DB94F1BCA}" presName="pillar1" presStyleLbl="node1" presStyleIdx="0" presStyleCnt="4" custScaleX="118983" custScaleY="99925" custLinFactNeighborX="-130" custLinFactNeighborY="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9ABFE-1F60-4C54-8446-7494732A4F7E}" type="pres">
      <dgm:prSet presAssocID="{DA05292B-4FAF-4E35-ACC0-F99807D4FE94}" presName="pillarX" presStyleLbl="node1" presStyleIdx="1" presStyleCnt="4" custLinFactNeighborX="1419" custLinFactNeighborY="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005BE-308A-4B71-B1E7-04A7EEFB4724}" type="pres">
      <dgm:prSet presAssocID="{3B319BEA-EA51-41C1-8FCB-A05627C212D2}" presName="pillarX" presStyleLbl="node1" presStyleIdx="2" presStyleCnt="4" custScaleY="103510" custLinFactNeighborX="1667" custLinFactNeighborY="2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A6DE9-5EC1-4120-9C05-CE339BD04C5E}" type="pres">
      <dgm:prSet presAssocID="{0C0E33D2-359A-4502-804B-8BC2838617CC}" presName="pillarX" presStyleLbl="node1" presStyleIdx="3" presStyleCnt="4" custScaleX="98837" custScaleY="99999" custLinFactNeighborX="-359" custLinFactNeighborY="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AE771-0960-40DE-96A7-67456BA25787}" type="pres">
      <dgm:prSet presAssocID="{D1AECCB5-EB1C-492B-8C2F-1F6DB94F1BCA}" presName="base" presStyleLbl="dkBgShp" presStyleIdx="1" presStyleCnt="2"/>
      <dgm:spPr/>
    </dgm:pt>
  </dgm:ptLst>
  <dgm:cxnLst>
    <dgm:cxn modelId="{F2EDF99D-89CD-47CC-8368-014004E70C62}" srcId="{D1AECCB5-EB1C-492B-8C2F-1F6DB94F1BCA}" destId="{3B319BEA-EA51-41C1-8FCB-A05627C212D2}" srcOrd="2" destOrd="0" parTransId="{4929E18B-7500-4582-9124-E5D77729E0A6}" sibTransId="{E15215A4-7F78-44A0-A141-5DFE31F08AF5}"/>
    <dgm:cxn modelId="{EE422F3E-983D-4CC5-ACC5-C7089B23BE01}" srcId="{D1AECCB5-EB1C-492B-8C2F-1F6DB94F1BCA}" destId="{3EC38EE6-2471-491F-816F-3950CA64CC06}" srcOrd="0" destOrd="0" parTransId="{233677D9-B407-4CE5-BBA3-556F54C0A37C}" sibTransId="{9A5D24CC-90DE-463E-AE5F-3EC23C1B944F}"/>
    <dgm:cxn modelId="{ABC75510-9957-43F3-BE95-8F6CA1DAC377}" type="presOf" srcId="{452A4BC9-6E93-462A-A05B-DC35E31EFAD3}" destId="{BDD88049-3533-4245-AE8C-2C60EDE97C46}" srcOrd="0" destOrd="0" presId="urn:microsoft.com/office/officeart/2005/8/layout/hList3"/>
    <dgm:cxn modelId="{BD29FDB7-1807-44D8-88B3-1E65CCC1FBFA}" type="presOf" srcId="{DA05292B-4FAF-4E35-ACC0-F99807D4FE94}" destId="{83A9ABFE-1F60-4C54-8446-7494732A4F7E}" srcOrd="0" destOrd="0" presId="urn:microsoft.com/office/officeart/2005/8/layout/hList3"/>
    <dgm:cxn modelId="{41D3169D-C6E9-4B67-8AA0-2648FFF5939A}" srcId="{452A4BC9-6E93-462A-A05B-DC35E31EFAD3}" destId="{D1AECCB5-EB1C-492B-8C2F-1F6DB94F1BCA}" srcOrd="0" destOrd="0" parTransId="{880A56B8-ABA8-469D-B0F1-D5C0DC02BF74}" sibTransId="{0D9AC237-A53A-481F-A033-0AD7915A4227}"/>
    <dgm:cxn modelId="{1CC5BEAA-1E2A-4D83-985A-D3D90968BA24}" srcId="{D1AECCB5-EB1C-492B-8C2F-1F6DB94F1BCA}" destId="{0C0E33D2-359A-4502-804B-8BC2838617CC}" srcOrd="3" destOrd="0" parTransId="{71A4406F-60C3-49B6-A5A4-CA42379414E3}" sibTransId="{CD56EF51-F616-433D-8EC1-348D0048BAA9}"/>
    <dgm:cxn modelId="{3EDABCC0-788D-439C-8868-BEDB68AB29CA}" type="presOf" srcId="{D1AECCB5-EB1C-492B-8C2F-1F6DB94F1BCA}" destId="{E8ECD705-B056-482F-AA6E-6F531BB59326}" srcOrd="0" destOrd="0" presId="urn:microsoft.com/office/officeart/2005/8/layout/hList3"/>
    <dgm:cxn modelId="{8E359175-4EAA-4246-8724-29AC4EF3FE6A}" type="presOf" srcId="{3B319BEA-EA51-41C1-8FCB-A05627C212D2}" destId="{FE5005BE-308A-4B71-B1E7-04A7EEFB4724}" srcOrd="0" destOrd="0" presId="urn:microsoft.com/office/officeart/2005/8/layout/hList3"/>
    <dgm:cxn modelId="{F9CE1DE1-44EF-4339-A2F8-1FC31A565672}" type="presOf" srcId="{3EC38EE6-2471-491F-816F-3950CA64CC06}" destId="{CFCEF6C7-E211-47C0-96C3-6B178BC48C7F}" srcOrd="0" destOrd="0" presId="urn:microsoft.com/office/officeart/2005/8/layout/hList3"/>
    <dgm:cxn modelId="{82AA8035-8B6D-4A1F-B286-6F2F78535C1C}" srcId="{D1AECCB5-EB1C-492B-8C2F-1F6DB94F1BCA}" destId="{DA05292B-4FAF-4E35-ACC0-F99807D4FE94}" srcOrd="1" destOrd="0" parTransId="{B4A35051-9A18-4066-BEF6-612D7D649EE8}" sibTransId="{197ED2A2-A5AB-4FCB-B86C-550BDD42F700}"/>
    <dgm:cxn modelId="{2E4157EE-6D05-43D7-8F91-8A6761200BCA}" type="presOf" srcId="{0C0E33D2-359A-4502-804B-8BC2838617CC}" destId="{18BA6DE9-5EC1-4120-9C05-CE339BD04C5E}" srcOrd="0" destOrd="0" presId="urn:microsoft.com/office/officeart/2005/8/layout/hList3"/>
    <dgm:cxn modelId="{DA30FE14-9D92-4D6E-9623-B796F0E54F77}" type="presParOf" srcId="{BDD88049-3533-4245-AE8C-2C60EDE97C46}" destId="{E8ECD705-B056-482F-AA6E-6F531BB59326}" srcOrd="0" destOrd="0" presId="urn:microsoft.com/office/officeart/2005/8/layout/hList3"/>
    <dgm:cxn modelId="{126FBADF-5805-4426-8B66-989D6CB7F85C}" type="presParOf" srcId="{BDD88049-3533-4245-AE8C-2C60EDE97C46}" destId="{4F4B8970-B20B-4DC8-9CBF-7AEADBAF1C11}" srcOrd="1" destOrd="0" presId="urn:microsoft.com/office/officeart/2005/8/layout/hList3"/>
    <dgm:cxn modelId="{57468D84-10AA-43AD-BDBF-8E0235E6673C}" type="presParOf" srcId="{4F4B8970-B20B-4DC8-9CBF-7AEADBAF1C11}" destId="{CFCEF6C7-E211-47C0-96C3-6B178BC48C7F}" srcOrd="0" destOrd="0" presId="urn:microsoft.com/office/officeart/2005/8/layout/hList3"/>
    <dgm:cxn modelId="{03F67D00-E248-4E12-A53C-B979BE862CD0}" type="presParOf" srcId="{4F4B8970-B20B-4DC8-9CBF-7AEADBAF1C11}" destId="{83A9ABFE-1F60-4C54-8446-7494732A4F7E}" srcOrd="1" destOrd="0" presId="urn:microsoft.com/office/officeart/2005/8/layout/hList3"/>
    <dgm:cxn modelId="{3F54C272-808A-4332-B44D-E65C66F8DD9B}" type="presParOf" srcId="{4F4B8970-B20B-4DC8-9CBF-7AEADBAF1C11}" destId="{FE5005BE-308A-4B71-B1E7-04A7EEFB4724}" srcOrd="2" destOrd="0" presId="urn:microsoft.com/office/officeart/2005/8/layout/hList3"/>
    <dgm:cxn modelId="{13918063-0FD7-4F15-BEA5-5A0238320062}" type="presParOf" srcId="{4F4B8970-B20B-4DC8-9CBF-7AEADBAF1C11}" destId="{18BA6DE9-5EC1-4120-9C05-CE339BD04C5E}" srcOrd="3" destOrd="0" presId="urn:microsoft.com/office/officeart/2005/8/layout/hList3"/>
    <dgm:cxn modelId="{300110C4-2F1A-4B4A-964C-0715FC03E6CF}" type="presParOf" srcId="{BDD88049-3533-4245-AE8C-2C60EDE97C46}" destId="{1B2AE771-0960-40DE-96A7-67456BA257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CD705-B056-482F-AA6E-6F531BB59326}">
      <dsp:nvSpPr>
        <dsp:cNvPr id="0" name=""/>
        <dsp:cNvSpPr/>
      </dsp:nvSpPr>
      <dsp:spPr>
        <a:xfrm>
          <a:off x="0" y="131445"/>
          <a:ext cx="6781800" cy="10515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CSAC Hub</a:t>
          </a:r>
          <a:endParaRPr lang="en-US" sz="5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1445"/>
        <a:ext cx="6781800" cy="1051560"/>
      </dsp:txXfrm>
    </dsp:sp>
    <dsp:sp modelId="{CFCEF6C7-E211-47C0-96C3-6B178BC48C7F}">
      <dsp:nvSpPr>
        <dsp:cNvPr id="0" name=""/>
        <dsp:cNvSpPr/>
      </dsp:nvSpPr>
      <dsp:spPr>
        <a:xfrm>
          <a:off x="0" y="1058173"/>
          <a:ext cx="1930616" cy="2206619"/>
        </a:xfrm>
        <a:prstGeom prst="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Evidence-based Programming Help Desk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58173"/>
        <a:ext cx="1930616" cy="2206619"/>
      </dsp:txXfrm>
    </dsp:sp>
    <dsp:sp modelId="{83A9ABFE-1F60-4C54-8446-7494732A4F7E}">
      <dsp:nvSpPr>
        <dsp:cNvPr id="0" name=""/>
        <dsp:cNvSpPr/>
      </dsp:nvSpPr>
      <dsp:spPr>
        <a:xfrm>
          <a:off x="1954770" y="1058162"/>
          <a:ext cx="1622598" cy="2208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Expand County Partnerships	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4770" y="1058162"/>
        <a:ext cx="1622598" cy="2208276"/>
      </dsp:txXfrm>
    </dsp:sp>
    <dsp:sp modelId="{FE5005BE-308A-4B71-B1E7-04A7EEFB4724}">
      <dsp:nvSpPr>
        <dsp:cNvPr id="0" name=""/>
        <dsp:cNvSpPr/>
      </dsp:nvSpPr>
      <dsp:spPr>
        <a:xfrm>
          <a:off x="3581393" y="1066797"/>
          <a:ext cx="1622598" cy="2285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 Inventory Technical Assistance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1393" y="1066797"/>
        <a:ext cx="1622598" cy="2285786"/>
      </dsp:txXfrm>
    </dsp:sp>
    <dsp:sp modelId="{18BA6DE9-5EC1-4120-9C05-CE339BD04C5E}">
      <dsp:nvSpPr>
        <dsp:cNvPr id="0" name=""/>
        <dsp:cNvSpPr/>
      </dsp:nvSpPr>
      <dsp:spPr>
        <a:xfrm>
          <a:off x="5171117" y="1058173"/>
          <a:ext cx="1603727" cy="2208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 Inventory &amp;  Benefit-Cost Model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1117" y="1058173"/>
        <a:ext cx="1603727" cy="2208253"/>
      </dsp:txXfrm>
    </dsp:sp>
    <dsp:sp modelId="{1B2AE771-0960-40DE-96A7-67456BA25787}">
      <dsp:nvSpPr>
        <dsp:cNvPr id="0" name=""/>
        <dsp:cNvSpPr/>
      </dsp:nvSpPr>
      <dsp:spPr>
        <a:xfrm>
          <a:off x="0" y="3259836"/>
          <a:ext cx="6781800" cy="2453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E4A4B-CE00-4FC5-B46E-358CCE291A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CEF28-0DED-49B5-B380-D1DD69A27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284-57DE-4A83-A2CB-E7844368A2B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7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284-57DE-4A83-A2CB-E7844368A2B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6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  <a:ln/>
        </p:spPr>
        <p:txBody>
          <a:bodyPr lIns="91402" tIns="45700" rIns="91402" bIns="45700"/>
          <a:lstStyle/>
          <a:p>
            <a:fld id="{3F081A34-41E1-4937-A235-AF7C1FFAF6E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541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First</a:t>
            </a:r>
            <a:r>
              <a:rPr lang="en-US" baseline="0" dirty="0" smtClean="0"/>
              <a:t> composed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D6284-57DE-4A83-A2CB-E7844368A2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7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CSAC-Results First 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6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</a:t>
            </a:r>
            <a:r>
              <a:rPr lang="en-US" dirty="0" err="1" smtClean="0"/>
              <a:t>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CSAC-Results First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7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CSAC-Results First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CSAC-Results First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CSAC-Results First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CSAC-Results First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2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CSAC-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F061-788D-41D5-9749-CFE78B2A737D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0F061-788D-41D5-9749-CFE78B2A737D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CSAC-Results First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1A23-399E-42D6-A4B4-2BBF5B39B2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19075"/>
            <a:ext cx="11557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wtrusts.org/en/multimedia/data-visualizations/2015/results-first-clearinghouse-database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257300"/>
            <a:ext cx="90678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First Clearinghouse</a:t>
            </a:r>
            <a:br>
              <a:rPr lang="en-US" dirty="0" smtClean="0"/>
            </a:br>
            <a:r>
              <a:rPr lang="en-US" dirty="0" smtClean="0"/>
              <a:t> Database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8610600" cy="2114550"/>
          </a:xfrm>
        </p:spPr>
        <p:txBody>
          <a:bodyPr>
            <a:normAutofit fontScale="70000" lnSpcReduction="20000"/>
          </a:bodyPr>
          <a:lstStyle/>
          <a:p>
            <a:endParaRPr lang="en-US" sz="2200" dirty="0" smtClean="0"/>
          </a:p>
          <a:p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Amalia Mejia, CSAC </a:t>
            </a:r>
          </a:p>
          <a:p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Karyn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Milligan, Santa Barbara County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Holly Child, Santa Clara County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Sara Jamison, Santa Cruz County </a:t>
            </a:r>
          </a:p>
          <a:p>
            <a:endParaRPr lang="en-US" sz="2400" dirty="0" smtClean="0"/>
          </a:p>
          <a:p>
            <a:r>
              <a:rPr lang="en-US" sz="2400" dirty="0" smtClean="0"/>
              <a:t>November 29,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4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by Policy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  <a:lumOff val="3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Adult Criminal Justice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Juvenile Justice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Child welfare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Health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Substance Abuse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Mental Health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28750"/>
            <a:ext cx="4800600" cy="142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Results First Clearinghouse Database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2181225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/>
              <a:t>Search capabilities: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Policy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Intervention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Rating Color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200150"/>
            <a:ext cx="8915767" cy="3657600"/>
          </a:xfrm>
        </p:spPr>
      </p:pic>
    </p:spTree>
    <p:extLst>
      <p:ext uri="{BB962C8B-B14F-4D97-AF65-F5344CB8AC3E}">
        <p14:creationId xmlns:p14="http://schemas.microsoft.com/office/powerpoint/2010/main" val="20686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2150"/>
            <a:ext cx="8229600" cy="857250"/>
          </a:xfrm>
        </p:spPr>
        <p:txBody>
          <a:bodyPr/>
          <a:lstStyle/>
          <a:p>
            <a:r>
              <a:rPr lang="en-US" dirty="0" smtClean="0"/>
              <a:t>County examples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5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000251"/>
            <a:ext cx="6248400" cy="61079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6000" dirty="0" smtClean="0"/>
              <a:t>Q &amp; A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17948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amejia@counties.org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572000" cy="48006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23951"/>
            <a:ext cx="2971800" cy="3394075"/>
          </a:xfrm>
        </p:spPr>
      </p:pic>
    </p:spTree>
    <p:extLst>
      <p:ext uri="{BB962C8B-B14F-4D97-AF65-F5344CB8AC3E}">
        <p14:creationId xmlns:p14="http://schemas.microsoft.com/office/powerpoint/2010/main" val="28960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CSAC-Results First Partnership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274320" lvl="1" indent="0"/>
            <a:endParaRPr lang="en-US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6993656"/>
              </p:ext>
            </p:extLst>
          </p:nvPr>
        </p:nvGraphicFramePr>
        <p:xfrm>
          <a:off x="1143000" y="1200150"/>
          <a:ext cx="6781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81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70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Bringing research into 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49"/>
            <a:ext cx="8229600" cy="2937273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know about </a:t>
            </a:r>
            <a:r>
              <a:rPr lang="en-US" dirty="0" smtClean="0"/>
              <a:t>the adult criminal justice programs in your county?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 smtClean="0"/>
              <a:t>a </a:t>
            </a:r>
            <a:r>
              <a:rPr lang="en-US" dirty="0" smtClean="0"/>
              <a:t>Board of Supervisor </a:t>
            </a:r>
            <a:r>
              <a:rPr lang="en-US" dirty="0" smtClean="0"/>
              <a:t>or staff member how do you ensure the programs have some level of evidence?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track the </a:t>
            </a:r>
            <a:r>
              <a:rPr lang="en-US" dirty="0" smtClean="0"/>
              <a:t>program’s </a:t>
            </a:r>
            <a:r>
              <a:rPr lang="en-US" dirty="0" smtClean="0"/>
              <a:t>effectiveness? Is there fidelity?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the clearinghouse be used as menu approach of programs?</a:t>
            </a:r>
          </a:p>
        </p:txBody>
      </p:sp>
    </p:spTree>
    <p:extLst>
      <p:ext uri="{BB962C8B-B14F-4D97-AF65-F5344CB8AC3E}">
        <p14:creationId xmlns:p14="http://schemas.microsoft.com/office/powerpoint/2010/main" val="15864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1950"/>
            <a:ext cx="5359118" cy="6164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programs?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18475" cy="37338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2400" i="1" dirty="0"/>
              <a:t>Programs </a:t>
            </a:r>
            <a:r>
              <a:rPr lang="en-US" sz="2400" dirty="0"/>
              <a:t>are systematic activities that engage participants in order to achieve desired outcomes.</a:t>
            </a:r>
          </a:p>
          <a:p>
            <a:pPr marL="569912" lvl="1" indent="-342900">
              <a:lnSpc>
                <a:spcPct val="100000"/>
              </a:lnSpc>
            </a:pPr>
            <a:r>
              <a:rPr lang="en-US" sz="2400" dirty="0"/>
              <a:t>In Adult Criminal Justice, this includes programs that address recidivism, life skills, substance abuse, parenting skills, etc.</a:t>
            </a:r>
          </a:p>
          <a:p>
            <a:pPr marL="569912" lvl="1" indent="-342900">
              <a:lnSpc>
                <a:spcPct val="100000"/>
              </a:lnSpc>
            </a:pPr>
            <a:r>
              <a:rPr lang="en-US" sz="2400" dirty="0"/>
              <a:t>For example:</a:t>
            </a:r>
          </a:p>
          <a:p>
            <a:pPr marL="858837" lvl="2" indent="-342900">
              <a:lnSpc>
                <a:spcPct val="100000"/>
              </a:lnSpc>
            </a:pPr>
            <a:r>
              <a:rPr lang="en-US" sz="2400" dirty="0"/>
              <a:t>Cognitive behavioral therapy</a:t>
            </a:r>
          </a:p>
          <a:p>
            <a:pPr marL="858837" lvl="2" indent="-342900">
              <a:lnSpc>
                <a:spcPct val="100000"/>
              </a:lnSpc>
            </a:pPr>
            <a:r>
              <a:rPr lang="en-US" sz="2400" dirty="0"/>
              <a:t>Postsecondary correctional education</a:t>
            </a:r>
          </a:p>
          <a:p>
            <a:pPr marL="858837" lvl="2" indent="-342900">
              <a:lnSpc>
                <a:spcPct val="100000"/>
              </a:lnSpc>
            </a:pPr>
            <a:r>
              <a:rPr lang="en-US" sz="2400" dirty="0"/>
              <a:t>InsideOut Dad</a:t>
            </a:r>
          </a:p>
          <a:p>
            <a:pPr marL="342900" indent="-342900"/>
            <a:endParaRPr lang="en-US" sz="2400" dirty="0"/>
          </a:p>
          <a:p>
            <a:pPr marL="342900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5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838200" y="1371601"/>
            <a:ext cx="7620000" cy="2783279"/>
          </a:xfrm>
          <a:prstGeom prst="cloudCallou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080" tIns="643080" rIns="643080" bIns="643080" numCol="1" spcCol="1270" anchor="ctr" anchorCtr="0">
            <a:noAutofit/>
          </a:bodyPr>
          <a:lstStyle/>
          <a:p>
            <a:pPr marL="0" lvl="1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800" kern="1200" dirty="0"/>
          </a:p>
          <a:p>
            <a:pPr marL="171450" lvl="1" indent="-171450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Evidence-based programs and practices</a:t>
            </a:r>
          </a:p>
          <a:p>
            <a:pPr marL="0" lvl="1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800" kern="1200" dirty="0"/>
          </a:p>
          <a:p>
            <a:pPr marL="171450" lvl="1" indent="-171450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Promising programs and practices </a:t>
            </a:r>
          </a:p>
          <a:p>
            <a:pPr marL="171450" lvl="1" indent="-171450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dirty="0"/>
          </a:p>
          <a:p>
            <a:pPr marL="171450" lvl="1" indent="-171450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Evidence-based ≠ Effective 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15949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09550"/>
            <a:ext cx="7270750" cy="6164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clearinghouses?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76350"/>
            <a:ext cx="8023225" cy="3733800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SzPct val="130000"/>
            </a:pPr>
            <a:r>
              <a:rPr lang="en-US" sz="2900" dirty="0"/>
              <a:t>Purpose is to identify “what works” 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SzPct val="130000"/>
            </a:pPr>
            <a:r>
              <a:rPr lang="en-US" sz="2900" dirty="0"/>
              <a:t>Review and summarize rigorous evaluations of different interventions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SzPct val="130000"/>
            </a:pPr>
            <a:r>
              <a:rPr lang="en-US" sz="2900" dirty="0"/>
              <a:t>Assign ratings to interventions based on  the evidence (e.g., model, promising,  mixed effects) 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SzPct val="130000"/>
            </a:pPr>
            <a:r>
              <a:rPr lang="en-US" sz="2900" dirty="0"/>
              <a:t>Use slightly different methodologies, criteria and terminology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SzPct val="130000"/>
            </a:pPr>
            <a:r>
              <a:rPr lang="en-US" sz="2900" dirty="0"/>
              <a:t>Policy area specific</a:t>
            </a:r>
          </a:p>
          <a:p>
            <a:pPr marL="569912" lvl="1" indent="-342900">
              <a:lnSpc>
                <a:spcPct val="100000"/>
              </a:lnSpc>
              <a:spcAft>
                <a:spcPts val="1800"/>
              </a:spcAft>
            </a:pPr>
            <a:r>
              <a:rPr lang="en-US" sz="2900" dirty="0"/>
              <a:t>What Works Clearinghouse = Education</a:t>
            </a:r>
          </a:p>
          <a:p>
            <a:pPr marL="569912" lvl="1" indent="-342900">
              <a:lnSpc>
                <a:spcPct val="100000"/>
              </a:lnSpc>
              <a:spcAft>
                <a:spcPts val="1800"/>
              </a:spcAft>
            </a:pPr>
            <a:r>
              <a:rPr lang="en-US" sz="2900" dirty="0"/>
              <a:t>CrimeSolutions.gov = Criminal Justice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4114800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aseline="-25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6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/>
          <a:stretch/>
        </p:blipFill>
        <p:spPr bwMode="auto">
          <a:xfrm>
            <a:off x="228600" y="1081327"/>
            <a:ext cx="8458200" cy="38515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466" y="4782787"/>
            <a:ext cx="909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The Pew-MacArthur  Results First Initiative, Results First Clearing </a:t>
            </a:r>
            <a:r>
              <a:rPr lang="en-US" sz="1000" dirty="0"/>
              <a:t>House Database, http://www.pewtrusts.org/en/multimedia/data-visualizations/2015/results-first-clearinghouse-database</a:t>
            </a:r>
          </a:p>
        </p:txBody>
      </p:sp>
    </p:spTree>
    <p:extLst>
      <p:ext uri="{BB962C8B-B14F-4D97-AF65-F5344CB8AC3E}">
        <p14:creationId xmlns:p14="http://schemas.microsoft.com/office/powerpoint/2010/main" val="4088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53" y="182862"/>
            <a:ext cx="6123347" cy="4560528"/>
          </a:xfrm>
        </p:spPr>
      </p:pic>
      <p:sp>
        <p:nvSpPr>
          <p:cNvPr id="7" name="Rectangle 6"/>
          <p:cNvSpPr/>
          <p:nvPr/>
        </p:nvSpPr>
        <p:spPr>
          <a:xfrm>
            <a:off x="0" y="4743390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The Pew-MacArthur  Results First Initiative, Results First Clearing House Database, http://www.pewtrusts.org/en/multimedia/data-visualizations/2015/results-first-clearinghouse-database</a:t>
            </a:r>
          </a:p>
        </p:txBody>
      </p:sp>
    </p:spTree>
    <p:extLst>
      <p:ext uri="{BB962C8B-B14F-4D97-AF65-F5344CB8AC3E}">
        <p14:creationId xmlns:p14="http://schemas.microsoft.com/office/powerpoint/2010/main" val="24908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314</Words>
  <Application>Microsoft Office PowerPoint</Application>
  <PresentationFormat>On-screen Show (16:9)</PresentationFormat>
  <Paragraphs>65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Results First Clearinghouse  Database 101</vt:lpstr>
      <vt:lpstr>PowerPoint Presentation</vt:lpstr>
      <vt:lpstr>CSAC-Results First Partnership </vt:lpstr>
      <vt:lpstr>     Bringing research into local government</vt:lpstr>
      <vt:lpstr>What are programs?</vt:lpstr>
      <vt:lpstr>PowerPoint Presentation</vt:lpstr>
      <vt:lpstr>What are clearinghouses?</vt:lpstr>
      <vt:lpstr>PowerPoint Presentation</vt:lpstr>
      <vt:lpstr>PowerPoint Presentation</vt:lpstr>
      <vt:lpstr>Search by Policy Area</vt:lpstr>
      <vt:lpstr>PowerPoint Presentation</vt:lpstr>
      <vt:lpstr>PowerPoint Presentation</vt:lpstr>
      <vt:lpstr>County examples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Amalia Mejia</dc:creator>
  <cp:lastModifiedBy>Amalia Mejia</cp:lastModifiedBy>
  <cp:revision>49</cp:revision>
  <dcterms:created xsi:type="dcterms:W3CDTF">2017-02-27T23:58:14Z</dcterms:created>
  <dcterms:modified xsi:type="dcterms:W3CDTF">2017-11-27T21:02:32Z</dcterms:modified>
</cp:coreProperties>
</file>