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7181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DDE2A-1D1F-4CD4-B94D-E0934B3613A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BB668-711D-4A32-A84E-66B535F8D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54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9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90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18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3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4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7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BB668-711D-4A32-A84E-66B535F8DA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4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6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2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85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72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737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1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04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3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0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4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5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645A-D189-4C54-98D7-E8A86FC5A03A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CB24ED-1164-4BAE-814C-3A477EAC3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basco@cdcr.c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r.ca.gov/Reports_Research/docs/Data_Points_Dec_2016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7254" y="335898"/>
            <a:ext cx="8657492" cy="43107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California Department of Corrections and Rehabilitation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9363"/>
            <a:ext cx="9144000" cy="174482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California State Association of Counties</a:t>
            </a:r>
          </a:p>
          <a:p>
            <a:r>
              <a:rPr lang="en-US" dirty="0" smtClean="0"/>
              <a:t>Criminal Justice Reforms Workshop on County-State Collaboration</a:t>
            </a:r>
            <a:endParaRPr lang="en-US" dirty="0"/>
          </a:p>
          <a:p>
            <a:r>
              <a:rPr lang="en-US" dirty="0" smtClean="0"/>
              <a:t>November 30,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685" y="2491270"/>
            <a:ext cx="1309688" cy="130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Office of Research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	</a:t>
            </a:r>
            <a:r>
              <a:rPr lang="en-US" sz="1800" dirty="0" smtClean="0">
                <a:solidFill>
                  <a:prstClr val="black"/>
                </a:solidFill>
              </a:rPr>
              <a:t>Julie Basco, Deputy Director</a:t>
            </a: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	CDCR – Office of Research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	916-324-2463 = office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916-628-6209 = mobile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	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julie.basco@cdcr.ca.gov</a:t>
            </a: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939" y="2662289"/>
            <a:ext cx="2600886" cy="263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CDCR Annual Report (late Summer/early Fall)</a:t>
            </a:r>
          </a:p>
          <a:p>
            <a:endParaRPr lang="en-US" dirty="0"/>
          </a:p>
          <a:p>
            <a:r>
              <a:rPr lang="en-US" dirty="0" smtClean="0"/>
              <a:t>Is this the “Recidivism </a:t>
            </a:r>
            <a:r>
              <a:rPr lang="en-US" dirty="0"/>
              <a:t>R</a:t>
            </a:r>
            <a:r>
              <a:rPr lang="en-US" dirty="0" smtClean="0"/>
              <a:t>eport?”</a:t>
            </a:r>
          </a:p>
          <a:p>
            <a:endParaRPr lang="en-US" dirty="0" smtClean="0"/>
          </a:p>
          <a:p>
            <a:r>
              <a:rPr lang="en-US" dirty="0" smtClean="0"/>
              <a:t>Cohort is Built From Offender </a:t>
            </a:r>
            <a:r>
              <a:rPr lang="en-US" dirty="0" smtClean="0"/>
              <a:t>Releases from CDCR</a:t>
            </a:r>
            <a:endParaRPr lang="en-US" dirty="0" smtClean="0"/>
          </a:p>
          <a:p>
            <a:pPr lvl="1"/>
            <a:r>
              <a:rPr lang="en-US" dirty="0" smtClean="0"/>
              <a:t>Fiscal Year Releases</a:t>
            </a:r>
          </a:p>
          <a:p>
            <a:pPr lvl="2"/>
            <a:r>
              <a:rPr lang="en-US" dirty="0" smtClean="0"/>
              <a:t>2016 Report is FY 2011/2012</a:t>
            </a:r>
          </a:p>
          <a:p>
            <a:pPr lvl="2"/>
            <a:r>
              <a:rPr lang="en-US" dirty="0" smtClean="0"/>
              <a:t>2017 Report is FY 2012/2013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 Recidivism Definition (2016):</a:t>
            </a:r>
          </a:p>
          <a:p>
            <a:pPr lvl="1"/>
            <a:r>
              <a:rPr lang="en-US" dirty="0" smtClean="0"/>
              <a:t>Primary – Three Year Conviction</a:t>
            </a:r>
          </a:p>
          <a:p>
            <a:pPr lvl="1"/>
            <a:r>
              <a:rPr lang="en-US" dirty="0" smtClean="0"/>
              <a:t>Supplemental – Three Year Arrest and Return to Prison</a:t>
            </a:r>
          </a:p>
          <a:p>
            <a:endParaRPr lang="en-US" dirty="0" smtClean="0"/>
          </a:p>
          <a:p>
            <a:r>
              <a:rPr lang="en-US" dirty="0" smtClean="0"/>
              <a:t>Conviction Rate Displays (partial list)</a:t>
            </a:r>
          </a:p>
          <a:p>
            <a:pPr lvl="1"/>
            <a:r>
              <a:rPr lang="en-US" dirty="0" smtClean="0"/>
              <a:t>County of Release</a:t>
            </a:r>
          </a:p>
          <a:p>
            <a:pPr lvl="1"/>
            <a:r>
              <a:rPr lang="en-US" dirty="0" smtClean="0"/>
              <a:t>Time to Conviction</a:t>
            </a:r>
          </a:p>
          <a:p>
            <a:pPr lvl="1"/>
            <a:r>
              <a:rPr lang="en-US" dirty="0" smtClean="0"/>
              <a:t>Commitment Category</a:t>
            </a:r>
          </a:p>
          <a:p>
            <a:pPr lvl="1"/>
            <a:r>
              <a:rPr lang="en-US" dirty="0" smtClean="0"/>
              <a:t>California Static Risk Assessment Score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900" dirty="0" smtClean="0"/>
              <a:t>2016 Outcome Evaluation Report</a:t>
            </a:r>
          </a:p>
          <a:p>
            <a:pPr lvl="1"/>
            <a:r>
              <a:rPr lang="en-US" sz="1700" dirty="0" smtClean="0"/>
              <a:t>FY 2011/2012 Releases</a:t>
            </a:r>
          </a:p>
          <a:p>
            <a:pPr lvl="2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Year Conviction Rate = 54.3%</a:t>
            </a:r>
          </a:p>
          <a:p>
            <a:pPr lvl="2"/>
            <a:r>
              <a:rPr lang="en-US" sz="1500" dirty="0" smtClean="0"/>
              <a:t>Three Year Arrest Rate = 75.3%</a:t>
            </a:r>
          </a:p>
          <a:p>
            <a:pPr lvl="2"/>
            <a:r>
              <a:rPr lang="en-US" sz="1500" dirty="0" smtClean="0"/>
              <a:t>Three Year Return to Prison Rate = 25.0%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1900" dirty="0" smtClean="0"/>
              <a:t>2017 Outcome Evaluation Report</a:t>
            </a:r>
          </a:p>
          <a:p>
            <a:pPr lvl="1"/>
            <a:r>
              <a:rPr lang="en-US" sz="1700" dirty="0" smtClean="0"/>
              <a:t>FY 2012/2013 Releases</a:t>
            </a:r>
          </a:p>
          <a:p>
            <a:pPr lvl="2"/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Year Conviction Rate = 46.1%</a:t>
            </a:r>
          </a:p>
          <a:p>
            <a:pPr lvl="2"/>
            <a:r>
              <a:rPr lang="en-US" sz="1500" dirty="0" smtClean="0"/>
              <a:t>Three Year Arrest Rate = 66.7%</a:t>
            </a:r>
          </a:p>
          <a:p>
            <a:pPr lvl="2"/>
            <a:r>
              <a:rPr lang="en-US" sz="1500" dirty="0" smtClean="0"/>
              <a:t>Three Year Return to Prison Rate = 22.2%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 2017 Outcome Evaluation Report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First Report with Cohort Releases Post Public Safety Realignment (Oct 2011</a:t>
            </a:r>
            <a:r>
              <a:rPr lang="en-US" dirty="0" smtClean="0"/>
              <a:t>) – Prior cohort was mixed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Conviction Rate was 8.2% lower than the 2016 Cohort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56.5% - </a:t>
            </a:r>
            <a:r>
              <a:rPr lang="en-US" dirty="0" smtClean="0"/>
              <a:t>Released </a:t>
            </a:r>
            <a:r>
              <a:rPr lang="en-US" dirty="0" smtClean="0"/>
              <a:t>to PRCS</a:t>
            </a:r>
          </a:p>
          <a:p>
            <a:pPr lvl="1"/>
            <a:r>
              <a:rPr lang="en-US" dirty="0" smtClean="0"/>
              <a:t>41.8% - </a:t>
            </a:r>
            <a:r>
              <a:rPr lang="en-US" dirty="0" smtClean="0"/>
              <a:t>Released </a:t>
            </a:r>
            <a:r>
              <a:rPr lang="en-US" dirty="0" smtClean="0"/>
              <a:t>to Parole</a:t>
            </a:r>
          </a:p>
          <a:p>
            <a:pPr lvl="1"/>
            <a:r>
              <a:rPr lang="en-US" dirty="0" smtClean="0"/>
              <a:t>1.8%   - Direct Discharge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 2017 Outcome Evaluation Report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Conviction Rates</a:t>
            </a:r>
          </a:p>
          <a:p>
            <a:pPr lvl="2"/>
            <a:r>
              <a:rPr lang="en-US" dirty="0" smtClean="0"/>
              <a:t>52.2% - </a:t>
            </a:r>
            <a:r>
              <a:rPr lang="en-US" dirty="0" smtClean="0"/>
              <a:t>Offenders Released </a:t>
            </a:r>
            <a:r>
              <a:rPr lang="en-US" dirty="0" smtClean="0"/>
              <a:t>to PRCS</a:t>
            </a:r>
          </a:p>
          <a:p>
            <a:pPr lvl="2"/>
            <a:r>
              <a:rPr lang="en-US" dirty="0" smtClean="0"/>
              <a:t>38.8% - </a:t>
            </a:r>
            <a:r>
              <a:rPr lang="en-US" dirty="0" smtClean="0"/>
              <a:t>Offenders Released </a:t>
            </a:r>
            <a:r>
              <a:rPr lang="en-US" dirty="0" smtClean="0"/>
              <a:t>to Parole</a:t>
            </a:r>
          </a:p>
          <a:p>
            <a:pPr lvl="2"/>
            <a:r>
              <a:rPr lang="en-US" dirty="0" smtClean="0"/>
              <a:t>23.5% - Direct Discharge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 Difference Likely Rooted in Crime </a:t>
            </a:r>
            <a:r>
              <a:rPr lang="en-US" dirty="0" smtClean="0"/>
              <a:t>Category and Characteristics of Offenders</a:t>
            </a:r>
            <a:endParaRPr lang="en-US" dirty="0" smtClean="0"/>
          </a:p>
          <a:p>
            <a:pPr lvl="2"/>
            <a:r>
              <a:rPr lang="en-US" dirty="0" smtClean="0"/>
              <a:t>Property and Drug Crimes, Less Serious and Violent – Generally Released to PRCS</a:t>
            </a:r>
          </a:p>
          <a:p>
            <a:pPr lvl="2"/>
            <a:r>
              <a:rPr lang="en-US" dirty="0" smtClean="0"/>
              <a:t>Person Crimes, Serious and Violent – Generally Released to Parole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2017 Outcome Evaluation Report Trend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974" y="2792628"/>
            <a:ext cx="6291964" cy="3384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Outcome Evaluation Reports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 2018 Outcome Evaluation Report</a:t>
            </a:r>
          </a:p>
          <a:p>
            <a:pPr lvl="1"/>
            <a:r>
              <a:rPr lang="en-US" dirty="0" smtClean="0"/>
              <a:t>Under Development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Possible Additional Outcome Assessments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Programming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Employment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Education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Timeliness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CDCR – Office of Research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b="1" dirty="0" smtClean="0"/>
              <a:t>Offender Data Points</a:t>
            </a:r>
          </a:p>
          <a:p>
            <a:pPr lvl="1"/>
            <a:r>
              <a:rPr lang="en-US" dirty="0" smtClean="0">
                <a:hlinkClick r:id="rId3"/>
              </a:rPr>
              <a:t>http://www.cdcr.ca.gov/Reports_Research/docs/Data_Points_Dec_2016.pdf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Spring and Fall Population Projections Reports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Annual Evaluation of Contracted Sex Offender Treatment Programs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Biennial Report of Research and Evaluation Projects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175" y="6096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374</Words>
  <Application>Microsoft Office PowerPoint</Application>
  <PresentationFormat>Widescreen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California Department of Corrections and Rehabilitation   Outcome Evaluation Reports</vt:lpstr>
      <vt:lpstr>CDCR – Outcome Evaluation Reports</vt:lpstr>
      <vt:lpstr>CDCR – Outcome Evaluation Reports</vt:lpstr>
      <vt:lpstr>CDCR – Outcome Evaluation Reports</vt:lpstr>
      <vt:lpstr>CDCR – Outcome Evaluation Reports</vt:lpstr>
      <vt:lpstr>CDCR – Outcome Evaluation Reports</vt:lpstr>
      <vt:lpstr>CDCR – Outcome Evaluation Reports</vt:lpstr>
      <vt:lpstr>CDCR – Outcome Evaluation Reports</vt:lpstr>
      <vt:lpstr>CDCR – Office of Research</vt:lpstr>
      <vt:lpstr>CDCR – Office of Research</vt:lpstr>
    </vt:vector>
  </TitlesOfParts>
  <Company>CDCR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Department of Corrections and Rehabilitation   Outcome Evaluation Reports</dc:title>
  <dc:creator>Basco, Julie@CDCR</dc:creator>
  <cp:lastModifiedBy>Basco, Julie@CDCR</cp:lastModifiedBy>
  <cp:revision>29</cp:revision>
  <cp:lastPrinted>2017-11-28T21:51:03Z</cp:lastPrinted>
  <dcterms:created xsi:type="dcterms:W3CDTF">2017-11-26T20:32:38Z</dcterms:created>
  <dcterms:modified xsi:type="dcterms:W3CDTF">2017-11-28T23:21:33Z</dcterms:modified>
</cp:coreProperties>
</file>