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</p:sldMasterIdLst>
  <p:notesMasterIdLst>
    <p:notesMasterId r:id="rId23"/>
  </p:notesMasterIdLst>
  <p:sldIdLst>
    <p:sldId id="256" r:id="rId3"/>
    <p:sldId id="281" r:id="rId4"/>
    <p:sldId id="280" r:id="rId5"/>
    <p:sldId id="279" r:id="rId6"/>
    <p:sldId id="258" r:id="rId7"/>
    <p:sldId id="259" r:id="rId8"/>
    <p:sldId id="273" r:id="rId9"/>
    <p:sldId id="274" r:id="rId10"/>
    <p:sldId id="275" r:id="rId11"/>
    <p:sldId id="264" r:id="rId12"/>
    <p:sldId id="263" r:id="rId13"/>
    <p:sldId id="265" r:id="rId14"/>
    <p:sldId id="268" r:id="rId15"/>
    <p:sldId id="277" r:id="rId16"/>
    <p:sldId id="260" r:id="rId17"/>
    <p:sldId id="266" r:id="rId18"/>
    <p:sldId id="267" r:id="rId19"/>
    <p:sldId id="269" r:id="rId20"/>
    <p:sldId id="271" r:id="rId21"/>
    <p:sldId id="272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qAiLkKoxAIKLeXlWoQogiELhQ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09DD1-5A06-4A68-A3A6-780CADF78E32}" v="60" dt="2023-04-07T19:30:14.445"/>
  </p1510:revLst>
</p1510:revInfo>
</file>

<file path=ppt/tableStyles.xml><?xml version="1.0" encoding="utf-8"?>
<a:tblStyleLst xmlns:a="http://schemas.openxmlformats.org/drawingml/2006/main" def="{6D25E665-64B3-4E1A-B284-02834449B681}">
  <a:tblStyle styleId="{6D25E665-64B3-4E1A-B284-02834449B68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5E6"/>
          </a:solidFill>
        </a:fill>
      </a:tcStyle>
    </a:wholeTbl>
    <a:band1H>
      <a:tcTxStyle b="off" i="off"/>
      <a:tcStyle>
        <a:tcBdr/>
        <a:fill>
          <a:solidFill>
            <a:srgbClr val="FFECC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FECC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2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" userId="4498df01-83d7-4e3f-90ed-b173acbca838" providerId="ADAL" clId="{3C309DD1-5A06-4A68-A3A6-780CADF78E32}"/>
    <pc:docChg chg="custSel addSld delSld modSld sldOrd">
      <pc:chgData name="Charles" userId="4498df01-83d7-4e3f-90ed-b173acbca838" providerId="ADAL" clId="{3C309DD1-5A06-4A68-A3A6-780CADF78E32}" dt="2023-04-07T19:30:39.414" v="1215" actId="47"/>
      <pc:docMkLst>
        <pc:docMk/>
      </pc:docMkLst>
      <pc:sldChg chg="modSp mod">
        <pc:chgData name="Charles" userId="4498df01-83d7-4e3f-90ed-b173acbca838" providerId="ADAL" clId="{3C309DD1-5A06-4A68-A3A6-780CADF78E32}" dt="2023-04-07T02:14:26.568" v="1172" actId="1076"/>
        <pc:sldMkLst>
          <pc:docMk/>
          <pc:sldMk cId="0" sldId="256"/>
        </pc:sldMkLst>
        <pc:spChg chg="mod">
          <ac:chgData name="Charles" userId="4498df01-83d7-4e3f-90ed-b173acbca838" providerId="ADAL" clId="{3C309DD1-5A06-4A68-A3A6-780CADF78E32}" dt="2023-04-07T02:14:26.568" v="1172" actId="1076"/>
          <ac:spMkLst>
            <pc:docMk/>
            <pc:sldMk cId="0" sldId="256"/>
            <ac:spMk id="52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0:13:43.404" v="91" actId="6549"/>
          <ac:spMkLst>
            <pc:docMk/>
            <pc:sldMk cId="0" sldId="256"/>
            <ac:spMk id="53" creationId="{00000000-0000-0000-0000-000000000000}"/>
          </ac:spMkLst>
        </pc:spChg>
      </pc:sldChg>
      <pc:sldChg chg="modSp del mod">
        <pc:chgData name="Charles" userId="4498df01-83d7-4e3f-90ed-b173acbca838" providerId="ADAL" clId="{3C309DD1-5A06-4A68-A3A6-780CADF78E32}" dt="2023-04-07T01:47:01.351" v="943" actId="47"/>
        <pc:sldMkLst>
          <pc:docMk/>
          <pc:sldMk cId="0" sldId="257"/>
        </pc:sldMkLst>
        <pc:spChg chg="mod">
          <ac:chgData name="Charles" userId="4498df01-83d7-4e3f-90ed-b173acbca838" providerId="ADAL" clId="{3C309DD1-5A06-4A68-A3A6-780CADF78E32}" dt="2023-04-07T00:17:17.200" v="118" actId="948"/>
          <ac:spMkLst>
            <pc:docMk/>
            <pc:sldMk cId="0" sldId="257"/>
            <ac:spMk id="59" creationId="{00000000-0000-0000-0000-000000000000}"/>
          </ac:spMkLst>
        </pc:spChg>
      </pc:sldChg>
      <pc:sldChg chg="modSp mod">
        <pc:chgData name="Charles" userId="4498df01-83d7-4e3f-90ed-b173acbca838" providerId="ADAL" clId="{3C309DD1-5A06-4A68-A3A6-780CADF78E32}" dt="2023-04-07T02:15:16.960" v="1192" actId="1076"/>
        <pc:sldMkLst>
          <pc:docMk/>
          <pc:sldMk cId="0" sldId="258"/>
        </pc:sldMkLst>
        <pc:spChg chg="mod">
          <ac:chgData name="Charles" userId="4498df01-83d7-4e3f-90ed-b173acbca838" providerId="ADAL" clId="{3C309DD1-5A06-4A68-A3A6-780CADF78E32}" dt="2023-04-07T01:47:18.225" v="944" actId="6549"/>
          <ac:spMkLst>
            <pc:docMk/>
            <pc:sldMk cId="0" sldId="258"/>
            <ac:spMk id="64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1:47:53.503" v="957" actId="1076"/>
          <ac:spMkLst>
            <pc:docMk/>
            <pc:sldMk cId="0" sldId="258"/>
            <ac:spMk id="65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2:15:03.030" v="1189" actId="20577"/>
          <ac:spMkLst>
            <pc:docMk/>
            <pc:sldMk cId="0" sldId="258"/>
            <ac:spMk id="67" creationId="{00000000-0000-0000-0000-000000000000}"/>
          </ac:spMkLst>
        </pc:spChg>
        <pc:picChg chg="mod modCrop">
          <ac:chgData name="Charles" userId="4498df01-83d7-4e3f-90ed-b173acbca838" providerId="ADAL" clId="{3C309DD1-5A06-4A68-A3A6-780CADF78E32}" dt="2023-04-07T02:15:16.960" v="1192" actId="1076"/>
          <ac:picMkLst>
            <pc:docMk/>
            <pc:sldMk cId="0" sldId="258"/>
            <ac:picMk id="66" creationId="{00000000-0000-0000-0000-000000000000}"/>
          </ac:picMkLst>
        </pc:picChg>
      </pc:sldChg>
      <pc:sldChg chg="modSp mod">
        <pc:chgData name="Charles" userId="4498df01-83d7-4e3f-90ed-b173acbca838" providerId="ADAL" clId="{3C309DD1-5A06-4A68-A3A6-780CADF78E32}" dt="2023-04-07T01:49:38.200" v="962" actId="6549"/>
        <pc:sldMkLst>
          <pc:docMk/>
          <pc:sldMk cId="0" sldId="259"/>
        </pc:sldMkLst>
        <pc:spChg chg="mod">
          <ac:chgData name="Charles" userId="4498df01-83d7-4e3f-90ed-b173acbca838" providerId="ADAL" clId="{3C309DD1-5A06-4A68-A3A6-780CADF78E32}" dt="2023-04-07T00:57:31.329" v="394" actId="1076"/>
          <ac:spMkLst>
            <pc:docMk/>
            <pc:sldMk cId="0" sldId="259"/>
            <ac:spMk id="75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0:26:54.906" v="373" actId="1036"/>
          <ac:spMkLst>
            <pc:docMk/>
            <pc:sldMk cId="0" sldId="259"/>
            <ac:spMk id="77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0:28:20.555" v="379" actId="6549"/>
          <ac:spMkLst>
            <pc:docMk/>
            <pc:sldMk cId="0" sldId="259"/>
            <ac:spMk id="78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0:30:21.790" v="385" actId="6549"/>
          <ac:spMkLst>
            <pc:docMk/>
            <pc:sldMk cId="0" sldId="259"/>
            <ac:spMk id="79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0:27:04.398" v="375" actId="1076"/>
          <ac:spMkLst>
            <pc:docMk/>
            <pc:sldMk cId="0" sldId="259"/>
            <ac:spMk id="80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1:49:38.200" v="962" actId="6549"/>
          <ac:spMkLst>
            <pc:docMk/>
            <pc:sldMk cId="0" sldId="259"/>
            <ac:spMk id="81" creationId="{00000000-0000-0000-0000-000000000000}"/>
          </ac:spMkLst>
        </pc:spChg>
      </pc:sldChg>
      <pc:sldChg chg="modSp mod ord">
        <pc:chgData name="Charles" userId="4498df01-83d7-4e3f-90ed-b173acbca838" providerId="ADAL" clId="{3C309DD1-5A06-4A68-A3A6-780CADF78E32}" dt="2023-04-07T01:52:31.651" v="984" actId="20577"/>
        <pc:sldMkLst>
          <pc:docMk/>
          <pc:sldMk cId="0" sldId="263"/>
        </pc:sldMkLst>
        <pc:spChg chg="mod">
          <ac:chgData name="Charles" userId="4498df01-83d7-4e3f-90ed-b173acbca838" providerId="ADAL" clId="{3C309DD1-5A06-4A68-A3A6-780CADF78E32}" dt="2023-04-07T01:35:39.536" v="672" actId="20577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1:52:31.651" v="984" actId="20577"/>
          <ac:spMkLst>
            <pc:docMk/>
            <pc:sldMk cId="0" sldId="263"/>
            <ac:spMk id="114" creationId="{00000000-0000-0000-0000-000000000000}"/>
          </ac:spMkLst>
        </pc:spChg>
      </pc:sldChg>
      <pc:sldChg chg="modSp mod ord">
        <pc:chgData name="Charles" userId="4498df01-83d7-4e3f-90ed-b173acbca838" providerId="ADAL" clId="{3C309DD1-5A06-4A68-A3A6-780CADF78E32}" dt="2023-04-07T01:44:26.817" v="937" actId="20577"/>
        <pc:sldMkLst>
          <pc:docMk/>
          <pc:sldMk cId="0" sldId="264"/>
        </pc:sldMkLst>
        <pc:spChg chg="mod">
          <ac:chgData name="Charles" userId="4498df01-83d7-4e3f-90ed-b173acbca838" providerId="ADAL" clId="{3C309DD1-5A06-4A68-A3A6-780CADF78E32}" dt="2023-04-07T01:35:54.180" v="686" actId="20577"/>
          <ac:spMkLst>
            <pc:docMk/>
            <pc:sldMk cId="0" sldId="264"/>
            <ac:spMk id="120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01:44:26.817" v="937" actId="20577"/>
          <ac:spMkLst>
            <pc:docMk/>
            <pc:sldMk cId="0" sldId="264"/>
            <ac:spMk id="121" creationId="{00000000-0000-0000-0000-000000000000}"/>
          </ac:spMkLst>
        </pc:spChg>
      </pc:sldChg>
      <pc:sldChg chg="addSp delSp modSp mod ord">
        <pc:chgData name="Charles" userId="4498df01-83d7-4e3f-90ed-b173acbca838" providerId="ADAL" clId="{3C309DD1-5A06-4A68-A3A6-780CADF78E32}" dt="2023-04-07T01:46:33.841" v="942" actId="6549"/>
        <pc:sldMkLst>
          <pc:docMk/>
          <pc:sldMk cId="0" sldId="265"/>
        </pc:sldMkLst>
        <pc:spChg chg="mod">
          <ac:chgData name="Charles" userId="4498df01-83d7-4e3f-90ed-b173acbca838" providerId="ADAL" clId="{3C309DD1-5A06-4A68-A3A6-780CADF78E32}" dt="2023-04-07T01:46:33.841" v="942" actId="6549"/>
          <ac:spMkLst>
            <pc:docMk/>
            <pc:sldMk cId="0" sldId="265"/>
            <ac:spMk id="127" creationId="{00000000-0000-0000-0000-000000000000}"/>
          </ac:spMkLst>
        </pc:spChg>
        <pc:picChg chg="add mod">
          <ac:chgData name="Charles" userId="4498df01-83d7-4e3f-90ed-b173acbca838" providerId="ADAL" clId="{3C309DD1-5A06-4A68-A3A6-780CADF78E32}" dt="2023-04-07T01:46:19.976" v="941" actId="1038"/>
          <ac:picMkLst>
            <pc:docMk/>
            <pc:sldMk cId="0" sldId="265"/>
            <ac:picMk id="3" creationId="{0E6D38B0-8117-14EA-91DC-280BBE3E8952}"/>
          </ac:picMkLst>
        </pc:picChg>
        <pc:picChg chg="del">
          <ac:chgData name="Charles" userId="4498df01-83d7-4e3f-90ed-b173acbca838" providerId="ADAL" clId="{3C309DD1-5A06-4A68-A3A6-780CADF78E32}" dt="2023-04-07T01:41:53.511" v="890" actId="478"/>
          <ac:picMkLst>
            <pc:docMk/>
            <pc:sldMk cId="0" sldId="265"/>
            <ac:picMk id="129" creationId="{00000000-0000-0000-0000-000000000000}"/>
          </ac:picMkLst>
        </pc:picChg>
      </pc:sldChg>
      <pc:sldChg chg="modSp mod">
        <pc:chgData name="Charles" userId="4498df01-83d7-4e3f-90ed-b173acbca838" providerId="ADAL" clId="{3C309DD1-5A06-4A68-A3A6-780CADF78E32}" dt="2023-04-07T01:57:46.862" v="987" actId="27636"/>
        <pc:sldMkLst>
          <pc:docMk/>
          <pc:sldMk cId="0" sldId="266"/>
        </pc:sldMkLst>
        <pc:spChg chg="mod">
          <ac:chgData name="Charles" userId="4498df01-83d7-4e3f-90ed-b173acbca838" providerId="ADAL" clId="{3C309DD1-5A06-4A68-A3A6-780CADF78E32}" dt="2023-04-07T01:57:46.862" v="987" actId="27636"/>
          <ac:spMkLst>
            <pc:docMk/>
            <pc:sldMk cId="0" sldId="266"/>
            <ac:spMk id="136" creationId="{00000000-0000-0000-0000-000000000000}"/>
          </ac:spMkLst>
        </pc:spChg>
      </pc:sldChg>
      <pc:sldChg chg="modSp mod">
        <pc:chgData name="Charles" userId="4498df01-83d7-4e3f-90ed-b173acbca838" providerId="ADAL" clId="{3C309DD1-5A06-4A68-A3A6-780CADF78E32}" dt="2023-04-07T00:18:19.220" v="122" actId="27636"/>
        <pc:sldMkLst>
          <pc:docMk/>
          <pc:sldMk cId="0" sldId="267"/>
        </pc:sldMkLst>
        <pc:spChg chg="mod">
          <ac:chgData name="Charles" userId="4498df01-83d7-4e3f-90ed-b173acbca838" providerId="ADAL" clId="{3C309DD1-5A06-4A68-A3A6-780CADF78E32}" dt="2023-04-07T00:18:19.220" v="122" actId="27636"/>
          <ac:spMkLst>
            <pc:docMk/>
            <pc:sldMk cId="0" sldId="267"/>
            <ac:spMk id="143" creationId="{00000000-0000-0000-0000-000000000000}"/>
          </ac:spMkLst>
        </pc:spChg>
      </pc:sldChg>
      <pc:sldChg chg="ord">
        <pc:chgData name="Charles" userId="4498df01-83d7-4e3f-90ed-b173acbca838" providerId="ADAL" clId="{3C309DD1-5A06-4A68-A3A6-780CADF78E32}" dt="2023-04-07T01:43:14.667" v="898"/>
        <pc:sldMkLst>
          <pc:docMk/>
          <pc:sldMk cId="0" sldId="268"/>
        </pc:sldMkLst>
      </pc:sldChg>
      <pc:sldChg chg="addSp delSp modSp add mod ord">
        <pc:chgData name="Charles" userId="4498df01-83d7-4e3f-90ed-b173acbca838" providerId="ADAL" clId="{3C309DD1-5A06-4A68-A3A6-780CADF78E32}" dt="2023-04-07T19:29:11.197" v="1194"/>
        <pc:sldMkLst>
          <pc:docMk/>
          <pc:sldMk cId="3370376586" sldId="269"/>
        </pc:sldMkLst>
        <pc:spChg chg="mod">
          <ac:chgData name="Charles" userId="4498df01-83d7-4e3f-90ed-b173acbca838" providerId="ADAL" clId="{3C309DD1-5A06-4A68-A3A6-780CADF78E32}" dt="2023-04-07T01:25:29.849" v="497" actId="20577"/>
          <ac:spMkLst>
            <pc:docMk/>
            <pc:sldMk cId="3370376586" sldId="269"/>
            <ac:spMk id="64" creationId="{00000000-0000-0000-0000-000000000000}"/>
          </ac:spMkLst>
        </pc:spChg>
        <pc:spChg chg="del mod">
          <ac:chgData name="Charles" userId="4498df01-83d7-4e3f-90ed-b173acbca838" providerId="ADAL" clId="{3C309DD1-5A06-4A68-A3A6-780CADF78E32}" dt="2023-04-07T01:10:05.393" v="398" actId="478"/>
          <ac:spMkLst>
            <pc:docMk/>
            <pc:sldMk cId="3370376586" sldId="269"/>
            <ac:spMk id="65" creationId="{00000000-0000-0000-0000-000000000000}"/>
          </ac:spMkLst>
        </pc:spChg>
        <pc:spChg chg="del">
          <ac:chgData name="Charles" userId="4498df01-83d7-4e3f-90ed-b173acbca838" providerId="ADAL" clId="{3C309DD1-5A06-4A68-A3A6-780CADF78E32}" dt="2023-04-07T01:10:58.242" v="401" actId="478"/>
          <ac:spMkLst>
            <pc:docMk/>
            <pc:sldMk cId="3370376586" sldId="269"/>
            <ac:spMk id="67" creationId="{00000000-0000-0000-0000-000000000000}"/>
          </ac:spMkLst>
        </pc:spChg>
        <pc:graphicFrameChg chg="add del mod modGraphic">
          <ac:chgData name="Charles" userId="4498df01-83d7-4e3f-90ed-b173acbca838" providerId="ADAL" clId="{3C309DD1-5A06-4A68-A3A6-780CADF78E32}" dt="2023-04-07T01:22:24.286" v="472" actId="478"/>
          <ac:graphicFrameMkLst>
            <pc:docMk/>
            <pc:sldMk cId="3370376586" sldId="269"/>
            <ac:graphicFrameMk id="2" creationId="{A3C4A8A4-51F5-2B4D-3623-AACF8E67C3B6}"/>
          </ac:graphicFrameMkLst>
        </pc:graphicFrameChg>
        <pc:graphicFrameChg chg="add del mod modGraphic">
          <ac:chgData name="Charles" userId="4498df01-83d7-4e3f-90ed-b173acbca838" providerId="ADAL" clId="{3C309DD1-5A06-4A68-A3A6-780CADF78E32}" dt="2023-04-07T01:19:17.689" v="458" actId="478"/>
          <ac:graphicFrameMkLst>
            <pc:docMk/>
            <pc:sldMk cId="3370376586" sldId="269"/>
            <ac:graphicFrameMk id="3" creationId="{5A520824-D9A3-2643-88AF-6B5032042E18}"/>
          </ac:graphicFrameMkLst>
        </pc:graphicFrameChg>
        <pc:graphicFrameChg chg="add del mod modGraphic">
          <ac:chgData name="Charles" userId="4498df01-83d7-4e3f-90ed-b173acbca838" providerId="ADAL" clId="{3C309DD1-5A06-4A68-A3A6-780CADF78E32}" dt="2023-04-07T01:22:27.132" v="473" actId="478"/>
          <ac:graphicFrameMkLst>
            <pc:docMk/>
            <pc:sldMk cId="3370376586" sldId="269"/>
            <ac:graphicFrameMk id="4" creationId="{7070AE34-A504-320D-DC1C-B20921E90E35}"/>
          </ac:graphicFrameMkLst>
        </pc:graphicFrameChg>
        <pc:graphicFrameChg chg="add mod modGraphic">
          <ac:chgData name="Charles" userId="4498df01-83d7-4e3f-90ed-b173acbca838" providerId="ADAL" clId="{3C309DD1-5A06-4A68-A3A6-780CADF78E32}" dt="2023-04-07T01:25:16.355" v="492" actId="1076"/>
          <ac:graphicFrameMkLst>
            <pc:docMk/>
            <pc:sldMk cId="3370376586" sldId="269"/>
            <ac:graphicFrameMk id="5" creationId="{A31F0B77-05F0-9A43-4AB6-FA26F4406B3C}"/>
          </ac:graphicFrameMkLst>
        </pc:graphicFrameChg>
        <pc:picChg chg="del">
          <ac:chgData name="Charles" userId="4498df01-83d7-4e3f-90ed-b173acbca838" providerId="ADAL" clId="{3C309DD1-5A06-4A68-A3A6-780CADF78E32}" dt="2023-04-07T01:11:00.458" v="402" actId="478"/>
          <ac:picMkLst>
            <pc:docMk/>
            <pc:sldMk cId="3370376586" sldId="269"/>
            <ac:picMk id="66" creationId="{00000000-0000-0000-0000-000000000000}"/>
          </ac:picMkLst>
        </pc:picChg>
      </pc:sldChg>
      <pc:sldChg chg="add del">
        <pc:chgData name="Charles" userId="4498df01-83d7-4e3f-90ed-b173acbca838" providerId="ADAL" clId="{3C309DD1-5A06-4A68-A3A6-780CADF78E32}" dt="2023-04-07T01:33:39.560" v="651" actId="47"/>
        <pc:sldMkLst>
          <pc:docMk/>
          <pc:sldMk cId="4286309601" sldId="270"/>
        </pc:sldMkLst>
      </pc:sldChg>
      <pc:sldChg chg="addSp delSp modSp add mod ord">
        <pc:chgData name="Charles" userId="4498df01-83d7-4e3f-90ed-b173acbca838" providerId="ADAL" clId="{3C309DD1-5A06-4A68-A3A6-780CADF78E32}" dt="2023-04-07T19:29:11.197" v="1194"/>
        <pc:sldMkLst>
          <pc:docMk/>
          <pc:sldMk cId="1434572653" sldId="271"/>
        </pc:sldMkLst>
        <pc:graphicFrameChg chg="add del mod modGraphic">
          <ac:chgData name="Charles" userId="4498df01-83d7-4e3f-90ed-b173acbca838" providerId="ADAL" clId="{3C309DD1-5A06-4A68-A3A6-780CADF78E32}" dt="2023-04-07T01:27:30.224" v="513" actId="478"/>
          <ac:graphicFrameMkLst>
            <pc:docMk/>
            <pc:sldMk cId="1434572653" sldId="271"/>
            <ac:graphicFrameMk id="2" creationId="{9A7C002D-E105-C4F6-646E-0D2D9CECA643}"/>
          </ac:graphicFrameMkLst>
        </pc:graphicFrameChg>
        <pc:graphicFrameChg chg="add mod modGraphic">
          <ac:chgData name="Charles" userId="4498df01-83d7-4e3f-90ed-b173acbca838" providerId="ADAL" clId="{3C309DD1-5A06-4A68-A3A6-780CADF78E32}" dt="2023-04-07T01:29:37.604" v="579" actId="1076"/>
          <ac:graphicFrameMkLst>
            <pc:docMk/>
            <pc:sldMk cId="1434572653" sldId="271"/>
            <ac:graphicFrameMk id="3" creationId="{82568A4C-DCDE-AAF4-586E-8248CCED832B}"/>
          </ac:graphicFrameMkLst>
        </pc:graphicFrameChg>
        <pc:graphicFrameChg chg="del">
          <ac:chgData name="Charles" userId="4498df01-83d7-4e3f-90ed-b173acbca838" providerId="ADAL" clId="{3C309DD1-5A06-4A68-A3A6-780CADF78E32}" dt="2023-04-07T01:25:47.140" v="499" actId="478"/>
          <ac:graphicFrameMkLst>
            <pc:docMk/>
            <pc:sldMk cId="1434572653" sldId="271"/>
            <ac:graphicFrameMk id="5" creationId="{A31F0B77-05F0-9A43-4AB6-FA26F4406B3C}"/>
          </ac:graphicFrameMkLst>
        </pc:graphicFrameChg>
      </pc:sldChg>
      <pc:sldChg chg="addSp delSp modSp add mod ord">
        <pc:chgData name="Charles" userId="4498df01-83d7-4e3f-90ed-b173acbca838" providerId="ADAL" clId="{3C309DD1-5A06-4A68-A3A6-780CADF78E32}" dt="2023-04-07T19:29:11.197" v="1194"/>
        <pc:sldMkLst>
          <pc:docMk/>
          <pc:sldMk cId="1133505876" sldId="272"/>
        </pc:sldMkLst>
        <pc:graphicFrameChg chg="add mod modGraphic">
          <ac:chgData name="Charles" userId="4498df01-83d7-4e3f-90ed-b173acbca838" providerId="ADAL" clId="{3C309DD1-5A06-4A68-A3A6-780CADF78E32}" dt="2023-04-07T01:32:07.040" v="650" actId="1035"/>
          <ac:graphicFrameMkLst>
            <pc:docMk/>
            <pc:sldMk cId="1133505876" sldId="272"/>
            <ac:graphicFrameMk id="2" creationId="{109E0793-2754-DD31-0BE4-71D0DF533009}"/>
          </ac:graphicFrameMkLst>
        </pc:graphicFrameChg>
        <pc:graphicFrameChg chg="del">
          <ac:chgData name="Charles" userId="4498df01-83d7-4e3f-90ed-b173acbca838" providerId="ADAL" clId="{3C309DD1-5A06-4A68-A3A6-780CADF78E32}" dt="2023-04-07T01:29:59.261" v="581" actId="478"/>
          <ac:graphicFrameMkLst>
            <pc:docMk/>
            <pc:sldMk cId="1133505876" sldId="272"/>
            <ac:graphicFrameMk id="3" creationId="{82568A4C-DCDE-AAF4-586E-8248CCED832B}"/>
          </ac:graphicFrameMkLst>
        </pc:graphicFrameChg>
      </pc:sldChg>
      <pc:sldChg chg="addSp delSp modSp add mod">
        <pc:chgData name="Charles" userId="4498df01-83d7-4e3f-90ed-b173acbca838" providerId="ADAL" clId="{3C309DD1-5A06-4A68-A3A6-780CADF78E32}" dt="2023-04-07T02:07:07.432" v="1091" actId="1076"/>
        <pc:sldMkLst>
          <pc:docMk/>
          <pc:sldMk cId="1674773206" sldId="273"/>
        </pc:sldMkLst>
        <pc:spChg chg="add mod">
          <ac:chgData name="Charles" userId="4498df01-83d7-4e3f-90ed-b173acbca838" providerId="ADAL" clId="{3C309DD1-5A06-4A68-A3A6-780CADF78E32}" dt="2023-04-07T02:07:07.432" v="1091" actId="1076"/>
          <ac:spMkLst>
            <pc:docMk/>
            <pc:sldMk cId="1674773206" sldId="273"/>
            <ac:spMk id="4" creationId="{00709BEC-76AB-591A-FB00-C551AC6EA954}"/>
          </ac:spMkLst>
        </pc:spChg>
        <pc:graphicFrameChg chg="del">
          <ac:chgData name="Charles" userId="4498df01-83d7-4e3f-90ed-b173acbca838" providerId="ADAL" clId="{3C309DD1-5A06-4A68-A3A6-780CADF78E32}" dt="2023-04-07T01:57:46.771" v="986" actId="478"/>
          <ac:graphicFrameMkLst>
            <pc:docMk/>
            <pc:sldMk cId="1674773206" sldId="273"/>
            <ac:graphicFrameMk id="5" creationId="{A31F0B77-05F0-9A43-4AB6-FA26F4406B3C}"/>
          </ac:graphicFrameMkLst>
        </pc:graphicFrameChg>
        <pc:picChg chg="add mod">
          <ac:chgData name="Charles" userId="4498df01-83d7-4e3f-90ed-b173acbca838" providerId="ADAL" clId="{3C309DD1-5A06-4A68-A3A6-780CADF78E32}" dt="2023-04-07T02:04:25.046" v="1003" actId="14100"/>
          <ac:picMkLst>
            <pc:docMk/>
            <pc:sldMk cId="1674773206" sldId="273"/>
            <ac:picMk id="3" creationId="{0645722D-4555-AF1F-CD6C-91536FBDAB1E}"/>
          </ac:picMkLst>
        </pc:picChg>
      </pc:sldChg>
      <pc:sldChg chg="addSp delSp modSp add mod">
        <pc:chgData name="Charles" userId="4498df01-83d7-4e3f-90ed-b173acbca838" providerId="ADAL" clId="{3C309DD1-5A06-4A68-A3A6-780CADF78E32}" dt="2023-04-07T02:07:27.198" v="1124" actId="20577"/>
        <pc:sldMkLst>
          <pc:docMk/>
          <pc:sldMk cId="809258299" sldId="274"/>
        </pc:sldMkLst>
        <pc:spChg chg="add mod">
          <ac:chgData name="Charles" userId="4498df01-83d7-4e3f-90ed-b173acbca838" providerId="ADAL" clId="{3C309DD1-5A06-4A68-A3A6-780CADF78E32}" dt="2023-04-07T02:07:27.198" v="1124" actId="20577"/>
          <ac:spMkLst>
            <pc:docMk/>
            <pc:sldMk cId="809258299" sldId="274"/>
            <ac:spMk id="5" creationId="{4541CE2D-AE19-0F20-4446-DDDB831027E2}"/>
          </ac:spMkLst>
        </pc:spChg>
        <pc:picChg chg="del">
          <ac:chgData name="Charles" userId="4498df01-83d7-4e3f-90ed-b173acbca838" providerId="ADAL" clId="{3C309DD1-5A06-4A68-A3A6-780CADF78E32}" dt="2023-04-07T01:59:11.206" v="994" actId="478"/>
          <ac:picMkLst>
            <pc:docMk/>
            <pc:sldMk cId="809258299" sldId="274"/>
            <ac:picMk id="3" creationId="{0645722D-4555-AF1F-CD6C-91536FBDAB1E}"/>
          </ac:picMkLst>
        </pc:picChg>
        <pc:picChg chg="add mod">
          <ac:chgData name="Charles" userId="4498df01-83d7-4e3f-90ed-b173acbca838" providerId="ADAL" clId="{3C309DD1-5A06-4A68-A3A6-780CADF78E32}" dt="2023-04-07T02:00:36.935" v="998" actId="14100"/>
          <ac:picMkLst>
            <pc:docMk/>
            <pc:sldMk cId="809258299" sldId="274"/>
            <ac:picMk id="4" creationId="{19F14021-7226-559E-643C-0D3CE5F08D9E}"/>
          </ac:picMkLst>
        </pc:picChg>
      </pc:sldChg>
      <pc:sldChg chg="addSp delSp modSp add mod">
        <pc:chgData name="Charles" userId="4498df01-83d7-4e3f-90ed-b173acbca838" providerId="ADAL" clId="{3C309DD1-5A06-4A68-A3A6-780CADF78E32}" dt="2023-04-07T02:08:16.406" v="1171" actId="20577"/>
        <pc:sldMkLst>
          <pc:docMk/>
          <pc:sldMk cId="1318776720" sldId="275"/>
        </pc:sldMkLst>
        <pc:spChg chg="add mod">
          <ac:chgData name="Charles" userId="4498df01-83d7-4e3f-90ed-b173acbca838" providerId="ADAL" clId="{3C309DD1-5A06-4A68-A3A6-780CADF78E32}" dt="2023-04-07T02:08:16.406" v="1171" actId="20577"/>
          <ac:spMkLst>
            <pc:docMk/>
            <pc:sldMk cId="1318776720" sldId="275"/>
            <ac:spMk id="5" creationId="{97C9C71B-6C50-26DE-034F-0D9A793456B5}"/>
          </ac:spMkLst>
        </pc:spChg>
        <pc:picChg chg="del">
          <ac:chgData name="Charles" userId="4498df01-83d7-4e3f-90ed-b173acbca838" providerId="ADAL" clId="{3C309DD1-5A06-4A68-A3A6-780CADF78E32}" dt="2023-04-07T02:02:35.670" v="999" actId="478"/>
          <ac:picMkLst>
            <pc:docMk/>
            <pc:sldMk cId="1318776720" sldId="275"/>
            <ac:picMk id="3" creationId="{0645722D-4555-AF1F-CD6C-91536FBDAB1E}"/>
          </ac:picMkLst>
        </pc:picChg>
        <pc:picChg chg="add mod">
          <ac:chgData name="Charles" userId="4498df01-83d7-4e3f-90ed-b173acbca838" providerId="ADAL" clId="{3C309DD1-5A06-4A68-A3A6-780CADF78E32}" dt="2023-04-07T02:02:45.903" v="1002" actId="14100"/>
          <ac:picMkLst>
            <pc:docMk/>
            <pc:sldMk cId="1318776720" sldId="275"/>
            <ac:picMk id="4" creationId="{86740D16-64CC-555C-1412-047A37E21562}"/>
          </ac:picMkLst>
        </pc:picChg>
      </pc:sldChg>
      <pc:sldChg chg="new del">
        <pc:chgData name="Charles" userId="4498df01-83d7-4e3f-90ed-b173acbca838" providerId="ADAL" clId="{3C309DD1-5A06-4A68-A3A6-780CADF78E32}" dt="2023-04-07T19:30:39.414" v="1215" actId="47"/>
        <pc:sldMkLst>
          <pc:docMk/>
          <pc:sldMk cId="2206119222" sldId="276"/>
        </pc:sldMkLst>
      </pc:sldChg>
      <pc:sldChg chg="delSp modSp add mod">
        <pc:chgData name="Charles" userId="4498df01-83d7-4e3f-90ed-b173acbca838" providerId="ADAL" clId="{3C309DD1-5A06-4A68-A3A6-780CADF78E32}" dt="2023-04-07T19:30:33.697" v="1214"/>
        <pc:sldMkLst>
          <pc:docMk/>
          <pc:sldMk cId="704112379" sldId="277"/>
        </pc:sldMkLst>
        <pc:spChg chg="del mod">
          <ac:chgData name="Charles" userId="4498df01-83d7-4e3f-90ed-b173acbca838" providerId="ADAL" clId="{3C309DD1-5A06-4A68-A3A6-780CADF78E32}" dt="2023-04-07T19:30:33.697" v="1214"/>
          <ac:spMkLst>
            <pc:docMk/>
            <pc:sldMk cId="704112379" sldId="277"/>
            <ac:spMk id="52" creationId="{00000000-0000-0000-0000-000000000000}"/>
          </ac:spMkLst>
        </pc:spChg>
        <pc:spChg chg="mod">
          <ac:chgData name="Charles" userId="4498df01-83d7-4e3f-90ed-b173acbca838" providerId="ADAL" clId="{3C309DD1-5A06-4A68-A3A6-780CADF78E32}" dt="2023-04-07T19:30:25.284" v="1211" actId="20577"/>
          <ac:spMkLst>
            <pc:docMk/>
            <pc:sldMk cId="704112379" sldId="277"/>
            <ac:spMk id="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4002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7a550bd0d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157a550bd0d_1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157a550bd0d_1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36519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The participating broadband service provider will receive the funds directly.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7c35f16c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147c35f16ca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g147c35f16ca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99570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199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7287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e3f1ce2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1e3f1ce28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21e3f1ce28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0906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580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781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0"/>
          <p:cNvSpPr txBox="1"/>
          <p:nvPr/>
        </p:nvSpPr>
        <p:spPr>
          <a:xfrm>
            <a:off x="185738" y="6539251"/>
            <a:ext cx="38103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ACP Assistance 866-994-4779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0"/>
          <p:cNvSpPr txBox="1"/>
          <p:nvPr/>
        </p:nvSpPr>
        <p:spPr>
          <a:xfrm>
            <a:off x="8956065" y="6539251"/>
            <a:ext cx="34806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www.deletethedivide.org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1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08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40"/>
              <a:buFont typeface="Arial"/>
              <a:buChar char="•"/>
              <a:defRPr sz="2800"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4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4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708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40"/>
              <a:buFont typeface="Arial"/>
              <a:buChar char="•"/>
              <a:defRPr sz="2800"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/>
          <p:nvPr/>
        </p:nvSpPr>
        <p:spPr>
          <a:xfrm>
            <a:off x="185738" y="6539251"/>
            <a:ext cx="38103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ACP Assistance 866-994-4779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5"/>
          <p:cNvSpPr txBox="1"/>
          <p:nvPr/>
        </p:nvSpPr>
        <p:spPr>
          <a:xfrm>
            <a:off x="8956065" y="6539251"/>
            <a:ext cx="34806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www.deletethedivide.org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/>
          <p:nvPr/>
        </p:nvSpPr>
        <p:spPr>
          <a:xfrm>
            <a:off x="0" y="647993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9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9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312127" y="6525967"/>
            <a:ext cx="389059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5" name="Google Shape;15;p29"/>
          <p:cNvCxnSpPr/>
          <p:nvPr/>
        </p:nvCxnSpPr>
        <p:spPr>
          <a:xfrm>
            <a:off x="1112520" y="137589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6" name="Google Shape;1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55725" y="158425"/>
            <a:ext cx="2958075" cy="9860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3"/>
          <p:cNvSpPr/>
          <p:nvPr/>
        </p:nvSpPr>
        <p:spPr>
          <a:xfrm>
            <a:off x="0" y="647993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3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3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3"/>
          <p:cNvSpPr txBox="1">
            <a:spLocks noGrp="1"/>
          </p:cNvSpPr>
          <p:nvPr>
            <p:ph type="dt" idx="10"/>
          </p:nvPr>
        </p:nvSpPr>
        <p:spPr>
          <a:xfrm>
            <a:off x="312127" y="6525967"/>
            <a:ext cx="389059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2" name="Google Shape;32;p33"/>
          <p:cNvCxnSpPr/>
          <p:nvPr/>
        </p:nvCxnSpPr>
        <p:spPr>
          <a:xfrm>
            <a:off x="1112520" y="137589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" name="Google Shape;33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53125" y="205850"/>
            <a:ext cx="2694300" cy="8981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wbsd25cqpcyahwn/AABFK4GEIKIsSZRhJVpJHMKYa/Promote%20ACP%20Enrollment-%20Ongoing%20Activities/ACP%20Generic%20Flyers?dl=0&amp;subfolder_nav_tracking=1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dropbox.com/sh/wbsd25cqpcyahwn/AAAsBJhJ26pk_X25Kvi-Uw-5a/Enrollment%20Site%20Planning?dl=0&amp;subfolder_nav_tracking=1" TargetMode="External"/><Relationship Id="rId5" Type="http://schemas.openxmlformats.org/officeDocument/2006/relationships/hyperlink" Target="https://www.dropbox.com/sh/wbsd25cqpcyahwn/AADXE4RqxAoIRtXOtZ5ipff0a/Information%20Packets%20for%20Households?dl=0&amp;subfolder_nav_tracking=1" TargetMode="External"/><Relationship Id="rId4" Type="http://schemas.openxmlformats.org/officeDocument/2006/relationships/hyperlink" Target="https://www.dropbox.com/sh/wbsd25cqpcyahwn/AABL8teTMQwNqDwqMFTcr9zGa/Promote%20ACP%20Enrollment-%20Ongoing%20Activities?dl=0&amp;subfolder_nav_tracking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Charles@catalystgroupca.com" TargetMode="External"/><Relationship Id="rId4" Type="http://schemas.openxmlformats.org/officeDocument/2006/relationships/hyperlink" Target="mailto:marissa@cetfund.or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wvcuirqzMvGtxdD5eP6Obrjrr0c1oUMPL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s02web.zoom.us/meeting/register/tZEpf-mgqDsuH9KUHhDue_y3DvIzJWqdeDSC" TargetMode="External"/><Relationship Id="rId4" Type="http://schemas.openxmlformats.org/officeDocument/2006/relationships/hyperlink" Target="https://us02web.zoom.us/meeting/register/tZUtfuutqjsiEtdwmn8ZBPympj2-kyEjqp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fordableconnectivity.gov/how-to-apply/show-you-qualif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29000"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Google Shape;49;p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1"/>
          <p:cNvSpPr/>
          <p:nvPr/>
        </p:nvSpPr>
        <p:spPr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957666" y="5017008"/>
            <a:ext cx="6696621" cy="1646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Sunne Wright McPeak, President and CEO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California Emerging Technology </a:t>
            </a:r>
            <a:r>
              <a:rPr lang="en-US" sz="2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Fund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Charles Gardiner, Consultant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California Emerging Technology Fund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title"/>
          </p:nvPr>
        </p:nvSpPr>
        <p:spPr>
          <a:xfrm>
            <a:off x="796955" y="1761688"/>
            <a:ext cx="11174136" cy="277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en-US" sz="5300" b="1" i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Get </a:t>
            </a:r>
            <a:r>
              <a:rPr lang="en-US" sz="53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Connected! California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b="1" dirty="0" smtClean="0">
                <a:solidFill>
                  <a:schemeClr val="tx1"/>
                </a:solidFill>
              </a:rPr>
              <a:t>CSAC Legislative Conference 2023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dk1"/>
                </a:solidFill>
              </a:rPr>
              <a:t>Government Finance and Administration Policy Committee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>
            <a:spLocks noGrp="1"/>
          </p:cNvSpPr>
          <p:nvPr>
            <p:ph type="title"/>
          </p:nvPr>
        </p:nvSpPr>
        <p:spPr>
          <a:xfrm>
            <a:off x="1097275" y="286600"/>
            <a:ext cx="10658100" cy="1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209" b="1" i="1" dirty="0"/>
              <a:t>Get Connected! California </a:t>
            </a:r>
            <a:r>
              <a:rPr lang="en-US" sz="3209" b="1" dirty="0"/>
              <a:t>2023</a:t>
            </a:r>
            <a:endParaRPr sz="3209" b="1" dirty="0"/>
          </a:p>
        </p:txBody>
      </p:sp>
      <p:sp>
        <p:nvSpPr>
          <p:cNvPr id="121" name="Google Shape;121;p12"/>
          <p:cNvSpPr txBox="1">
            <a:spLocks noGrp="1"/>
          </p:cNvSpPr>
          <p:nvPr>
            <p:ph type="body" idx="1"/>
          </p:nvPr>
        </p:nvSpPr>
        <p:spPr>
          <a:xfrm>
            <a:off x="1097274" y="1845724"/>
            <a:ext cx="10256525" cy="44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85750" marR="0" lvl="0" indent="-2710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sz="2800" b="1" dirty="0">
                <a:solidFill>
                  <a:srgbClr val="000000"/>
                </a:solidFill>
              </a:rPr>
              <a:t>Priority 1:  Distribute Information to ACP-Eligible Households</a:t>
            </a:r>
            <a:endParaRPr sz="2800" b="1" dirty="0">
              <a:solidFill>
                <a:srgbClr val="000000"/>
              </a:solidFill>
            </a:endParaRPr>
          </a:p>
          <a:p>
            <a:pPr marL="914400" marR="0" lvl="1" indent="-3917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○"/>
            </a:pPr>
            <a:r>
              <a:rPr lang="en-US" sz="2800" dirty="0">
                <a:solidFill>
                  <a:srgbClr val="000000"/>
                </a:solidFill>
              </a:rPr>
              <a:t>Direct promotion through Counties, COEs, School Districts, Libraries, Higher Education, CBOs</a:t>
            </a:r>
            <a:endParaRPr sz="2800" dirty="0">
              <a:solidFill>
                <a:srgbClr val="000000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b="1" dirty="0">
              <a:solidFill>
                <a:srgbClr val="000000"/>
              </a:solidFill>
            </a:endParaRPr>
          </a:p>
          <a:p>
            <a:pPr marL="285750" marR="0" lvl="0" indent="-2710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sz="2800" b="1" dirty="0">
                <a:solidFill>
                  <a:srgbClr val="000000"/>
                </a:solidFill>
              </a:rPr>
              <a:t>Priority 2:  Identify ACP Enrollment Event Sites and Hosts</a:t>
            </a:r>
            <a:endParaRPr sz="2800" b="1" dirty="0">
              <a:solidFill>
                <a:srgbClr val="000000"/>
              </a:solidFill>
            </a:endParaRPr>
          </a:p>
          <a:p>
            <a:pPr lvl="1" indent="-409511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SzPts val="3080"/>
              <a:buFont typeface="Arial"/>
              <a:buChar char="○"/>
            </a:pPr>
            <a:r>
              <a:rPr lang="en-US" sz="2800" dirty="0">
                <a:solidFill>
                  <a:srgbClr val="000000"/>
                </a:solidFill>
              </a:rPr>
              <a:t>Schedule Event to Assist Households </a:t>
            </a:r>
          </a:p>
          <a:p>
            <a:pPr lvl="1" indent="-409511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SzPts val="3080"/>
              <a:buFont typeface="Arial"/>
              <a:buChar char="○"/>
            </a:pPr>
            <a:r>
              <a:rPr lang="en-US" sz="2800" dirty="0">
                <a:solidFill>
                  <a:srgbClr val="000000"/>
                </a:solidFill>
              </a:rPr>
              <a:t>Partner with Other Local Organizations and Assemble Teams</a:t>
            </a:r>
          </a:p>
          <a:p>
            <a:pPr lvl="1" indent="-409511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SzPts val="3080"/>
              <a:buFont typeface="Arial"/>
              <a:buChar char="○"/>
            </a:pPr>
            <a:r>
              <a:rPr lang="en-US" sz="2800" dirty="0">
                <a:solidFill>
                  <a:srgbClr val="000000"/>
                </a:solidFill>
              </a:rPr>
              <a:t>Get Trained in ACP Enrollment</a:t>
            </a:r>
            <a:endParaRPr sz="2800" dirty="0">
              <a:solidFill>
                <a:srgbClr val="000000"/>
              </a:solidFill>
            </a:endParaRPr>
          </a:p>
          <a:p>
            <a:pPr marL="914400" marR="0" lvl="1" indent="-4095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○"/>
            </a:pPr>
            <a:r>
              <a:rPr lang="en-US" sz="2800" dirty="0">
                <a:solidFill>
                  <a:srgbClr val="000000"/>
                </a:solidFill>
              </a:rPr>
              <a:t>Promote with Direct Mail, Social Media and Trusted Messengers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7a550bd0d_1_3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370" b="1" i="1" dirty="0"/>
              <a:t>Get Connected! California </a:t>
            </a:r>
            <a:r>
              <a:rPr lang="en-US" sz="3370" b="1" dirty="0"/>
              <a:t>Fall 2022</a:t>
            </a:r>
            <a:endParaRPr sz="3370" b="1" dirty="0"/>
          </a:p>
        </p:txBody>
      </p:sp>
      <p:sp>
        <p:nvSpPr>
          <p:cNvPr id="114" name="Google Shape;114;g157a550bd0d_1_3"/>
          <p:cNvSpPr txBox="1">
            <a:spLocks noGrp="1"/>
          </p:cNvSpPr>
          <p:nvPr>
            <p:ph type="body" idx="1"/>
          </p:nvPr>
        </p:nvSpPr>
        <p:spPr>
          <a:xfrm>
            <a:off x="1178150" y="1721750"/>
            <a:ext cx="105249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rPr lang="en-US" sz="3600" b="1" dirty="0"/>
              <a:t>Lessons Learned – Enrollment Events</a:t>
            </a:r>
            <a:endParaRPr sz="3600" b="1" dirty="0"/>
          </a:p>
          <a:p>
            <a:pPr marL="457200" lvl="0" indent="-408116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27"/>
              <a:buAutoNum type="arabicPeriod"/>
            </a:pPr>
            <a:r>
              <a:rPr lang="en-US" sz="3000" dirty="0"/>
              <a:t>Early-Identified Enrollment Sites </a:t>
            </a:r>
            <a:r>
              <a:rPr lang="en-US" sz="3000" dirty="0" smtClean="0"/>
              <a:t>Are </a:t>
            </a:r>
            <a:r>
              <a:rPr lang="en-US" sz="3000" dirty="0"/>
              <a:t>More Successful</a:t>
            </a:r>
            <a:endParaRPr sz="3000" dirty="0"/>
          </a:p>
          <a:p>
            <a:pPr marL="457200" lvl="0" indent="-40811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27"/>
              <a:buAutoNum type="arabicPeriod"/>
            </a:pPr>
            <a:r>
              <a:rPr lang="en-US" sz="3000" dirty="0"/>
              <a:t>Promotion Works – Especially Direct Notification to Eligible HHs </a:t>
            </a:r>
            <a:endParaRPr sz="2900" dirty="0"/>
          </a:p>
          <a:p>
            <a:pPr marL="457200" lvl="0" indent="-40811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27"/>
              <a:buAutoNum type="arabicPeriod"/>
            </a:pPr>
            <a:r>
              <a:rPr lang="en-US" sz="3000" dirty="0"/>
              <a:t>Staffing is Critical – Countywide Partnerships </a:t>
            </a:r>
            <a:r>
              <a:rPr lang="en-US" sz="3000" dirty="0" smtClean="0"/>
              <a:t>Work </a:t>
            </a:r>
            <a:r>
              <a:rPr lang="en-US" sz="3000" dirty="0"/>
              <a:t>Best</a:t>
            </a:r>
            <a:endParaRPr sz="3000" dirty="0"/>
          </a:p>
          <a:p>
            <a:pPr marL="457200" lvl="0" indent="-40811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27"/>
              <a:buAutoNum type="arabicPeriod"/>
            </a:pPr>
            <a:r>
              <a:rPr lang="en-US" sz="3000" dirty="0"/>
              <a:t>Enrollment Sites Must Have Sufficient Number of Devices </a:t>
            </a:r>
            <a:endParaRPr sz="2600" dirty="0"/>
          </a:p>
          <a:p>
            <a:pPr marL="457200" lvl="0" indent="-40811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27"/>
              <a:buAutoNum type="arabicPeriod"/>
            </a:pPr>
            <a:r>
              <a:rPr lang="en-US" sz="3000" dirty="0"/>
              <a:t>Devices Are Very Effective to Provide Enrollment Incentives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290" b="1" dirty="0"/>
              <a:t>Look Ahead:  </a:t>
            </a:r>
            <a:r>
              <a:rPr lang="en-US" sz="3290" b="1" i="1" dirty="0"/>
              <a:t>Get Connected! California </a:t>
            </a:r>
            <a:r>
              <a:rPr lang="en-US" sz="3290" b="1" dirty="0"/>
              <a:t>2023</a:t>
            </a:r>
            <a:endParaRPr sz="3290" b="1" dirty="0"/>
          </a:p>
        </p:txBody>
      </p:sp>
      <p:sp>
        <p:nvSpPr>
          <p:cNvPr id="128" name="Google Shape;128;p1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sz="2400" b="1" dirty="0"/>
              <a:t>5 Things You Can Do to Get Households Enrolled</a:t>
            </a:r>
            <a:endParaRPr sz="2400" b="1" dirty="0"/>
          </a:p>
          <a:p>
            <a:pPr marL="457200" lvl="0" indent="-3619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400" b="1" dirty="0"/>
              <a:t>Distribute </a:t>
            </a:r>
            <a:r>
              <a:rPr lang="en-US" sz="2400" b="1" u="sng" dirty="0">
                <a:solidFill>
                  <a:schemeClr val="hlink"/>
                </a:solidFill>
                <a:hlinkClick r:id="rId3"/>
              </a:rPr>
              <a:t>ACP Enrollment </a:t>
            </a:r>
            <a:r>
              <a:rPr lang="en-US" sz="2400" b="1" u="sng" dirty="0" smtClean="0">
                <a:solidFill>
                  <a:schemeClr val="hlink"/>
                </a:solidFill>
                <a:hlinkClick r:id="rId3"/>
              </a:rPr>
              <a:t>Flyers to Eligible HHs </a:t>
            </a:r>
            <a:endParaRPr sz="2400" b="1" dirty="0"/>
          </a:p>
          <a:p>
            <a:pPr marL="457200" lvl="0" indent="-3619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400" b="1" dirty="0"/>
              <a:t>Promote ACP Enrollment with </a:t>
            </a:r>
            <a:r>
              <a:rPr lang="en-US" sz="2400" b="1" u="sng" dirty="0">
                <a:solidFill>
                  <a:schemeClr val="hlink"/>
                </a:solidFill>
                <a:hlinkClick r:id="rId4"/>
              </a:rPr>
              <a:t>Social Media and Web </a:t>
            </a:r>
            <a:endParaRPr sz="2400" b="1" dirty="0"/>
          </a:p>
          <a:p>
            <a:pPr marL="457200" lvl="0" indent="-3619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400" b="1" dirty="0"/>
              <a:t>Distribute </a:t>
            </a:r>
            <a:r>
              <a:rPr lang="en-US" sz="2400" b="1" u="sng" dirty="0">
                <a:solidFill>
                  <a:schemeClr val="hlink"/>
                </a:solidFill>
                <a:hlinkClick r:id="rId5"/>
              </a:rPr>
              <a:t>Household Information Packets</a:t>
            </a:r>
            <a:endParaRPr sz="2400" b="1" dirty="0"/>
          </a:p>
          <a:p>
            <a:pPr marL="457200" lvl="0" indent="-3619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400" b="1" dirty="0"/>
              <a:t>Help Households Enroll on the </a:t>
            </a:r>
            <a:r>
              <a:rPr lang="en-US" sz="2400" b="1" u="sng" dirty="0">
                <a:solidFill>
                  <a:schemeClr val="hlink"/>
                </a:solidFill>
              </a:rPr>
              <a:t>Internet For All Now</a:t>
            </a:r>
            <a:endParaRPr sz="2400" b="1" dirty="0"/>
          </a:p>
          <a:p>
            <a:pPr marL="457200" lvl="0" indent="-3619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400" b="1" dirty="0"/>
              <a:t>Host and Staff </a:t>
            </a:r>
            <a:r>
              <a:rPr lang="en-US" sz="2400" b="1" u="sng" dirty="0">
                <a:solidFill>
                  <a:schemeClr val="hlink"/>
                </a:solidFill>
                <a:hlinkClick r:id="rId6"/>
              </a:rPr>
              <a:t>ACP Enrollment Event </a:t>
            </a:r>
            <a:r>
              <a:rPr lang="en-US" sz="2400" b="1" dirty="0"/>
              <a:t>on April 22</a:t>
            </a:r>
            <a:endParaRPr sz="2400" b="1"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E6D38B0-8117-14EA-91DC-280BBE3E89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0575" y="1433512"/>
            <a:ext cx="3638550" cy="47036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15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1" name="Google Shape;151;p15"/>
          <p:cNvSpPr/>
          <p:nvPr/>
        </p:nvSpPr>
        <p:spPr>
          <a:xfrm>
            <a:off x="0" y="0"/>
            <a:ext cx="12192001" cy="63343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Contact Information </a:t>
            </a:r>
            <a:endParaRPr/>
          </a:p>
        </p:txBody>
      </p:sp>
      <p:pic>
        <p:nvPicPr>
          <p:cNvPr id="153" name="Google Shape;153;p15" descr="Programm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32" y="645106"/>
            <a:ext cx="5247747" cy="52477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p15"/>
          <p:cNvCxnSpPr/>
          <p:nvPr/>
        </p:nvCxnSpPr>
        <p:spPr>
          <a:xfrm>
            <a:off x="6411684" y="2086188"/>
            <a:ext cx="4748808" cy="0"/>
          </a:xfrm>
          <a:prstGeom prst="straightConnector1">
            <a:avLst/>
          </a:prstGeom>
          <a:noFill/>
          <a:ln w="9525" cap="flat" cmpd="sng">
            <a:solidFill>
              <a:srgbClr val="7F7F7F">
                <a:alpha val="8941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5" name="Google Shape;155;p15"/>
          <p:cNvSpPr txBox="1"/>
          <p:nvPr/>
        </p:nvSpPr>
        <p:spPr>
          <a:xfrm>
            <a:off x="5572760" y="2198914"/>
            <a:ext cx="6390640" cy="367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Marissa Canche, Adoptions Program Manager, CETF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marissa@cetfund.org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Charles Gardiner, Consultant, CETF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Charles@catalystgroupca.com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5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29000"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Google Shape;49;p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1"/>
          <p:cNvSpPr/>
          <p:nvPr/>
        </p:nvSpPr>
        <p:spPr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title"/>
          </p:nvPr>
        </p:nvSpPr>
        <p:spPr>
          <a:xfrm>
            <a:off x="1024778" y="1727200"/>
            <a:ext cx="10282130" cy="281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b="1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Get Connected! California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dirty="0">
                <a:solidFill>
                  <a:schemeClr val="dk1"/>
                </a:solidFill>
              </a:rPr>
              <a:t>Backup Slides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411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/>
        </p:nvSpPr>
        <p:spPr>
          <a:xfrm>
            <a:off x="1246570" y="2483577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57189" marR="0" lvl="0" indent="-330189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4507" y="1743019"/>
            <a:ext cx="4387349" cy="218759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4"/>
          <p:cNvSpPr txBox="1"/>
          <p:nvPr/>
        </p:nvSpPr>
        <p:spPr>
          <a:xfrm>
            <a:off x="274737" y="4045250"/>
            <a:ext cx="5376679" cy="195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1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Affordable Connectivity Program (ACP)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helps families connect to the Internet from home by providing a monthly benefit to help pay for an internet service plan.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ACP is a long-term $14 billion program funded by the Federal Communications Commission (FCC).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5752889" y="1965514"/>
            <a:ext cx="5923200" cy="38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ACP provides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monthly discount on Internet service of up to $30 per eligible household.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ACP is expected to last for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years.   Maybe sooner.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ACP application is administered by USAC, an independent non-profit organization designated by the FCC.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one-time discount of $100 towards the purchase of a device (laptop, desktop or tablet).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en-US" sz="18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Limited participation by ISP.</a:t>
            </a:r>
            <a:r>
              <a:rPr lang="en-US" sz="18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Cox Communication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Citizen (Human-IT)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en-US"/>
              <a:t>Overview of ACP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5333"/>
              <a:buNone/>
            </a:pPr>
            <a:r>
              <a:rPr lang="en-US" sz="3900" b="1"/>
              <a:t>Enrollment Site Roles</a:t>
            </a:r>
            <a:r>
              <a:rPr lang="en-US" sz="3900" b="1" i="1"/>
              <a:t> </a:t>
            </a:r>
            <a:r>
              <a:rPr lang="en-US" sz="3900" b="1"/>
              <a:t>April 2023</a:t>
            </a:r>
            <a:endParaRPr sz="3900" b="1"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3516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10000"/>
          </a:bodyPr>
          <a:lstStyle/>
          <a:p>
            <a:pPr marL="285750" marR="0" lvl="0" indent="-2710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</a:rPr>
              <a:t>Site Captain</a:t>
            </a:r>
            <a:r>
              <a:rPr lang="en-US" sz="2800">
                <a:solidFill>
                  <a:srgbClr val="000000"/>
                </a:solidFill>
              </a:rPr>
              <a:t>:  Coordinate site planning and promotion</a:t>
            </a:r>
            <a:endParaRPr/>
          </a:p>
          <a:p>
            <a:pPr marL="285750" marR="0" lvl="0" indent="-27108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b="1">
                <a:solidFill>
                  <a:srgbClr val="000000"/>
                </a:solidFill>
              </a:rPr>
              <a:t>Site Coordinator</a:t>
            </a:r>
            <a:r>
              <a:rPr lang="en-US">
                <a:solidFill>
                  <a:srgbClr val="000000"/>
                </a:solidFill>
              </a:rPr>
              <a:t>: Onsite event management</a:t>
            </a:r>
            <a:endParaRPr/>
          </a:p>
          <a:p>
            <a:pPr marL="285750" marR="0" lvl="0" indent="-27108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b="1">
                <a:solidFill>
                  <a:srgbClr val="000000"/>
                </a:solidFill>
              </a:rPr>
              <a:t>Greeters/Verifiers (2)</a:t>
            </a:r>
            <a:r>
              <a:rPr lang="en-US">
                <a:solidFill>
                  <a:srgbClr val="000000"/>
                </a:solidFill>
              </a:rPr>
              <a:t>: Greet, explain, verify documentation (training required)</a:t>
            </a:r>
            <a:endParaRPr/>
          </a:p>
          <a:p>
            <a:pPr marL="285750" marR="0" lvl="0" indent="-27108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</a:rPr>
              <a:t>Enrollment Specialists (2)</a:t>
            </a:r>
            <a:r>
              <a:rPr lang="en-US" sz="2800">
                <a:solidFill>
                  <a:srgbClr val="000000"/>
                </a:solidFill>
              </a:rPr>
              <a:t>: Assist consumer with online application process (training and devices required) </a:t>
            </a:r>
            <a:endParaRPr/>
          </a:p>
          <a:p>
            <a:pPr marL="285750" marR="0" lvl="0" indent="-271081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ts val="308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</a:rPr>
              <a:t>Device Manager/Closer (1)</a:t>
            </a:r>
            <a:r>
              <a:rPr lang="en-US" sz="2800">
                <a:solidFill>
                  <a:srgbClr val="000000"/>
                </a:solidFill>
              </a:rPr>
              <a:t>: Manage device distribution/raffle, survey device recipients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47c35f16ca_0_31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037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ACP Application Training</a:t>
            </a:r>
            <a:endParaRPr/>
          </a:p>
        </p:txBody>
      </p:sp>
      <p:sp>
        <p:nvSpPr>
          <p:cNvPr id="143" name="Google Shape;143;g147c35f16ca_0_31"/>
          <p:cNvSpPr txBox="1">
            <a:spLocks noGrp="1"/>
          </p:cNvSpPr>
          <p:nvPr>
            <p:ph type="body" idx="1"/>
          </p:nvPr>
        </p:nvSpPr>
        <p:spPr>
          <a:xfrm>
            <a:off x="1097275" y="1532776"/>
            <a:ext cx="10058400" cy="43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40"/>
              <a:buNone/>
            </a:pPr>
            <a:r>
              <a:rPr lang="en-US" b="1" dirty="0"/>
              <a:t>ACP Enrollment Training for Volunteers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US" b="1" dirty="0">
                <a:solidFill>
                  <a:schemeClr val="dk1"/>
                </a:solidFill>
                <a:highlight>
                  <a:srgbClr val="FFD966"/>
                </a:highlight>
                <a:latin typeface="Arial"/>
                <a:ea typeface="Arial"/>
                <a:cs typeface="Arial"/>
                <a:sym typeface="Arial"/>
              </a:rPr>
              <a:t>Register </a:t>
            </a: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ACP training:</a:t>
            </a:r>
            <a:endParaRPr dirty="0"/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endParaRPr sz="1500" dirty="0"/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3200" b="1" u="sng" dirty="0">
                <a:solidFill>
                  <a:schemeClr val="hlink"/>
                </a:solidFill>
                <a:hlinkClick r:id="rId3"/>
              </a:rPr>
              <a:t>April 13 at 9:30 AM - English</a:t>
            </a:r>
            <a:endParaRPr sz="3200" b="1" dirty="0"/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3200" b="1" u="sng" dirty="0">
                <a:solidFill>
                  <a:schemeClr val="hlink"/>
                </a:solidFill>
                <a:hlinkClick r:id="rId4"/>
              </a:rPr>
              <a:t>April 17 at 9:30 am - Spanish</a:t>
            </a:r>
            <a:endParaRPr sz="3200" b="1" dirty="0"/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</a:pPr>
            <a:r>
              <a:rPr lang="en-US" sz="3200" b="1" u="sng" dirty="0">
                <a:solidFill>
                  <a:schemeClr val="hlink"/>
                </a:solidFill>
                <a:hlinkClick r:id="rId5"/>
              </a:rPr>
              <a:t>April 18 at 9:30 AM - English</a:t>
            </a:r>
            <a:endParaRPr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A31F0B77-05F0-9A43-4AB6-FA26F4406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03134"/>
              </p:ext>
            </p:extLst>
          </p:nvPr>
        </p:nvGraphicFramePr>
        <p:xfrm>
          <a:off x="2655736" y="935024"/>
          <a:ext cx="6464411" cy="5320665"/>
        </p:xfrm>
        <a:graphic>
          <a:graphicData uri="http://schemas.openxmlformats.org/drawingml/2006/table">
            <a:tbl>
              <a:tblPr>
                <a:tableStyleId>{6D25E665-64B3-4E1A-B284-02834449B681}</a:tableStyleId>
              </a:tblPr>
              <a:tblGrid>
                <a:gridCol w="1326905">
                  <a:extLst>
                    <a:ext uri="{9D8B030D-6E8A-4147-A177-3AD203B41FA5}">
                      <a16:colId xmlns="" xmlns:a16="http://schemas.microsoft.com/office/drawing/2014/main" val="1310355493"/>
                    </a:ext>
                  </a:extLst>
                </a:gridCol>
                <a:gridCol w="1122766">
                  <a:extLst>
                    <a:ext uri="{9D8B030D-6E8A-4147-A177-3AD203B41FA5}">
                      <a16:colId xmlns="" xmlns:a16="http://schemas.microsoft.com/office/drawing/2014/main" val="2833774521"/>
                    </a:ext>
                  </a:extLst>
                </a:gridCol>
                <a:gridCol w="816557">
                  <a:extLst>
                    <a:ext uri="{9D8B030D-6E8A-4147-A177-3AD203B41FA5}">
                      <a16:colId xmlns="" xmlns:a16="http://schemas.microsoft.com/office/drawing/2014/main" val="2756833299"/>
                    </a:ext>
                  </a:extLst>
                </a:gridCol>
                <a:gridCol w="1020697">
                  <a:extLst>
                    <a:ext uri="{9D8B030D-6E8A-4147-A177-3AD203B41FA5}">
                      <a16:colId xmlns="" xmlns:a16="http://schemas.microsoft.com/office/drawing/2014/main" val="2879109440"/>
                    </a:ext>
                  </a:extLst>
                </a:gridCol>
                <a:gridCol w="935639">
                  <a:extLst>
                    <a:ext uri="{9D8B030D-6E8A-4147-A177-3AD203B41FA5}">
                      <a16:colId xmlns="" xmlns:a16="http://schemas.microsoft.com/office/drawing/2014/main" val="2017733587"/>
                    </a:ext>
                  </a:extLst>
                </a:gridCol>
                <a:gridCol w="1241847">
                  <a:extLst>
                    <a:ext uri="{9D8B030D-6E8A-4147-A177-3AD203B41FA5}">
                      <a16:colId xmlns="" xmlns:a16="http://schemas.microsoft.com/office/drawing/2014/main" val="24718690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County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Eligible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Enrolled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Enrolled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Remaining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Unclaimed $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27415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Alameda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209,926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42,126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167,800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$60,408,000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6803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Alpine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$61,560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8423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Amador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6,288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$1,936,440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9878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Butte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46,119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10,285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35,834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$12,900,240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0067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Calaveras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7,598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1,055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6,543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$2,355,480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1993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Colusa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4,684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4,093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$1,473,480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8723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Contra Costa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134,342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23,765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110,577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$39,807,720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5470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Del Norte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2,185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3,090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$1,112,400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701198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El Dorado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25,272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3,962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21,310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$7,671,600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0771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Fresno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176,750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63,867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112,883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$40,637,880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9565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Glenn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6,094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1,117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4,977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$1,791,720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7321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Humboldt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31,132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4,939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26,193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$9,429,480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06582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Imperial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30,339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20,768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9,571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$3,445,560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0925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Inyo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3,052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2,735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$984,600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25285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Kern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155,323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76,351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78,972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$28,429,920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3940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Kings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23,694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7,870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15,824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$5,696,640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007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Lake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14,084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3,961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10,123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$3,644,280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54034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Lassen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5,913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$1,933,920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134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Los Angeles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1,646,205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629,394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1,016,811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$366,051,960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16103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Madera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25,536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7,588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17,948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$6,461,280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98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376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2568A4C-DCDE-AAF4-586E-8248CCED8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59648"/>
              </p:ext>
            </p:extLst>
          </p:nvPr>
        </p:nvGraphicFramePr>
        <p:xfrm>
          <a:off x="2851944" y="1123950"/>
          <a:ext cx="6488112" cy="5067300"/>
        </p:xfrm>
        <a:graphic>
          <a:graphicData uri="http://schemas.openxmlformats.org/drawingml/2006/table">
            <a:tbl>
              <a:tblPr>
                <a:tableStyleId>{6D25E665-64B3-4E1A-B284-02834449B681}</a:tableStyleId>
              </a:tblPr>
              <a:tblGrid>
                <a:gridCol w="1331770">
                  <a:extLst>
                    <a:ext uri="{9D8B030D-6E8A-4147-A177-3AD203B41FA5}">
                      <a16:colId xmlns="" xmlns:a16="http://schemas.microsoft.com/office/drawing/2014/main" val="3330960889"/>
                    </a:ext>
                  </a:extLst>
                </a:gridCol>
                <a:gridCol w="1126883">
                  <a:extLst>
                    <a:ext uri="{9D8B030D-6E8A-4147-A177-3AD203B41FA5}">
                      <a16:colId xmlns="" xmlns:a16="http://schemas.microsoft.com/office/drawing/2014/main" val="3462167694"/>
                    </a:ext>
                  </a:extLst>
                </a:gridCol>
                <a:gridCol w="819551">
                  <a:extLst>
                    <a:ext uri="{9D8B030D-6E8A-4147-A177-3AD203B41FA5}">
                      <a16:colId xmlns="" xmlns:a16="http://schemas.microsoft.com/office/drawing/2014/main" val="3403806330"/>
                    </a:ext>
                  </a:extLst>
                </a:gridCol>
                <a:gridCol w="1024439">
                  <a:extLst>
                    <a:ext uri="{9D8B030D-6E8A-4147-A177-3AD203B41FA5}">
                      <a16:colId xmlns="" xmlns:a16="http://schemas.microsoft.com/office/drawing/2014/main" val="2802023769"/>
                    </a:ext>
                  </a:extLst>
                </a:gridCol>
                <a:gridCol w="939069">
                  <a:extLst>
                    <a:ext uri="{9D8B030D-6E8A-4147-A177-3AD203B41FA5}">
                      <a16:colId xmlns="" xmlns:a16="http://schemas.microsoft.com/office/drawing/2014/main" val="2786385678"/>
                    </a:ext>
                  </a:extLst>
                </a:gridCol>
                <a:gridCol w="1246400">
                  <a:extLst>
                    <a:ext uri="{9D8B030D-6E8A-4147-A177-3AD203B41FA5}">
                      <a16:colId xmlns="" xmlns:a16="http://schemas.microsoft.com/office/drawing/2014/main" val="5748475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Eligible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Enrolled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Unclaimed $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6475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28,904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3,247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25,657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$9,236,520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6823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Mariposa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2,928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2,387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$859,320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9412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Mendocino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19,248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2,806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16,442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$5,919,120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3362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Merced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49,786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15,926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33,860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$12,189,600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0940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Modoc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1,684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1,414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$509,040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6163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2,351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$829,440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6882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Monterey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61,142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12,369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48,773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$17,558,280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4302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Napa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17,253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1,896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15,357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$5,528,520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3522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Nevada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16,556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2,119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14,437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$5,197,320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6378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Orange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397,766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124,689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273,077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$98,307,720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6099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Placer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44,796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6,075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38,721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$13,939,560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033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Plumas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3,567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3,190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$1,148,400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9324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Riverside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360,381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136,887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223,494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$80,457,840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562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Sacramento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248,783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70,734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178,049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$64,097,640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5115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Benito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7,723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1,722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$2,160,360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1055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Bernardino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341,110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147,651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193,459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$69,645,240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0454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Diego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453,454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139,006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314,448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$113,201,280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6817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Francisco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126,186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30,833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95,353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$34,327,080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8888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Joaquin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120,249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34,957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85,292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$30,705,120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260676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7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ACP Eligibility Requirements</a:t>
            </a:r>
            <a:endParaRPr/>
          </a:p>
        </p:txBody>
      </p:sp>
      <p:sp>
        <p:nvSpPr>
          <p:cNvPr id="97" name="Google Shape;97;p5"/>
          <p:cNvSpPr txBox="1"/>
          <p:nvPr/>
        </p:nvSpPr>
        <p:spPr>
          <a:xfrm>
            <a:off x="6048462" y="1962330"/>
            <a:ext cx="565418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Federal Program </a:t>
            </a:r>
            <a:endParaRPr sz="24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 smtClean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Medicaid / </a:t>
            </a:r>
            <a:r>
              <a:rPr lang="en-US" sz="2400" b="0" i="0" u="none" strike="noStrike" cap="none" dirty="0" err="1" smtClean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MediCal</a:t>
            </a:r>
            <a:endParaRPr sz="2400" dirty="0">
              <a:solidFill>
                <a:srgbClr val="2E2E2E"/>
              </a:solidFill>
              <a:highlight>
                <a:srgbClr val="FFE59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SNAP, </a:t>
            </a:r>
            <a:r>
              <a:rPr lang="en-US" sz="2400" dirty="0" err="1" smtClean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CalFresh</a:t>
            </a:r>
            <a:endParaRPr sz="2400" dirty="0">
              <a:solidFill>
                <a:srgbClr val="2E2E2E"/>
              </a:solidFill>
              <a:highlight>
                <a:srgbClr val="FFE59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dirty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Federal Public Housing</a:t>
            </a:r>
            <a:endParaRPr sz="2400" dirty="0">
              <a:solidFill>
                <a:srgbClr val="2E2E2E"/>
              </a:solidFill>
              <a:highlight>
                <a:srgbClr val="FFE59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dirty="0">
                <a:solidFill>
                  <a:srgbClr val="2E2E2E"/>
                </a:solidFill>
                <a:highlight>
                  <a:srgbClr val="FFE599"/>
                </a:highlight>
                <a:latin typeface="Calibri"/>
                <a:ea typeface="Calibri"/>
                <a:cs typeface="Calibri"/>
                <a:sym typeface="Calibri"/>
              </a:rPr>
              <a:t>Veterans or Survivors Pension</a:t>
            </a:r>
            <a:endParaRPr sz="2400" dirty="0">
              <a:solidFill>
                <a:srgbClr val="2E2E2E"/>
              </a:solidFill>
              <a:highlight>
                <a:srgbClr val="FFE59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WIC</a:t>
            </a:r>
            <a:endParaRPr sz="2400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Supplemental Security Income (SSI)</a:t>
            </a:r>
            <a:endParaRPr sz="2400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Tribal Programs</a:t>
            </a:r>
            <a:endParaRPr sz="2400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Free or Reduced Lunch Program</a:t>
            </a:r>
            <a:endParaRPr sz="2400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Federal Pell Grant</a:t>
            </a:r>
            <a:endParaRPr sz="2400" b="0" i="0" u="none" strike="noStrike" cap="none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2E2E"/>
              </a:buClr>
              <a:buSzPts val="2000"/>
              <a:buFont typeface="Calibri"/>
              <a:buChar char="●"/>
            </a:pPr>
            <a:r>
              <a:rPr lang="en-US" sz="2400" dirty="0">
                <a:solidFill>
                  <a:srgbClr val="2E2E2E"/>
                </a:solidFill>
                <a:latin typeface="Calibri"/>
                <a:ea typeface="Calibri"/>
                <a:cs typeface="Calibri"/>
                <a:sym typeface="Calibri"/>
              </a:rPr>
              <a:t>Lifeline</a:t>
            </a:r>
            <a:endParaRPr sz="2400" dirty="0">
              <a:solidFill>
                <a:srgbClr val="2E2E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1229159" y="2265028"/>
            <a:ext cx="416496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Household income that is at 200% or below the Federal Poverty Level.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800" b="1" i="0" u="none" strike="noStrike" cap="none" dirty="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5"/>
          <p:cNvSpPr txBox="1"/>
          <p:nvPr/>
        </p:nvSpPr>
        <p:spPr>
          <a:xfrm>
            <a:off x="1097280" y="1500706"/>
            <a:ext cx="809434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Participants can qualify for ACP in </a:t>
            </a:r>
            <a:r>
              <a:rPr lang="en-US" sz="2400" b="1" i="0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n-US" sz="2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of the following ways:  </a:t>
            </a:r>
            <a:endParaRPr sz="24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5"/>
          <p:cNvSpPr txBox="1"/>
          <p:nvPr/>
        </p:nvSpPr>
        <p:spPr>
          <a:xfrm>
            <a:off x="1023885" y="5037486"/>
            <a:ext cx="536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status is not a requirement for ACP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256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109E0793-2754-DD31-0BE4-71D0DF533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37810"/>
              </p:ext>
            </p:extLst>
          </p:nvPr>
        </p:nvGraphicFramePr>
        <p:xfrm>
          <a:off x="2676525" y="1123950"/>
          <a:ext cx="6591298" cy="5067300"/>
        </p:xfrm>
        <a:graphic>
          <a:graphicData uri="http://schemas.openxmlformats.org/drawingml/2006/table">
            <a:tbl>
              <a:tblPr>
                <a:tableStyleId>{6D25E665-64B3-4E1A-B284-02834449B681}</a:tableStyleId>
              </a:tblPr>
              <a:tblGrid>
                <a:gridCol w="1352950">
                  <a:extLst>
                    <a:ext uri="{9D8B030D-6E8A-4147-A177-3AD203B41FA5}">
                      <a16:colId xmlns="" xmlns:a16="http://schemas.microsoft.com/office/drawing/2014/main" val="3711211937"/>
                    </a:ext>
                  </a:extLst>
                </a:gridCol>
                <a:gridCol w="1144804">
                  <a:extLst>
                    <a:ext uri="{9D8B030D-6E8A-4147-A177-3AD203B41FA5}">
                      <a16:colId xmlns="" xmlns:a16="http://schemas.microsoft.com/office/drawing/2014/main" val="2283799208"/>
                    </a:ext>
                  </a:extLst>
                </a:gridCol>
                <a:gridCol w="832585">
                  <a:extLst>
                    <a:ext uri="{9D8B030D-6E8A-4147-A177-3AD203B41FA5}">
                      <a16:colId xmlns="" xmlns:a16="http://schemas.microsoft.com/office/drawing/2014/main" val="3752919000"/>
                    </a:ext>
                  </a:extLst>
                </a:gridCol>
                <a:gridCol w="1040732">
                  <a:extLst>
                    <a:ext uri="{9D8B030D-6E8A-4147-A177-3AD203B41FA5}">
                      <a16:colId xmlns="" xmlns:a16="http://schemas.microsoft.com/office/drawing/2014/main" val="1476201435"/>
                    </a:ext>
                  </a:extLst>
                </a:gridCol>
                <a:gridCol w="954004">
                  <a:extLst>
                    <a:ext uri="{9D8B030D-6E8A-4147-A177-3AD203B41FA5}">
                      <a16:colId xmlns="" xmlns:a16="http://schemas.microsoft.com/office/drawing/2014/main" val="3555644324"/>
                    </a:ext>
                  </a:extLst>
                </a:gridCol>
                <a:gridCol w="1266223">
                  <a:extLst>
                    <a:ext uri="{9D8B030D-6E8A-4147-A177-3AD203B41FA5}">
                      <a16:colId xmlns="" xmlns:a16="http://schemas.microsoft.com/office/drawing/2014/main" val="9831020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Eligible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Enrolled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Unclaimed $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1438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 Luis Obispo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42,132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8,952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33,180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$11,944,800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6036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 Mateo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75,900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8,916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66,984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$24,114,240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9197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Santa Barbara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66,914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13,806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53,108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$19,118,880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6431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Santa Clara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204,684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39,151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165,533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$59,591,880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78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Santa Cruz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40,454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7,734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32,720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$11,779,200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0262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Shasta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35,805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23,705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$8,533,800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2066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Sierra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$160,920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4830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Siskiyou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8,352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6,348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$2,285,280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8747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Solano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60,760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12,315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48,445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$17,440,200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7234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Sonoma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71,600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9,427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62,173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$22,382,280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1053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Stanislaus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93,534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28,072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65,462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$23,566,320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2103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Sutter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17,917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4,438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13,479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$4,852,440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7650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Tehama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13,730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3,708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10,022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$3,607,920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6216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Trinity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2,773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2,549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$917,640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2885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Tulare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86,787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30,502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56,285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$20,262,600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0693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Tuolumne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9,050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7,645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$2,752,200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27288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Ventura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103,632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32,209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71,423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$25,712,280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1659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Yolo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34,653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6,557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28,096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$10,114,560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0161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Yuba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13,955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4,724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9,231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$3,323,160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577038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50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b="1" dirty="0"/>
              <a:t>Identity Verification Requirement</a:t>
            </a:r>
            <a:endParaRPr b="1" dirty="0"/>
          </a:p>
        </p:txBody>
      </p:sp>
      <p:graphicFrame>
        <p:nvGraphicFramePr>
          <p:cNvPr id="106" name="Google Shape;106;p6"/>
          <p:cNvGraphicFramePr/>
          <p:nvPr/>
        </p:nvGraphicFramePr>
        <p:xfrm>
          <a:off x="3639525" y="2173384"/>
          <a:ext cx="5344750" cy="4069525"/>
        </p:xfrm>
        <a:graphic>
          <a:graphicData uri="http://schemas.openxmlformats.org/drawingml/2006/table">
            <a:tbl>
              <a:tblPr firstRow="1" bandRow="1">
                <a:noFill/>
                <a:tableStyleId>{6D25E665-64B3-4E1A-B284-02834449B681}</a:tableStyleId>
              </a:tblPr>
              <a:tblGrid>
                <a:gridCol w="5344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sng" strike="noStrike" cap="none">
                          <a:solidFill>
                            <a:schemeClr val="hlink"/>
                          </a:solidFill>
                          <a:hlinkClick r:id="rId3"/>
                        </a:rPr>
                        <a:t>FCC List</a:t>
                      </a:r>
                      <a:endParaRPr sz="1900" u="none" strike="noStrike" cap="none"/>
                    </a:p>
                  </a:txBody>
                  <a:tcPr marL="97075" marR="97075" marT="48525" marB="485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392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Social Security Number (</a:t>
                      </a:r>
                      <a:r>
                        <a:rPr lang="en-US" sz="1900" b="1" u="none" strike="noStrike" cap="none"/>
                        <a:t>not</a:t>
                      </a:r>
                      <a:r>
                        <a:rPr lang="en-US" sz="1900" u="none" strike="noStrike" cap="none"/>
                        <a:t> required)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Tribal Identification Number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U.S. Driver's License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Other Government-issued ID, such as a state ID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U.S. Military ID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Passport (US or Foreign)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Individual Taxpayer Identification Number (ITIN)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Matricula (Mexican Government ID Card)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VISA Consular Card (Country Issued ID)</a:t>
                      </a:r>
                      <a:endParaRPr sz="1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Char char="•"/>
                      </a:pPr>
                      <a:r>
                        <a:rPr lang="en-US" sz="1900" u="none" strike="noStrike" cap="none"/>
                        <a:t>Birth Certificate (Any Country) for the minor that is the Benefit Qualifying Person (BQP)</a:t>
                      </a:r>
                      <a:endParaRPr sz="1400" u="none" strike="noStrike" cap="none"/>
                    </a:p>
                  </a:txBody>
                  <a:tcPr marL="97075" marR="97075" marT="48525" marB="485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" name="Google Shape;107;p6"/>
          <p:cNvSpPr txBox="1"/>
          <p:nvPr/>
        </p:nvSpPr>
        <p:spPr>
          <a:xfrm>
            <a:off x="0" y="1359017"/>
            <a:ext cx="121919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Participants must upload </a:t>
            </a:r>
            <a:r>
              <a:rPr lang="en-US" sz="2800" b="1" i="0" u="sng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one </a:t>
            </a:r>
            <a:r>
              <a:rPr lang="en-US" sz="2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2800" b="1" i="0" u="none" strike="noStrike" cap="none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following Identify </a:t>
            </a:r>
            <a:r>
              <a:rPr lang="en-US" sz="2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Verification documents:</a:t>
            </a:r>
            <a:endParaRPr sz="28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84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1" i="1" u="none" strike="noStrik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Get Connected! California</a:t>
            </a:r>
            <a:endParaRPr sz="40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545283" y="1642110"/>
            <a:ext cx="11073469" cy="421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3 Major Strategies</a:t>
            </a: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Ø"/>
            </a:pPr>
            <a:r>
              <a:rPr lang="en-US" sz="4000" b="1" i="0" u="none" strike="noStrike" cap="none" dirty="0" smtClean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Direct Notification of ACP-Eligible Households</a:t>
            </a: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Advertising and Media to Increase Awareness</a:t>
            </a: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Ø"/>
            </a:pPr>
            <a:r>
              <a:rPr lang="en-US" sz="4000" b="1" i="0" u="none" strike="noStrike" cap="none" dirty="0" smtClean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In-Person Enrollment</a:t>
            </a:r>
            <a:endParaRPr sz="40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n-US" sz="3600" b="1" i="1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Counties are Key to Increasing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n-US" sz="3600" b="1" i="1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ACP Enrollment!</a:t>
            </a:r>
            <a:endParaRPr lang="en-US" sz="3600" b="1" i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800"/>
              <a:buFont typeface="Arial"/>
              <a:buChar char="•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3" descr="A picture containing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4244" t="16280" r="9259" b="61841"/>
          <a:stretch/>
        </p:blipFill>
        <p:spPr>
          <a:xfrm>
            <a:off x="6800850" y="4534425"/>
            <a:ext cx="4525721" cy="169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961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1" i="1" u="none" strike="noStrik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Get Connected! California</a:t>
            </a:r>
            <a:endParaRPr sz="4000" b="1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545284" y="1642110"/>
            <a:ext cx="5550716" cy="467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Call to Action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California Broadband Council (CBC) issued a “Call to Action” to get 90% of all eligible low-income households online with high-speed Internet service by 2024. </a:t>
            </a:r>
            <a:endParaRPr sz="20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8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75% of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ow-income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households do not know about the Affordable Connectivity Program (ACP).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8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80%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of households can enroll on their own.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800"/>
              <a:buFont typeface="Arial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20%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need assistance by phone or in person.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3" descr="A picture containing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4244" t="16280" r="9259" b="61841"/>
          <a:stretch/>
        </p:blipFill>
        <p:spPr>
          <a:xfrm>
            <a:off x="6800850" y="4534425"/>
            <a:ext cx="4525721" cy="169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3"/>
          <p:cNvSpPr txBox="1"/>
          <p:nvPr/>
        </p:nvSpPr>
        <p:spPr>
          <a:xfrm>
            <a:off x="6096000" y="1642110"/>
            <a:ext cx="5953125" cy="303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1800"/>
            </a:pPr>
            <a:r>
              <a:rPr lang="en-US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Partners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800"/>
              <a:buFont typeface="Arial"/>
              <a:buChar char="•"/>
            </a:pPr>
            <a:r>
              <a:rPr lang="en-US" sz="2000" i="1" dirty="0">
                <a:latin typeface="Calibri"/>
                <a:ea typeface="Calibri"/>
                <a:cs typeface="Calibri"/>
                <a:sym typeface="Calibri"/>
              </a:rPr>
              <a:t>Get Connected! California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is a statewide mobilization to promote the Affordable Connectivity Program.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2000" dirty="0"/>
          </a:p>
          <a:p>
            <a:pPr marL="285750" indent="-285750">
              <a:buSzPts val="1800"/>
              <a:buFont typeface="Arial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000" i="1" dirty="0">
                <a:latin typeface="Calibri"/>
                <a:ea typeface="Calibri"/>
                <a:cs typeface="Calibri"/>
                <a:sym typeface="Calibri"/>
              </a:rPr>
              <a:t>Get Connected! </a:t>
            </a:r>
            <a:r>
              <a:rPr lang="en-US" sz="2000" i="1" dirty="0" smtClean="0">
                <a:latin typeface="Calibri"/>
                <a:ea typeface="Calibri"/>
                <a:cs typeface="Calibri"/>
                <a:sym typeface="Calibri"/>
              </a:rPr>
              <a:t>California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Coalition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is comprised of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State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gencies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Statewide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rganizations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indent="-285750">
              <a:buSzPts val="1800"/>
              <a:buFont typeface="Arial"/>
              <a:buChar char="•"/>
            </a:pPr>
            <a:endParaRPr lang="en-US"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spcBef>
                <a:spcPts val="600"/>
              </a:spcBef>
              <a:buSzPts val="1800"/>
              <a:buFont typeface="Arial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Local partners and volunteers are 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vital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for success.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e3f1ce287_0_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047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ACP Goals by the Numbers</a:t>
            </a:r>
            <a:endParaRPr/>
          </a:p>
        </p:txBody>
      </p:sp>
      <p:sp>
        <p:nvSpPr>
          <p:cNvPr id="74" name="Google Shape;74;g21e3f1ce287_0_0"/>
          <p:cNvSpPr txBox="1"/>
          <p:nvPr/>
        </p:nvSpPr>
        <p:spPr>
          <a:xfrm>
            <a:off x="6126800" y="1578000"/>
            <a:ext cx="57882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Only 2M households have enrolled to date.</a:t>
            </a:r>
            <a:endParaRPr sz="2300" b="1" dirty="0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g21e3f1ce287_0_0"/>
          <p:cNvSpPr txBox="1"/>
          <p:nvPr/>
        </p:nvSpPr>
        <p:spPr>
          <a:xfrm>
            <a:off x="662350" y="2116801"/>
            <a:ext cx="108673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California </a:t>
            </a:r>
            <a:r>
              <a:rPr lang="en-US" sz="2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households are missing out on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1.38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Billion </a:t>
            </a:r>
            <a:r>
              <a:rPr lang="en-US" sz="2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federal benefits each year.</a:t>
            </a:r>
            <a:endParaRPr sz="2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g21e3f1ce287_0_0"/>
          <p:cNvSpPr txBox="1"/>
          <p:nvPr/>
        </p:nvSpPr>
        <p:spPr>
          <a:xfrm>
            <a:off x="1145925" y="4815250"/>
            <a:ext cx="565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21e3f1ce287_0_0"/>
          <p:cNvSpPr/>
          <p:nvPr/>
        </p:nvSpPr>
        <p:spPr>
          <a:xfrm>
            <a:off x="662350" y="2967875"/>
            <a:ext cx="5334000" cy="30474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21e3f1ce287_0_0"/>
          <p:cNvSpPr txBox="1"/>
          <p:nvPr/>
        </p:nvSpPr>
        <p:spPr>
          <a:xfrm>
            <a:off x="662350" y="1578000"/>
            <a:ext cx="5334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5.8M CA Households are eligible for ACP.</a:t>
            </a:r>
            <a:endParaRPr sz="2300"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21e3f1ce287_0_0"/>
          <p:cNvSpPr txBox="1"/>
          <p:nvPr/>
        </p:nvSpPr>
        <p:spPr>
          <a:xfrm>
            <a:off x="859213" y="3387750"/>
            <a:ext cx="49971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State Goal</a:t>
            </a:r>
            <a:endParaRPr sz="24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90% of all eligible households enrolled by the end of 2024. </a:t>
            </a:r>
            <a:endParaRPr sz="21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3.2M households to hit the 2024 target.</a:t>
            </a:r>
            <a:endParaRPr sz="21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21e3f1ce287_0_0"/>
          <p:cNvSpPr/>
          <p:nvPr/>
        </p:nvSpPr>
        <p:spPr>
          <a:xfrm>
            <a:off x="6353900" y="2967875"/>
            <a:ext cx="5334000" cy="3047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1e3f1ce287_0_0"/>
          <p:cNvSpPr txBox="1"/>
          <p:nvPr/>
        </p:nvSpPr>
        <p:spPr>
          <a:xfrm>
            <a:off x="6532550" y="3418500"/>
            <a:ext cx="4997100" cy="24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To Meet State Goal:</a:t>
            </a:r>
            <a:endParaRPr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Every County </a:t>
            </a:r>
            <a:r>
              <a:rPr lang="en-US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needs </a:t>
            </a:r>
            <a:r>
              <a:rPr lang="en-US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21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triple </a:t>
            </a:r>
            <a:r>
              <a:rPr lang="en-US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rate of </a:t>
            </a:r>
            <a:r>
              <a:rPr lang="en-US" sz="21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enrollment per month</a:t>
            </a:r>
            <a:r>
              <a:rPr lang="en-US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1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150,000+ households per month.</a:t>
            </a:r>
            <a:endParaRPr sz="21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645722D-4555-AF1F-CD6C-91536FBDA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20" y="1761972"/>
            <a:ext cx="10953689" cy="29814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0709BEC-76AB-591A-FB00-C551AC6EA954}"/>
              </a:ext>
            </a:extLst>
          </p:cNvPr>
          <p:cNvSpPr txBox="1"/>
          <p:nvPr/>
        </p:nvSpPr>
        <p:spPr>
          <a:xfrm>
            <a:off x="2362200" y="5048250"/>
            <a:ext cx="5043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Counties above Statewide Average for % Enrolled</a:t>
            </a:r>
          </a:p>
        </p:txBody>
      </p:sp>
    </p:spTree>
    <p:extLst>
      <p:ext uri="{BB962C8B-B14F-4D97-AF65-F5344CB8AC3E}">
        <p14:creationId xmlns:p14="http://schemas.microsoft.com/office/powerpoint/2010/main" val="167477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9F14021-7226-559E-643C-0D3CE5F08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1785771"/>
            <a:ext cx="10298743" cy="29957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541CE2D-AE19-0F20-4446-DDDB831027E2}"/>
              </a:ext>
            </a:extLst>
          </p:cNvPr>
          <p:cNvSpPr txBox="1"/>
          <p:nvPr/>
        </p:nvSpPr>
        <p:spPr>
          <a:xfrm>
            <a:off x="2447925" y="5076825"/>
            <a:ext cx="5267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Top 10 Counties by Number of Households Enrolled</a:t>
            </a:r>
          </a:p>
        </p:txBody>
      </p:sp>
    </p:spTree>
    <p:extLst>
      <p:ext uri="{BB962C8B-B14F-4D97-AF65-F5344CB8AC3E}">
        <p14:creationId xmlns:p14="http://schemas.microsoft.com/office/powerpoint/2010/main" val="80925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>
            <a:spLocks noGrp="1"/>
          </p:cNvSpPr>
          <p:nvPr>
            <p:ph type="title"/>
          </p:nvPr>
        </p:nvSpPr>
        <p:spPr>
          <a:xfrm>
            <a:off x="1066800" y="288413"/>
            <a:ext cx="10058400" cy="6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ACP Enrollment Status</a:t>
            </a:r>
            <a:endParaRPr sz="40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6740D16-64CC-555C-1412-047A37E21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36721"/>
            <a:ext cx="10572750" cy="29350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C9C71B-6C50-26DE-034F-0D9A793456B5}"/>
              </a:ext>
            </a:extLst>
          </p:cNvPr>
          <p:cNvSpPr txBox="1"/>
          <p:nvPr/>
        </p:nvSpPr>
        <p:spPr>
          <a:xfrm>
            <a:off x="2809875" y="5048250"/>
            <a:ext cx="5977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Top 10 Counties for Total Enrolled and Eligible Households</a:t>
            </a:r>
          </a:p>
        </p:txBody>
      </p:sp>
    </p:spTree>
    <p:extLst>
      <p:ext uri="{BB962C8B-B14F-4D97-AF65-F5344CB8AC3E}">
        <p14:creationId xmlns:p14="http://schemas.microsoft.com/office/powerpoint/2010/main" val="131877672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 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STER SLIDE 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1367</Words>
  <Application>Microsoft Office PowerPoint</Application>
  <PresentationFormat>Custom</PresentationFormat>
  <Paragraphs>509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MASTER SLIDE </vt:lpstr>
      <vt:lpstr>1_MASTER SLIDE </vt:lpstr>
      <vt:lpstr>Get Connected! California  CSAC Legislative Conference 2023 Government Finance and Administration Policy Committee </vt:lpstr>
      <vt:lpstr>ACP Eligibility Requirements</vt:lpstr>
      <vt:lpstr>Identity Verification Requirement</vt:lpstr>
      <vt:lpstr>Get Connected! California</vt:lpstr>
      <vt:lpstr>Get Connected! California</vt:lpstr>
      <vt:lpstr>ACP Goals by the Numbers</vt:lpstr>
      <vt:lpstr>ACP Enrollment Status</vt:lpstr>
      <vt:lpstr>ACP Enrollment Status</vt:lpstr>
      <vt:lpstr>ACP Enrollment Status</vt:lpstr>
      <vt:lpstr>Get Connected! California 2023</vt:lpstr>
      <vt:lpstr>Get Connected! California Fall 2022</vt:lpstr>
      <vt:lpstr>Look Ahead:  Get Connected! California 2023</vt:lpstr>
      <vt:lpstr>Contact Information </vt:lpstr>
      <vt:lpstr>  Get Connected! California  Backup Slides </vt:lpstr>
      <vt:lpstr>Overview of ACP</vt:lpstr>
      <vt:lpstr>Enrollment Site Roles April 2023</vt:lpstr>
      <vt:lpstr>ACP Application Training</vt:lpstr>
      <vt:lpstr>ACP Enrollment Status</vt:lpstr>
      <vt:lpstr>ACP Enrollment Status</vt:lpstr>
      <vt:lpstr>ACP Enrollment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Connected! California  CSAC Information Session</dc:title>
  <dc:creator>marissa canche</dc:creator>
  <cp:lastModifiedBy>Sunne McPeak</cp:lastModifiedBy>
  <cp:revision>8</cp:revision>
  <dcterms:created xsi:type="dcterms:W3CDTF">2021-12-01T03:37:30Z</dcterms:created>
  <dcterms:modified xsi:type="dcterms:W3CDTF">2023-04-10T13:01:15Z</dcterms:modified>
</cp:coreProperties>
</file>