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62" r:id="rId5"/>
    <p:sldId id="329" r:id="rId6"/>
    <p:sldId id="298" r:id="rId7"/>
    <p:sldId id="516" r:id="rId8"/>
    <p:sldId id="518" r:id="rId9"/>
    <p:sldId id="517" r:id="rId10"/>
    <p:sldId id="503" r:id="rId11"/>
    <p:sldId id="519" r:id="rId12"/>
    <p:sldId id="521" r:id="rId13"/>
    <p:sldId id="523" r:id="rId14"/>
    <p:sldId id="524" r:id="rId15"/>
    <p:sldId id="4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6CF6E9-FD0C-4CA8-B65A-949CB12D01C6}">
          <p14:sldIdLst>
            <p14:sldId id="262"/>
            <p14:sldId id="329"/>
            <p14:sldId id="298"/>
            <p14:sldId id="516"/>
            <p14:sldId id="518"/>
            <p14:sldId id="517"/>
            <p14:sldId id="503"/>
            <p14:sldId id="519"/>
            <p14:sldId id="521"/>
            <p14:sldId id="523"/>
            <p14:sldId id="524"/>
            <p14:sldId id="4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388"/>
    <a:srgbClr val="A5A5A5"/>
    <a:srgbClr val="0070C0"/>
    <a:srgbClr val="404040"/>
    <a:srgbClr val="7030A0"/>
    <a:srgbClr val="00B0F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howGuides="1">
      <p:cViewPr varScale="1">
        <p:scale>
          <a:sx n="95" d="100"/>
          <a:sy n="95" d="100"/>
        </p:scale>
        <p:origin x="312" y="66"/>
      </p:cViewPr>
      <p:guideLst>
        <p:guide orient="horz" pos="2160"/>
        <p:guide pos="3840"/>
      </p:guideLst>
    </p:cSldViewPr>
  </p:slideViewPr>
  <p:outlineViewPr>
    <p:cViewPr>
      <p:scale>
        <a:sx n="33" d="100"/>
        <a:sy n="33" d="100"/>
      </p:scale>
      <p:origin x="0" y="-3006"/>
    </p:cViewPr>
  </p:outlineViewPr>
  <p:notesTextViewPr>
    <p:cViewPr>
      <p:scale>
        <a:sx n="3" d="2"/>
        <a:sy n="3" d="2"/>
      </p:scale>
      <p:origin x="0" y="0"/>
    </p:cViewPr>
  </p:notesTextViewPr>
  <p:sorterViewPr>
    <p:cViewPr>
      <p:scale>
        <a:sx n="114" d="100"/>
        <a:sy n="114" d="100"/>
      </p:scale>
      <p:origin x="0" y="-1476"/>
    </p:cViewPr>
  </p:sorterViewPr>
  <p:notesViewPr>
    <p:cSldViewPr snapToGrid="0" showGuides="1">
      <p:cViewPr>
        <p:scale>
          <a:sx n="50" d="100"/>
          <a:sy n="50" d="100"/>
        </p:scale>
        <p:origin x="4548"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2D6C2-F756-4620-A4AE-729BEEE57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882E3D-63BC-4519-ACFA-D1141EEE9937}">
      <dgm:prSet/>
      <dgm:spPr>
        <a:solidFill>
          <a:schemeClr val="accent4"/>
        </a:solidFill>
      </dgm:spPr>
      <dgm:t>
        <a:bodyPr/>
        <a:lstStyle/>
        <a:p>
          <a:r>
            <a:rPr lang="en-US" b="0" i="0" dirty="0">
              <a:latin typeface="Arial" panose="020B0604020202020204" pitchFamily="34" charset="0"/>
              <a:cs typeface="Arial" panose="020B0604020202020204" pitchFamily="34" charset="0"/>
            </a:rPr>
            <a:t>Edward Byrne Memorial Justice Assistance Grant Program</a:t>
          </a:r>
          <a:r>
            <a:rPr lang="en-US" dirty="0">
              <a:latin typeface="Arial" panose="020B0604020202020204" pitchFamily="34" charset="0"/>
              <a:cs typeface="Arial" panose="020B0604020202020204" pitchFamily="34" charset="0"/>
            </a:rPr>
            <a:t> </a:t>
          </a:r>
        </a:p>
      </dgm:t>
    </dgm:pt>
    <dgm:pt modelId="{9710827E-7944-427E-8E03-101CFB85927B}" type="parTrans" cxnId="{A9335692-7807-49B1-B112-C323140AD62F}">
      <dgm:prSet/>
      <dgm:spPr/>
      <dgm:t>
        <a:bodyPr/>
        <a:lstStyle/>
        <a:p>
          <a:endParaRPr lang="en-US"/>
        </a:p>
      </dgm:t>
    </dgm:pt>
    <dgm:pt modelId="{6D236563-A4B8-42A0-9418-83CA248DCEE2}" type="sibTrans" cxnId="{A9335692-7807-49B1-B112-C323140AD62F}">
      <dgm:prSet/>
      <dgm:spPr/>
      <dgm:t>
        <a:bodyPr/>
        <a:lstStyle/>
        <a:p>
          <a:endParaRPr lang="en-US"/>
        </a:p>
      </dgm:t>
    </dgm:pt>
    <dgm:pt modelId="{DEE9B908-12E8-499A-9CA7-0D772D7EB9F4}">
      <dgm:prSet/>
      <dgm:spPr/>
      <dgm:t>
        <a:bodyPr/>
        <a:lstStyle/>
        <a:p>
          <a:r>
            <a:rPr lang="en-US" dirty="0">
              <a:latin typeface="Arial" panose="020B0604020202020204" pitchFamily="34" charset="0"/>
              <a:cs typeface="Arial" panose="020B0604020202020204" pitchFamily="34" charset="0"/>
            </a:rPr>
            <a:t>Approximately $47 million recommended for counties</a:t>
          </a:r>
        </a:p>
      </dgm:t>
    </dgm:pt>
    <dgm:pt modelId="{D2DA4D29-0C3C-4C87-B861-24CB1A7921C6}" type="parTrans" cxnId="{AB285EB6-C609-44FF-B120-335A7E7C541B}">
      <dgm:prSet/>
      <dgm:spPr/>
      <dgm:t>
        <a:bodyPr/>
        <a:lstStyle/>
        <a:p>
          <a:endParaRPr lang="en-US"/>
        </a:p>
      </dgm:t>
    </dgm:pt>
    <dgm:pt modelId="{8C6F2B1C-C181-4C39-8B7F-E1A8D98AED5F}" type="sibTrans" cxnId="{AB285EB6-C609-44FF-B120-335A7E7C541B}">
      <dgm:prSet/>
      <dgm:spPr/>
      <dgm:t>
        <a:bodyPr/>
        <a:lstStyle/>
        <a:p>
          <a:endParaRPr lang="en-US"/>
        </a:p>
      </dgm:t>
    </dgm:pt>
    <dgm:pt modelId="{6E8FE5FC-EB5C-44FF-93F8-C190AB867989}">
      <dgm:prSet/>
      <dgm:spPr>
        <a:solidFill>
          <a:schemeClr val="accent4"/>
        </a:solidFill>
      </dgm:spPr>
      <dgm:t>
        <a:bodyPr/>
        <a:lstStyle/>
        <a:p>
          <a:r>
            <a:rPr lang="fr-FR" dirty="0">
              <a:latin typeface="Arial" panose="020B0604020202020204" pitchFamily="34" charset="0"/>
              <a:cs typeface="Arial" panose="020B0604020202020204" pitchFamily="34" charset="0"/>
            </a:rPr>
            <a:t>Mobile Probation Service Centers Grant Program</a:t>
          </a:r>
          <a:endParaRPr lang="en-US" dirty="0">
            <a:latin typeface="Arial" panose="020B0604020202020204" pitchFamily="34" charset="0"/>
            <a:cs typeface="Arial" panose="020B0604020202020204" pitchFamily="34" charset="0"/>
          </a:endParaRPr>
        </a:p>
      </dgm:t>
    </dgm:pt>
    <dgm:pt modelId="{253C0E9D-E9CF-4281-8107-DAAC3D58C776}" type="parTrans" cxnId="{710225A2-D527-4A1C-BFC3-471ED323C6A2}">
      <dgm:prSet/>
      <dgm:spPr/>
      <dgm:t>
        <a:bodyPr/>
        <a:lstStyle/>
        <a:p>
          <a:endParaRPr lang="en-US"/>
        </a:p>
      </dgm:t>
    </dgm:pt>
    <dgm:pt modelId="{C6C3D469-2F94-4F9C-BE35-4A75D10017A0}" type="sibTrans" cxnId="{710225A2-D527-4A1C-BFC3-471ED323C6A2}">
      <dgm:prSet/>
      <dgm:spPr/>
      <dgm:t>
        <a:bodyPr/>
        <a:lstStyle/>
        <a:p>
          <a:endParaRPr lang="en-US"/>
        </a:p>
      </dgm:t>
    </dgm:pt>
    <dgm:pt modelId="{B157F6BD-CFCE-4CAD-A7B7-6A92F555A5CA}">
      <dgm:prSet/>
      <dgm:spPr/>
      <dgm:t>
        <a:bodyPr/>
        <a:lstStyle/>
        <a:p>
          <a:r>
            <a:rPr lang="en-US" dirty="0">
              <a:latin typeface="Arial" panose="020B0604020202020204" pitchFamily="34" charset="0"/>
              <a:cs typeface="Arial" panose="020B0604020202020204" pitchFamily="34" charset="0"/>
            </a:rPr>
            <a:t>Approximately $15 million recommended for counties</a:t>
          </a:r>
        </a:p>
      </dgm:t>
    </dgm:pt>
    <dgm:pt modelId="{333E2B59-D5FE-4D6C-8E37-565AA7EECC90}" type="parTrans" cxnId="{F93865BE-63F5-45B5-845B-457DB4015D53}">
      <dgm:prSet/>
      <dgm:spPr/>
      <dgm:t>
        <a:bodyPr/>
        <a:lstStyle/>
        <a:p>
          <a:endParaRPr lang="en-US"/>
        </a:p>
      </dgm:t>
    </dgm:pt>
    <dgm:pt modelId="{BD0A26E9-27C4-4FBF-9983-E4F719F067C7}" type="sibTrans" cxnId="{F93865BE-63F5-45B5-845B-457DB4015D53}">
      <dgm:prSet/>
      <dgm:spPr/>
      <dgm:t>
        <a:bodyPr/>
        <a:lstStyle/>
        <a:p>
          <a:endParaRPr lang="en-US"/>
        </a:p>
      </dgm:t>
    </dgm:pt>
    <dgm:pt modelId="{AF5381EB-C4DD-4811-AB6C-9E42D105A1E0}">
      <dgm:prSet custT="1"/>
      <dgm:spPr>
        <a:solidFill>
          <a:schemeClr val="accent4"/>
        </a:solidFill>
      </dgm:spPr>
      <dgm:t>
        <a:bodyPr/>
        <a:lstStyle/>
        <a:p>
          <a:r>
            <a:rPr lang="en-US" sz="3300" dirty="0">
              <a:latin typeface="Arial" panose="020B0604020202020204" pitchFamily="34" charset="0"/>
              <a:cs typeface="Arial" panose="020B0604020202020204" pitchFamily="34" charset="0"/>
            </a:rPr>
            <a:t>Proposition 64 Public Health and Safety Grant Program</a:t>
          </a:r>
        </a:p>
      </dgm:t>
    </dgm:pt>
    <dgm:pt modelId="{D038538B-4ECC-4852-AB33-E478D27B231B}" type="parTrans" cxnId="{F3AF8B53-5115-491A-8FE7-3D9143FFB5E9}">
      <dgm:prSet/>
      <dgm:spPr/>
      <dgm:t>
        <a:bodyPr/>
        <a:lstStyle/>
        <a:p>
          <a:endParaRPr lang="en-US"/>
        </a:p>
      </dgm:t>
    </dgm:pt>
    <dgm:pt modelId="{CA79A118-DF21-4F3D-9C37-3253442F7BB3}" type="sibTrans" cxnId="{F3AF8B53-5115-491A-8FE7-3D9143FFB5E9}">
      <dgm:prSet/>
      <dgm:spPr/>
      <dgm:t>
        <a:bodyPr/>
        <a:lstStyle/>
        <a:p>
          <a:endParaRPr lang="en-US"/>
        </a:p>
      </dgm:t>
    </dgm:pt>
    <dgm:pt modelId="{5251499D-77CF-47E2-95BA-4324BCE77F0C}">
      <dgm:prSet/>
      <dgm:spPr/>
      <dgm:t>
        <a:bodyPr/>
        <a:lstStyle/>
        <a:p>
          <a:r>
            <a:rPr lang="en-US" dirty="0">
              <a:latin typeface="Arial" panose="020B0604020202020204" pitchFamily="34" charset="0"/>
              <a:cs typeface="Arial" panose="020B0604020202020204" pitchFamily="34" charset="0"/>
            </a:rPr>
            <a:t>Approximately $93 million recommended for counties</a:t>
          </a:r>
        </a:p>
      </dgm:t>
    </dgm:pt>
    <dgm:pt modelId="{FA7909BE-989B-4197-9B8A-0B7F314231EE}" type="parTrans" cxnId="{D30148DF-D593-4A3B-9466-95E7A522038D}">
      <dgm:prSet/>
      <dgm:spPr/>
      <dgm:t>
        <a:bodyPr/>
        <a:lstStyle/>
        <a:p>
          <a:endParaRPr lang="en-US"/>
        </a:p>
      </dgm:t>
    </dgm:pt>
    <dgm:pt modelId="{55000C5A-96D9-4442-8657-2A1A9FD97094}" type="sibTrans" cxnId="{D30148DF-D593-4A3B-9466-95E7A522038D}">
      <dgm:prSet/>
      <dgm:spPr/>
      <dgm:t>
        <a:bodyPr/>
        <a:lstStyle/>
        <a:p>
          <a:endParaRPr lang="en-US"/>
        </a:p>
      </dgm:t>
    </dgm:pt>
    <dgm:pt modelId="{B07EDB29-E9DB-4DBD-837A-125D94C87978}" type="pres">
      <dgm:prSet presAssocID="{DAE2D6C2-F756-4620-A4AE-729BEEE57569}" presName="linear" presStyleCnt="0">
        <dgm:presLayoutVars>
          <dgm:animLvl val="lvl"/>
          <dgm:resizeHandles val="exact"/>
        </dgm:presLayoutVars>
      </dgm:prSet>
      <dgm:spPr/>
    </dgm:pt>
    <dgm:pt modelId="{6E3DE802-4DB5-44CA-9A43-957EF87AB444}" type="pres">
      <dgm:prSet presAssocID="{64882E3D-63BC-4519-ACFA-D1141EEE9937}" presName="parentText" presStyleLbl="node1" presStyleIdx="0" presStyleCnt="3" custLinFactNeighborX="-1063">
        <dgm:presLayoutVars>
          <dgm:chMax val="0"/>
          <dgm:bulletEnabled val="1"/>
        </dgm:presLayoutVars>
      </dgm:prSet>
      <dgm:spPr/>
    </dgm:pt>
    <dgm:pt modelId="{D62FD348-1D44-4865-998F-D714B806E91C}" type="pres">
      <dgm:prSet presAssocID="{64882E3D-63BC-4519-ACFA-D1141EEE9937}" presName="childText" presStyleLbl="revTx" presStyleIdx="0" presStyleCnt="3">
        <dgm:presLayoutVars>
          <dgm:bulletEnabled val="1"/>
        </dgm:presLayoutVars>
      </dgm:prSet>
      <dgm:spPr/>
    </dgm:pt>
    <dgm:pt modelId="{E6F88BB2-EBEB-4E7C-8302-C69C93520A6D}" type="pres">
      <dgm:prSet presAssocID="{6E8FE5FC-EB5C-44FF-93F8-C190AB867989}" presName="parentText" presStyleLbl="node1" presStyleIdx="1" presStyleCnt="3">
        <dgm:presLayoutVars>
          <dgm:chMax val="0"/>
          <dgm:bulletEnabled val="1"/>
        </dgm:presLayoutVars>
      </dgm:prSet>
      <dgm:spPr/>
    </dgm:pt>
    <dgm:pt modelId="{5E2BAA85-CADE-4CE0-A138-74238034EF5C}" type="pres">
      <dgm:prSet presAssocID="{6E8FE5FC-EB5C-44FF-93F8-C190AB867989}" presName="childText" presStyleLbl="revTx" presStyleIdx="1" presStyleCnt="3">
        <dgm:presLayoutVars>
          <dgm:bulletEnabled val="1"/>
        </dgm:presLayoutVars>
      </dgm:prSet>
      <dgm:spPr/>
    </dgm:pt>
    <dgm:pt modelId="{D38C6814-0037-4826-B643-202969D193DD}" type="pres">
      <dgm:prSet presAssocID="{AF5381EB-C4DD-4811-AB6C-9E42D105A1E0}" presName="parentText" presStyleLbl="node1" presStyleIdx="2" presStyleCnt="3">
        <dgm:presLayoutVars>
          <dgm:chMax val="0"/>
          <dgm:bulletEnabled val="1"/>
        </dgm:presLayoutVars>
      </dgm:prSet>
      <dgm:spPr/>
    </dgm:pt>
    <dgm:pt modelId="{F17CA3E7-193C-4A99-8656-72068C71045A}" type="pres">
      <dgm:prSet presAssocID="{AF5381EB-C4DD-4811-AB6C-9E42D105A1E0}" presName="childText" presStyleLbl="revTx" presStyleIdx="2" presStyleCnt="3">
        <dgm:presLayoutVars>
          <dgm:bulletEnabled val="1"/>
        </dgm:presLayoutVars>
      </dgm:prSet>
      <dgm:spPr/>
    </dgm:pt>
  </dgm:ptLst>
  <dgm:cxnLst>
    <dgm:cxn modelId="{AB640463-A64D-495A-853F-C0756F6DA1AA}" type="presOf" srcId="{64882E3D-63BC-4519-ACFA-D1141EEE9937}" destId="{6E3DE802-4DB5-44CA-9A43-957EF87AB444}" srcOrd="0" destOrd="0" presId="urn:microsoft.com/office/officeart/2005/8/layout/vList2"/>
    <dgm:cxn modelId="{3DA14966-CB7F-4477-A087-0ACFF8099FEE}" type="presOf" srcId="{DAE2D6C2-F756-4620-A4AE-729BEEE57569}" destId="{B07EDB29-E9DB-4DBD-837A-125D94C87978}" srcOrd="0" destOrd="0" presId="urn:microsoft.com/office/officeart/2005/8/layout/vList2"/>
    <dgm:cxn modelId="{A1966E72-3721-4AD1-9E07-A1F4D9291FD8}" type="presOf" srcId="{5251499D-77CF-47E2-95BA-4324BCE77F0C}" destId="{F17CA3E7-193C-4A99-8656-72068C71045A}" srcOrd="0" destOrd="0" presId="urn:microsoft.com/office/officeart/2005/8/layout/vList2"/>
    <dgm:cxn modelId="{F3AF8B53-5115-491A-8FE7-3D9143FFB5E9}" srcId="{DAE2D6C2-F756-4620-A4AE-729BEEE57569}" destId="{AF5381EB-C4DD-4811-AB6C-9E42D105A1E0}" srcOrd="2" destOrd="0" parTransId="{D038538B-4ECC-4852-AB33-E478D27B231B}" sibTransId="{CA79A118-DF21-4F3D-9C37-3253442F7BB3}"/>
    <dgm:cxn modelId="{7AF5EA53-ADBD-434F-AA95-21336FF01ECA}" type="presOf" srcId="{B157F6BD-CFCE-4CAD-A7B7-6A92F555A5CA}" destId="{5E2BAA85-CADE-4CE0-A138-74238034EF5C}" srcOrd="0" destOrd="0" presId="urn:microsoft.com/office/officeart/2005/8/layout/vList2"/>
    <dgm:cxn modelId="{C02CE559-B303-44BE-B6F6-567057A38F0A}" type="presOf" srcId="{DEE9B908-12E8-499A-9CA7-0D772D7EB9F4}" destId="{D62FD348-1D44-4865-998F-D714B806E91C}" srcOrd="0" destOrd="0" presId="urn:microsoft.com/office/officeart/2005/8/layout/vList2"/>
    <dgm:cxn modelId="{485B297C-2952-434A-80C2-E2705DE2E5F6}" type="presOf" srcId="{AF5381EB-C4DD-4811-AB6C-9E42D105A1E0}" destId="{D38C6814-0037-4826-B643-202969D193DD}" srcOrd="0" destOrd="0" presId="urn:microsoft.com/office/officeart/2005/8/layout/vList2"/>
    <dgm:cxn modelId="{A9335692-7807-49B1-B112-C323140AD62F}" srcId="{DAE2D6C2-F756-4620-A4AE-729BEEE57569}" destId="{64882E3D-63BC-4519-ACFA-D1141EEE9937}" srcOrd="0" destOrd="0" parTransId="{9710827E-7944-427E-8E03-101CFB85927B}" sibTransId="{6D236563-A4B8-42A0-9418-83CA248DCEE2}"/>
    <dgm:cxn modelId="{710225A2-D527-4A1C-BFC3-471ED323C6A2}" srcId="{DAE2D6C2-F756-4620-A4AE-729BEEE57569}" destId="{6E8FE5FC-EB5C-44FF-93F8-C190AB867989}" srcOrd="1" destOrd="0" parTransId="{253C0E9D-E9CF-4281-8107-DAAC3D58C776}" sibTransId="{C6C3D469-2F94-4F9C-BE35-4A75D10017A0}"/>
    <dgm:cxn modelId="{AB285EB6-C609-44FF-B120-335A7E7C541B}" srcId="{64882E3D-63BC-4519-ACFA-D1141EEE9937}" destId="{DEE9B908-12E8-499A-9CA7-0D772D7EB9F4}" srcOrd="0" destOrd="0" parTransId="{D2DA4D29-0C3C-4C87-B861-24CB1A7921C6}" sibTransId="{8C6F2B1C-C181-4C39-8B7F-E1A8D98AED5F}"/>
    <dgm:cxn modelId="{F93865BE-63F5-45B5-845B-457DB4015D53}" srcId="{6E8FE5FC-EB5C-44FF-93F8-C190AB867989}" destId="{B157F6BD-CFCE-4CAD-A7B7-6A92F555A5CA}" srcOrd="0" destOrd="0" parTransId="{333E2B59-D5FE-4D6C-8E37-565AA7EECC90}" sibTransId="{BD0A26E9-27C4-4FBF-9983-E4F719F067C7}"/>
    <dgm:cxn modelId="{4BE783C8-D9C5-4A9E-9A05-73B62A230826}" type="presOf" srcId="{6E8FE5FC-EB5C-44FF-93F8-C190AB867989}" destId="{E6F88BB2-EBEB-4E7C-8302-C69C93520A6D}" srcOrd="0" destOrd="0" presId="urn:microsoft.com/office/officeart/2005/8/layout/vList2"/>
    <dgm:cxn modelId="{D30148DF-D593-4A3B-9466-95E7A522038D}" srcId="{AF5381EB-C4DD-4811-AB6C-9E42D105A1E0}" destId="{5251499D-77CF-47E2-95BA-4324BCE77F0C}" srcOrd="0" destOrd="0" parTransId="{FA7909BE-989B-4197-9B8A-0B7F314231EE}" sibTransId="{55000C5A-96D9-4442-8657-2A1A9FD97094}"/>
    <dgm:cxn modelId="{FF39695E-C230-4738-8116-819D2032EDAA}" type="presParOf" srcId="{B07EDB29-E9DB-4DBD-837A-125D94C87978}" destId="{6E3DE802-4DB5-44CA-9A43-957EF87AB444}" srcOrd="0" destOrd="0" presId="urn:microsoft.com/office/officeart/2005/8/layout/vList2"/>
    <dgm:cxn modelId="{5C82301A-BF26-4EFF-B744-9F469575AE88}" type="presParOf" srcId="{B07EDB29-E9DB-4DBD-837A-125D94C87978}" destId="{D62FD348-1D44-4865-998F-D714B806E91C}" srcOrd="1" destOrd="0" presId="urn:microsoft.com/office/officeart/2005/8/layout/vList2"/>
    <dgm:cxn modelId="{1B040B0F-09C9-4793-ABF7-73E00219F48F}" type="presParOf" srcId="{B07EDB29-E9DB-4DBD-837A-125D94C87978}" destId="{E6F88BB2-EBEB-4E7C-8302-C69C93520A6D}" srcOrd="2" destOrd="0" presId="urn:microsoft.com/office/officeart/2005/8/layout/vList2"/>
    <dgm:cxn modelId="{8EFA3DC7-3A7D-449F-A7F0-FB58992DA90B}" type="presParOf" srcId="{B07EDB29-E9DB-4DBD-837A-125D94C87978}" destId="{5E2BAA85-CADE-4CE0-A138-74238034EF5C}" srcOrd="3" destOrd="0" presId="urn:microsoft.com/office/officeart/2005/8/layout/vList2"/>
    <dgm:cxn modelId="{6D17C4DE-2EF5-497D-96CA-A250D6C98CFF}" type="presParOf" srcId="{B07EDB29-E9DB-4DBD-837A-125D94C87978}" destId="{D38C6814-0037-4826-B643-202969D193DD}" srcOrd="4" destOrd="0" presId="urn:microsoft.com/office/officeart/2005/8/layout/vList2"/>
    <dgm:cxn modelId="{8A6D67B9-35A7-4B78-8EEB-A7FF5C08704F}" type="presParOf" srcId="{B07EDB29-E9DB-4DBD-837A-125D94C87978}" destId="{F17CA3E7-193C-4A99-8656-72068C71045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2D6C2-F756-4620-A4AE-729BEEE57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882E3D-63BC-4519-ACFA-D1141EEE9937}">
      <dgm:prSet custT="1"/>
      <dgm:spPr>
        <a:solidFill>
          <a:schemeClr val="accent4"/>
        </a:solidFill>
      </dgm:spPr>
      <dgm:t>
        <a:bodyPr/>
        <a:lstStyle/>
        <a:p>
          <a:r>
            <a:rPr lang="en-US" sz="2400" b="0" i="0" dirty="0">
              <a:latin typeface="Arial" panose="020B0604020202020204" pitchFamily="34" charset="0"/>
              <a:cs typeface="Arial" panose="020B0604020202020204" pitchFamily="34" charset="0"/>
            </a:rPr>
            <a:t>Organized Retail Theft Prevention Grant Program</a:t>
          </a:r>
        </a:p>
      </dgm:t>
    </dgm:pt>
    <dgm:pt modelId="{9710827E-7944-427E-8E03-101CFB85927B}" type="parTrans" cxnId="{A9335692-7807-49B1-B112-C323140AD62F}">
      <dgm:prSet/>
      <dgm:spPr/>
      <dgm:t>
        <a:bodyPr/>
        <a:lstStyle/>
        <a:p>
          <a:endParaRPr lang="en-US"/>
        </a:p>
      </dgm:t>
    </dgm:pt>
    <dgm:pt modelId="{6D236563-A4B8-42A0-9418-83CA248DCEE2}" type="sibTrans" cxnId="{A9335692-7807-49B1-B112-C323140AD62F}">
      <dgm:prSet/>
      <dgm:spPr/>
      <dgm:t>
        <a:bodyPr/>
        <a:lstStyle/>
        <a:p>
          <a:endParaRPr lang="en-US"/>
        </a:p>
      </dgm:t>
    </dgm:pt>
    <dgm:pt modelId="{DEE9B908-12E8-499A-9CA7-0D772D7EB9F4}">
      <dgm:prSet/>
      <dgm:spPr/>
      <dgm:t>
        <a:bodyPr/>
        <a:lstStyle/>
        <a:p>
          <a:r>
            <a:rPr lang="en-US" dirty="0">
              <a:latin typeface="Arial" panose="020B0604020202020204" pitchFamily="34" charset="0"/>
              <a:cs typeface="Arial" panose="020B0604020202020204" pitchFamily="34" charset="0"/>
            </a:rPr>
            <a:t>Approximately $242 million available competitively | Proposals due June 23, 2023</a:t>
          </a:r>
        </a:p>
      </dgm:t>
    </dgm:pt>
    <dgm:pt modelId="{D2DA4D29-0C3C-4C87-B861-24CB1A7921C6}" type="parTrans" cxnId="{AB285EB6-C609-44FF-B120-335A7E7C541B}">
      <dgm:prSet/>
      <dgm:spPr/>
      <dgm:t>
        <a:bodyPr/>
        <a:lstStyle/>
        <a:p>
          <a:endParaRPr lang="en-US"/>
        </a:p>
      </dgm:t>
    </dgm:pt>
    <dgm:pt modelId="{8C6F2B1C-C181-4C39-8B7F-E1A8D98AED5F}" type="sibTrans" cxnId="{AB285EB6-C609-44FF-B120-335A7E7C541B}">
      <dgm:prSet/>
      <dgm:spPr/>
      <dgm:t>
        <a:bodyPr/>
        <a:lstStyle/>
        <a:p>
          <a:endParaRPr lang="en-US"/>
        </a:p>
      </dgm:t>
    </dgm:pt>
    <dgm:pt modelId="{6E8FE5FC-EB5C-44FF-93F8-C190AB867989}">
      <dgm:prSet custT="1"/>
      <dgm:spPr>
        <a:solidFill>
          <a:schemeClr val="accent4"/>
        </a:solidFill>
      </dgm:spPr>
      <dgm:t>
        <a:bodyPr/>
        <a:lstStyle/>
        <a:p>
          <a:r>
            <a:rPr lang="en-US" sz="2400" dirty="0">
              <a:latin typeface="Arial" panose="020B0604020202020204" pitchFamily="34" charset="0"/>
              <a:cs typeface="Arial" panose="020B0604020202020204" pitchFamily="34" charset="0"/>
            </a:rPr>
            <a:t>Organized Retail Theft Vertical Prosecution Grant Program</a:t>
          </a:r>
        </a:p>
      </dgm:t>
    </dgm:pt>
    <dgm:pt modelId="{253C0E9D-E9CF-4281-8107-DAAC3D58C776}" type="parTrans" cxnId="{710225A2-D527-4A1C-BFC3-471ED323C6A2}">
      <dgm:prSet/>
      <dgm:spPr/>
      <dgm:t>
        <a:bodyPr/>
        <a:lstStyle/>
        <a:p>
          <a:endParaRPr lang="en-US"/>
        </a:p>
      </dgm:t>
    </dgm:pt>
    <dgm:pt modelId="{C6C3D469-2F94-4F9C-BE35-4A75D10017A0}" type="sibTrans" cxnId="{710225A2-D527-4A1C-BFC3-471ED323C6A2}">
      <dgm:prSet/>
      <dgm:spPr/>
      <dgm:t>
        <a:bodyPr/>
        <a:lstStyle/>
        <a:p>
          <a:endParaRPr lang="en-US"/>
        </a:p>
      </dgm:t>
    </dgm:pt>
    <dgm:pt modelId="{B157F6BD-CFCE-4CAD-A7B7-6A92F555A5CA}">
      <dgm:prSet/>
      <dgm:spPr/>
      <dgm:t>
        <a:bodyPr/>
        <a:lstStyle/>
        <a:p>
          <a:r>
            <a:rPr lang="en-US" dirty="0">
              <a:latin typeface="Arial" panose="020B0604020202020204" pitchFamily="34" charset="0"/>
              <a:cs typeface="Arial" panose="020B0604020202020204" pitchFamily="34" charset="0"/>
            </a:rPr>
            <a:t>Approximately $28.5 million available competitively | Proposals due June 23, 2023</a:t>
          </a:r>
        </a:p>
      </dgm:t>
    </dgm:pt>
    <dgm:pt modelId="{333E2B59-D5FE-4D6C-8E37-565AA7EECC90}" type="parTrans" cxnId="{F93865BE-63F5-45B5-845B-457DB4015D53}">
      <dgm:prSet/>
      <dgm:spPr/>
      <dgm:t>
        <a:bodyPr/>
        <a:lstStyle/>
        <a:p>
          <a:endParaRPr lang="en-US"/>
        </a:p>
      </dgm:t>
    </dgm:pt>
    <dgm:pt modelId="{BD0A26E9-27C4-4FBF-9983-E4F719F067C7}" type="sibTrans" cxnId="{F93865BE-63F5-45B5-845B-457DB4015D53}">
      <dgm:prSet/>
      <dgm:spPr/>
      <dgm:t>
        <a:bodyPr/>
        <a:lstStyle/>
        <a:p>
          <a:endParaRPr lang="en-US"/>
        </a:p>
      </dgm:t>
    </dgm:pt>
    <dgm:pt modelId="{AF5381EB-C4DD-4811-AB6C-9E42D105A1E0}">
      <dgm:prSet custT="1"/>
      <dgm:spPr>
        <a:solidFill>
          <a:schemeClr val="accent4"/>
        </a:solidFill>
      </dgm:spPr>
      <dgm:t>
        <a:bodyPr/>
        <a:lstStyle/>
        <a:p>
          <a:r>
            <a:rPr lang="en-US" sz="2400" dirty="0">
              <a:latin typeface="Arial" panose="020B0604020202020204" pitchFamily="34" charset="0"/>
              <a:cs typeface="Arial" panose="020B0604020202020204" pitchFamily="34" charset="0"/>
            </a:rPr>
            <a:t>Missing and Murdered Indigenous Persons Grant Program (Tribal Opportunity)</a:t>
          </a:r>
        </a:p>
      </dgm:t>
    </dgm:pt>
    <dgm:pt modelId="{D038538B-4ECC-4852-AB33-E478D27B231B}" type="parTrans" cxnId="{F3AF8B53-5115-491A-8FE7-3D9143FFB5E9}">
      <dgm:prSet/>
      <dgm:spPr/>
      <dgm:t>
        <a:bodyPr/>
        <a:lstStyle/>
        <a:p>
          <a:endParaRPr lang="en-US"/>
        </a:p>
      </dgm:t>
    </dgm:pt>
    <dgm:pt modelId="{CA79A118-DF21-4F3D-9C37-3253442F7BB3}" type="sibTrans" cxnId="{F3AF8B53-5115-491A-8FE7-3D9143FFB5E9}">
      <dgm:prSet/>
      <dgm:spPr/>
      <dgm:t>
        <a:bodyPr/>
        <a:lstStyle/>
        <a:p>
          <a:endParaRPr lang="en-US"/>
        </a:p>
      </dgm:t>
    </dgm:pt>
    <dgm:pt modelId="{5251499D-77CF-47E2-95BA-4324BCE77F0C}">
      <dgm:prSet/>
      <dgm:spPr/>
      <dgm:t>
        <a:bodyPr/>
        <a:lstStyle/>
        <a:p>
          <a:r>
            <a:rPr lang="en-US" dirty="0">
              <a:latin typeface="Arial" panose="020B0604020202020204" pitchFamily="34" charset="0"/>
              <a:cs typeface="Arial" panose="020B0604020202020204" pitchFamily="34" charset="0"/>
            </a:rPr>
            <a:t>Approximately $11.4 million available competitively | Proposals due June 23, 2023</a:t>
          </a:r>
        </a:p>
      </dgm:t>
    </dgm:pt>
    <dgm:pt modelId="{FA7909BE-989B-4197-9B8A-0B7F314231EE}" type="parTrans" cxnId="{D30148DF-D593-4A3B-9466-95E7A522038D}">
      <dgm:prSet/>
      <dgm:spPr/>
      <dgm:t>
        <a:bodyPr/>
        <a:lstStyle/>
        <a:p>
          <a:endParaRPr lang="en-US"/>
        </a:p>
      </dgm:t>
    </dgm:pt>
    <dgm:pt modelId="{55000C5A-96D9-4442-8657-2A1A9FD97094}" type="sibTrans" cxnId="{D30148DF-D593-4A3B-9466-95E7A522038D}">
      <dgm:prSet/>
      <dgm:spPr/>
      <dgm:t>
        <a:bodyPr/>
        <a:lstStyle/>
        <a:p>
          <a:endParaRPr lang="en-US"/>
        </a:p>
      </dgm:t>
    </dgm:pt>
    <dgm:pt modelId="{49A34550-A3A1-4602-9EF7-C623C7A55DF9}">
      <dgm:prSet custT="1"/>
      <dgm:spPr>
        <a:solidFill>
          <a:schemeClr val="accent4"/>
        </a:solidFill>
      </dgm:spPr>
      <dgm:t>
        <a:bodyPr/>
        <a:lstStyle/>
        <a:p>
          <a:r>
            <a:rPr lang="en-US" sz="2400" dirty="0">
              <a:latin typeface="Arial" panose="020B0604020202020204" pitchFamily="34" charset="0"/>
              <a:cs typeface="Arial" panose="020B0604020202020204" pitchFamily="34" charset="0"/>
            </a:rPr>
            <a:t>Title II Grant Program (Tribal Opportunity)</a:t>
          </a:r>
        </a:p>
      </dgm:t>
    </dgm:pt>
    <dgm:pt modelId="{03BA2C9C-C741-4E97-8B39-4294208F18E7}" type="parTrans" cxnId="{26B09389-6D13-49BD-8394-B2D983A13283}">
      <dgm:prSet/>
      <dgm:spPr/>
      <dgm:t>
        <a:bodyPr/>
        <a:lstStyle/>
        <a:p>
          <a:endParaRPr lang="en-US"/>
        </a:p>
      </dgm:t>
    </dgm:pt>
    <dgm:pt modelId="{FA9D9ECD-E2B2-4038-8B32-BCDCEE167299}" type="sibTrans" cxnId="{26B09389-6D13-49BD-8394-B2D983A13283}">
      <dgm:prSet/>
      <dgm:spPr/>
      <dgm:t>
        <a:bodyPr/>
        <a:lstStyle/>
        <a:p>
          <a:endParaRPr lang="en-US"/>
        </a:p>
      </dgm:t>
    </dgm:pt>
    <dgm:pt modelId="{8AFEAB99-B1F3-4D44-9840-8C0A986C014D}">
      <dgm:prSet/>
      <dgm:spPr>
        <a:noFill/>
      </dgm:spPr>
      <dgm:t>
        <a:bodyPr/>
        <a:lstStyle/>
        <a:p>
          <a:r>
            <a:rPr lang="en-US" dirty="0">
              <a:solidFill>
                <a:schemeClr val="tx1"/>
              </a:solidFill>
              <a:latin typeface="Arial" panose="020B0604020202020204" pitchFamily="34" charset="0"/>
              <a:cs typeface="Arial" panose="020B0604020202020204" pitchFamily="34" charset="0"/>
            </a:rPr>
            <a:t>Approximately $1 million available competitively| Proposals due June 9, 2023</a:t>
          </a:r>
          <a:endParaRPr lang="en-US" dirty="0">
            <a:latin typeface="Arial" panose="020B0604020202020204" pitchFamily="34" charset="0"/>
            <a:cs typeface="Arial" panose="020B0604020202020204" pitchFamily="34" charset="0"/>
          </a:endParaRPr>
        </a:p>
      </dgm:t>
    </dgm:pt>
    <dgm:pt modelId="{0A416D45-25D9-44D0-8D06-959B48A9264B}" type="parTrans" cxnId="{3B8282EF-D768-44C9-8F76-7F1F23C131E9}">
      <dgm:prSet/>
      <dgm:spPr/>
      <dgm:t>
        <a:bodyPr/>
        <a:lstStyle/>
        <a:p>
          <a:endParaRPr lang="en-US"/>
        </a:p>
      </dgm:t>
    </dgm:pt>
    <dgm:pt modelId="{6B688C12-6794-4B31-81FC-FD74460946ED}" type="sibTrans" cxnId="{3B8282EF-D768-44C9-8F76-7F1F23C131E9}">
      <dgm:prSet/>
      <dgm:spPr/>
      <dgm:t>
        <a:bodyPr/>
        <a:lstStyle/>
        <a:p>
          <a:endParaRPr lang="en-US"/>
        </a:p>
      </dgm:t>
    </dgm:pt>
    <dgm:pt modelId="{B07EDB29-E9DB-4DBD-837A-125D94C87978}" type="pres">
      <dgm:prSet presAssocID="{DAE2D6C2-F756-4620-A4AE-729BEEE57569}" presName="linear" presStyleCnt="0">
        <dgm:presLayoutVars>
          <dgm:animLvl val="lvl"/>
          <dgm:resizeHandles val="exact"/>
        </dgm:presLayoutVars>
      </dgm:prSet>
      <dgm:spPr/>
    </dgm:pt>
    <dgm:pt modelId="{6E3DE802-4DB5-44CA-9A43-957EF87AB444}" type="pres">
      <dgm:prSet presAssocID="{64882E3D-63BC-4519-ACFA-D1141EEE9937}" presName="parentText" presStyleLbl="node1" presStyleIdx="0" presStyleCnt="4" custLinFactNeighborX="-1063">
        <dgm:presLayoutVars>
          <dgm:chMax val="0"/>
          <dgm:bulletEnabled val="1"/>
        </dgm:presLayoutVars>
      </dgm:prSet>
      <dgm:spPr/>
    </dgm:pt>
    <dgm:pt modelId="{D62FD348-1D44-4865-998F-D714B806E91C}" type="pres">
      <dgm:prSet presAssocID="{64882E3D-63BC-4519-ACFA-D1141EEE9937}" presName="childText" presStyleLbl="revTx" presStyleIdx="0" presStyleCnt="4">
        <dgm:presLayoutVars>
          <dgm:bulletEnabled val="1"/>
        </dgm:presLayoutVars>
      </dgm:prSet>
      <dgm:spPr/>
    </dgm:pt>
    <dgm:pt modelId="{E6F88BB2-EBEB-4E7C-8302-C69C93520A6D}" type="pres">
      <dgm:prSet presAssocID="{6E8FE5FC-EB5C-44FF-93F8-C190AB867989}" presName="parentText" presStyleLbl="node1" presStyleIdx="1" presStyleCnt="4">
        <dgm:presLayoutVars>
          <dgm:chMax val="0"/>
          <dgm:bulletEnabled val="1"/>
        </dgm:presLayoutVars>
      </dgm:prSet>
      <dgm:spPr/>
    </dgm:pt>
    <dgm:pt modelId="{5E2BAA85-CADE-4CE0-A138-74238034EF5C}" type="pres">
      <dgm:prSet presAssocID="{6E8FE5FC-EB5C-44FF-93F8-C190AB867989}" presName="childText" presStyleLbl="revTx" presStyleIdx="1" presStyleCnt="4">
        <dgm:presLayoutVars>
          <dgm:bulletEnabled val="1"/>
        </dgm:presLayoutVars>
      </dgm:prSet>
      <dgm:spPr/>
    </dgm:pt>
    <dgm:pt modelId="{D38C6814-0037-4826-B643-202969D193DD}" type="pres">
      <dgm:prSet presAssocID="{AF5381EB-C4DD-4811-AB6C-9E42D105A1E0}" presName="parentText" presStyleLbl="node1" presStyleIdx="2" presStyleCnt="4">
        <dgm:presLayoutVars>
          <dgm:chMax val="0"/>
          <dgm:bulletEnabled val="1"/>
        </dgm:presLayoutVars>
      </dgm:prSet>
      <dgm:spPr/>
    </dgm:pt>
    <dgm:pt modelId="{F17CA3E7-193C-4A99-8656-72068C71045A}" type="pres">
      <dgm:prSet presAssocID="{AF5381EB-C4DD-4811-AB6C-9E42D105A1E0}" presName="childText" presStyleLbl="revTx" presStyleIdx="2" presStyleCnt="4">
        <dgm:presLayoutVars>
          <dgm:bulletEnabled val="1"/>
        </dgm:presLayoutVars>
      </dgm:prSet>
      <dgm:spPr/>
    </dgm:pt>
    <dgm:pt modelId="{5FCAED4D-8495-47FA-8E9C-6C967CD18EE2}" type="pres">
      <dgm:prSet presAssocID="{49A34550-A3A1-4602-9EF7-C623C7A55DF9}" presName="parentText" presStyleLbl="node1" presStyleIdx="3" presStyleCnt="4">
        <dgm:presLayoutVars>
          <dgm:chMax val="0"/>
          <dgm:bulletEnabled val="1"/>
        </dgm:presLayoutVars>
      </dgm:prSet>
      <dgm:spPr/>
    </dgm:pt>
    <dgm:pt modelId="{885621FD-3D24-41D8-886B-D9E72D8E8DAA}" type="pres">
      <dgm:prSet presAssocID="{49A34550-A3A1-4602-9EF7-C623C7A55DF9}" presName="childText" presStyleLbl="revTx" presStyleIdx="3" presStyleCnt="4">
        <dgm:presLayoutVars>
          <dgm:bulletEnabled val="1"/>
        </dgm:presLayoutVars>
      </dgm:prSet>
      <dgm:spPr/>
    </dgm:pt>
  </dgm:ptLst>
  <dgm:cxnLst>
    <dgm:cxn modelId="{AB640463-A64D-495A-853F-C0756F6DA1AA}" type="presOf" srcId="{64882E3D-63BC-4519-ACFA-D1141EEE9937}" destId="{6E3DE802-4DB5-44CA-9A43-957EF87AB444}" srcOrd="0" destOrd="0" presId="urn:microsoft.com/office/officeart/2005/8/layout/vList2"/>
    <dgm:cxn modelId="{3DA14966-CB7F-4477-A087-0ACFF8099FEE}" type="presOf" srcId="{DAE2D6C2-F756-4620-A4AE-729BEEE57569}" destId="{B07EDB29-E9DB-4DBD-837A-125D94C87978}" srcOrd="0" destOrd="0" presId="urn:microsoft.com/office/officeart/2005/8/layout/vList2"/>
    <dgm:cxn modelId="{A1966E72-3721-4AD1-9E07-A1F4D9291FD8}" type="presOf" srcId="{5251499D-77CF-47E2-95BA-4324BCE77F0C}" destId="{F17CA3E7-193C-4A99-8656-72068C71045A}" srcOrd="0" destOrd="0" presId="urn:microsoft.com/office/officeart/2005/8/layout/vList2"/>
    <dgm:cxn modelId="{F3AF8B53-5115-491A-8FE7-3D9143FFB5E9}" srcId="{DAE2D6C2-F756-4620-A4AE-729BEEE57569}" destId="{AF5381EB-C4DD-4811-AB6C-9E42D105A1E0}" srcOrd="2" destOrd="0" parTransId="{D038538B-4ECC-4852-AB33-E478D27B231B}" sibTransId="{CA79A118-DF21-4F3D-9C37-3253442F7BB3}"/>
    <dgm:cxn modelId="{7AF5EA53-ADBD-434F-AA95-21336FF01ECA}" type="presOf" srcId="{B157F6BD-CFCE-4CAD-A7B7-6A92F555A5CA}" destId="{5E2BAA85-CADE-4CE0-A138-74238034EF5C}" srcOrd="0" destOrd="0" presId="urn:microsoft.com/office/officeart/2005/8/layout/vList2"/>
    <dgm:cxn modelId="{FA377D59-DCC5-4B48-B4EF-3735FD2B5A30}" type="presOf" srcId="{8AFEAB99-B1F3-4D44-9840-8C0A986C014D}" destId="{885621FD-3D24-41D8-886B-D9E72D8E8DAA}" srcOrd="0" destOrd="0" presId="urn:microsoft.com/office/officeart/2005/8/layout/vList2"/>
    <dgm:cxn modelId="{C02CE559-B303-44BE-B6F6-567057A38F0A}" type="presOf" srcId="{DEE9B908-12E8-499A-9CA7-0D772D7EB9F4}" destId="{D62FD348-1D44-4865-998F-D714B806E91C}" srcOrd="0" destOrd="0" presId="urn:microsoft.com/office/officeart/2005/8/layout/vList2"/>
    <dgm:cxn modelId="{485B297C-2952-434A-80C2-E2705DE2E5F6}" type="presOf" srcId="{AF5381EB-C4DD-4811-AB6C-9E42D105A1E0}" destId="{D38C6814-0037-4826-B643-202969D193DD}" srcOrd="0" destOrd="0" presId="urn:microsoft.com/office/officeart/2005/8/layout/vList2"/>
    <dgm:cxn modelId="{26B09389-6D13-49BD-8394-B2D983A13283}" srcId="{DAE2D6C2-F756-4620-A4AE-729BEEE57569}" destId="{49A34550-A3A1-4602-9EF7-C623C7A55DF9}" srcOrd="3" destOrd="0" parTransId="{03BA2C9C-C741-4E97-8B39-4294208F18E7}" sibTransId="{FA9D9ECD-E2B2-4038-8B32-BCDCEE167299}"/>
    <dgm:cxn modelId="{A9335692-7807-49B1-B112-C323140AD62F}" srcId="{DAE2D6C2-F756-4620-A4AE-729BEEE57569}" destId="{64882E3D-63BC-4519-ACFA-D1141EEE9937}" srcOrd="0" destOrd="0" parTransId="{9710827E-7944-427E-8E03-101CFB85927B}" sibTransId="{6D236563-A4B8-42A0-9418-83CA248DCEE2}"/>
    <dgm:cxn modelId="{710225A2-D527-4A1C-BFC3-471ED323C6A2}" srcId="{DAE2D6C2-F756-4620-A4AE-729BEEE57569}" destId="{6E8FE5FC-EB5C-44FF-93F8-C190AB867989}" srcOrd="1" destOrd="0" parTransId="{253C0E9D-E9CF-4281-8107-DAAC3D58C776}" sibTransId="{C6C3D469-2F94-4F9C-BE35-4A75D10017A0}"/>
    <dgm:cxn modelId="{AB285EB6-C609-44FF-B120-335A7E7C541B}" srcId="{64882E3D-63BC-4519-ACFA-D1141EEE9937}" destId="{DEE9B908-12E8-499A-9CA7-0D772D7EB9F4}" srcOrd="0" destOrd="0" parTransId="{D2DA4D29-0C3C-4C87-B861-24CB1A7921C6}" sibTransId="{8C6F2B1C-C181-4C39-8B7F-E1A8D98AED5F}"/>
    <dgm:cxn modelId="{F93865BE-63F5-45B5-845B-457DB4015D53}" srcId="{6E8FE5FC-EB5C-44FF-93F8-C190AB867989}" destId="{B157F6BD-CFCE-4CAD-A7B7-6A92F555A5CA}" srcOrd="0" destOrd="0" parTransId="{333E2B59-D5FE-4D6C-8E37-565AA7EECC90}" sibTransId="{BD0A26E9-27C4-4FBF-9983-E4F719F067C7}"/>
    <dgm:cxn modelId="{D7534FC1-576B-43B4-9434-9BDEF1095D0C}" type="presOf" srcId="{49A34550-A3A1-4602-9EF7-C623C7A55DF9}" destId="{5FCAED4D-8495-47FA-8E9C-6C967CD18EE2}" srcOrd="0" destOrd="0" presId="urn:microsoft.com/office/officeart/2005/8/layout/vList2"/>
    <dgm:cxn modelId="{4BE783C8-D9C5-4A9E-9A05-73B62A230826}" type="presOf" srcId="{6E8FE5FC-EB5C-44FF-93F8-C190AB867989}" destId="{E6F88BB2-EBEB-4E7C-8302-C69C93520A6D}" srcOrd="0" destOrd="0" presId="urn:microsoft.com/office/officeart/2005/8/layout/vList2"/>
    <dgm:cxn modelId="{D30148DF-D593-4A3B-9466-95E7A522038D}" srcId="{AF5381EB-C4DD-4811-AB6C-9E42D105A1E0}" destId="{5251499D-77CF-47E2-95BA-4324BCE77F0C}" srcOrd="0" destOrd="0" parTransId="{FA7909BE-989B-4197-9B8A-0B7F314231EE}" sibTransId="{55000C5A-96D9-4442-8657-2A1A9FD97094}"/>
    <dgm:cxn modelId="{3B8282EF-D768-44C9-8F76-7F1F23C131E9}" srcId="{49A34550-A3A1-4602-9EF7-C623C7A55DF9}" destId="{8AFEAB99-B1F3-4D44-9840-8C0A986C014D}" srcOrd="0" destOrd="0" parTransId="{0A416D45-25D9-44D0-8D06-959B48A9264B}" sibTransId="{6B688C12-6794-4B31-81FC-FD74460946ED}"/>
    <dgm:cxn modelId="{FF39695E-C230-4738-8116-819D2032EDAA}" type="presParOf" srcId="{B07EDB29-E9DB-4DBD-837A-125D94C87978}" destId="{6E3DE802-4DB5-44CA-9A43-957EF87AB444}" srcOrd="0" destOrd="0" presId="urn:microsoft.com/office/officeart/2005/8/layout/vList2"/>
    <dgm:cxn modelId="{5C82301A-BF26-4EFF-B744-9F469575AE88}" type="presParOf" srcId="{B07EDB29-E9DB-4DBD-837A-125D94C87978}" destId="{D62FD348-1D44-4865-998F-D714B806E91C}" srcOrd="1" destOrd="0" presId="urn:microsoft.com/office/officeart/2005/8/layout/vList2"/>
    <dgm:cxn modelId="{1B040B0F-09C9-4793-ABF7-73E00219F48F}" type="presParOf" srcId="{B07EDB29-E9DB-4DBD-837A-125D94C87978}" destId="{E6F88BB2-EBEB-4E7C-8302-C69C93520A6D}" srcOrd="2" destOrd="0" presId="urn:microsoft.com/office/officeart/2005/8/layout/vList2"/>
    <dgm:cxn modelId="{8EFA3DC7-3A7D-449F-A7F0-FB58992DA90B}" type="presParOf" srcId="{B07EDB29-E9DB-4DBD-837A-125D94C87978}" destId="{5E2BAA85-CADE-4CE0-A138-74238034EF5C}" srcOrd="3" destOrd="0" presId="urn:microsoft.com/office/officeart/2005/8/layout/vList2"/>
    <dgm:cxn modelId="{6D17C4DE-2EF5-497D-96CA-A250D6C98CFF}" type="presParOf" srcId="{B07EDB29-E9DB-4DBD-837A-125D94C87978}" destId="{D38C6814-0037-4826-B643-202969D193DD}" srcOrd="4" destOrd="0" presId="urn:microsoft.com/office/officeart/2005/8/layout/vList2"/>
    <dgm:cxn modelId="{8A6D67B9-35A7-4B78-8EEB-A7FF5C08704F}" type="presParOf" srcId="{B07EDB29-E9DB-4DBD-837A-125D94C87978}" destId="{F17CA3E7-193C-4A99-8656-72068C71045A}" srcOrd="5" destOrd="0" presId="urn:microsoft.com/office/officeart/2005/8/layout/vList2"/>
    <dgm:cxn modelId="{BC7F24CB-C0ED-4465-867F-EA3A63F16BD0}" type="presParOf" srcId="{B07EDB29-E9DB-4DBD-837A-125D94C87978}" destId="{5FCAED4D-8495-47FA-8E9C-6C967CD18EE2}" srcOrd="6" destOrd="0" presId="urn:microsoft.com/office/officeart/2005/8/layout/vList2"/>
    <dgm:cxn modelId="{8EA37EF4-CB0E-4BF6-AC54-527BA881C338}" type="presParOf" srcId="{B07EDB29-E9DB-4DBD-837A-125D94C87978}" destId="{885621FD-3D24-41D8-886B-D9E72D8E8DA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DE802-4DB5-44CA-9A43-957EF87AB444}">
      <dsp:nvSpPr>
        <dsp:cNvPr id="0" name=""/>
        <dsp:cNvSpPr/>
      </dsp:nvSpPr>
      <dsp:spPr>
        <a:xfrm>
          <a:off x="0" y="197648"/>
          <a:ext cx="11465168" cy="772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dirty="0">
              <a:latin typeface="Arial" panose="020B0604020202020204" pitchFamily="34" charset="0"/>
              <a:cs typeface="Arial" panose="020B0604020202020204" pitchFamily="34" charset="0"/>
            </a:rPr>
            <a:t>Edward Byrne Memorial Justice Assistance Grant Program</a:t>
          </a:r>
          <a:r>
            <a:rPr lang="en-US" sz="3300" kern="1200" dirty="0">
              <a:latin typeface="Arial" panose="020B0604020202020204" pitchFamily="34" charset="0"/>
              <a:cs typeface="Arial" panose="020B0604020202020204" pitchFamily="34" charset="0"/>
            </a:rPr>
            <a:t> </a:t>
          </a:r>
        </a:p>
      </dsp:txBody>
      <dsp:txXfrm>
        <a:off x="37696" y="235344"/>
        <a:ext cx="11389776" cy="696808"/>
      </dsp:txXfrm>
    </dsp:sp>
    <dsp:sp modelId="{D62FD348-1D44-4865-998F-D714B806E91C}">
      <dsp:nvSpPr>
        <dsp:cNvPr id="0" name=""/>
        <dsp:cNvSpPr/>
      </dsp:nvSpPr>
      <dsp:spPr>
        <a:xfrm>
          <a:off x="0" y="969849"/>
          <a:ext cx="1146516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1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Arial" panose="020B0604020202020204" pitchFamily="34" charset="0"/>
              <a:cs typeface="Arial" panose="020B0604020202020204" pitchFamily="34" charset="0"/>
            </a:rPr>
            <a:t>Approximately $47 million recommended for counties</a:t>
          </a:r>
        </a:p>
      </dsp:txBody>
      <dsp:txXfrm>
        <a:off x="0" y="969849"/>
        <a:ext cx="11465168" cy="546480"/>
      </dsp:txXfrm>
    </dsp:sp>
    <dsp:sp modelId="{E6F88BB2-EBEB-4E7C-8302-C69C93520A6D}">
      <dsp:nvSpPr>
        <dsp:cNvPr id="0" name=""/>
        <dsp:cNvSpPr/>
      </dsp:nvSpPr>
      <dsp:spPr>
        <a:xfrm>
          <a:off x="0" y="1516329"/>
          <a:ext cx="11465168" cy="772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latin typeface="Arial" panose="020B0604020202020204" pitchFamily="34" charset="0"/>
              <a:cs typeface="Arial" panose="020B0604020202020204" pitchFamily="34" charset="0"/>
            </a:rPr>
            <a:t>Mobile Probation Service Centers Grant Program</a:t>
          </a:r>
          <a:endParaRPr lang="en-US" sz="3300" kern="1200" dirty="0">
            <a:latin typeface="Arial" panose="020B0604020202020204" pitchFamily="34" charset="0"/>
            <a:cs typeface="Arial" panose="020B0604020202020204" pitchFamily="34" charset="0"/>
          </a:endParaRPr>
        </a:p>
      </dsp:txBody>
      <dsp:txXfrm>
        <a:off x="37696" y="1554025"/>
        <a:ext cx="11389776" cy="696808"/>
      </dsp:txXfrm>
    </dsp:sp>
    <dsp:sp modelId="{5E2BAA85-CADE-4CE0-A138-74238034EF5C}">
      <dsp:nvSpPr>
        <dsp:cNvPr id="0" name=""/>
        <dsp:cNvSpPr/>
      </dsp:nvSpPr>
      <dsp:spPr>
        <a:xfrm>
          <a:off x="0" y="2288529"/>
          <a:ext cx="1146516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1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Arial" panose="020B0604020202020204" pitchFamily="34" charset="0"/>
              <a:cs typeface="Arial" panose="020B0604020202020204" pitchFamily="34" charset="0"/>
            </a:rPr>
            <a:t>Approximately $15 million recommended for counties</a:t>
          </a:r>
        </a:p>
      </dsp:txBody>
      <dsp:txXfrm>
        <a:off x="0" y="2288529"/>
        <a:ext cx="11465168" cy="546480"/>
      </dsp:txXfrm>
    </dsp:sp>
    <dsp:sp modelId="{D38C6814-0037-4826-B643-202969D193DD}">
      <dsp:nvSpPr>
        <dsp:cNvPr id="0" name=""/>
        <dsp:cNvSpPr/>
      </dsp:nvSpPr>
      <dsp:spPr>
        <a:xfrm>
          <a:off x="0" y="2835008"/>
          <a:ext cx="11465168" cy="7722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Proposition 64 Public Health and Safety Grant Program</a:t>
          </a:r>
        </a:p>
      </dsp:txBody>
      <dsp:txXfrm>
        <a:off x="37696" y="2872704"/>
        <a:ext cx="11389776" cy="696808"/>
      </dsp:txXfrm>
    </dsp:sp>
    <dsp:sp modelId="{F17CA3E7-193C-4A99-8656-72068C71045A}">
      <dsp:nvSpPr>
        <dsp:cNvPr id="0" name=""/>
        <dsp:cNvSpPr/>
      </dsp:nvSpPr>
      <dsp:spPr>
        <a:xfrm>
          <a:off x="0" y="3607209"/>
          <a:ext cx="1146516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1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Arial" panose="020B0604020202020204" pitchFamily="34" charset="0"/>
              <a:cs typeface="Arial" panose="020B0604020202020204" pitchFamily="34" charset="0"/>
            </a:rPr>
            <a:t>Approximately $93 million recommended for counties</a:t>
          </a:r>
        </a:p>
      </dsp:txBody>
      <dsp:txXfrm>
        <a:off x="0" y="3607209"/>
        <a:ext cx="11465168" cy="54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DE802-4DB5-44CA-9A43-957EF87AB444}">
      <dsp:nvSpPr>
        <dsp:cNvPr id="0" name=""/>
        <dsp:cNvSpPr/>
      </dsp:nvSpPr>
      <dsp:spPr>
        <a:xfrm>
          <a:off x="0" y="140307"/>
          <a:ext cx="11465168" cy="5616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cs typeface="Arial" panose="020B0604020202020204" pitchFamily="34" charset="0"/>
            </a:rPr>
            <a:t>Organized Retail Theft Prevention Grant Program</a:t>
          </a:r>
        </a:p>
      </dsp:txBody>
      <dsp:txXfrm>
        <a:off x="27415" y="167722"/>
        <a:ext cx="11410338" cy="506770"/>
      </dsp:txXfrm>
    </dsp:sp>
    <dsp:sp modelId="{D62FD348-1D44-4865-998F-D714B806E91C}">
      <dsp:nvSpPr>
        <dsp:cNvPr id="0" name=""/>
        <dsp:cNvSpPr/>
      </dsp:nvSpPr>
      <dsp:spPr>
        <a:xfrm>
          <a:off x="0" y="701907"/>
          <a:ext cx="1146516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1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latin typeface="Arial" panose="020B0604020202020204" pitchFamily="34" charset="0"/>
              <a:cs typeface="Arial" panose="020B0604020202020204" pitchFamily="34" charset="0"/>
            </a:rPr>
            <a:t>Approximately $242 million available competitively | Proposals due June 23, 2023</a:t>
          </a:r>
        </a:p>
      </dsp:txBody>
      <dsp:txXfrm>
        <a:off x="0" y="701907"/>
        <a:ext cx="11465168" cy="496800"/>
      </dsp:txXfrm>
    </dsp:sp>
    <dsp:sp modelId="{E6F88BB2-EBEB-4E7C-8302-C69C93520A6D}">
      <dsp:nvSpPr>
        <dsp:cNvPr id="0" name=""/>
        <dsp:cNvSpPr/>
      </dsp:nvSpPr>
      <dsp:spPr>
        <a:xfrm>
          <a:off x="0" y="1198707"/>
          <a:ext cx="11465168" cy="5616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Organized Retail Theft Vertical Prosecution Grant Program</a:t>
          </a:r>
        </a:p>
      </dsp:txBody>
      <dsp:txXfrm>
        <a:off x="27415" y="1226122"/>
        <a:ext cx="11410338" cy="506770"/>
      </dsp:txXfrm>
    </dsp:sp>
    <dsp:sp modelId="{5E2BAA85-CADE-4CE0-A138-74238034EF5C}">
      <dsp:nvSpPr>
        <dsp:cNvPr id="0" name=""/>
        <dsp:cNvSpPr/>
      </dsp:nvSpPr>
      <dsp:spPr>
        <a:xfrm>
          <a:off x="0" y="1760307"/>
          <a:ext cx="1146516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1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latin typeface="Arial" panose="020B0604020202020204" pitchFamily="34" charset="0"/>
              <a:cs typeface="Arial" panose="020B0604020202020204" pitchFamily="34" charset="0"/>
            </a:rPr>
            <a:t>Approximately $28.5 million available competitively | Proposals due June 23, 2023</a:t>
          </a:r>
        </a:p>
      </dsp:txBody>
      <dsp:txXfrm>
        <a:off x="0" y="1760307"/>
        <a:ext cx="11465168" cy="496800"/>
      </dsp:txXfrm>
    </dsp:sp>
    <dsp:sp modelId="{D38C6814-0037-4826-B643-202969D193DD}">
      <dsp:nvSpPr>
        <dsp:cNvPr id="0" name=""/>
        <dsp:cNvSpPr/>
      </dsp:nvSpPr>
      <dsp:spPr>
        <a:xfrm>
          <a:off x="0" y="2257107"/>
          <a:ext cx="11465168" cy="5616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Missing and Murdered Indigenous Persons Grant Program (Tribal Opportunity)</a:t>
          </a:r>
        </a:p>
      </dsp:txBody>
      <dsp:txXfrm>
        <a:off x="27415" y="2284522"/>
        <a:ext cx="11410338" cy="506770"/>
      </dsp:txXfrm>
    </dsp:sp>
    <dsp:sp modelId="{F17CA3E7-193C-4A99-8656-72068C71045A}">
      <dsp:nvSpPr>
        <dsp:cNvPr id="0" name=""/>
        <dsp:cNvSpPr/>
      </dsp:nvSpPr>
      <dsp:spPr>
        <a:xfrm>
          <a:off x="0" y="2818707"/>
          <a:ext cx="1146516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1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latin typeface="Arial" panose="020B0604020202020204" pitchFamily="34" charset="0"/>
              <a:cs typeface="Arial" panose="020B0604020202020204" pitchFamily="34" charset="0"/>
            </a:rPr>
            <a:t>Approximately $11.4 million available competitively | Proposals due June 23, 2023</a:t>
          </a:r>
        </a:p>
      </dsp:txBody>
      <dsp:txXfrm>
        <a:off x="0" y="2818707"/>
        <a:ext cx="11465168" cy="496800"/>
      </dsp:txXfrm>
    </dsp:sp>
    <dsp:sp modelId="{5FCAED4D-8495-47FA-8E9C-6C967CD18EE2}">
      <dsp:nvSpPr>
        <dsp:cNvPr id="0" name=""/>
        <dsp:cNvSpPr/>
      </dsp:nvSpPr>
      <dsp:spPr>
        <a:xfrm>
          <a:off x="0" y="3315508"/>
          <a:ext cx="11465168" cy="5616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Title II Grant Program (Tribal Opportunity)</a:t>
          </a:r>
        </a:p>
      </dsp:txBody>
      <dsp:txXfrm>
        <a:off x="27415" y="3342923"/>
        <a:ext cx="11410338" cy="506770"/>
      </dsp:txXfrm>
    </dsp:sp>
    <dsp:sp modelId="{885621FD-3D24-41D8-886B-D9E72D8E8DAA}">
      <dsp:nvSpPr>
        <dsp:cNvPr id="0" name=""/>
        <dsp:cNvSpPr/>
      </dsp:nvSpPr>
      <dsp:spPr>
        <a:xfrm>
          <a:off x="0" y="3877108"/>
          <a:ext cx="1146516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1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latin typeface="Arial" panose="020B0604020202020204" pitchFamily="34" charset="0"/>
              <a:cs typeface="Arial" panose="020B0604020202020204" pitchFamily="34" charset="0"/>
            </a:rPr>
            <a:t>Approximately $1 million available competitively| Proposals due June 9, 2023</a:t>
          </a:r>
          <a:endParaRPr lang="en-US" sz="2300" kern="1200" dirty="0">
            <a:latin typeface="Arial" panose="020B0604020202020204" pitchFamily="34" charset="0"/>
            <a:cs typeface="Arial" panose="020B0604020202020204" pitchFamily="34" charset="0"/>
          </a:endParaRPr>
        </a:p>
      </dsp:txBody>
      <dsp:txXfrm>
        <a:off x="0" y="3877108"/>
        <a:ext cx="11465168"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4/10/2023</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4/10/2023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a:t>
            </a:fld>
            <a:endParaRPr lang="en-US" noProof="0" dirty="0"/>
          </a:p>
        </p:txBody>
      </p:sp>
    </p:spTree>
    <p:extLst>
      <p:ext uri="{BB962C8B-B14F-4D97-AF65-F5344CB8AC3E}">
        <p14:creationId xmlns:p14="http://schemas.microsoft.com/office/powerpoint/2010/main" val="262428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10</a:t>
            </a:fld>
            <a:endParaRPr lang="en-US" noProof="0" dirty="0"/>
          </a:p>
        </p:txBody>
      </p:sp>
    </p:spTree>
    <p:extLst>
      <p:ext uri="{BB962C8B-B14F-4D97-AF65-F5344CB8AC3E}">
        <p14:creationId xmlns:p14="http://schemas.microsoft.com/office/powerpoint/2010/main" val="3393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12</a:t>
            </a:fld>
            <a:endParaRPr lang="en-US" noProof="0" dirty="0"/>
          </a:p>
        </p:txBody>
      </p:sp>
    </p:spTree>
    <p:extLst>
      <p:ext uri="{BB962C8B-B14F-4D97-AF65-F5344CB8AC3E}">
        <p14:creationId xmlns:p14="http://schemas.microsoft.com/office/powerpoint/2010/main" val="329975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a:t>
            </a:fld>
            <a:endParaRPr lang="en-US" noProof="0" dirty="0"/>
          </a:p>
        </p:txBody>
      </p:sp>
    </p:spTree>
    <p:extLst>
      <p:ext uri="{BB962C8B-B14F-4D97-AF65-F5344CB8AC3E}">
        <p14:creationId xmlns:p14="http://schemas.microsoft.com/office/powerpoint/2010/main" val="241673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a:t>
            </a:fld>
            <a:endParaRPr lang="en-US" noProof="0" dirty="0"/>
          </a:p>
        </p:txBody>
      </p:sp>
    </p:spTree>
    <p:extLst>
      <p:ext uri="{BB962C8B-B14F-4D97-AF65-F5344CB8AC3E}">
        <p14:creationId xmlns:p14="http://schemas.microsoft.com/office/powerpoint/2010/main" val="409327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a:t>
            </a:fld>
            <a:endParaRPr lang="en-US" noProof="0" dirty="0"/>
          </a:p>
        </p:txBody>
      </p:sp>
    </p:spTree>
    <p:extLst>
      <p:ext uri="{BB962C8B-B14F-4D97-AF65-F5344CB8AC3E}">
        <p14:creationId xmlns:p14="http://schemas.microsoft.com/office/powerpoint/2010/main" val="248618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a:t>
            </a:fld>
            <a:endParaRPr lang="en-US" noProof="0" dirty="0"/>
          </a:p>
        </p:txBody>
      </p:sp>
    </p:spTree>
    <p:extLst>
      <p:ext uri="{BB962C8B-B14F-4D97-AF65-F5344CB8AC3E}">
        <p14:creationId xmlns:p14="http://schemas.microsoft.com/office/powerpoint/2010/main" val="354544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a:t>
            </a:fld>
            <a:endParaRPr lang="en-US" noProof="0" dirty="0"/>
          </a:p>
        </p:txBody>
      </p:sp>
    </p:spTree>
    <p:extLst>
      <p:ext uri="{BB962C8B-B14F-4D97-AF65-F5344CB8AC3E}">
        <p14:creationId xmlns:p14="http://schemas.microsoft.com/office/powerpoint/2010/main" val="1645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7</a:t>
            </a:fld>
            <a:endParaRPr lang="en-US" noProof="0" dirty="0"/>
          </a:p>
        </p:txBody>
      </p:sp>
    </p:spTree>
    <p:extLst>
      <p:ext uri="{BB962C8B-B14F-4D97-AF65-F5344CB8AC3E}">
        <p14:creationId xmlns:p14="http://schemas.microsoft.com/office/powerpoint/2010/main" val="3088042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8</a:t>
            </a:fld>
            <a:endParaRPr lang="en-US" noProof="0" dirty="0"/>
          </a:p>
        </p:txBody>
      </p:sp>
    </p:spTree>
    <p:extLst>
      <p:ext uri="{BB962C8B-B14F-4D97-AF65-F5344CB8AC3E}">
        <p14:creationId xmlns:p14="http://schemas.microsoft.com/office/powerpoint/2010/main" val="391755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9</a:t>
            </a:fld>
            <a:endParaRPr lang="en-US" noProof="0" dirty="0"/>
          </a:p>
        </p:txBody>
      </p:sp>
    </p:spTree>
    <p:extLst>
      <p:ext uri="{BB962C8B-B14F-4D97-AF65-F5344CB8AC3E}">
        <p14:creationId xmlns:p14="http://schemas.microsoft.com/office/powerpoint/2010/main" val="193626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dirty="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4/10/2023</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258789"/>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0"/>
            <a:ext cx="4424363" cy="6858000"/>
          </a:xfrm>
          <a:solidFill>
            <a:schemeClr val="bg2"/>
          </a:solidFill>
        </p:spPr>
        <p:txBody>
          <a:bodyPr anchor="ctr"/>
          <a:lstStyle>
            <a:lvl1pPr marL="0" indent="0" algn="ctr">
              <a:buNone/>
              <a:defRPr/>
            </a:lvl1pPr>
          </a:lstStyle>
          <a:p>
            <a:r>
              <a:rPr lang="en-US" noProof="0" dirty="0"/>
              <a:t>Click icon to add picture</a:t>
            </a:r>
          </a:p>
        </p:txBody>
      </p:sp>
      <p:grpSp>
        <p:nvGrpSpPr>
          <p:cNvPr id="17" name="Group 16">
            <a:extLst>
              <a:ext uri="{FF2B5EF4-FFF2-40B4-BE49-F238E27FC236}">
                <a16:creationId xmlns:a16="http://schemas.microsoft.com/office/drawing/2014/main" id="{F58FDFD0-1208-486F-BDA5-368AABAB564A}"/>
              </a:ext>
            </a:extLst>
          </p:cNvPr>
          <p:cNvGrpSpPr/>
          <p:nvPr userDrawn="1"/>
        </p:nvGrpSpPr>
        <p:grpSpPr>
          <a:xfrm>
            <a:off x="4659976" y="2477067"/>
            <a:ext cx="748798" cy="134113"/>
            <a:chOff x="4827813" y="2534636"/>
            <a:chExt cx="996651" cy="178504"/>
          </a:xfrm>
        </p:grpSpPr>
        <p:sp>
          <p:nvSpPr>
            <p:cNvPr id="18" name="Oval 17">
              <a:extLst>
                <a:ext uri="{FF2B5EF4-FFF2-40B4-BE49-F238E27FC236}">
                  <a16:creationId xmlns:a16="http://schemas.microsoft.com/office/drawing/2014/main" id="{96A124ED-524A-4AF5-AC51-8AF836AF9587}"/>
                </a:ext>
              </a:extLst>
            </p:cNvPr>
            <p:cNvSpPr/>
            <p:nvPr/>
          </p:nvSpPr>
          <p:spPr>
            <a:xfrm>
              <a:off x="4827813" y="2534636"/>
              <a:ext cx="178504" cy="1785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id="{202B9A08-FAC4-419C-9846-55F05B4784FF}"/>
                </a:ext>
              </a:extLst>
            </p:cNvPr>
            <p:cNvSpPr/>
            <p:nvPr/>
          </p:nvSpPr>
          <p:spPr>
            <a:xfrm>
              <a:off x="5092508" y="2534636"/>
              <a:ext cx="178504" cy="178504"/>
            </a:xfrm>
            <a:prstGeom prst="ellipse">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F64F5934-C309-4609-813E-30CB3294158A}"/>
                </a:ext>
              </a:extLst>
            </p:cNvPr>
            <p:cNvSpPr/>
            <p:nvPr/>
          </p:nvSpPr>
          <p:spPr>
            <a:xfrm>
              <a:off x="5369234" y="2534636"/>
              <a:ext cx="178504" cy="178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18D859FD-29E1-40C6-B48B-B88CA9791650}"/>
                </a:ext>
              </a:extLst>
            </p:cNvPr>
            <p:cNvSpPr/>
            <p:nvPr/>
          </p:nvSpPr>
          <p:spPr>
            <a:xfrm>
              <a:off x="5645960" y="2534636"/>
              <a:ext cx="178504" cy="17850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22" name="Picture 21" descr="A close up of a sign&#10;&#10;Description automatically generated">
            <a:extLst>
              <a:ext uri="{FF2B5EF4-FFF2-40B4-BE49-F238E27FC236}">
                <a16:creationId xmlns:a16="http://schemas.microsoft.com/office/drawing/2014/main" id="{F7AE3A56-9038-4815-B1AF-F7328B63FF26}"/>
              </a:ext>
            </a:extLst>
          </p:cNvPr>
          <p:cNvPicPr>
            <a:picLocks noChangeAspect="1"/>
          </p:cNvPicPr>
          <p:nvPr userDrawn="1"/>
        </p:nvPicPr>
        <p:blipFill>
          <a:blip r:embed="rId2"/>
          <a:stretch>
            <a:fillRect/>
          </a:stretch>
        </p:blipFill>
        <p:spPr>
          <a:xfrm>
            <a:off x="10976195" y="6356350"/>
            <a:ext cx="1117265" cy="396257"/>
          </a:xfrm>
          <a:prstGeom prst="rect">
            <a:avLst/>
          </a:prstGeom>
        </p:spPr>
      </p:pic>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099864"/>
            <a:ext cx="17178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ADD9B49A-F1F0-4B50-81F8-D9985DEED30B}"/>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34" name="Title 1">
            <a:extLst>
              <a:ext uri="{FF2B5EF4-FFF2-40B4-BE49-F238E27FC236}">
                <a16:creationId xmlns:a16="http://schemas.microsoft.com/office/drawing/2014/main" id="{7C46A175-D3AC-4763-B630-E13F63CDFAE2}"/>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38750611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0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Placeholder 6">
            <a:extLst>
              <a:ext uri="{FF2B5EF4-FFF2-40B4-BE49-F238E27FC236}">
                <a16:creationId xmlns:a16="http://schemas.microsoft.com/office/drawing/2014/main" id="{3F8FE045-5427-4EB0-A288-3156EC03B1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771" b="16435"/>
          <a:stretch/>
        </p:blipFill>
        <p:spPr>
          <a:xfrm flipH="1">
            <a:off x="-1" y="1"/>
            <a:ext cx="4023360" cy="4745736"/>
          </a:xfrm>
          <a:prstGeom prst="rect">
            <a:avLst/>
          </a:prstGeom>
        </p:spPr>
      </p:pic>
      <p:pic>
        <p:nvPicPr>
          <p:cNvPr id="5" name="Picture 4" descr="Logo&#10;&#10;Description automatically generated">
            <a:extLst>
              <a:ext uri="{FF2B5EF4-FFF2-40B4-BE49-F238E27FC236}">
                <a16:creationId xmlns:a16="http://schemas.microsoft.com/office/drawing/2014/main" id="{F4841CFD-45B4-4D8F-A4BF-4DDE543EA9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4934" y="983385"/>
            <a:ext cx="6947418" cy="2778967"/>
          </a:xfrm>
          <a:prstGeom prst="rect">
            <a:avLst/>
          </a:prstGeom>
        </p:spPr>
      </p:pic>
    </p:spTree>
    <p:extLst>
      <p:ext uri="{BB962C8B-B14F-4D97-AF65-F5344CB8AC3E}">
        <p14:creationId xmlns:p14="http://schemas.microsoft.com/office/powerpoint/2010/main" val="2758920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dirty="0"/>
              <a:t>Click icon to add picture</a:t>
            </a:r>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dirty="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4/10/2023</a:t>
            </a:fld>
            <a:endParaRPr lang="en-US" noProof="0" dirty="0"/>
          </a:p>
        </p:txBody>
      </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dirty="0"/>
              <a:t>Click icon to add picture</a:t>
            </a:r>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dirty="0"/>
              <a:t>Edit Master text styles</a:t>
            </a:r>
          </a:p>
        </p:txBody>
      </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pic>
        <p:nvPicPr>
          <p:cNvPr id="11" name="Picture 10" descr="A close up of a sign&#10;&#10;Description automatically generated">
            <a:extLst>
              <a:ext uri="{FF2B5EF4-FFF2-40B4-BE49-F238E27FC236}">
                <a16:creationId xmlns:a16="http://schemas.microsoft.com/office/drawing/2014/main" id="{F007983E-517B-40BF-9497-857772196FDF}"/>
              </a:ext>
            </a:extLst>
          </p:cNvPr>
          <p:cNvPicPr>
            <a:picLocks noChangeAspect="1"/>
          </p:cNvPicPr>
          <p:nvPr userDrawn="1"/>
        </p:nvPicPr>
        <p:blipFill>
          <a:blip r:embed="rId6"/>
          <a:stretch>
            <a:fillRect/>
          </a:stretch>
        </p:blipFill>
        <p:spPr>
          <a:xfrm>
            <a:off x="10967883" y="6356350"/>
            <a:ext cx="1117265" cy="396257"/>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4/10/2023</a:t>
            </a:fld>
            <a:endParaRPr lang="en-US"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descr="A close up of a sign&#10;&#10;Description automatically generated">
            <a:extLst>
              <a:ext uri="{FF2B5EF4-FFF2-40B4-BE49-F238E27FC236}">
                <a16:creationId xmlns:a16="http://schemas.microsoft.com/office/drawing/2014/main" id="{9F8591A5-658E-4090-881B-CC12677A4878}"/>
              </a:ext>
            </a:extLst>
          </p:cNvPr>
          <p:cNvPicPr>
            <a:picLocks noChangeAspect="1"/>
          </p:cNvPicPr>
          <p:nvPr userDrawn="1"/>
        </p:nvPicPr>
        <p:blipFill>
          <a:blip r:embed="rId2"/>
          <a:stretch>
            <a:fillRect/>
          </a:stretch>
        </p:blipFill>
        <p:spPr>
          <a:xfrm>
            <a:off x="10959570" y="6340783"/>
            <a:ext cx="1117265" cy="396257"/>
          </a:xfrm>
          <a:prstGeom prst="rect">
            <a:avLst/>
          </a:prstGeom>
        </p:spPr>
      </p:pic>
    </p:spTree>
    <p:extLst>
      <p:ext uri="{BB962C8B-B14F-4D97-AF65-F5344CB8AC3E}">
        <p14:creationId xmlns:p14="http://schemas.microsoft.com/office/powerpoint/2010/main" val="296177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9" name="Rectangle 18">
            <a:extLst>
              <a:ext uri="{FF2B5EF4-FFF2-40B4-BE49-F238E27FC236}">
                <a16:creationId xmlns:a16="http://schemas.microsoft.com/office/drawing/2014/main" id="{9A55704E-D515-4774-90C6-5F887DDAE55E}"/>
              </a:ext>
            </a:extLst>
          </p:cNvPr>
          <p:cNvSpPr/>
          <p:nvPr userDrawn="1"/>
        </p:nvSpPr>
        <p:spPr>
          <a:xfrm>
            <a:off x="0" y="0"/>
            <a:ext cx="5538132" cy="59610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3">
            <a:extLst>
              <a:ext uri="{FF2B5EF4-FFF2-40B4-BE49-F238E27FC236}">
                <a16:creationId xmlns:a16="http://schemas.microsoft.com/office/drawing/2014/main" id="{1690521A-E8FD-4094-B1D3-4CD15197B046}"/>
              </a:ext>
            </a:extLst>
          </p:cNvPr>
          <p:cNvSpPr>
            <a:spLocks noGrp="1"/>
          </p:cNvSpPr>
          <p:nvPr>
            <p:ph type="body" sz="half" idx="2" hasCustomPrompt="1"/>
          </p:nvPr>
        </p:nvSpPr>
        <p:spPr>
          <a:xfrm>
            <a:off x="463471" y="666206"/>
            <a:ext cx="4611189" cy="4915399"/>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9" name="Straight Connector 38">
            <a:extLst>
              <a:ext uri="{FF2B5EF4-FFF2-40B4-BE49-F238E27FC236}">
                <a16:creationId xmlns:a16="http://schemas.microsoft.com/office/drawing/2014/main" id="{36BE6BD8-99D0-4C53-875C-ACA375DC58FE}"/>
              </a:ext>
            </a:extLst>
          </p:cNvPr>
          <p:cNvCxnSpPr>
            <a:cxnSpLocks/>
          </p:cNvCxnSpPr>
          <p:nvPr userDrawn="1"/>
        </p:nvCxnSpPr>
        <p:spPr>
          <a:xfrm>
            <a:off x="-24055" y="1099864"/>
            <a:ext cx="1717831" cy="0"/>
          </a:xfrm>
          <a:prstGeom prst="line">
            <a:avLst/>
          </a:prstGeom>
          <a:ln w="57150"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itle 1">
            <a:extLst>
              <a:ext uri="{FF2B5EF4-FFF2-40B4-BE49-F238E27FC236}">
                <a16:creationId xmlns:a16="http://schemas.microsoft.com/office/drawing/2014/main" id="{64F47135-7168-49B2-94A1-A82203984A09}"/>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1" name="Straight Connector 40">
            <a:extLst>
              <a:ext uri="{FF2B5EF4-FFF2-40B4-BE49-F238E27FC236}">
                <a16:creationId xmlns:a16="http://schemas.microsoft.com/office/drawing/2014/main" id="{1ABF235B-586D-4253-A04B-6E42B95B2E66}"/>
              </a:ext>
            </a:extLst>
          </p:cNvPr>
          <p:cNvCxnSpPr>
            <a:cxnSpLocks/>
          </p:cNvCxnSpPr>
          <p:nvPr userDrawn="1"/>
        </p:nvCxnSpPr>
        <p:spPr>
          <a:xfrm>
            <a:off x="-24055" y="1099864"/>
            <a:ext cx="17178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Title 1">
            <a:extLst>
              <a:ext uri="{FF2B5EF4-FFF2-40B4-BE49-F238E27FC236}">
                <a16:creationId xmlns:a16="http://schemas.microsoft.com/office/drawing/2014/main" id="{060F879D-2651-4AD1-982C-F8966AB28419}"/>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dirty="0"/>
              <a:t>Click icon to add picture</a:t>
            </a:r>
          </a:p>
        </p:txBody>
      </p:sp>
    </p:spTree>
    <p:extLst>
      <p:ext uri="{BB962C8B-B14F-4D97-AF65-F5344CB8AC3E}">
        <p14:creationId xmlns:p14="http://schemas.microsoft.com/office/powerpoint/2010/main" val="18211921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607786"/>
            <a:ext cx="11465168"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7" name="Picture 6" descr="A close up of a sign&#10;&#10;Description automatically generated">
            <a:extLst>
              <a:ext uri="{FF2B5EF4-FFF2-40B4-BE49-F238E27FC236}">
                <a16:creationId xmlns:a16="http://schemas.microsoft.com/office/drawing/2014/main" id="{60490F03-20C9-453C-BB8B-74ABD1A4C614}"/>
              </a:ext>
            </a:extLst>
          </p:cNvPr>
          <p:cNvPicPr>
            <a:picLocks noChangeAspect="1"/>
          </p:cNvPicPr>
          <p:nvPr userDrawn="1"/>
        </p:nvPicPr>
        <p:blipFill>
          <a:blip r:embed="rId14"/>
          <a:stretch>
            <a:fillRect/>
          </a:stretch>
        </p:blipFill>
        <p:spPr>
          <a:xfrm>
            <a:off x="10859818" y="6294746"/>
            <a:ext cx="1117265" cy="396257"/>
          </a:xfrm>
          <a:prstGeom prst="rect">
            <a:avLst/>
          </a:prstGeom>
        </p:spPr>
      </p:pic>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3" r:id="rId4"/>
    <p:sldLayoutId id="2147483667" r:id="rId5"/>
    <p:sldLayoutId id="2147483668" r:id="rId6"/>
    <p:sldLayoutId id="2147483666" r:id="rId7"/>
    <p:sldLayoutId id="2147483669" r:id="rId8"/>
    <p:sldLayoutId id="2147483671" r:id="rId9"/>
    <p:sldLayoutId id="2147483664" r:id="rId10"/>
    <p:sldLayoutId id="2147483665" r:id="rId11"/>
    <p:sldLayoutId id="2147483672" r:id="rId12"/>
  </p:sldLayoutIdLst>
  <p:txStyles>
    <p:titleStyle>
      <a:lvl1pPr algn="l" defTabSz="914400" rtl="0" eaLnBrk="1" latinLnBrk="0" hangingPunct="1">
        <a:lnSpc>
          <a:spcPct val="90000"/>
        </a:lnSpc>
        <a:spcBef>
          <a:spcPct val="0"/>
        </a:spcBef>
        <a:buNone/>
        <a:defRPr sz="32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bscc.ca.gov/s_correctionsplanningandprogram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BSCC-Mail@bscc.ca.gov" TargetMode="External"/><Relationship Id="rId4" Type="http://schemas.openxmlformats.org/officeDocument/2006/relationships/hyperlink" Target="https://www.bscc.ca.gov/s_bsccmailchimplisterser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265352"/>
            <a:ext cx="11125200" cy="914400"/>
          </a:xfrm>
        </p:spPr>
        <p:txBody>
          <a:bodyPr>
            <a:normAutofit fontScale="90000"/>
          </a:bodyPr>
          <a:lstStyle/>
          <a:p>
            <a:r>
              <a:rPr lang="en-US" dirty="0">
                <a:latin typeface="Arial" panose="020B0604020202020204" pitchFamily="34" charset="0"/>
                <a:cs typeface="Arial" panose="020B0604020202020204" pitchFamily="34" charset="0"/>
              </a:rPr>
              <a:t>California State Association of Counties</a:t>
            </a:r>
            <a:br>
              <a:rPr lang="en-US" dirty="0"/>
            </a:br>
            <a:br>
              <a:rPr lang="en-US" sz="2000" dirty="0"/>
            </a:br>
            <a:r>
              <a:rPr lang="en-US" dirty="0">
                <a:latin typeface="Arial" panose="020B0604020202020204" pitchFamily="34" charset="0"/>
                <a:cs typeface="Arial" panose="020B0604020202020204" pitchFamily="34" charset="0"/>
              </a:rPr>
              <a:t>Administration of Justice Policy Committee Meeting</a:t>
            </a:r>
          </a:p>
        </p:txBody>
      </p:sp>
      <p:sp>
        <p:nvSpPr>
          <p:cNvPr id="3" name="Subtitle 2"/>
          <p:cNvSpPr>
            <a:spLocks noGrp="1"/>
          </p:cNvSpPr>
          <p:nvPr>
            <p:ph type="subTitle" idx="1"/>
          </p:nvPr>
        </p:nvSpPr>
        <p:spPr>
          <a:xfrm>
            <a:off x="533400" y="6254137"/>
            <a:ext cx="11125200" cy="571500"/>
          </a:xfrm>
          <a:noFill/>
        </p:spPr>
        <p:txBody>
          <a:bodyPr/>
          <a:lstStyle/>
          <a:p>
            <a:r>
              <a:rPr lang="en-US" b="1" dirty="0"/>
              <a:t>April 12, 2023</a:t>
            </a:r>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pPr algn="l"/>
            <a:r>
              <a:rPr lang="en-US" sz="4800" kern="1200" dirty="0">
                <a:solidFill>
                  <a:schemeClr val="tx1"/>
                </a:solidFill>
                <a:latin typeface="+mj-lt"/>
                <a:ea typeface="+mj-ea"/>
                <a:cs typeface="+mj-cs"/>
              </a:rPr>
              <a:t>Submittable Application Portal</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1"/>
          </p:nvPr>
        </p:nvSpPr>
        <p:spPr>
          <a:xfrm>
            <a:off x="1356710" y="3013504"/>
            <a:ext cx="9997090" cy="3230542"/>
          </a:xfrm>
        </p:spPr>
        <p:txBody>
          <a:bodyPr vert="horz" lIns="91440" tIns="45720" rIns="91440" bIns="45720" rtlCol="0" anchor="ctr">
            <a:normAutofit/>
          </a:bodyPr>
          <a:lstStyle/>
          <a:p>
            <a:pPr marL="342900" indent="-342900" algn="l">
              <a:lnSpc>
                <a:spcPct val="90000"/>
              </a:lnSpc>
              <a:buFont typeface="Arial" panose="020B0604020202020204" pitchFamily="34" charset="0"/>
              <a:buChar char="•"/>
            </a:pPr>
            <a:r>
              <a:rPr lang="en-US" sz="2400" dirty="0">
                <a:solidFill>
                  <a:schemeClr val="tx1"/>
                </a:solidFill>
              </a:rPr>
              <a:t>Transitioning to a cloud-based application portal (Submittable)</a:t>
            </a:r>
          </a:p>
          <a:p>
            <a:pPr marL="342900" indent="-342900" algn="l">
              <a:lnSpc>
                <a:spcPct val="90000"/>
              </a:lnSpc>
              <a:buFont typeface="Arial" panose="020B0604020202020204" pitchFamily="34" charset="0"/>
              <a:buChar char="•"/>
            </a:pPr>
            <a:r>
              <a:rPr lang="en-US" sz="2400" dirty="0">
                <a:solidFill>
                  <a:schemeClr val="tx1"/>
                </a:solidFill>
              </a:rPr>
              <a:t>Free to use</a:t>
            </a:r>
          </a:p>
          <a:p>
            <a:pPr marL="342900" indent="-342900" algn="l">
              <a:lnSpc>
                <a:spcPct val="90000"/>
              </a:lnSpc>
              <a:buFont typeface="Arial" panose="020B0604020202020204" pitchFamily="34" charset="0"/>
              <a:buChar char="•"/>
            </a:pPr>
            <a:r>
              <a:rPr lang="en-US" sz="2400" dirty="0">
                <a:solidFill>
                  <a:schemeClr val="tx1"/>
                </a:solidFill>
              </a:rPr>
              <a:t>Create an account or use an existing account</a:t>
            </a:r>
          </a:p>
          <a:p>
            <a:pPr marL="342900" indent="-342900" algn="just">
              <a:lnSpc>
                <a:spcPct val="90000"/>
              </a:lnSpc>
              <a:buFont typeface="Arial" panose="020B0604020202020204" pitchFamily="34" charset="0"/>
              <a:buChar char="•"/>
            </a:pPr>
            <a:r>
              <a:rPr lang="en-US" sz="2400" dirty="0">
                <a:solidFill>
                  <a:schemeClr val="tx1"/>
                </a:solidFill>
              </a:rPr>
              <a:t>Upload directly into the system</a:t>
            </a:r>
          </a:p>
          <a:p>
            <a:pPr marL="342900" indent="-342900" algn="just">
              <a:lnSpc>
                <a:spcPct val="90000"/>
              </a:lnSpc>
              <a:buFont typeface="Arial" panose="020B0604020202020204" pitchFamily="34" charset="0"/>
              <a:buChar char="•"/>
            </a:pPr>
            <a:r>
              <a:rPr lang="en-US" sz="2400" dirty="0">
                <a:solidFill>
                  <a:schemeClr val="tx1"/>
                </a:solidFill>
              </a:rPr>
              <a:t>Instructions in each Request for Proposal</a:t>
            </a:r>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Submittable Alternatives &amp; Competitors in 2023">
            <a:extLst>
              <a:ext uri="{FF2B5EF4-FFF2-40B4-BE49-F238E27FC236}">
                <a16:creationId xmlns:a16="http://schemas.microsoft.com/office/drawing/2014/main" id="{15C34A79-D71F-9532-962C-3C28B8B97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6155" y="4071775"/>
            <a:ext cx="2121024" cy="2121024"/>
          </a:xfrm>
          <a:prstGeom prst="rect">
            <a:avLst/>
          </a:prstGeom>
          <a:noFill/>
          <a:ln>
            <a:noFill/>
          </a:ln>
        </p:spPr>
      </p:pic>
    </p:spTree>
    <p:extLst>
      <p:ext uri="{BB962C8B-B14F-4D97-AF65-F5344CB8AC3E}">
        <p14:creationId xmlns:p14="http://schemas.microsoft.com/office/powerpoint/2010/main" val="69334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21 Questions Game: 110+ Best Questions You'll Ever Ask |">
            <a:extLst>
              <a:ext uri="{FF2B5EF4-FFF2-40B4-BE49-F238E27FC236}">
                <a16:creationId xmlns:a16="http://schemas.microsoft.com/office/drawing/2014/main" id="{2DD97A53-D8B3-8553-3A9C-84FC71EA14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304"/>
            <a:ext cx="12189088" cy="6559296"/>
          </a:xfrm>
          <a:prstGeom prst="rect">
            <a:avLst/>
          </a:prstGeom>
          <a:noFill/>
          <a:ln>
            <a:noFill/>
          </a:ln>
        </p:spPr>
      </p:pic>
    </p:spTree>
    <p:extLst>
      <p:ext uri="{BB962C8B-B14F-4D97-AF65-F5344CB8AC3E}">
        <p14:creationId xmlns:p14="http://schemas.microsoft.com/office/powerpoint/2010/main" val="36851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838200" y="624568"/>
            <a:ext cx="3766457" cy="5412920"/>
          </a:xfrm>
        </p:spPr>
        <p:txBody>
          <a:bodyPr vert="horz" lIns="91440" tIns="45720" rIns="91440" bIns="45720" rtlCol="0" anchor="ctr">
            <a:normAutofit/>
          </a:bodyPr>
          <a:lstStyle/>
          <a:p>
            <a:r>
              <a:rPr lang="en-US" sz="4400" kern="1200" dirty="0">
                <a:solidFill>
                  <a:srgbClr val="FFFFFF"/>
                </a:solidFill>
                <a:latin typeface="+mj-lt"/>
                <a:ea typeface="+mj-ea"/>
                <a:cs typeface="+mj-cs"/>
              </a:rPr>
              <a:t>BSCC Contact</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information</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600700" y="624568"/>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800" dirty="0">
                <a:solidFill>
                  <a:schemeClr val="tx1"/>
                </a:solidFill>
              </a:rPr>
              <a:t>Learn More About BSCC Grants:</a:t>
            </a:r>
          </a:p>
          <a:p>
            <a:pPr lvl="1">
              <a:buFont typeface="Arial" panose="020B0604020202020204" pitchFamily="34" charset="0"/>
              <a:buChar char="•"/>
            </a:pPr>
            <a:r>
              <a:rPr lang="en-US" sz="2400" dirty="0">
                <a:solidFill>
                  <a:schemeClr val="accent2"/>
                </a:solidFill>
                <a:hlinkClick r:id="rId3">
                  <a:extLst>
                    <a:ext uri="{A12FA001-AC4F-418D-AE19-62706E023703}">
                      <ahyp:hlinkClr xmlns:ahyp="http://schemas.microsoft.com/office/drawing/2018/hyperlinkcolor" val="tx"/>
                    </a:ext>
                  </a:extLst>
                </a:hlinkClick>
              </a:rPr>
              <a:t>http://www.bscc.ca.gov/s_correctionsplanningandprograms/</a:t>
            </a:r>
            <a:endParaRPr lang="en-US" sz="2400" dirty="0">
              <a:solidFill>
                <a:schemeClr val="accent2"/>
              </a:solidFill>
            </a:endParaRPr>
          </a:p>
          <a:p>
            <a:pPr marL="0" indent="0">
              <a:buNone/>
            </a:pPr>
            <a:endParaRPr lang="en-US" sz="1200" dirty="0">
              <a:solidFill>
                <a:schemeClr val="tx1"/>
              </a:solidFill>
            </a:endParaRPr>
          </a:p>
          <a:p>
            <a:pPr>
              <a:buFont typeface="Arial" panose="020B0604020202020204" pitchFamily="34" charset="0"/>
              <a:buChar char="•"/>
            </a:pPr>
            <a:r>
              <a:rPr lang="en-US" sz="2800" dirty="0">
                <a:solidFill>
                  <a:schemeClr val="tx1"/>
                </a:solidFill>
              </a:rPr>
              <a:t>Funding Opportunities: </a:t>
            </a:r>
          </a:p>
          <a:p>
            <a:pPr lvl="1">
              <a:buFont typeface="Arial" panose="020B0604020202020204" pitchFamily="34" charset="0"/>
              <a:buChar char="•"/>
            </a:pPr>
            <a:r>
              <a:rPr lang="en-US" sz="2400" dirty="0">
                <a:solidFill>
                  <a:schemeClr val="accent2"/>
                </a:solidFill>
                <a:hlinkClick r:id="rId4">
                  <a:extLst>
                    <a:ext uri="{A12FA001-AC4F-418D-AE19-62706E023703}">
                      <ahyp:hlinkClr xmlns:ahyp="http://schemas.microsoft.com/office/drawing/2018/hyperlinkcolor" val="tx"/>
                    </a:ext>
                  </a:extLst>
                </a:hlinkClick>
              </a:rPr>
              <a:t>https://www.bscc.ca.gov/s_bsccmailchimplisterserv/</a:t>
            </a:r>
            <a:endParaRPr lang="en-US" sz="2400" dirty="0">
              <a:solidFill>
                <a:schemeClr val="tx1"/>
              </a:solidFill>
            </a:endParaRPr>
          </a:p>
          <a:p>
            <a:pPr marL="457200" lvl="1" indent="0">
              <a:buNone/>
            </a:pPr>
            <a:endParaRPr lang="en-US" sz="1200" dirty="0">
              <a:solidFill>
                <a:schemeClr val="tx1"/>
              </a:solidFill>
            </a:endParaRPr>
          </a:p>
          <a:p>
            <a:pPr>
              <a:buFont typeface="Arial" panose="020B0604020202020204" pitchFamily="34" charset="0"/>
              <a:buChar char="•"/>
            </a:pPr>
            <a:r>
              <a:rPr lang="en-US" sz="2800" dirty="0">
                <a:solidFill>
                  <a:schemeClr val="tx1"/>
                </a:solidFill>
              </a:rPr>
              <a:t>BSCC Phone: (916) 445-5073</a:t>
            </a:r>
          </a:p>
          <a:p>
            <a:pPr lvl="1">
              <a:buFont typeface="Arial" panose="020B0604020202020204" pitchFamily="34" charset="0"/>
              <a:buChar char="•"/>
            </a:pPr>
            <a:r>
              <a:rPr lang="en-US" sz="2400" dirty="0">
                <a:solidFill>
                  <a:schemeClr val="tx1"/>
                </a:solidFill>
              </a:rPr>
              <a:t>CPGP Officer of the Day</a:t>
            </a:r>
          </a:p>
          <a:p>
            <a:pPr marL="457200" lvl="1" indent="0">
              <a:buNone/>
            </a:pPr>
            <a:endParaRPr lang="en-US" sz="1100" dirty="0">
              <a:solidFill>
                <a:schemeClr val="tx1"/>
              </a:solidFill>
            </a:endParaRPr>
          </a:p>
          <a:p>
            <a:pPr>
              <a:buFont typeface="Arial" panose="020B0604020202020204" pitchFamily="34" charset="0"/>
              <a:buChar char="•"/>
            </a:pPr>
            <a:r>
              <a:rPr lang="en-US" sz="2800" dirty="0">
                <a:solidFill>
                  <a:schemeClr val="tx1"/>
                </a:solidFill>
              </a:rPr>
              <a:t>BSCC Email:</a:t>
            </a:r>
            <a:endParaRPr lang="en-US" dirty="0">
              <a:solidFill>
                <a:schemeClr val="tx1"/>
              </a:solidFill>
            </a:endParaRPr>
          </a:p>
          <a:p>
            <a:pPr lvl="1">
              <a:buFont typeface="Arial" panose="020B0604020202020204" pitchFamily="34" charset="0"/>
              <a:buChar char="•"/>
            </a:pPr>
            <a:r>
              <a:rPr lang="en-US" sz="2400" dirty="0">
                <a:solidFill>
                  <a:srgbClr val="0070C0"/>
                </a:solidFill>
                <a:hlinkClick r:id="rId5">
                  <a:extLst>
                    <a:ext uri="{A12FA001-AC4F-418D-AE19-62706E023703}">
                      <ahyp:hlinkClr xmlns:ahyp="http://schemas.microsoft.com/office/drawing/2018/hyperlinkcolor" val="tx"/>
                    </a:ext>
                  </a:extLst>
                </a:hlinkClick>
              </a:rPr>
              <a:t>BSCC-Mail@bscc.ca.gov</a:t>
            </a:r>
            <a:endParaRPr lang="en-US" sz="1100" dirty="0">
              <a:solidFill>
                <a:schemeClr val="tx1"/>
              </a:solidFill>
            </a:endParaRPr>
          </a:p>
        </p:txBody>
      </p:sp>
    </p:spTree>
    <p:extLst>
      <p:ext uri="{BB962C8B-B14F-4D97-AF65-F5344CB8AC3E}">
        <p14:creationId xmlns:p14="http://schemas.microsoft.com/office/powerpoint/2010/main" val="93184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838200" y="624568"/>
            <a:ext cx="3766457" cy="5412920"/>
          </a:xfrm>
        </p:spPr>
        <p:txBody>
          <a:bodyPr vert="horz" lIns="91440" tIns="45720" rIns="91440" bIns="45720" rtlCol="0" anchor="ctr">
            <a:normAutofit/>
          </a:bodyPr>
          <a:lstStyle/>
          <a:p>
            <a:r>
              <a:rPr lang="en-US" sz="4400" kern="1200" dirty="0">
                <a:solidFill>
                  <a:srgbClr val="FFFFFF"/>
                </a:solidFill>
                <a:latin typeface="+mj-lt"/>
                <a:ea typeface="+mj-ea"/>
                <a:cs typeface="+mj-cs"/>
              </a:rPr>
              <a:t>Agenda</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600700" y="624568"/>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chemeClr val="tx1"/>
                </a:solidFill>
              </a:rPr>
              <a:t>BSCC Overview </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At-A-Glance</a:t>
            </a:r>
          </a:p>
          <a:p>
            <a:pPr marL="0" indent="0">
              <a:buNone/>
            </a:pPr>
            <a:endParaRPr lang="en-US" sz="1100" dirty="0">
              <a:solidFill>
                <a:schemeClr val="tx1"/>
              </a:solidFill>
            </a:endParaRPr>
          </a:p>
          <a:p>
            <a:pPr>
              <a:buFont typeface="Arial" panose="020B0604020202020204" pitchFamily="34" charset="0"/>
              <a:buChar char="•"/>
            </a:pPr>
            <a:r>
              <a:rPr lang="en-US" dirty="0">
                <a:solidFill>
                  <a:schemeClr val="tx1"/>
                </a:solidFill>
              </a:rPr>
              <a:t>State and Federal Grant Programs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Executive Steering Committees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Funding Opportunities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Submittable Application Portal</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Questions</a:t>
            </a:r>
            <a:endParaRPr lang="en-US" dirty="0">
              <a:solidFill>
                <a:schemeClr val="tx1"/>
              </a:solidFill>
              <a:latin typeface="+mn-lt"/>
              <a:cs typeface="+mn-cs"/>
            </a:endParaRPr>
          </a:p>
          <a:p>
            <a:pPr marL="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240377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pPr algn="l"/>
            <a:r>
              <a:rPr lang="en-US" sz="4800" kern="1200" dirty="0">
                <a:solidFill>
                  <a:schemeClr val="tx1"/>
                </a:solidFill>
                <a:latin typeface="+mj-lt"/>
                <a:ea typeface="+mj-ea"/>
                <a:cs typeface="+mj-cs"/>
              </a:rPr>
              <a:t>BSCC Overview</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1"/>
          </p:nvPr>
        </p:nvSpPr>
        <p:spPr>
          <a:xfrm>
            <a:off x="1045028" y="3017522"/>
            <a:ext cx="9941319" cy="3124658"/>
          </a:xfrm>
        </p:spPr>
        <p:txBody>
          <a:bodyPr vert="horz" lIns="91440" tIns="45720" rIns="91440" bIns="45720" rtlCol="0" anchor="ctr">
            <a:normAutofit fontScale="92500"/>
          </a:bodyPr>
          <a:lstStyle/>
          <a:p>
            <a:pPr marL="342900" indent="-342900" algn="l">
              <a:lnSpc>
                <a:spcPct val="90000"/>
              </a:lnSpc>
              <a:buFont typeface="Arial" panose="020B0604020202020204" pitchFamily="34" charset="0"/>
              <a:buChar char="•"/>
            </a:pPr>
            <a:r>
              <a:rPr lang="en-US" sz="2400" dirty="0">
                <a:solidFill>
                  <a:schemeClr val="tx1"/>
                </a:solidFill>
              </a:rPr>
              <a:t>Reports directly to the Governor's Office</a:t>
            </a:r>
            <a:r>
              <a:rPr lang="en-US" sz="2200" dirty="0">
                <a:solidFill>
                  <a:schemeClr val="tx1"/>
                </a:solidFill>
              </a:rPr>
              <a:t>.</a:t>
            </a:r>
          </a:p>
          <a:p>
            <a:pPr marL="0" indent="-228600" algn="l">
              <a:lnSpc>
                <a:spcPct val="90000"/>
              </a:lnSpc>
              <a:buFont typeface="Arial" panose="020B0604020202020204" pitchFamily="34" charset="0"/>
              <a:buChar char="•"/>
            </a:pPr>
            <a:endParaRPr lang="en-US" sz="1200" dirty="0">
              <a:solidFill>
                <a:schemeClr val="tx1"/>
              </a:solidFill>
            </a:endParaRPr>
          </a:p>
          <a:p>
            <a:pPr marL="342900" indent="-342900" algn="l">
              <a:lnSpc>
                <a:spcPct val="90000"/>
              </a:lnSpc>
              <a:buFont typeface="Arial" panose="020B0604020202020204" pitchFamily="34" charset="0"/>
              <a:buChar char="•"/>
            </a:pPr>
            <a:r>
              <a:rPr lang="en-US" sz="2400" dirty="0">
                <a:solidFill>
                  <a:schemeClr val="tx1"/>
                </a:solidFill>
              </a:rPr>
              <a:t>Organized under a Governor appointed Board made up of 13 members</a:t>
            </a:r>
            <a:r>
              <a:rPr lang="en-US" sz="2200" dirty="0">
                <a:solidFill>
                  <a:schemeClr val="tx1"/>
                </a:solidFill>
              </a:rPr>
              <a:t>.</a:t>
            </a:r>
          </a:p>
          <a:p>
            <a:pPr marL="0" indent="-228600" algn="l">
              <a:lnSpc>
                <a:spcPct val="90000"/>
              </a:lnSpc>
              <a:buFont typeface="Arial" panose="020B0604020202020204" pitchFamily="34" charset="0"/>
              <a:buChar char="•"/>
            </a:pPr>
            <a:endParaRPr lang="en-US" sz="1200" dirty="0">
              <a:solidFill>
                <a:schemeClr val="tx1"/>
              </a:solidFill>
            </a:endParaRPr>
          </a:p>
          <a:p>
            <a:pPr marL="342900" indent="-342900" algn="just">
              <a:lnSpc>
                <a:spcPct val="90000"/>
              </a:lnSpc>
              <a:buFont typeface="Arial" panose="020B0604020202020204" pitchFamily="34" charset="0"/>
              <a:buChar char="•"/>
            </a:pPr>
            <a:r>
              <a:rPr lang="en-US" sz="2400" dirty="0">
                <a:solidFill>
                  <a:schemeClr val="tx1"/>
                </a:solidFill>
              </a:rPr>
              <a:t>Provides statewide leadership, coordination, and technical assistance to promote effective state and local efforts and partnerships in California’s adult and juvenile criminal justice system, including providing technical assistance and coordination to local governments related to public safety.</a:t>
            </a:r>
          </a:p>
          <a:p>
            <a:pPr indent="-228600" algn="l">
              <a:lnSpc>
                <a:spcPct val="90000"/>
              </a:lnSpc>
              <a:buFont typeface="Arial" panose="020B0604020202020204" pitchFamily="34" charset="0"/>
              <a:buChar char="•"/>
            </a:pPr>
            <a:endParaRPr lang="en-US" sz="2200" dirty="0">
              <a:solidFill>
                <a:schemeClr val="tx1"/>
              </a:solidFill>
              <a:latin typeface="+mn-lt"/>
              <a:cs typeface="+mn-cs"/>
            </a:endParaRPr>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41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544582" y="525982"/>
            <a:ext cx="4248483" cy="1200361"/>
          </a:xfrm>
        </p:spPr>
        <p:txBody>
          <a:bodyPr vert="horz" lIns="91440" tIns="45720" rIns="91440" bIns="45720" rtlCol="0" anchor="b">
            <a:normAutofit/>
          </a:bodyPr>
          <a:lstStyle/>
          <a:p>
            <a:pPr algn="ctr"/>
            <a:r>
              <a:rPr lang="en-US" sz="4400" b="1" kern="1200" dirty="0">
                <a:solidFill>
                  <a:schemeClr val="tx1"/>
                </a:solidFill>
                <a:latin typeface="+mj-lt"/>
                <a:ea typeface="+mj-ea"/>
                <a:cs typeface="+mj-cs"/>
              </a:rPr>
              <a:t>At-A-Glance</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495170" y="2113015"/>
            <a:ext cx="5018965" cy="2631334"/>
          </a:xfrm>
        </p:spPr>
        <p:txBody>
          <a:bodyPr vert="horz" lIns="91440" tIns="45720" rIns="91440" bIns="45720" rtlCol="0" anchor="ctr">
            <a:normAutofit/>
          </a:bodyPr>
          <a:lstStyle/>
          <a:p>
            <a:pPr marL="0" indent="0" algn="just">
              <a:buNone/>
            </a:pPr>
            <a:r>
              <a:rPr lang="en-US" dirty="0">
                <a:solidFill>
                  <a:schemeClr val="tx1"/>
                </a:solidFill>
              </a:rPr>
              <a:t>BSCC receives funding through the State Budget and federally from the Bureau of Justice Assistance and the Office of Juvenile Justice and Delinquency Prevention. </a:t>
            </a: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1E2AD8FB-1423-794C-1A1C-FAE8C5AB458C}"/>
              </a:ext>
            </a:extLst>
          </p:cNvPr>
          <p:cNvSpPr txBox="1">
            <a:spLocks/>
          </p:cNvSpPr>
          <p:nvPr/>
        </p:nvSpPr>
        <p:spPr>
          <a:xfrm>
            <a:off x="5770985" y="850997"/>
            <a:ext cx="5928123" cy="54226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u="sng" dirty="0">
              <a:solidFill>
                <a:schemeClr val="tx1"/>
              </a:solidFill>
            </a:endParaRPr>
          </a:p>
          <a:p>
            <a:pPr marL="0" indent="0" algn="ctr">
              <a:buNone/>
            </a:pPr>
            <a:endParaRPr lang="en-US" b="1" u="sng" dirty="0">
              <a:solidFill>
                <a:schemeClr val="tx1"/>
              </a:solidFill>
            </a:endParaRPr>
          </a:p>
          <a:p>
            <a:pPr marL="0" indent="0" algn="ctr">
              <a:buNone/>
            </a:pPr>
            <a:endParaRPr lang="en-US" sz="200" b="1" u="sng" dirty="0">
              <a:solidFill>
                <a:schemeClr val="tx1"/>
              </a:solidFill>
            </a:endParaRPr>
          </a:p>
          <a:p>
            <a:pPr marL="342900" indent="-342900">
              <a:buFont typeface="Arial" panose="020B0604020202020204" pitchFamily="34" charset="0"/>
              <a:buChar char="•"/>
            </a:pPr>
            <a:r>
              <a:rPr lang="en-US" dirty="0">
                <a:solidFill>
                  <a:schemeClr val="tx1"/>
                </a:solidFill>
              </a:rPr>
              <a:t>Administers Competitive and Noncompetitive Grant Programs</a:t>
            </a:r>
          </a:p>
          <a:p>
            <a:pPr marL="0" indent="0">
              <a:buNone/>
            </a:pPr>
            <a:endParaRPr lang="en-US" sz="1100" dirty="0">
              <a:solidFill>
                <a:schemeClr val="tx1"/>
              </a:solidFill>
            </a:endParaRPr>
          </a:p>
          <a:p>
            <a:pPr marL="342900" indent="-342900">
              <a:buFont typeface="Arial" panose="020B0604020202020204" pitchFamily="34" charset="0"/>
              <a:buChar char="•"/>
            </a:pPr>
            <a:r>
              <a:rPr lang="en-US" dirty="0">
                <a:solidFill>
                  <a:schemeClr val="tx1"/>
                </a:solidFill>
              </a:rPr>
              <a:t>25 Different Grants and Programs</a:t>
            </a:r>
          </a:p>
          <a:p>
            <a:pPr marL="0" indent="0">
              <a:buNone/>
            </a:pPr>
            <a:endParaRPr lang="en-US" sz="1100" dirty="0">
              <a:solidFill>
                <a:schemeClr val="tx1"/>
              </a:solidFill>
            </a:endParaRPr>
          </a:p>
          <a:p>
            <a:pPr marL="342900" indent="-342900">
              <a:buFont typeface="Arial" panose="020B0604020202020204" pitchFamily="34" charset="0"/>
              <a:buChar char="•"/>
            </a:pPr>
            <a:r>
              <a:rPr lang="en-US" dirty="0">
                <a:solidFill>
                  <a:schemeClr val="tx1"/>
                </a:solidFill>
              </a:rPr>
              <a:t>State and Federal Grant Programs</a:t>
            </a:r>
          </a:p>
          <a:p>
            <a:pPr marL="0" indent="0">
              <a:buNone/>
            </a:pPr>
            <a:endParaRPr lang="en-US" sz="1100" dirty="0">
              <a:solidFill>
                <a:schemeClr val="tx1"/>
              </a:solidFill>
            </a:endParaRPr>
          </a:p>
          <a:p>
            <a:pPr marL="342900" indent="-342900">
              <a:buFont typeface="Arial" panose="020B0604020202020204" pitchFamily="34" charset="0"/>
              <a:buChar char="•"/>
            </a:pPr>
            <a:r>
              <a:rPr lang="en-US" dirty="0">
                <a:solidFill>
                  <a:schemeClr val="tx1"/>
                </a:solidFill>
              </a:rPr>
              <a:t>Grants are Typically for 3-4 Years</a:t>
            </a:r>
          </a:p>
          <a:p>
            <a:pPr marL="0" indent="0">
              <a:buNone/>
            </a:pPr>
            <a:endParaRPr lang="en-US" sz="1200" dirty="0">
              <a:solidFill>
                <a:schemeClr val="tx1"/>
              </a:solidFill>
            </a:endParaRPr>
          </a:p>
          <a:p>
            <a:pPr marL="342900" indent="-342900">
              <a:buFont typeface="Arial" panose="020B0604020202020204" pitchFamily="34" charset="0"/>
              <a:buChar char="•"/>
            </a:pPr>
            <a:r>
              <a:rPr lang="en-US" dirty="0">
                <a:solidFill>
                  <a:schemeClr val="tx1"/>
                </a:solidFill>
              </a:rPr>
              <a:t>Subject to the Budget Process, New Funding Opportunities Every 2-3 years </a:t>
            </a:r>
          </a:p>
          <a:p>
            <a:pPr>
              <a:buFont typeface="Arial" panose="020B0604020202020204" pitchFamily="34" charset="0"/>
              <a:buChar char="•"/>
            </a:pPr>
            <a:endParaRPr lang="en-US" sz="2200" dirty="0">
              <a:solidFill>
                <a:schemeClr val="tx1"/>
              </a:solidFill>
              <a:latin typeface="+mn-lt"/>
              <a:cs typeface="+mn-cs"/>
            </a:endParaRPr>
          </a:p>
        </p:txBody>
      </p:sp>
      <p:pic>
        <p:nvPicPr>
          <p:cNvPr id="7" name="Picture 6" descr="Premium Photo | Fyi or for your information text on wooden blocks. copy  space">
            <a:extLst>
              <a:ext uri="{FF2B5EF4-FFF2-40B4-BE49-F238E27FC236}">
                <a16:creationId xmlns:a16="http://schemas.microsoft.com/office/drawing/2014/main" id="{2A5861AA-6E18-1083-6A9F-1958F754F4CD}"/>
              </a:ext>
            </a:extLst>
          </p:cNvPr>
          <p:cNvPicPr>
            <a:picLocks noChangeAspect="1"/>
          </p:cNvPicPr>
          <p:nvPr/>
        </p:nvPicPr>
        <p:blipFill rotWithShape="1">
          <a:blip r:embed="rId3">
            <a:extLst>
              <a:ext uri="{28A0092B-C50C-407E-A947-70E740481C1C}">
                <a14:useLocalDpi xmlns:a14="http://schemas.microsoft.com/office/drawing/2010/main" val="0"/>
              </a:ext>
            </a:extLst>
          </a:blip>
          <a:srcRect t="40184" b="23408"/>
          <a:stretch/>
        </p:blipFill>
        <p:spPr bwMode="auto">
          <a:xfrm>
            <a:off x="5817479" y="465694"/>
            <a:ext cx="5943600" cy="11113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063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19AC92B-85DC-72C3-C346-BB29D70512DB}"/>
              </a:ext>
            </a:extLst>
          </p:cNvPr>
          <p:cNvGraphicFramePr>
            <a:graphicFrameLocks noGrp="1"/>
          </p:cNvGraphicFramePr>
          <p:nvPr>
            <p:extLst>
              <p:ext uri="{D42A27DB-BD31-4B8C-83A1-F6EECF244321}">
                <p14:modId xmlns:p14="http://schemas.microsoft.com/office/powerpoint/2010/main" val="1602318096"/>
              </p:ext>
            </p:extLst>
          </p:nvPr>
        </p:nvGraphicFramePr>
        <p:xfrm>
          <a:off x="0" y="-10048"/>
          <a:ext cx="12192000" cy="6857999"/>
        </p:xfrm>
        <a:graphic>
          <a:graphicData uri="http://schemas.openxmlformats.org/drawingml/2006/table">
            <a:tbl>
              <a:tblPr firstRow="1" bandRow="1">
                <a:tableStyleId>{21E4AEA4-8DFA-4A89-87EB-49C32662AFE0}</a:tableStyleId>
              </a:tblPr>
              <a:tblGrid>
                <a:gridCol w="6096000">
                  <a:extLst>
                    <a:ext uri="{9D8B030D-6E8A-4147-A177-3AD203B41FA5}">
                      <a16:colId xmlns:a16="http://schemas.microsoft.com/office/drawing/2014/main" val="610220994"/>
                    </a:ext>
                  </a:extLst>
                </a:gridCol>
                <a:gridCol w="6096000">
                  <a:extLst>
                    <a:ext uri="{9D8B030D-6E8A-4147-A177-3AD203B41FA5}">
                      <a16:colId xmlns:a16="http://schemas.microsoft.com/office/drawing/2014/main" val="3418014469"/>
                    </a:ext>
                  </a:extLst>
                </a:gridCol>
              </a:tblGrid>
              <a:tr h="521065">
                <a:tc gridSpan="2">
                  <a:txBody>
                    <a:bodyPr/>
                    <a:lstStyle/>
                    <a:p>
                      <a:pPr algn="ctr"/>
                      <a:r>
                        <a:rPr lang="en-US" sz="2800" dirty="0"/>
                        <a:t>State Grants and Programs </a:t>
                      </a:r>
                    </a:p>
                  </a:txBody>
                  <a:tcPr>
                    <a:solidFill>
                      <a:schemeClr val="accent4"/>
                    </a:solidFill>
                  </a:tcPr>
                </a:tc>
                <a:tc hMerge="1">
                  <a:txBody>
                    <a:bodyPr/>
                    <a:lstStyle/>
                    <a:p>
                      <a:endParaRPr lang="en-US" dirty="0"/>
                    </a:p>
                  </a:txBody>
                  <a:tcPr/>
                </a:tc>
                <a:extLst>
                  <a:ext uri="{0D108BD9-81ED-4DB2-BD59-A6C34878D82A}">
                    <a16:rowId xmlns:a16="http://schemas.microsoft.com/office/drawing/2014/main" val="1365415428"/>
                  </a:ext>
                </a:extLst>
              </a:tr>
              <a:tr h="478831">
                <a:tc>
                  <a:txBody>
                    <a:bodyPr/>
                    <a:lstStyle/>
                    <a:p>
                      <a:r>
                        <a:rPr lang="en-US" sz="2000" dirty="0">
                          <a:latin typeface="Arial" panose="020B0604020202020204" pitchFamily="34" charset="0"/>
                          <a:cs typeface="Arial" panose="020B0604020202020204" pitchFamily="34" charset="0"/>
                        </a:rPr>
                        <a:t>Adult Reentry Grant Program</a:t>
                      </a:r>
                    </a:p>
                  </a:txBody>
                  <a:tcPr/>
                </a:tc>
                <a:tc>
                  <a:txBody>
                    <a:bodyPr/>
                    <a:lstStyle/>
                    <a:p>
                      <a:r>
                        <a:rPr lang="en-US" sz="2000" dirty="0">
                          <a:latin typeface="Arial" panose="020B0604020202020204" pitchFamily="34" charset="0"/>
                          <a:cs typeface="Arial" panose="020B0604020202020204" pitchFamily="34" charset="0"/>
                        </a:rPr>
                        <a:t>Organized Retail Theft Prevention Grant Program</a:t>
                      </a:r>
                    </a:p>
                  </a:txBody>
                  <a:tcPr/>
                </a:tc>
                <a:extLst>
                  <a:ext uri="{0D108BD9-81ED-4DB2-BD59-A6C34878D82A}">
                    <a16:rowId xmlns:a16="http://schemas.microsoft.com/office/drawing/2014/main" val="4181882639"/>
                  </a:ext>
                </a:extLst>
              </a:tr>
              <a:tr h="766272">
                <a:tc>
                  <a:txBody>
                    <a:bodyPr/>
                    <a:lstStyle/>
                    <a:p>
                      <a:r>
                        <a:rPr lang="en-US" sz="2000" dirty="0">
                          <a:latin typeface="Arial" panose="020B0604020202020204" pitchFamily="34" charset="0"/>
                          <a:cs typeface="Arial" panose="020B0604020202020204" pitchFamily="34" charset="0"/>
                        </a:rPr>
                        <a:t>California Violence Intervention and Prevention Grant Program</a:t>
                      </a:r>
                    </a:p>
                  </a:txBody>
                  <a:tcPr/>
                </a:tc>
                <a:tc>
                  <a:txBody>
                    <a:bodyPr/>
                    <a:lstStyle/>
                    <a:p>
                      <a:r>
                        <a:rPr lang="en-US" sz="2000" dirty="0">
                          <a:latin typeface="Arial" panose="020B0604020202020204" pitchFamily="34" charset="0"/>
                          <a:cs typeface="Arial" panose="020B0604020202020204" pitchFamily="34" charset="0"/>
                        </a:rPr>
                        <a:t>Organized Retail Theft Vertical Prosecution Grant Program</a:t>
                      </a:r>
                    </a:p>
                  </a:txBody>
                  <a:tcPr/>
                </a:tc>
                <a:extLst>
                  <a:ext uri="{0D108BD9-81ED-4DB2-BD59-A6C34878D82A}">
                    <a16:rowId xmlns:a16="http://schemas.microsoft.com/office/drawing/2014/main" val="788981506"/>
                  </a:ext>
                </a:extLst>
              </a:tr>
              <a:tr h="496222">
                <a:tc>
                  <a:txBody>
                    <a:bodyPr/>
                    <a:lstStyle/>
                    <a:p>
                      <a:r>
                        <a:rPr lang="en-US" sz="2000" dirty="0">
                          <a:latin typeface="Arial" panose="020B0604020202020204" pitchFamily="34" charset="0"/>
                          <a:cs typeface="Arial" panose="020B0604020202020204" pitchFamily="34" charset="0"/>
                        </a:rPr>
                        <a:t>Indigent Defense Grant Program</a:t>
                      </a:r>
                    </a:p>
                  </a:txBody>
                  <a:tcPr/>
                </a:tc>
                <a:tc>
                  <a:txBody>
                    <a:bodyPr/>
                    <a:lstStyle/>
                    <a:p>
                      <a:r>
                        <a:rPr lang="en-US" sz="2000" dirty="0">
                          <a:latin typeface="Arial" panose="020B0604020202020204" pitchFamily="34" charset="0"/>
                          <a:cs typeface="Arial" panose="020B0604020202020204" pitchFamily="34" charset="0"/>
                        </a:rPr>
                        <a:t>Proposition 47 Grant Program</a:t>
                      </a:r>
                    </a:p>
                  </a:txBody>
                  <a:tcPr/>
                </a:tc>
                <a:extLst>
                  <a:ext uri="{0D108BD9-81ED-4DB2-BD59-A6C34878D82A}">
                    <a16:rowId xmlns:a16="http://schemas.microsoft.com/office/drawing/2014/main" val="978890951"/>
                  </a:ext>
                </a:extLst>
              </a:tr>
              <a:tr h="766272">
                <a:tc>
                  <a:txBody>
                    <a:bodyPr/>
                    <a:lstStyle/>
                    <a:p>
                      <a:r>
                        <a:rPr lang="en-US" sz="2000" dirty="0">
                          <a:latin typeface="Arial" panose="020B0604020202020204" pitchFamily="34" charset="0"/>
                          <a:cs typeface="Arial" panose="020B0604020202020204" pitchFamily="34" charset="0"/>
                        </a:rPr>
                        <a:t>Juvenile Justice Crime Prevention Act - Youthful Offender Block Grant Program</a:t>
                      </a:r>
                    </a:p>
                  </a:txBody>
                  <a:tcPr/>
                </a:tc>
                <a:tc>
                  <a:txBody>
                    <a:bodyPr/>
                    <a:lstStyle/>
                    <a:p>
                      <a:r>
                        <a:rPr lang="en-US" sz="2000" dirty="0">
                          <a:latin typeface="Arial" panose="020B0604020202020204" pitchFamily="34" charset="0"/>
                          <a:cs typeface="Arial" panose="020B0604020202020204" pitchFamily="34" charset="0"/>
                        </a:rPr>
                        <a:t>Proposition 64 Public Health and Safety Grant Program</a:t>
                      </a:r>
                    </a:p>
                  </a:txBody>
                  <a:tcPr/>
                </a:tc>
                <a:extLst>
                  <a:ext uri="{0D108BD9-81ED-4DB2-BD59-A6C34878D82A}">
                    <a16:rowId xmlns:a16="http://schemas.microsoft.com/office/drawing/2014/main" val="1618621054"/>
                  </a:ext>
                </a:extLst>
              </a:tr>
              <a:tr h="476022">
                <a:tc>
                  <a:txBody>
                    <a:bodyPr/>
                    <a:lstStyle/>
                    <a:p>
                      <a:r>
                        <a:rPr lang="en-US" sz="2000" dirty="0">
                          <a:latin typeface="Arial" panose="020B0604020202020204" pitchFamily="34" charset="0"/>
                          <a:cs typeface="Arial" panose="020B0604020202020204" pitchFamily="34" charset="0"/>
                        </a:rPr>
                        <a:t>Juvenile Reentry Grant</a:t>
                      </a:r>
                    </a:p>
                  </a:txBody>
                  <a:tcPr/>
                </a:tc>
                <a:tc>
                  <a:txBody>
                    <a:bodyPr/>
                    <a:lstStyle/>
                    <a:p>
                      <a:r>
                        <a:rPr lang="en-US" sz="2000" dirty="0">
                          <a:latin typeface="Arial" panose="020B0604020202020204" pitchFamily="34" charset="0"/>
                          <a:cs typeface="Arial" panose="020B0604020202020204" pitchFamily="34" charset="0"/>
                        </a:rPr>
                        <a:t>Proud Parenting Grant Program</a:t>
                      </a:r>
                    </a:p>
                  </a:txBody>
                  <a:tcPr/>
                </a:tc>
                <a:extLst>
                  <a:ext uri="{0D108BD9-81ED-4DB2-BD59-A6C34878D82A}">
                    <a16:rowId xmlns:a16="http://schemas.microsoft.com/office/drawing/2014/main" val="1674117288"/>
                  </a:ext>
                </a:extLst>
              </a:tr>
              <a:tr h="766272">
                <a:tc>
                  <a:txBody>
                    <a:bodyPr/>
                    <a:lstStyle/>
                    <a:p>
                      <a:r>
                        <a:rPr lang="en-US" sz="2000" dirty="0">
                          <a:latin typeface="Arial" panose="020B0604020202020204" pitchFamily="34" charset="0"/>
                          <a:cs typeface="Arial" panose="020B0604020202020204" pitchFamily="34" charset="0"/>
                        </a:rPr>
                        <a:t>Local Law Enforcement Gun Buyback Grant Program</a:t>
                      </a:r>
                    </a:p>
                  </a:txBody>
                  <a:tcPr/>
                </a:tc>
                <a:tc>
                  <a:txBody>
                    <a:bodyPr/>
                    <a:lstStyle/>
                    <a:p>
                      <a:r>
                        <a:rPr lang="en-US" sz="2000" dirty="0">
                          <a:latin typeface="Arial" panose="020B0604020202020204" pitchFamily="34" charset="0"/>
                          <a:cs typeface="Arial" panose="020B0604020202020204" pitchFamily="34" charset="0"/>
                        </a:rPr>
                        <a:t>Public Defense Pilot Program</a:t>
                      </a:r>
                    </a:p>
                  </a:txBody>
                  <a:tcPr/>
                </a:tc>
                <a:extLst>
                  <a:ext uri="{0D108BD9-81ED-4DB2-BD59-A6C34878D82A}">
                    <a16:rowId xmlns:a16="http://schemas.microsoft.com/office/drawing/2014/main" val="2061142721"/>
                  </a:ext>
                </a:extLst>
              </a:tr>
              <a:tr h="766272">
                <a:tc>
                  <a:txBody>
                    <a:bodyPr/>
                    <a:lstStyle/>
                    <a:p>
                      <a:r>
                        <a:rPr lang="en-US" sz="2000" dirty="0">
                          <a:latin typeface="Arial" panose="020B0604020202020204" pitchFamily="34" charset="0"/>
                          <a:cs typeface="Arial" panose="020B0604020202020204" pitchFamily="34" charset="0"/>
                        </a:rPr>
                        <a:t>Missing and Murdered Indigenous People Grant Program</a:t>
                      </a:r>
                    </a:p>
                  </a:txBody>
                  <a:tcPr/>
                </a:tc>
                <a:tc>
                  <a:txBody>
                    <a:bodyPr/>
                    <a:lstStyle/>
                    <a:p>
                      <a:r>
                        <a:rPr lang="en-US" sz="2000" dirty="0">
                          <a:latin typeface="Arial" panose="020B0604020202020204" pitchFamily="34" charset="0"/>
                          <a:cs typeface="Arial" panose="020B0604020202020204" pitchFamily="34" charset="0"/>
                        </a:rPr>
                        <a:t>Tribal Youth Diversion Grant</a:t>
                      </a:r>
                    </a:p>
                  </a:txBody>
                  <a:tcPr/>
                </a:tc>
                <a:extLst>
                  <a:ext uri="{0D108BD9-81ED-4DB2-BD59-A6C34878D82A}">
                    <a16:rowId xmlns:a16="http://schemas.microsoft.com/office/drawing/2014/main" val="3327103829"/>
                  </a:ext>
                </a:extLst>
              </a:tr>
              <a:tr h="766272">
                <a:tc>
                  <a:txBody>
                    <a:bodyPr/>
                    <a:lstStyle/>
                    <a:p>
                      <a:r>
                        <a:rPr lang="en-US" sz="2000" dirty="0">
                          <a:latin typeface="Arial" panose="020B0604020202020204" pitchFamily="34" charset="0"/>
                          <a:cs typeface="Arial" panose="020B0604020202020204" pitchFamily="34" charset="0"/>
                        </a:rPr>
                        <a:t>Medication Assisted Treatment Grant Program</a:t>
                      </a:r>
                    </a:p>
                  </a:txBody>
                  <a:tcPr/>
                </a:tc>
                <a:tc>
                  <a:txBody>
                    <a:bodyPr/>
                    <a:lstStyle/>
                    <a:p>
                      <a:r>
                        <a:rPr lang="en-US" sz="2000" dirty="0">
                          <a:latin typeface="Arial" panose="020B0604020202020204" pitchFamily="34" charset="0"/>
                          <a:cs typeface="Arial" panose="020B0604020202020204" pitchFamily="34" charset="0"/>
                        </a:rPr>
                        <a:t>Use of Force and De-escalation Training Pilot Program</a:t>
                      </a:r>
                    </a:p>
                  </a:txBody>
                  <a:tcPr/>
                </a:tc>
                <a:extLst>
                  <a:ext uri="{0D108BD9-81ED-4DB2-BD59-A6C34878D82A}">
                    <a16:rowId xmlns:a16="http://schemas.microsoft.com/office/drawing/2014/main" val="2808686014"/>
                  </a:ext>
                </a:extLst>
              </a:tr>
              <a:tr h="569571">
                <a:tc>
                  <a:txBody>
                    <a:bodyPr/>
                    <a:lstStyle/>
                    <a:p>
                      <a:r>
                        <a:rPr lang="fr-FR" sz="2000" dirty="0">
                          <a:latin typeface="Arial" panose="020B0604020202020204" pitchFamily="34" charset="0"/>
                          <a:cs typeface="Arial" panose="020B0604020202020204" pitchFamily="34" charset="0"/>
                        </a:rPr>
                        <a:t>Mobile Probation Service Centers Grant Program</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Youth Centers Youth Shelters Program</a:t>
                      </a:r>
                    </a:p>
                  </a:txBody>
                  <a:tcPr/>
                </a:tc>
                <a:extLst>
                  <a:ext uri="{0D108BD9-81ED-4DB2-BD59-A6C34878D82A}">
                    <a16:rowId xmlns:a16="http://schemas.microsoft.com/office/drawing/2014/main" val="1657714689"/>
                  </a:ext>
                </a:extLst>
              </a:tr>
              <a:tr h="484928">
                <a:tc>
                  <a:txBody>
                    <a:bodyPr/>
                    <a:lstStyle/>
                    <a:p>
                      <a:r>
                        <a:rPr lang="en-US" sz="2000" dirty="0">
                          <a:latin typeface="Arial" panose="020B0604020202020204" pitchFamily="34" charset="0"/>
                          <a:cs typeface="Arial" panose="020B0604020202020204" pitchFamily="34" charset="0"/>
                        </a:rPr>
                        <a:t>Officer Wellness and Mental Health Grant Program</a:t>
                      </a:r>
                    </a:p>
                  </a:txBody>
                  <a:tcPr/>
                </a:tc>
                <a:tc>
                  <a:txBody>
                    <a:bodyPr/>
                    <a:lstStyle/>
                    <a:p>
                      <a:r>
                        <a:rPr lang="en-US" sz="2000" dirty="0">
                          <a:latin typeface="Arial" panose="020B0604020202020204" pitchFamily="34" charset="0"/>
                          <a:cs typeface="Arial" panose="020B0604020202020204" pitchFamily="34" charset="0"/>
                        </a:rPr>
                        <a:t>Youth Reinvestment Grant Program</a:t>
                      </a:r>
                    </a:p>
                  </a:txBody>
                  <a:tcPr/>
                </a:tc>
                <a:extLst>
                  <a:ext uri="{0D108BD9-81ED-4DB2-BD59-A6C34878D82A}">
                    <a16:rowId xmlns:a16="http://schemas.microsoft.com/office/drawing/2014/main" val="3767468488"/>
                  </a:ext>
                </a:extLst>
              </a:tr>
            </a:tbl>
          </a:graphicData>
        </a:graphic>
      </p:graphicFrame>
    </p:spTree>
    <p:extLst>
      <p:ext uri="{BB962C8B-B14F-4D97-AF65-F5344CB8AC3E}">
        <p14:creationId xmlns:p14="http://schemas.microsoft.com/office/powerpoint/2010/main" val="358850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pPr algn="l"/>
            <a:r>
              <a:rPr lang="en-US" sz="4800" kern="1200" dirty="0">
                <a:solidFill>
                  <a:schemeClr val="tx1"/>
                </a:solidFill>
                <a:latin typeface="+mj-lt"/>
                <a:ea typeface="+mj-ea"/>
                <a:cs typeface="+mj-cs"/>
              </a:rPr>
              <a:t>Federal Grants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1"/>
          </p:nvPr>
        </p:nvSpPr>
        <p:spPr>
          <a:xfrm>
            <a:off x="1405478" y="3712610"/>
            <a:ext cx="8340132" cy="2672853"/>
          </a:xfrm>
        </p:spPr>
        <p:txBody>
          <a:bodyPr vert="horz" lIns="91440" tIns="45720" rIns="91440" bIns="45720" rtlCol="0" anchor="ctr">
            <a:normAutofit/>
          </a:bodyPr>
          <a:lstStyle/>
          <a:p>
            <a:pPr marL="342900" indent="-342900" algn="l">
              <a:lnSpc>
                <a:spcPct val="90000"/>
              </a:lnSpc>
              <a:buFont typeface="Arial" panose="020B0604020202020204" pitchFamily="34" charset="0"/>
              <a:buChar char="•"/>
            </a:pPr>
            <a:r>
              <a:rPr lang="en-US" sz="2400" dirty="0">
                <a:solidFill>
                  <a:schemeClr val="tx1"/>
                </a:solidFill>
              </a:rPr>
              <a:t>Byrne State Crisis Intervention Program</a:t>
            </a:r>
          </a:p>
          <a:p>
            <a:pPr marL="342900" indent="-342900" algn="l">
              <a:lnSpc>
                <a:spcPct val="90000"/>
              </a:lnSpc>
              <a:buFont typeface="Arial" panose="020B0604020202020204" pitchFamily="34" charset="0"/>
              <a:buChar char="•"/>
            </a:pPr>
            <a:r>
              <a:rPr lang="en-US" sz="2400" dirty="0">
                <a:solidFill>
                  <a:schemeClr val="tx1"/>
                </a:solidFill>
              </a:rPr>
              <a:t>Coronavirus Emergency Supplemental Funding Program</a:t>
            </a:r>
          </a:p>
          <a:p>
            <a:pPr marL="342900" indent="-342900" algn="l">
              <a:lnSpc>
                <a:spcPct val="90000"/>
              </a:lnSpc>
              <a:buFont typeface="Arial" panose="020B0604020202020204" pitchFamily="34" charset="0"/>
              <a:buChar char="•"/>
            </a:pPr>
            <a:r>
              <a:rPr lang="en-US" sz="2400" dirty="0">
                <a:solidFill>
                  <a:schemeClr val="tx1"/>
                </a:solidFill>
              </a:rPr>
              <a:t>Edward Byrne Memorial Justice Assistance Grant </a:t>
            </a:r>
          </a:p>
          <a:p>
            <a:pPr marL="342900" indent="-342900" algn="just">
              <a:lnSpc>
                <a:spcPct val="90000"/>
              </a:lnSpc>
              <a:buFont typeface="Arial" panose="020B0604020202020204" pitchFamily="34" charset="0"/>
              <a:buChar char="•"/>
            </a:pPr>
            <a:r>
              <a:rPr lang="en-US" sz="2400" dirty="0">
                <a:solidFill>
                  <a:schemeClr val="tx1"/>
                </a:solidFill>
              </a:rPr>
              <a:t>Residential Substance Abuse Treatment Program</a:t>
            </a:r>
          </a:p>
          <a:p>
            <a:pPr marL="342900" indent="-342900" algn="just">
              <a:lnSpc>
                <a:spcPct val="90000"/>
              </a:lnSpc>
              <a:buFont typeface="Arial" panose="020B0604020202020204" pitchFamily="34" charset="0"/>
              <a:buChar char="•"/>
            </a:pPr>
            <a:r>
              <a:rPr lang="en-US" sz="2400" dirty="0">
                <a:solidFill>
                  <a:schemeClr val="tx1"/>
                </a:solidFill>
              </a:rPr>
              <a:t>Title II Grant Program</a:t>
            </a:r>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OJJDP Two Line Logo | Office of Juvenile Justice and Delinquency Prevention">
            <a:extLst>
              <a:ext uri="{FF2B5EF4-FFF2-40B4-BE49-F238E27FC236}">
                <a16:creationId xmlns:a16="http://schemas.microsoft.com/office/drawing/2014/main" id="{4AFF07EA-8BF4-B871-C570-BDE8F1FC4F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9118" y="2774660"/>
            <a:ext cx="4402686" cy="964754"/>
          </a:xfrm>
          <a:prstGeom prst="rect">
            <a:avLst/>
          </a:prstGeom>
          <a:noFill/>
          <a:ln>
            <a:noFill/>
          </a:ln>
        </p:spPr>
      </p:pic>
      <p:pic>
        <p:nvPicPr>
          <p:cNvPr id="5" name="Picture 4" descr="Logo&#10;&#10;Description automatically generated">
            <a:extLst>
              <a:ext uri="{FF2B5EF4-FFF2-40B4-BE49-F238E27FC236}">
                <a16:creationId xmlns:a16="http://schemas.microsoft.com/office/drawing/2014/main" id="{D7610CC8-1FE8-9218-E31B-CED5CB1C87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6228" y="2788163"/>
            <a:ext cx="1946390" cy="780755"/>
          </a:xfrm>
          <a:prstGeom prst="rect">
            <a:avLst/>
          </a:prstGeom>
          <a:noFill/>
          <a:ln>
            <a:noFill/>
          </a:ln>
        </p:spPr>
      </p:pic>
    </p:spTree>
    <p:extLst>
      <p:ext uri="{BB962C8B-B14F-4D97-AF65-F5344CB8AC3E}">
        <p14:creationId xmlns:p14="http://schemas.microsoft.com/office/powerpoint/2010/main" val="310081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93662" y="386930"/>
            <a:ext cx="10066122" cy="1298448"/>
          </a:xfrm>
        </p:spPr>
        <p:txBody>
          <a:bodyPr vert="horz" lIns="91440" tIns="45720" rIns="91440" bIns="45720" rtlCol="0" anchor="b">
            <a:normAutofit fontScale="90000"/>
          </a:bodyPr>
          <a:lstStyle/>
          <a:p>
            <a:r>
              <a:rPr lang="en-US" sz="4800" dirty="0">
                <a:solidFill>
                  <a:schemeClr val="tx1"/>
                </a:solidFill>
                <a:latin typeface="+mj-lt"/>
                <a:cs typeface="+mj-cs"/>
              </a:rPr>
              <a:t>Executive Steering Committees and</a:t>
            </a:r>
            <a:br>
              <a:rPr lang="en-US" sz="4800" dirty="0">
                <a:solidFill>
                  <a:schemeClr val="tx1"/>
                </a:solidFill>
                <a:latin typeface="+mj-lt"/>
                <a:cs typeface="+mj-cs"/>
              </a:rPr>
            </a:br>
            <a:r>
              <a:rPr lang="en-US" sz="4800" dirty="0">
                <a:solidFill>
                  <a:schemeClr val="tx1"/>
                </a:solidFill>
                <a:latin typeface="+mj-lt"/>
                <a:cs typeface="+mj-cs"/>
              </a:rPr>
              <a:t>Scoring Panels</a:t>
            </a: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793660" y="2599509"/>
            <a:ext cx="10066124" cy="3639450"/>
          </a:xfrm>
        </p:spPr>
        <p:txBody>
          <a:bodyPr vert="horz" lIns="91440" tIns="45720" rIns="91440" bIns="45720" rtlCol="0" anchor="ctr">
            <a:noAutofit/>
          </a:bodyPr>
          <a:lstStyle/>
          <a:p>
            <a:pPr marL="0" indent="0">
              <a:buNone/>
            </a:pPr>
            <a:r>
              <a:rPr lang="en-US" dirty="0">
                <a:solidFill>
                  <a:schemeClr val="tx1"/>
                </a:solidFill>
              </a:rPr>
              <a:t>The BSCC uses ESCs and Scoring Panels to inform decision making.</a:t>
            </a:r>
          </a:p>
          <a:p>
            <a:pPr marL="0" indent="0">
              <a:buNone/>
            </a:pPr>
            <a:endParaRPr lang="en-US" sz="100" dirty="0">
              <a:solidFill>
                <a:schemeClr val="tx1"/>
              </a:solidFill>
            </a:endParaRPr>
          </a:p>
          <a:p>
            <a:pPr marL="0" indent="0">
              <a:buNone/>
            </a:pPr>
            <a:r>
              <a:rPr lang="en-US" dirty="0">
                <a:solidFill>
                  <a:schemeClr val="tx1"/>
                </a:solidFill>
              </a:rPr>
              <a:t>Key Features:</a:t>
            </a:r>
            <a:endParaRPr lang="en-US" sz="1100" dirty="0">
              <a:solidFill>
                <a:schemeClr val="tx1"/>
              </a:solidFill>
            </a:endParaRPr>
          </a:p>
          <a:p>
            <a:pPr>
              <a:buFont typeface="Arial" panose="020B0604020202020204" pitchFamily="34" charset="0"/>
              <a:buChar char="•"/>
            </a:pPr>
            <a:r>
              <a:rPr lang="en-US" dirty="0">
                <a:solidFill>
                  <a:schemeClr val="tx1"/>
                </a:solidFill>
              </a:rPr>
              <a:t>Convene as the need arises</a:t>
            </a:r>
          </a:p>
          <a:p>
            <a:pPr>
              <a:buFont typeface="Arial" panose="020B0604020202020204" pitchFamily="34" charset="0"/>
              <a:buChar char="•"/>
            </a:pPr>
            <a:r>
              <a:rPr lang="en-US" dirty="0">
                <a:solidFill>
                  <a:schemeClr val="tx1"/>
                </a:solidFill>
              </a:rPr>
              <a:t>Includes subject matter experts, community partners, system impacted individuals, interested members of the public, etc. (volunteers)</a:t>
            </a:r>
          </a:p>
          <a:p>
            <a:pPr>
              <a:buFont typeface="Arial" panose="020B0604020202020204" pitchFamily="34" charset="0"/>
              <a:buChar char="•"/>
            </a:pPr>
            <a:r>
              <a:rPr lang="en-US" dirty="0">
                <a:solidFill>
                  <a:schemeClr val="tx1"/>
                </a:solidFill>
              </a:rPr>
              <a:t>Develops content, read and rate proposals</a:t>
            </a:r>
          </a:p>
          <a:p>
            <a:pPr>
              <a:buFont typeface="Arial" panose="020B0604020202020204" pitchFamily="34" charset="0"/>
              <a:buChar char="•"/>
            </a:pPr>
            <a:r>
              <a:rPr lang="en-US" dirty="0">
                <a:solidFill>
                  <a:schemeClr val="tx1"/>
                </a:solidFill>
              </a:rPr>
              <a:t>Makes funding recommendations to the Board</a:t>
            </a:r>
          </a:p>
        </p:txBody>
      </p:sp>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3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B6D4CCB-0EC0-B6D6-AF76-23C305F10597}"/>
              </a:ext>
            </a:extLst>
          </p:cNvPr>
          <p:cNvSpPr>
            <a:spLocks noGrp="1"/>
          </p:cNvSpPr>
          <p:nvPr>
            <p:ph type="sldNum" sz="quarter" idx="12"/>
          </p:nvPr>
        </p:nvSpPr>
        <p:spPr>
          <a:xfrm>
            <a:off x="9085384" y="6463207"/>
            <a:ext cx="2743200" cy="249385"/>
          </a:xfrm>
        </p:spPr>
        <p:txBody>
          <a:bodyPr/>
          <a:lstStyle/>
          <a:p>
            <a:pPr>
              <a:spcAft>
                <a:spcPts val="600"/>
              </a:spcAft>
            </a:pPr>
            <a:fld id="{48BB047D-A6CD-43AB-96F0-683C726B586B}" type="slidenum">
              <a:rPr lang="en-US" noProof="0" smtClean="0"/>
              <a:pPr>
                <a:spcAft>
                  <a:spcPts val="600"/>
                </a:spcAft>
              </a:pPr>
              <a:t>8</a:t>
            </a:fld>
            <a:endParaRPr lang="en-US" noProof="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363414" y="145407"/>
            <a:ext cx="11465168" cy="704179"/>
          </a:xfrm>
        </p:spPr>
        <p:txBody>
          <a:bodyPr vert="horz" lIns="91440" tIns="45720" rIns="91440" bIns="45720" rtlCol="0" anchor="b">
            <a:normAutofit/>
          </a:bodyPr>
          <a:lstStyle/>
          <a:p>
            <a:r>
              <a:rPr lang="en-US" kern="1200" dirty="0">
                <a:solidFill>
                  <a:schemeClr val="tx1"/>
                </a:solidFill>
              </a:rPr>
              <a:t>Funding Awards</a:t>
            </a:r>
          </a:p>
        </p:txBody>
      </p:sp>
      <p:graphicFrame>
        <p:nvGraphicFramePr>
          <p:cNvPr id="20" name="Content Placeholder 2">
            <a:extLst>
              <a:ext uri="{FF2B5EF4-FFF2-40B4-BE49-F238E27FC236}">
                <a16:creationId xmlns:a16="http://schemas.microsoft.com/office/drawing/2014/main" id="{2106DDD3-5725-B8F8-36E5-39DC99FE8F78}"/>
              </a:ext>
            </a:extLst>
          </p:cNvPr>
          <p:cNvGraphicFramePr/>
          <p:nvPr>
            <p:extLst>
              <p:ext uri="{D42A27DB-BD31-4B8C-83A1-F6EECF244321}">
                <p14:modId xmlns:p14="http://schemas.microsoft.com/office/powerpoint/2010/main" val="2001795714"/>
              </p:ext>
            </p:extLst>
          </p:nvPr>
        </p:nvGraphicFramePr>
        <p:xfrm>
          <a:off x="363416" y="1825625"/>
          <a:ext cx="114651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D7AA940-ED64-A97B-5F60-A84B02F7C796}"/>
              </a:ext>
            </a:extLst>
          </p:cNvPr>
          <p:cNvSpPr txBox="1"/>
          <p:nvPr/>
        </p:nvSpPr>
        <p:spPr>
          <a:xfrm>
            <a:off x="1976697" y="1277771"/>
            <a:ext cx="823860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Subject to BSCC Board Approval on April 13, 2023</a:t>
            </a:r>
          </a:p>
        </p:txBody>
      </p:sp>
    </p:spTree>
    <p:extLst>
      <p:ext uri="{BB962C8B-B14F-4D97-AF65-F5344CB8AC3E}">
        <p14:creationId xmlns:p14="http://schemas.microsoft.com/office/powerpoint/2010/main" val="19896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6B6D4CCB-0EC0-B6D6-AF76-23C305F10597}"/>
              </a:ext>
            </a:extLst>
          </p:cNvPr>
          <p:cNvSpPr>
            <a:spLocks noGrp="1"/>
          </p:cNvSpPr>
          <p:nvPr>
            <p:ph type="sldNum" sz="quarter" idx="12"/>
          </p:nvPr>
        </p:nvSpPr>
        <p:spPr>
          <a:xfrm>
            <a:off x="9085384" y="6463207"/>
            <a:ext cx="2743200" cy="249385"/>
          </a:xfrm>
        </p:spPr>
        <p:txBody>
          <a:bodyPr/>
          <a:lstStyle/>
          <a:p>
            <a:pPr>
              <a:spcAft>
                <a:spcPts val="600"/>
              </a:spcAft>
            </a:pPr>
            <a:fld id="{48BB047D-A6CD-43AB-96F0-683C726B586B}" type="slidenum">
              <a:rPr lang="en-US" noProof="0" smtClean="0"/>
              <a:pPr>
                <a:spcAft>
                  <a:spcPts val="600"/>
                </a:spcAft>
              </a:pPr>
              <a:t>9</a:t>
            </a:fld>
            <a:endParaRPr lang="en-US" noProof="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363414" y="145407"/>
            <a:ext cx="11465168" cy="704179"/>
          </a:xfrm>
        </p:spPr>
        <p:txBody>
          <a:bodyPr vert="horz" lIns="91440" tIns="45720" rIns="91440" bIns="45720" rtlCol="0" anchor="b">
            <a:normAutofit/>
          </a:bodyPr>
          <a:lstStyle/>
          <a:p>
            <a:r>
              <a:rPr lang="en-US" kern="1200" dirty="0">
                <a:solidFill>
                  <a:schemeClr val="tx1"/>
                </a:solidFill>
              </a:rPr>
              <a:t>Upcoming Funding Opportunities </a:t>
            </a:r>
          </a:p>
        </p:txBody>
      </p:sp>
      <p:graphicFrame>
        <p:nvGraphicFramePr>
          <p:cNvPr id="20" name="Content Placeholder 2">
            <a:extLst>
              <a:ext uri="{FF2B5EF4-FFF2-40B4-BE49-F238E27FC236}">
                <a16:creationId xmlns:a16="http://schemas.microsoft.com/office/drawing/2014/main" id="{2106DDD3-5725-B8F8-36E5-39DC99FE8F78}"/>
              </a:ext>
            </a:extLst>
          </p:cNvPr>
          <p:cNvGraphicFramePr/>
          <p:nvPr>
            <p:extLst>
              <p:ext uri="{D42A27DB-BD31-4B8C-83A1-F6EECF244321}">
                <p14:modId xmlns:p14="http://schemas.microsoft.com/office/powerpoint/2010/main" val="3905627874"/>
              </p:ext>
            </p:extLst>
          </p:nvPr>
        </p:nvGraphicFramePr>
        <p:xfrm>
          <a:off x="363416" y="1825625"/>
          <a:ext cx="11465168" cy="451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D7AA940-ED64-A97B-5F60-A84B02F7C796}"/>
              </a:ext>
            </a:extLst>
          </p:cNvPr>
          <p:cNvSpPr txBox="1"/>
          <p:nvPr/>
        </p:nvSpPr>
        <p:spPr>
          <a:xfrm>
            <a:off x="1976697" y="1075995"/>
            <a:ext cx="823860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Subject to BSCC Board Approval on April 13, 2023</a:t>
            </a:r>
          </a:p>
        </p:txBody>
      </p:sp>
    </p:spTree>
    <p:extLst>
      <p:ext uri="{BB962C8B-B14F-4D97-AF65-F5344CB8AC3E}">
        <p14:creationId xmlns:p14="http://schemas.microsoft.com/office/powerpoint/2010/main" val="780171956"/>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AA52280E36FE48B5BF94067352C515" ma:contentTypeVersion="5" ma:contentTypeDescription="Create a new document." ma:contentTypeScope="" ma:versionID="81c6db81eb1f107c7f2a2f8bebdf5f51">
  <xsd:schema xmlns:xsd="http://www.w3.org/2001/XMLSchema" xmlns:xs="http://www.w3.org/2001/XMLSchema" xmlns:p="http://schemas.microsoft.com/office/2006/metadata/properties" xmlns:ns3="e9465745-ff55-4bfb-821e-f5cfb143d2a1" xmlns:ns4="a254406a-9dc9-48b9-b667-ba8ecf75e8c3" targetNamespace="http://schemas.microsoft.com/office/2006/metadata/properties" ma:root="true" ma:fieldsID="f39d0f3a21951b3ec6c0458ee10e33d1" ns3:_="" ns4:_="">
    <xsd:import namespace="e9465745-ff55-4bfb-821e-f5cfb143d2a1"/>
    <xsd:import namespace="a254406a-9dc9-48b9-b667-ba8ecf75e8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65745-ff55-4bfb-821e-f5cfb143d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54406a-9dc9-48b9-b667-ba8ecf75e8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2.xml><?xml version="1.0" encoding="utf-8"?>
<ds:datastoreItem xmlns:ds="http://schemas.openxmlformats.org/officeDocument/2006/customXml" ds:itemID="{20591D45-5ACB-474B-9E7C-0C5D045A8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65745-ff55-4bfb-821e-f5cfb143d2a1"/>
    <ds:schemaRef ds:uri="a254406a-9dc9-48b9-b667-ba8ecf75e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0CE401-796E-4493-905E-4DDA5AF62AB4}">
  <ds:schemaRef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a254406a-9dc9-48b9-b667-ba8ecf75e8c3"/>
    <ds:schemaRef ds:uri="e9465745-ff55-4bfb-821e-f5cfb143d2a1"/>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627</Words>
  <Application>Microsoft Office PowerPoint</Application>
  <PresentationFormat>Widescreen</PresentationFormat>
  <Paragraphs>120</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California State Association of Counties  Administration of Justice Policy Committee Meeting</vt:lpstr>
      <vt:lpstr>Agenda</vt:lpstr>
      <vt:lpstr>BSCC Overview</vt:lpstr>
      <vt:lpstr>At-A-Glance</vt:lpstr>
      <vt:lpstr>PowerPoint Presentation</vt:lpstr>
      <vt:lpstr>Federal Grants</vt:lpstr>
      <vt:lpstr>Executive Steering Committees and Scoring Panels</vt:lpstr>
      <vt:lpstr>Funding Awards</vt:lpstr>
      <vt:lpstr>Upcoming Funding Opportunities </vt:lpstr>
      <vt:lpstr>Submittable Application Portal</vt:lpstr>
      <vt:lpstr>PowerPoint Presentation</vt:lpstr>
      <vt:lpstr>BSCC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2020-09-09T23:25:33Z</dcterms:created>
  <dcterms:modified xsi:type="dcterms:W3CDTF">2023-04-10T18:03:52Z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0x010100CBAA52280E36FE48B5BF94067352C515</vt:lpwstr>
  </property>
</Properties>
</file>