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sldIdLst>
    <p:sldId id="256" r:id="rId2"/>
    <p:sldId id="257" r:id="rId3"/>
    <p:sldId id="270" r:id="rId4"/>
    <p:sldId id="280" r:id="rId5"/>
    <p:sldId id="281" r:id="rId6"/>
    <p:sldId id="271" r:id="rId7"/>
    <p:sldId id="282" r:id="rId8"/>
    <p:sldId id="279" r:id="rId9"/>
    <p:sldId id="283" r:id="rId10"/>
    <p:sldId id="284" r:id="rId11"/>
    <p:sldId id="286" r:id="rId12"/>
    <p:sldId id="285" r:id="rId13"/>
    <p:sldId id="260" r:id="rId14"/>
    <p:sldId id="272" r:id="rId15"/>
    <p:sldId id="273" r:id="rId16"/>
    <p:sldId id="274" r:id="rId17"/>
    <p:sldId id="275" r:id="rId18"/>
    <p:sldId id="276" r:id="rId19"/>
    <p:sldId id="278" r:id="rId20"/>
    <p:sldId id="259"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71995" autoAdjust="0"/>
  </p:normalViewPr>
  <p:slideViewPr>
    <p:cSldViewPr>
      <p:cViewPr varScale="1">
        <p:scale>
          <a:sx n="80" d="100"/>
          <a:sy n="80" d="100"/>
        </p:scale>
        <p:origin x="-1782" y="-90"/>
      </p:cViewPr>
      <p:guideLst>
        <p:guide orient="horz" pos="2160"/>
        <p:guide pos="2880"/>
      </p:guideLst>
    </p:cSldViewPr>
  </p:slideViewPr>
  <p:outlineViewPr>
    <p:cViewPr>
      <p:scale>
        <a:sx n="33" d="100"/>
        <a:sy n="33" d="100"/>
      </p:scale>
      <p:origin x="0" y="11669"/>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F417B7-9829-4C77-94A9-47ACD7E1ABBE}" type="datetimeFigureOut">
              <a:rPr lang="en-US" smtClean="0"/>
              <a:t>12/4/2014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622888-7B19-4D98-907D-BA63A372A024}" type="slidenum">
              <a:rPr lang="en-US" smtClean="0"/>
              <a:t>‹#›</a:t>
            </a:fld>
            <a:endParaRPr lang="en-US"/>
          </a:p>
        </p:txBody>
      </p:sp>
    </p:spTree>
    <p:extLst>
      <p:ext uri="{BB962C8B-B14F-4D97-AF65-F5344CB8AC3E}">
        <p14:creationId xmlns:p14="http://schemas.microsoft.com/office/powerpoint/2010/main" val="2844909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22888-7B19-4D98-907D-BA63A372A024}" type="slidenum">
              <a:rPr lang="en-US" smtClean="0"/>
              <a:t>1</a:t>
            </a:fld>
            <a:endParaRPr lang="en-US"/>
          </a:p>
        </p:txBody>
      </p:sp>
    </p:spTree>
    <p:extLst>
      <p:ext uri="{BB962C8B-B14F-4D97-AF65-F5344CB8AC3E}">
        <p14:creationId xmlns:p14="http://schemas.microsoft.com/office/powerpoint/2010/main" val="325764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622888-7B19-4D98-907D-BA63A372A024}" type="slidenum">
              <a:rPr lang="en-US" smtClean="0"/>
              <a:t>13</a:t>
            </a:fld>
            <a:endParaRPr lang="en-US"/>
          </a:p>
        </p:txBody>
      </p:sp>
    </p:spTree>
    <p:extLst>
      <p:ext uri="{BB962C8B-B14F-4D97-AF65-F5344CB8AC3E}">
        <p14:creationId xmlns:p14="http://schemas.microsoft.com/office/powerpoint/2010/main" val="1751812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22888-7B19-4D98-907D-BA63A372A024}" type="slidenum">
              <a:rPr lang="en-US" smtClean="0"/>
              <a:t>14</a:t>
            </a:fld>
            <a:endParaRPr lang="en-US"/>
          </a:p>
        </p:txBody>
      </p:sp>
    </p:spTree>
    <p:extLst>
      <p:ext uri="{BB962C8B-B14F-4D97-AF65-F5344CB8AC3E}">
        <p14:creationId xmlns:p14="http://schemas.microsoft.com/office/powerpoint/2010/main" val="1973823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 all marijuana inspections would result in the Water Board as the lead for administrative penalties.  It is anticipated that in many cases, staff would serve to support the relevant County Counsel or District Attorney’s office, or Attorney General’s office in prosecution.  In this role, County Counsel, the DA or AG might use staff inspection reports, written professional opinion, or expert testimony.  The Water Board Office of Enforcement and CDFW’s LED and Staff Counsel will assist staff in the event assistance is requested by a local prosecutor or the AG.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p>
          <a:p>
            <a:pPr lvl="1">
              <a:spcBef>
                <a:spcPts val="2400"/>
              </a:spcBef>
              <a:buClr>
                <a:schemeClr val="accent2"/>
              </a:buClr>
              <a:buFont typeface="Wingdings" panose="05000000000000000000" pitchFamily="2" charset="2"/>
              <a:buChar char="§"/>
            </a:pPr>
            <a:r>
              <a:rPr lang="en-US" sz="2900" dirty="0" smtClean="0"/>
              <a:t>Health and Safety Code Section 11362.5</a:t>
            </a:r>
          </a:p>
          <a:p>
            <a:pPr lvl="1">
              <a:spcBef>
                <a:spcPts val="2400"/>
              </a:spcBef>
              <a:buClr>
                <a:schemeClr val="accent2"/>
              </a:buClr>
              <a:buFont typeface="Wingdings" panose="05000000000000000000" pitchFamily="2" charset="2"/>
              <a:buChar char="§"/>
            </a:pPr>
            <a:r>
              <a:rPr lang="en-US" sz="2900" dirty="0" smtClean="0"/>
              <a:t>Ensures seriously ill have right to obtain and use marijuana</a:t>
            </a:r>
          </a:p>
          <a:p>
            <a:pPr lvl="1">
              <a:spcBef>
                <a:spcPts val="2400"/>
              </a:spcBef>
              <a:buClr>
                <a:schemeClr val="accent2"/>
              </a:buClr>
              <a:buFont typeface="Wingdings" panose="05000000000000000000" pitchFamily="2" charset="2"/>
              <a:buChar char="§"/>
            </a:pPr>
            <a:r>
              <a:rPr lang="en-US" sz="2900" dirty="0" smtClean="0"/>
              <a:t>Patients and their caregivers who use marijuana for medical purposes are not subject to criminal prosecution</a:t>
            </a:r>
          </a:p>
          <a:p>
            <a:pPr lvl="1">
              <a:spcBef>
                <a:spcPts val="2400"/>
              </a:spcBef>
              <a:buClr>
                <a:schemeClr val="accent2"/>
              </a:buClr>
              <a:buFont typeface="Wingdings" panose="05000000000000000000" pitchFamily="2" charset="2"/>
              <a:buChar char="§"/>
            </a:pPr>
            <a:r>
              <a:rPr lang="en-US" sz="2900" dirty="0" smtClean="0"/>
              <a:t>Shall not supersede legislation prohibiting persons from engaging in conduct that endangers others, or to condone the marijuana for nonmedical purposes</a:t>
            </a:r>
          </a:p>
          <a:p>
            <a:pPr lvl="1">
              <a:spcBef>
                <a:spcPts val="2400"/>
              </a:spcBef>
              <a:buClr>
                <a:schemeClr val="accent2"/>
              </a:buClr>
              <a:buFont typeface="Wingdings" panose="05000000000000000000" pitchFamily="2" charset="2"/>
              <a:buChar char="§"/>
            </a:pPr>
            <a:r>
              <a:rPr lang="en-US" sz="2900" dirty="0" smtClean="0"/>
              <a:t>Provides protections for certain individuals who possess or cultivate marijuana for “the personal medical purposes of the patient.”</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4622888-7B19-4D98-907D-BA63A372A024}" type="slidenum">
              <a:rPr lang="en-US" smtClean="0"/>
              <a:t>16</a:t>
            </a:fld>
            <a:endParaRPr lang="en-US"/>
          </a:p>
        </p:txBody>
      </p:sp>
    </p:spTree>
    <p:extLst>
      <p:ext uri="{BB962C8B-B14F-4D97-AF65-F5344CB8AC3E}">
        <p14:creationId xmlns:p14="http://schemas.microsoft.com/office/powerpoint/2010/main" val="2243387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22888-7B19-4D98-907D-BA63A372A024}" type="slidenum">
              <a:rPr lang="en-US" smtClean="0"/>
              <a:t>17</a:t>
            </a:fld>
            <a:endParaRPr lang="en-US"/>
          </a:p>
        </p:txBody>
      </p:sp>
    </p:spTree>
    <p:extLst>
      <p:ext uri="{BB962C8B-B14F-4D97-AF65-F5344CB8AC3E}">
        <p14:creationId xmlns:p14="http://schemas.microsoft.com/office/powerpoint/2010/main" val="426901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22888-7B19-4D98-907D-BA63A372A024}" type="slidenum">
              <a:rPr lang="en-US" smtClean="0"/>
              <a:t>18</a:t>
            </a:fld>
            <a:endParaRPr lang="en-US"/>
          </a:p>
        </p:txBody>
      </p:sp>
    </p:spTree>
    <p:extLst>
      <p:ext uri="{BB962C8B-B14F-4D97-AF65-F5344CB8AC3E}">
        <p14:creationId xmlns:p14="http://schemas.microsoft.com/office/powerpoint/2010/main" val="194216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4">
              <a:spcBef>
                <a:spcPts val="2400"/>
              </a:spcBef>
              <a:buClr>
                <a:schemeClr val="accent2"/>
              </a:buClr>
              <a:buFont typeface="Wingdings" panose="05000000000000000000" pitchFamily="2" charset="2"/>
              <a:buNone/>
            </a:pPr>
            <a:endParaRPr lang="en-US" dirty="0" smtClean="0"/>
          </a:p>
        </p:txBody>
      </p:sp>
      <p:sp>
        <p:nvSpPr>
          <p:cNvPr id="4" name="Slide Number Placeholder 3"/>
          <p:cNvSpPr>
            <a:spLocks noGrp="1"/>
          </p:cNvSpPr>
          <p:nvPr>
            <p:ph type="sldNum" sz="quarter" idx="10"/>
          </p:nvPr>
        </p:nvSpPr>
        <p:spPr/>
        <p:txBody>
          <a:bodyPr/>
          <a:lstStyle/>
          <a:p>
            <a:fld id="{74622888-7B19-4D98-907D-BA63A372A024}" type="slidenum">
              <a:rPr lang="en-US" smtClean="0"/>
              <a:t>19</a:t>
            </a:fld>
            <a:endParaRPr lang="en-US"/>
          </a:p>
        </p:txBody>
      </p:sp>
    </p:spTree>
    <p:extLst>
      <p:ext uri="{BB962C8B-B14F-4D97-AF65-F5344CB8AC3E}">
        <p14:creationId xmlns:p14="http://schemas.microsoft.com/office/powerpoint/2010/main" val="2659253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22888-7B19-4D98-907D-BA63A372A024}" type="slidenum">
              <a:rPr lang="en-US" smtClean="0"/>
              <a:t>20</a:t>
            </a:fld>
            <a:endParaRPr lang="en-US"/>
          </a:p>
        </p:txBody>
      </p:sp>
    </p:spTree>
    <p:extLst>
      <p:ext uri="{BB962C8B-B14F-4D97-AF65-F5344CB8AC3E}">
        <p14:creationId xmlns:p14="http://schemas.microsoft.com/office/powerpoint/2010/main" val="50025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22888-7B19-4D98-907D-BA63A372A024}" type="slidenum">
              <a:rPr lang="en-US" smtClean="0"/>
              <a:t>4</a:t>
            </a:fld>
            <a:endParaRPr lang="en-US"/>
          </a:p>
        </p:txBody>
      </p:sp>
    </p:spTree>
    <p:extLst>
      <p:ext uri="{BB962C8B-B14F-4D97-AF65-F5344CB8AC3E}">
        <p14:creationId xmlns:p14="http://schemas.microsoft.com/office/powerpoint/2010/main" val="1940833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22888-7B19-4D98-907D-BA63A372A024}" type="slidenum">
              <a:rPr lang="en-US" smtClean="0"/>
              <a:t>5</a:t>
            </a:fld>
            <a:endParaRPr lang="en-US"/>
          </a:p>
        </p:txBody>
      </p:sp>
    </p:spTree>
    <p:extLst>
      <p:ext uri="{BB962C8B-B14F-4D97-AF65-F5344CB8AC3E}">
        <p14:creationId xmlns:p14="http://schemas.microsoft.com/office/powerpoint/2010/main" val="2482961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22888-7B19-4D98-907D-BA63A372A024}" type="slidenum">
              <a:rPr lang="en-US" smtClean="0"/>
              <a:t>7</a:t>
            </a:fld>
            <a:endParaRPr lang="en-US"/>
          </a:p>
        </p:txBody>
      </p:sp>
    </p:spTree>
    <p:extLst>
      <p:ext uri="{BB962C8B-B14F-4D97-AF65-F5344CB8AC3E}">
        <p14:creationId xmlns:p14="http://schemas.microsoft.com/office/powerpoint/2010/main" val="2123610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Erosion above water body</a:t>
            </a:r>
            <a:endParaRPr lang="en-US" dirty="0"/>
          </a:p>
        </p:txBody>
      </p:sp>
      <p:sp>
        <p:nvSpPr>
          <p:cNvPr id="4" name="Slide Number Placeholder 3"/>
          <p:cNvSpPr>
            <a:spLocks noGrp="1"/>
          </p:cNvSpPr>
          <p:nvPr>
            <p:ph type="sldNum" sz="quarter" idx="10"/>
          </p:nvPr>
        </p:nvSpPr>
        <p:spPr/>
        <p:txBody>
          <a:bodyPr/>
          <a:lstStyle/>
          <a:p>
            <a:fld id="{74622888-7B19-4D98-907D-BA63A372A024}" type="slidenum">
              <a:rPr lang="en-US" smtClean="0"/>
              <a:t>8</a:t>
            </a:fld>
            <a:endParaRPr lang="en-US"/>
          </a:p>
        </p:txBody>
      </p:sp>
    </p:spTree>
    <p:extLst>
      <p:ext uri="{BB962C8B-B14F-4D97-AF65-F5344CB8AC3E}">
        <p14:creationId xmlns:p14="http://schemas.microsoft.com/office/powerpoint/2010/main" val="1695653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22888-7B19-4D98-907D-BA63A372A024}" type="slidenum">
              <a:rPr lang="en-US" smtClean="0"/>
              <a:t>9</a:t>
            </a:fld>
            <a:endParaRPr lang="en-US"/>
          </a:p>
        </p:txBody>
      </p:sp>
    </p:spTree>
    <p:extLst>
      <p:ext uri="{BB962C8B-B14F-4D97-AF65-F5344CB8AC3E}">
        <p14:creationId xmlns:p14="http://schemas.microsoft.com/office/powerpoint/2010/main" val="1772123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22888-7B19-4D98-907D-BA63A372A024}" type="slidenum">
              <a:rPr lang="en-US" smtClean="0"/>
              <a:t>10</a:t>
            </a:fld>
            <a:endParaRPr lang="en-US"/>
          </a:p>
        </p:txBody>
      </p:sp>
    </p:spTree>
    <p:extLst>
      <p:ext uri="{BB962C8B-B14F-4D97-AF65-F5344CB8AC3E}">
        <p14:creationId xmlns:p14="http://schemas.microsoft.com/office/powerpoint/2010/main" val="3932293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22888-7B19-4D98-907D-BA63A372A024}" type="slidenum">
              <a:rPr lang="en-US" smtClean="0"/>
              <a:t>11</a:t>
            </a:fld>
            <a:endParaRPr lang="en-US"/>
          </a:p>
        </p:txBody>
      </p:sp>
    </p:spTree>
    <p:extLst>
      <p:ext uri="{BB962C8B-B14F-4D97-AF65-F5344CB8AC3E}">
        <p14:creationId xmlns:p14="http://schemas.microsoft.com/office/powerpoint/2010/main" val="64668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22888-7B19-4D98-907D-BA63A372A024}" type="slidenum">
              <a:rPr lang="en-US" smtClean="0"/>
              <a:t>12</a:t>
            </a:fld>
            <a:endParaRPr lang="en-US"/>
          </a:p>
        </p:txBody>
      </p:sp>
    </p:spTree>
    <p:extLst>
      <p:ext uri="{BB962C8B-B14F-4D97-AF65-F5344CB8AC3E}">
        <p14:creationId xmlns:p14="http://schemas.microsoft.com/office/powerpoint/2010/main" val="191529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C08360DF-AFE3-4A5D-9561-32F84661F113}" type="datetimeFigureOut">
              <a:rPr lang="en-US" smtClean="0"/>
              <a:t>12/4/2014</a:t>
            </a:fld>
            <a:endParaRPr lang="en-US"/>
          </a:p>
        </p:txBody>
      </p:sp>
      <p:sp>
        <p:nvSpPr>
          <p:cNvPr id="16" name="Slide Number Placeholder 15"/>
          <p:cNvSpPr>
            <a:spLocks noGrp="1"/>
          </p:cNvSpPr>
          <p:nvPr>
            <p:ph type="sldNum" sz="quarter" idx="11"/>
          </p:nvPr>
        </p:nvSpPr>
        <p:spPr/>
        <p:txBody>
          <a:bodyPr/>
          <a:lstStyle/>
          <a:p>
            <a:fld id="{4DFF7854-3BBB-4DD6-87A0-82D050B863F4}"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08360DF-AFE3-4A5D-9561-32F84661F113}" type="datetimeFigureOut">
              <a:rPr lang="en-US" smtClean="0"/>
              <a:t>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F7854-3BBB-4DD6-87A0-82D050B863F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08360DF-AFE3-4A5D-9561-32F84661F113}" type="datetimeFigureOut">
              <a:rPr lang="en-US" smtClean="0"/>
              <a:t>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F7854-3BBB-4DD6-87A0-82D050B863F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C08360DF-AFE3-4A5D-9561-32F84661F113}" type="datetimeFigureOut">
              <a:rPr lang="en-US" smtClean="0"/>
              <a:t>12/4/2014</a:t>
            </a:fld>
            <a:endParaRPr lang="en-US"/>
          </a:p>
        </p:txBody>
      </p:sp>
      <p:sp>
        <p:nvSpPr>
          <p:cNvPr id="15" name="Slide Number Placeholder 14"/>
          <p:cNvSpPr>
            <a:spLocks noGrp="1"/>
          </p:cNvSpPr>
          <p:nvPr>
            <p:ph type="sldNum" sz="quarter" idx="15"/>
          </p:nvPr>
        </p:nvSpPr>
        <p:spPr/>
        <p:txBody>
          <a:bodyPr/>
          <a:lstStyle>
            <a:lvl1pPr algn="ctr">
              <a:defRPr/>
            </a:lvl1pPr>
          </a:lstStyle>
          <a:p>
            <a:fld id="{4DFF7854-3BBB-4DD6-87A0-82D050B863F4}" type="slidenum">
              <a:rPr lang="en-US" smtClean="0"/>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08360DF-AFE3-4A5D-9561-32F84661F113}" type="datetimeFigureOut">
              <a:rPr lang="en-US" smtClean="0"/>
              <a:t>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F7854-3BBB-4DD6-87A0-82D050B863F4}" type="slidenum">
              <a:rPr lang="en-US" smtClean="0"/>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08360DF-AFE3-4A5D-9561-32F84661F113}" type="datetimeFigureOut">
              <a:rPr lang="en-US" smtClean="0"/>
              <a:t>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F7854-3BBB-4DD6-87A0-82D050B863F4}" type="slidenum">
              <a:rPr lang="en-US" smtClean="0"/>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4DFF7854-3BBB-4DD6-87A0-82D050B863F4}" type="slidenum">
              <a:rPr lang="en-US" smtClean="0"/>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C08360DF-AFE3-4A5D-9561-32F84661F113}" type="datetimeFigureOut">
              <a:rPr lang="en-US" smtClean="0"/>
              <a:t>12/4/2014</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08360DF-AFE3-4A5D-9561-32F84661F113}" type="datetimeFigureOut">
              <a:rPr lang="en-US" smtClean="0"/>
              <a:t>12/4/2014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FF7854-3BBB-4DD6-87A0-82D050B863F4}" type="slidenum">
              <a:rPr lang="en-US" smtClean="0"/>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8360DF-AFE3-4A5D-9561-32F84661F113}" type="datetimeFigureOut">
              <a:rPr lang="en-US" smtClean="0"/>
              <a:t>12/4/2014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FF7854-3BBB-4DD6-87A0-82D050B863F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C08360DF-AFE3-4A5D-9561-32F84661F113}" type="datetimeFigureOut">
              <a:rPr lang="en-US" smtClean="0"/>
              <a:t>12/4/2014</a:t>
            </a:fld>
            <a:endParaRPr lang="en-US"/>
          </a:p>
        </p:txBody>
      </p:sp>
      <p:sp>
        <p:nvSpPr>
          <p:cNvPr id="9" name="Slide Number Placeholder 8"/>
          <p:cNvSpPr>
            <a:spLocks noGrp="1"/>
          </p:cNvSpPr>
          <p:nvPr>
            <p:ph type="sldNum" sz="quarter" idx="15"/>
          </p:nvPr>
        </p:nvSpPr>
        <p:spPr/>
        <p:txBody>
          <a:bodyPr/>
          <a:lstStyle/>
          <a:p>
            <a:fld id="{4DFF7854-3BBB-4DD6-87A0-82D050B863F4}" type="slidenum">
              <a:rPr lang="en-US" smtClean="0"/>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C08360DF-AFE3-4A5D-9561-32F84661F113}" type="datetimeFigureOut">
              <a:rPr lang="en-US" smtClean="0"/>
              <a:t>12/4/2014</a:t>
            </a:fld>
            <a:endParaRPr lang="en-US"/>
          </a:p>
        </p:txBody>
      </p:sp>
      <p:sp>
        <p:nvSpPr>
          <p:cNvPr id="9" name="Slide Number Placeholder 8"/>
          <p:cNvSpPr>
            <a:spLocks noGrp="1"/>
          </p:cNvSpPr>
          <p:nvPr>
            <p:ph type="sldNum" sz="quarter" idx="11"/>
          </p:nvPr>
        </p:nvSpPr>
        <p:spPr/>
        <p:txBody>
          <a:bodyPr/>
          <a:lstStyle/>
          <a:p>
            <a:fld id="{4DFF7854-3BBB-4DD6-87A0-82D050B863F4}"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C08360DF-AFE3-4A5D-9561-32F84661F113}" type="datetimeFigureOut">
              <a:rPr lang="en-US" smtClean="0"/>
              <a:t>12/4/2014</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4DFF7854-3BBB-4DD6-87A0-82D050B863F4}" type="slidenum">
              <a:rPr lang="en-US" smtClean="0"/>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pPr>
              <a:spcBef>
                <a:spcPts val="0"/>
              </a:spcBef>
              <a:spcAft>
                <a:spcPts val="0"/>
              </a:spcAft>
            </a:pPr>
            <a:r>
              <a:rPr lang="en-US" dirty="0" err="1" smtClean="0">
                <a:solidFill>
                  <a:schemeClr val="bg1"/>
                </a:solidFill>
                <a:latin typeface="Century Gothic" panose="020B0502020202020204" pitchFamily="34" charset="0"/>
              </a:rPr>
              <a:t>Cris</a:t>
            </a:r>
            <a:r>
              <a:rPr lang="en-US" dirty="0" smtClean="0">
                <a:solidFill>
                  <a:schemeClr val="bg1"/>
                </a:solidFill>
                <a:latin typeface="Century Gothic" panose="020B0502020202020204" pitchFamily="34" charset="0"/>
              </a:rPr>
              <a:t> </a:t>
            </a:r>
            <a:r>
              <a:rPr lang="en-US" dirty="0" err="1" smtClean="0">
                <a:solidFill>
                  <a:schemeClr val="bg1"/>
                </a:solidFill>
                <a:latin typeface="Century Gothic" panose="020B0502020202020204" pitchFamily="34" charset="0"/>
              </a:rPr>
              <a:t>Carrigan</a:t>
            </a:r>
            <a:r>
              <a:rPr lang="en-US" dirty="0" smtClean="0">
                <a:solidFill>
                  <a:schemeClr val="bg1"/>
                </a:solidFill>
                <a:latin typeface="Century Gothic" panose="020B0502020202020204" pitchFamily="34" charset="0"/>
              </a:rPr>
              <a:t>, Director</a:t>
            </a:r>
          </a:p>
          <a:p>
            <a:pPr>
              <a:spcBef>
                <a:spcPts val="0"/>
              </a:spcBef>
              <a:spcAft>
                <a:spcPts val="0"/>
              </a:spcAft>
            </a:pPr>
            <a:r>
              <a:rPr lang="en-US" dirty="0" smtClean="0">
                <a:solidFill>
                  <a:schemeClr val="bg1"/>
                </a:solidFill>
                <a:latin typeface="Century Gothic" panose="020B0502020202020204" pitchFamily="34" charset="0"/>
              </a:rPr>
              <a:t>State Water Board</a:t>
            </a:r>
          </a:p>
          <a:p>
            <a:pPr>
              <a:spcBef>
                <a:spcPts val="0"/>
              </a:spcBef>
              <a:spcAft>
                <a:spcPts val="0"/>
              </a:spcAft>
            </a:pPr>
            <a:r>
              <a:rPr lang="en-US" dirty="0" smtClean="0">
                <a:solidFill>
                  <a:schemeClr val="bg1"/>
                </a:solidFill>
                <a:latin typeface="Century Gothic" panose="020B0502020202020204" pitchFamily="34" charset="0"/>
              </a:rPr>
              <a:t>Office of Enforcement</a:t>
            </a:r>
            <a:endParaRPr lang="en-US" dirty="0">
              <a:solidFill>
                <a:schemeClr val="bg1"/>
              </a:solidFill>
              <a:latin typeface="Century Gothic" panose="020B0502020202020204" pitchFamily="34" charset="0"/>
            </a:endParaRPr>
          </a:p>
        </p:txBody>
      </p:sp>
      <p:sp>
        <p:nvSpPr>
          <p:cNvPr id="2" name="Title 1"/>
          <p:cNvSpPr>
            <a:spLocks noGrp="1"/>
          </p:cNvSpPr>
          <p:nvPr>
            <p:ph type="ctrTitle"/>
          </p:nvPr>
        </p:nvSpPr>
        <p:spPr>
          <a:xfrm>
            <a:off x="762000" y="228600"/>
            <a:ext cx="7802536" cy="4191000"/>
          </a:xfrm>
        </p:spPr>
        <p:txBody>
          <a:bodyPr/>
          <a:lstStyle/>
          <a:p>
            <a:pPr marL="571500" indent="-571500">
              <a:buClr>
                <a:schemeClr val="accent1"/>
              </a:buClr>
              <a:buFont typeface="Wingdings" panose="05000000000000000000" pitchFamily="2" charset="2"/>
              <a:buChar char="§"/>
            </a:pPr>
            <a:r>
              <a:rPr lang="en-US" sz="4400" b="1" dirty="0" smtClean="0">
                <a:solidFill>
                  <a:schemeClr val="bg1"/>
                </a:solidFill>
                <a:latin typeface="Century Gothic" panose="020B0502020202020204" pitchFamily="34" charset="0"/>
              </a:rPr>
              <a:t>Cannabis Cultivation &amp; the </a:t>
            </a:r>
            <a:r>
              <a:rPr lang="en-US" sz="4400" b="1" dirty="0">
                <a:solidFill>
                  <a:schemeClr val="bg1"/>
                </a:solidFill>
                <a:latin typeface="Century Gothic" panose="020B0502020202020204" pitchFamily="34" charset="0"/>
              </a:rPr>
              <a:t>Environment</a:t>
            </a:r>
            <a:r>
              <a:rPr lang="en-US" sz="4400" dirty="0">
                <a:solidFill>
                  <a:schemeClr val="bg1"/>
                </a:solidFill>
                <a:latin typeface="Century Gothic" panose="020B0502020202020204" pitchFamily="34" charset="0"/>
              </a:rPr>
              <a:t/>
            </a:r>
            <a:br>
              <a:rPr lang="en-US" sz="4400" dirty="0">
                <a:solidFill>
                  <a:schemeClr val="bg1"/>
                </a:solidFill>
                <a:latin typeface="Century Gothic" panose="020B0502020202020204" pitchFamily="34" charset="0"/>
              </a:rPr>
            </a:br>
            <a:r>
              <a:rPr lang="en-US" sz="3200" dirty="0" smtClean="0">
                <a:solidFill>
                  <a:schemeClr val="bg1"/>
                </a:solidFill>
                <a:latin typeface="Century Gothic" panose="020B0502020202020204" pitchFamily="34" charset="0"/>
              </a:rPr>
              <a:t>CSAC</a:t>
            </a:r>
            <a:r>
              <a:rPr lang="en-US" sz="3200">
                <a:solidFill>
                  <a:schemeClr val="bg1"/>
                </a:solidFill>
                <a:latin typeface="Century Gothic" panose="020B0502020202020204" pitchFamily="34" charset="0"/>
              </a:rPr>
              <a:t/>
            </a:r>
            <a:br>
              <a:rPr lang="en-US" sz="3200">
                <a:solidFill>
                  <a:schemeClr val="bg1"/>
                </a:solidFill>
                <a:latin typeface="Century Gothic" panose="020B0502020202020204" pitchFamily="34" charset="0"/>
              </a:rPr>
            </a:br>
            <a:r>
              <a:rPr lang="en-US" sz="3200" smtClean="0">
                <a:solidFill>
                  <a:schemeClr val="bg1"/>
                </a:solidFill>
                <a:latin typeface="Century Gothic" panose="020B0502020202020204" pitchFamily="34" charset="0"/>
              </a:rPr>
              <a:t>November 19, </a:t>
            </a:r>
            <a:r>
              <a:rPr lang="en-US" sz="3200" dirty="0" smtClean="0">
                <a:solidFill>
                  <a:schemeClr val="bg1"/>
                </a:solidFill>
                <a:latin typeface="Century Gothic" panose="020B0502020202020204" pitchFamily="34" charset="0"/>
              </a:rPr>
              <a:t>2014</a:t>
            </a:r>
            <a:br>
              <a:rPr lang="en-US" sz="3200" dirty="0" smtClean="0">
                <a:solidFill>
                  <a:schemeClr val="bg1"/>
                </a:solidFill>
                <a:latin typeface="Century Gothic" panose="020B0502020202020204" pitchFamily="34" charset="0"/>
              </a:rPr>
            </a:br>
            <a:r>
              <a:rPr lang="en-US" dirty="0" smtClean="0">
                <a:solidFill>
                  <a:schemeClr val="bg1"/>
                </a:solidFill>
                <a:latin typeface="Century Gothic" panose="020B0502020202020204" pitchFamily="34" charset="0"/>
              </a:rPr>
              <a:t/>
            </a:r>
            <a:br>
              <a:rPr lang="en-US" dirty="0" smtClean="0">
                <a:solidFill>
                  <a:schemeClr val="bg1"/>
                </a:solidFill>
                <a:latin typeface="Century Gothic" panose="020B0502020202020204" pitchFamily="34" charset="0"/>
              </a:rPr>
            </a:br>
            <a:endParaRPr lang="en-US" sz="2400" b="1" dirty="0">
              <a:solidFill>
                <a:schemeClr val="bg1"/>
              </a:solidFill>
              <a:latin typeface="Century Gothic" panose="020B0502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5105400"/>
            <a:ext cx="1447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80857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chemeClr val="bg1"/>
                </a:solidFill>
                <a:latin typeface="Century Gothic" panose="020B0502020202020204" pitchFamily="34" charset="0"/>
              </a:rPr>
              <a:t>Human Waste Near Water</a:t>
            </a:r>
            <a:endParaRPr lang="en-US" sz="3600" b="1" dirty="0">
              <a:solidFill>
                <a:schemeClr val="bg1"/>
              </a:solidFill>
              <a:latin typeface="Century Gothic" panose="020B0502020202020204" pitchFamily="34" charset="0"/>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979"/>
          <a:stretch/>
        </p:blipFill>
        <p:spPr bwMode="auto">
          <a:xfrm>
            <a:off x="1219200" y="1528011"/>
            <a:ext cx="7680960" cy="5068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8775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7772400" cy="579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0466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bg1"/>
                </a:solidFill>
                <a:latin typeface="Century Gothic" panose="020B0502020202020204" pitchFamily="34" charset="0"/>
              </a:rPr>
              <a:t>Septic Directly to Stream</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371599"/>
            <a:ext cx="6766560" cy="5072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561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05000" y="1447800"/>
            <a:ext cx="5410200" cy="4480560"/>
          </a:xfrm>
          <a:ln>
            <a:solidFill>
              <a:schemeClr val="bg1"/>
            </a:solidFill>
          </a:ln>
          <a:effectLst>
            <a:outerShdw blurRad="152400" dist="317500" dir="5400000" sx="90000" sy="-19000" rotWithShape="0">
              <a:prstClr val="black">
                <a:alpha val="15000"/>
              </a:prstClr>
            </a:outerShdw>
          </a:effectLst>
        </p:spPr>
      </p:pic>
      <p:sp>
        <p:nvSpPr>
          <p:cNvPr id="2" name="Title 1"/>
          <p:cNvSpPr>
            <a:spLocks noGrp="1"/>
          </p:cNvSpPr>
          <p:nvPr>
            <p:ph type="title"/>
          </p:nvPr>
        </p:nvSpPr>
        <p:spPr>
          <a:xfrm>
            <a:off x="457200" y="152400"/>
            <a:ext cx="8229600" cy="1219200"/>
          </a:xfrm>
        </p:spPr>
        <p:txBody>
          <a:bodyPr>
            <a:normAutofit/>
          </a:bodyPr>
          <a:lstStyle/>
          <a:p>
            <a:r>
              <a:rPr lang="en-US" sz="4000" b="1" dirty="0" smtClean="0">
                <a:solidFill>
                  <a:schemeClr val="bg1"/>
                </a:solidFill>
                <a:latin typeface="Century Gothic" panose="020B0502020202020204" pitchFamily="34" charset="0"/>
              </a:rPr>
              <a:t>State Water Boards’ Jurisdiction</a:t>
            </a:r>
            <a:endParaRPr lang="en-US" sz="4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079669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05000"/>
            <a:ext cx="7239000" cy="3733800"/>
          </a:xfrm>
        </p:spPr>
        <p:txBody>
          <a:bodyPr>
            <a:normAutofit lnSpcReduction="10000"/>
          </a:bodyPr>
          <a:lstStyle/>
          <a:p>
            <a:pPr>
              <a:buFont typeface="Wingdings" panose="05000000000000000000" pitchFamily="2" charset="2"/>
              <a:buChar char="ü"/>
            </a:pPr>
            <a:r>
              <a:rPr lang="en-US" sz="2800" dirty="0">
                <a:solidFill>
                  <a:schemeClr val="bg1"/>
                </a:solidFill>
                <a:latin typeface="Century Gothic" panose="020B0502020202020204" pitchFamily="34" charset="0"/>
              </a:rPr>
              <a:t>Engage in Targeted </a:t>
            </a:r>
            <a:r>
              <a:rPr lang="en-US" sz="2800" dirty="0" smtClean="0">
                <a:solidFill>
                  <a:schemeClr val="bg1"/>
                </a:solidFill>
                <a:latin typeface="Century Gothic" panose="020B0502020202020204" pitchFamily="34" charset="0"/>
              </a:rPr>
              <a:t>Enforcement</a:t>
            </a:r>
          </a:p>
          <a:p>
            <a:pPr>
              <a:buFont typeface="Wingdings" panose="05000000000000000000" pitchFamily="2" charset="2"/>
              <a:buChar char="ü"/>
            </a:pPr>
            <a:endParaRPr lang="en-US" sz="2800" dirty="0">
              <a:solidFill>
                <a:schemeClr val="bg1"/>
              </a:solidFill>
              <a:latin typeface="Century Gothic" panose="020B0502020202020204" pitchFamily="34" charset="0"/>
            </a:endParaRPr>
          </a:p>
          <a:p>
            <a:pPr>
              <a:buFont typeface="Wingdings" panose="05000000000000000000" pitchFamily="2" charset="2"/>
              <a:buChar char="ü"/>
            </a:pPr>
            <a:r>
              <a:rPr lang="en-US" sz="2800" dirty="0" smtClean="0">
                <a:solidFill>
                  <a:schemeClr val="bg1"/>
                </a:solidFill>
                <a:latin typeface="Century Gothic" panose="020B0502020202020204" pitchFamily="34" charset="0"/>
              </a:rPr>
              <a:t>Develop a Regulatory Program</a:t>
            </a:r>
          </a:p>
          <a:p>
            <a:pPr>
              <a:buFont typeface="Wingdings" panose="05000000000000000000" pitchFamily="2" charset="2"/>
              <a:buChar char="ü"/>
            </a:pPr>
            <a:endParaRPr lang="en-US" sz="2800" dirty="0">
              <a:solidFill>
                <a:schemeClr val="bg1"/>
              </a:solidFill>
              <a:latin typeface="Century Gothic" panose="020B0502020202020204" pitchFamily="34" charset="0"/>
            </a:endParaRPr>
          </a:p>
          <a:p>
            <a:pPr>
              <a:buFont typeface="Wingdings" panose="05000000000000000000" pitchFamily="2" charset="2"/>
              <a:buChar char="ü"/>
            </a:pPr>
            <a:r>
              <a:rPr lang="en-US" sz="2800" dirty="0" smtClean="0">
                <a:solidFill>
                  <a:schemeClr val="bg1"/>
                </a:solidFill>
                <a:latin typeface="Century Gothic" panose="020B0502020202020204" pitchFamily="34" charset="0"/>
              </a:rPr>
              <a:t>Educate </a:t>
            </a:r>
            <a:r>
              <a:rPr lang="en-US" sz="2800" dirty="0">
                <a:solidFill>
                  <a:schemeClr val="bg1"/>
                </a:solidFill>
                <a:latin typeface="Century Gothic" panose="020B0502020202020204" pitchFamily="34" charset="0"/>
              </a:rPr>
              <a:t>the Regulated </a:t>
            </a:r>
            <a:r>
              <a:rPr lang="en-US" sz="2800" dirty="0" smtClean="0">
                <a:solidFill>
                  <a:schemeClr val="bg1"/>
                </a:solidFill>
                <a:latin typeface="Century Gothic" panose="020B0502020202020204" pitchFamily="34" charset="0"/>
              </a:rPr>
              <a:t>Public</a:t>
            </a:r>
          </a:p>
          <a:p>
            <a:pPr>
              <a:buFont typeface="Wingdings" panose="05000000000000000000" pitchFamily="2" charset="2"/>
              <a:buChar char="ü"/>
            </a:pPr>
            <a:endParaRPr lang="en-US" sz="2800" dirty="0">
              <a:solidFill>
                <a:schemeClr val="bg1"/>
              </a:solidFill>
              <a:latin typeface="Century Gothic" panose="020B0502020202020204" pitchFamily="34" charset="0"/>
            </a:endParaRPr>
          </a:p>
          <a:p>
            <a:pPr>
              <a:buFont typeface="Wingdings" panose="05000000000000000000" pitchFamily="2" charset="2"/>
              <a:buChar char="ü"/>
            </a:pPr>
            <a:r>
              <a:rPr lang="en-US" sz="2800" dirty="0">
                <a:solidFill>
                  <a:schemeClr val="bg1"/>
                </a:solidFill>
                <a:latin typeface="Century Gothic" panose="020B0502020202020204" pitchFamily="34" charset="0"/>
              </a:rPr>
              <a:t>Coordinate with State and Local Agencies</a:t>
            </a:r>
          </a:p>
          <a:p>
            <a:pPr>
              <a:buFont typeface="Wingdings" panose="05000000000000000000" pitchFamily="2" charset="2"/>
              <a:buChar char="§"/>
            </a:pPr>
            <a:endParaRPr lang="en-US" dirty="0">
              <a:latin typeface="Century Gothic" panose="020B0502020202020204" pitchFamily="34" charset="0"/>
            </a:endParaRPr>
          </a:p>
        </p:txBody>
      </p:sp>
      <p:sp>
        <p:nvSpPr>
          <p:cNvPr id="3" name="Title 2"/>
          <p:cNvSpPr>
            <a:spLocks noGrp="1"/>
          </p:cNvSpPr>
          <p:nvPr>
            <p:ph type="title"/>
          </p:nvPr>
        </p:nvSpPr>
        <p:spPr>
          <a:xfrm>
            <a:off x="381000" y="685800"/>
            <a:ext cx="8229600" cy="914400"/>
          </a:xfrm>
        </p:spPr>
        <p:txBody>
          <a:bodyPr>
            <a:normAutofit fontScale="90000"/>
          </a:bodyPr>
          <a:lstStyle/>
          <a:p>
            <a:r>
              <a:rPr lang="en-US" b="1" dirty="0">
                <a:solidFill>
                  <a:schemeClr val="bg1"/>
                </a:solidFill>
                <a:latin typeface="Century Gothic" panose="020B0502020202020204" pitchFamily="34" charset="0"/>
              </a:rPr>
              <a:t>Four </a:t>
            </a:r>
            <a:r>
              <a:rPr lang="en-US" b="1" dirty="0" smtClean="0">
                <a:solidFill>
                  <a:schemeClr val="bg1"/>
                </a:solidFill>
                <a:latin typeface="Century Gothic" panose="020B0502020202020204" pitchFamily="34" charset="0"/>
              </a:rPr>
              <a:t>Keys of Outreach &amp; Compliance</a:t>
            </a:r>
            <a:endParaRPr lang="en-US"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22980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914400" lvl="1" indent="-457200">
              <a:spcBef>
                <a:spcPts val="2400"/>
              </a:spcBef>
              <a:buClr>
                <a:schemeClr val="accent2"/>
              </a:buClr>
              <a:buFont typeface="Wingdings" panose="05000000000000000000" pitchFamily="2" charset="2"/>
              <a:buChar char="§"/>
            </a:pPr>
            <a:r>
              <a:rPr lang="en-US" sz="2900" dirty="0">
                <a:solidFill>
                  <a:schemeClr val="bg1"/>
                </a:solidFill>
                <a:latin typeface="Century Gothic" panose="020B0502020202020204" pitchFamily="34" charset="0"/>
              </a:rPr>
              <a:t>Storm Water </a:t>
            </a:r>
            <a:r>
              <a:rPr lang="en-US" sz="2900" dirty="0" smtClean="0">
                <a:solidFill>
                  <a:schemeClr val="bg1"/>
                </a:solidFill>
                <a:latin typeface="Century Gothic" panose="020B0502020202020204" pitchFamily="34" charset="0"/>
              </a:rPr>
              <a:t>Toolbox: To </a:t>
            </a:r>
            <a:r>
              <a:rPr lang="en-US" sz="2900" dirty="0">
                <a:solidFill>
                  <a:schemeClr val="bg1"/>
                </a:solidFill>
                <a:latin typeface="Century Gothic" panose="020B0502020202020204" pitchFamily="34" charset="0"/>
              </a:rPr>
              <a:t>address Grading Violations </a:t>
            </a:r>
            <a:r>
              <a:rPr lang="en-US" sz="2900" dirty="0" smtClean="0">
                <a:solidFill>
                  <a:schemeClr val="bg1"/>
                </a:solidFill>
                <a:latin typeface="Century Gothic" panose="020B0502020202020204" pitchFamily="34" charset="0"/>
              </a:rPr>
              <a:t>but inadequate </a:t>
            </a:r>
            <a:r>
              <a:rPr lang="en-US" sz="2900" dirty="0">
                <a:solidFill>
                  <a:schemeClr val="bg1"/>
                </a:solidFill>
                <a:latin typeface="Century Gothic" panose="020B0502020202020204" pitchFamily="34" charset="0"/>
              </a:rPr>
              <a:t>to effectively regulate marijuana grows</a:t>
            </a:r>
          </a:p>
          <a:p>
            <a:pPr marL="914400" lvl="1" indent="-457200">
              <a:spcBef>
                <a:spcPts val="2400"/>
              </a:spcBef>
              <a:buClr>
                <a:schemeClr val="accent2"/>
              </a:buClr>
              <a:buFont typeface="Wingdings" panose="05000000000000000000" pitchFamily="2" charset="2"/>
              <a:buChar char="§"/>
            </a:pPr>
            <a:r>
              <a:rPr lang="en-US" sz="2900" dirty="0">
                <a:solidFill>
                  <a:schemeClr val="bg1"/>
                </a:solidFill>
                <a:latin typeface="Century Gothic" panose="020B0502020202020204" pitchFamily="34" charset="0"/>
              </a:rPr>
              <a:t>Basin Plan </a:t>
            </a:r>
            <a:r>
              <a:rPr lang="en-US" sz="2900" dirty="0" smtClean="0">
                <a:solidFill>
                  <a:schemeClr val="bg1"/>
                </a:solidFill>
                <a:latin typeface="Century Gothic" panose="020B0502020202020204" pitchFamily="34" charset="0"/>
              </a:rPr>
              <a:t>Prohibitions: </a:t>
            </a:r>
            <a:r>
              <a:rPr lang="en-US" sz="2900" dirty="0">
                <a:solidFill>
                  <a:schemeClr val="bg1"/>
                </a:solidFill>
                <a:latin typeface="Century Gothic" panose="020B0502020202020204" pitchFamily="34" charset="0"/>
              </a:rPr>
              <a:t>Not Financially Viable Approach to Regulatory Program</a:t>
            </a:r>
          </a:p>
          <a:p>
            <a:pPr marL="914400" lvl="1" indent="-457200">
              <a:spcBef>
                <a:spcPts val="2400"/>
              </a:spcBef>
              <a:buClr>
                <a:schemeClr val="accent2"/>
              </a:buClr>
              <a:buFont typeface="Wingdings" panose="05000000000000000000" pitchFamily="2" charset="2"/>
              <a:buChar char="§"/>
            </a:pPr>
            <a:r>
              <a:rPr lang="en-US" sz="2900" dirty="0">
                <a:solidFill>
                  <a:schemeClr val="bg1"/>
                </a:solidFill>
                <a:latin typeface="Century Gothic" panose="020B0502020202020204" pitchFamily="34" charset="0"/>
              </a:rPr>
              <a:t>Waste Discharge </a:t>
            </a:r>
            <a:r>
              <a:rPr lang="en-US" sz="2900" dirty="0" smtClean="0">
                <a:solidFill>
                  <a:schemeClr val="bg1"/>
                </a:solidFill>
                <a:latin typeface="Century Gothic" panose="020B0502020202020204" pitchFamily="34" charset="0"/>
              </a:rPr>
              <a:t>Requirements &amp; Conditional </a:t>
            </a:r>
            <a:r>
              <a:rPr lang="en-US" sz="2900" dirty="0">
                <a:solidFill>
                  <a:schemeClr val="bg1"/>
                </a:solidFill>
                <a:latin typeface="Century Gothic" panose="020B0502020202020204" pitchFamily="34" charset="0"/>
              </a:rPr>
              <a:t>Waivers </a:t>
            </a:r>
          </a:p>
          <a:p>
            <a:pPr lvl="1">
              <a:spcBef>
                <a:spcPts val="2400"/>
              </a:spcBef>
              <a:buClr>
                <a:schemeClr val="accent2"/>
              </a:buClr>
              <a:buFont typeface="Wingdings" panose="05000000000000000000" pitchFamily="2" charset="2"/>
              <a:buChar char="§"/>
            </a:pPr>
            <a:endParaRPr lang="en-US" sz="2900" dirty="0"/>
          </a:p>
        </p:txBody>
      </p:sp>
      <p:sp>
        <p:nvSpPr>
          <p:cNvPr id="3" name="Title 2"/>
          <p:cNvSpPr>
            <a:spLocks noGrp="1"/>
          </p:cNvSpPr>
          <p:nvPr>
            <p:ph type="title"/>
          </p:nvPr>
        </p:nvSpPr>
        <p:spPr/>
        <p:txBody>
          <a:bodyPr>
            <a:normAutofit/>
          </a:bodyPr>
          <a:lstStyle/>
          <a:p>
            <a:r>
              <a:rPr lang="en-US" sz="4000" b="1" dirty="0" smtClean="0">
                <a:solidFill>
                  <a:schemeClr val="bg1"/>
                </a:solidFill>
                <a:latin typeface="Century Gothic" panose="020B0502020202020204" pitchFamily="34" charset="0"/>
              </a:rPr>
              <a:t>Regulatory</a:t>
            </a:r>
            <a:r>
              <a:rPr lang="en-US" sz="4000" b="1" dirty="0" smtClean="0">
                <a:solidFill>
                  <a:schemeClr val="bg1"/>
                </a:solidFill>
              </a:rPr>
              <a:t> </a:t>
            </a:r>
            <a:r>
              <a:rPr lang="en-US" sz="4000" b="1" dirty="0" smtClean="0">
                <a:solidFill>
                  <a:schemeClr val="bg1"/>
                </a:solidFill>
                <a:latin typeface="Century Gothic" panose="020B0502020202020204" pitchFamily="34" charset="0"/>
              </a:rPr>
              <a:t>Tools</a:t>
            </a:r>
            <a:endParaRPr lang="en-US" sz="4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898912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191000"/>
          </a:xfrm>
        </p:spPr>
        <p:txBody>
          <a:bodyPr>
            <a:normAutofit fontScale="85000" lnSpcReduction="20000"/>
          </a:bodyPr>
          <a:lstStyle/>
          <a:p>
            <a:pPr marL="457200" lvl="1" indent="-457200">
              <a:lnSpc>
                <a:spcPct val="120000"/>
              </a:lnSpc>
              <a:spcBef>
                <a:spcPts val="0"/>
              </a:spcBef>
              <a:buClr>
                <a:schemeClr val="accent2"/>
              </a:buClr>
              <a:buFont typeface="Wingdings" panose="05000000000000000000" pitchFamily="2" charset="2"/>
              <a:buChar char="§"/>
            </a:pPr>
            <a:r>
              <a:rPr lang="en-US" sz="3300" b="1" dirty="0">
                <a:solidFill>
                  <a:schemeClr val="bg1"/>
                </a:solidFill>
                <a:latin typeface="Century Gothic" panose="020B0502020202020204" pitchFamily="34" charset="0"/>
              </a:rPr>
              <a:t>Water Code section </a:t>
            </a:r>
            <a:r>
              <a:rPr lang="en-US" sz="3300" b="1" dirty="0" smtClean="0">
                <a:solidFill>
                  <a:schemeClr val="bg1"/>
                </a:solidFill>
                <a:latin typeface="Century Gothic" panose="020B0502020202020204" pitchFamily="34" charset="0"/>
              </a:rPr>
              <a:t>13304: </a:t>
            </a:r>
            <a:r>
              <a:rPr lang="en-US" sz="2600" dirty="0" smtClean="0">
                <a:solidFill>
                  <a:schemeClr val="bg1"/>
                </a:solidFill>
                <a:latin typeface="Century Gothic" panose="020B0502020202020204" pitchFamily="34" charset="0"/>
              </a:rPr>
              <a:t>Cleanup </a:t>
            </a:r>
            <a:r>
              <a:rPr lang="en-US" sz="2600" dirty="0">
                <a:solidFill>
                  <a:schemeClr val="bg1"/>
                </a:solidFill>
                <a:latin typeface="Century Gothic" panose="020B0502020202020204" pitchFamily="34" charset="0"/>
              </a:rPr>
              <a:t>and Abatement Order CAOs -Administrative Civil Liability Complaint (ACLC)</a:t>
            </a:r>
          </a:p>
          <a:p>
            <a:pPr>
              <a:lnSpc>
                <a:spcPct val="120000"/>
              </a:lnSpc>
              <a:spcBef>
                <a:spcPts val="0"/>
              </a:spcBef>
              <a:buClr>
                <a:schemeClr val="accent1"/>
              </a:buClr>
              <a:buFont typeface="Wingdings" panose="05000000000000000000" pitchFamily="2" charset="2"/>
              <a:buChar char="§"/>
            </a:pPr>
            <a:endParaRPr lang="en-US" dirty="0" smtClean="0">
              <a:solidFill>
                <a:schemeClr val="bg1"/>
              </a:solidFill>
              <a:latin typeface="Century Gothic" panose="020B0502020202020204" pitchFamily="34" charset="0"/>
            </a:endParaRPr>
          </a:p>
          <a:p>
            <a:pPr>
              <a:lnSpc>
                <a:spcPct val="120000"/>
              </a:lnSpc>
              <a:spcBef>
                <a:spcPts val="0"/>
              </a:spcBef>
              <a:buFont typeface="Wingdings" panose="05000000000000000000" pitchFamily="2" charset="2"/>
              <a:buChar char="§"/>
            </a:pPr>
            <a:r>
              <a:rPr lang="en-US" sz="3300" b="1" dirty="0" smtClean="0">
                <a:solidFill>
                  <a:schemeClr val="bg1"/>
                </a:solidFill>
                <a:latin typeface="Century Gothic" panose="020B0502020202020204" pitchFamily="34" charset="0"/>
              </a:rPr>
              <a:t>  Public Lands: </a:t>
            </a:r>
            <a:r>
              <a:rPr lang="en-US" dirty="0" smtClean="0">
                <a:solidFill>
                  <a:schemeClr val="bg1"/>
                </a:solidFill>
                <a:latin typeface="Century Gothic" panose="020B0502020202020204" pitchFamily="34" charset="0"/>
              </a:rPr>
              <a:t>Water </a:t>
            </a:r>
            <a:r>
              <a:rPr lang="en-US" dirty="0">
                <a:solidFill>
                  <a:schemeClr val="bg1"/>
                </a:solidFill>
                <a:latin typeface="Century Gothic" panose="020B0502020202020204" pitchFamily="34" charset="0"/>
              </a:rPr>
              <a:t>Boards Play a Support Role Only- Expertise on Impacts to Water Quality, Supply and Remediation – Per Se Illegal</a:t>
            </a:r>
          </a:p>
          <a:p>
            <a:pPr>
              <a:lnSpc>
                <a:spcPct val="120000"/>
              </a:lnSpc>
              <a:buFont typeface="Wingdings" panose="05000000000000000000" pitchFamily="2" charset="2"/>
              <a:buChar char="§"/>
            </a:pPr>
            <a:endParaRPr lang="en-US" dirty="0">
              <a:solidFill>
                <a:schemeClr val="bg1"/>
              </a:solidFill>
              <a:latin typeface="Century Gothic" panose="020B0502020202020204" pitchFamily="34" charset="0"/>
            </a:endParaRPr>
          </a:p>
          <a:p>
            <a:pPr>
              <a:lnSpc>
                <a:spcPct val="120000"/>
              </a:lnSpc>
              <a:buFont typeface="Wingdings" panose="05000000000000000000" pitchFamily="2" charset="2"/>
              <a:buChar char="§"/>
            </a:pPr>
            <a:r>
              <a:rPr lang="en-US" sz="3300" b="1" dirty="0" smtClean="0">
                <a:solidFill>
                  <a:schemeClr val="bg1"/>
                </a:solidFill>
                <a:latin typeface="Century Gothic" panose="020B0502020202020204" pitchFamily="34" charset="0"/>
              </a:rPr>
              <a:t> Private Lands</a:t>
            </a:r>
            <a:r>
              <a:rPr lang="en-US" sz="3300" dirty="0" smtClean="0">
                <a:solidFill>
                  <a:schemeClr val="bg1"/>
                </a:solidFill>
                <a:latin typeface="Century Gothic" panose="020B0502020202020204" pitchFamily="34" charset="0"/>
              </a:rPr>
              <a:t>: </a:t>
            </a:r>
            <a:r>
              <a:rPr lang="en-US" dirty="0" smtClean="0">
                <a:solidFill>
                  <a:schemeClr val="bg1"/>
                </a:solidFill>
                <a:latin typeface="Century Gothic" panose="020B0502020202020204" pitchFamily="34" charset="0"/>
              </a:rPr>
              <a:t>All </a:t>
            </a:r>
            <a:r>
              <a:rPr lang="en-US" dirty="0">
                <a:solidFill>
                  <a:schemeClr val="bg1"/>
                </a:solidFill>
                <a:latin typeface="Century Gothic" panose="020B0502020202020204" pitchFamily="34" charset="0"/>
              </a:rPr>
              <a:t>the Familiar Water Code Tools – Compassionate Use Act Compliant</a:t>
            </a:r>
            <a:endParaRPr lang="en-US" b="1" dirty="0">
              <a:solidFill>
                <a:schemeClr val="bg1"/>
              </a:solidFill>
              <a:latin typeface="Century Gothic" panose="020B0502020202020204" pitchFamily="34" charset="0"/>
            </a:endParaRPr>
          </a:p>
          <a:p>
            <a:pPr>
              <a:lnSpc>
                <a:spcPct val="120000"/>
              </a:lnSpc>
              <a:buClr>
                <a:schemeClr val="accent1"/>
              </a:buClr>
            </a:pPr>
            <a:endParaRPr lang="en-US" dirty="0" smtClean="0">
              <a:solidFill>
                <a:schemeClr val="bg1"/>
              </a:solidFill>
              <a:latin typeface="Century Gothic" panose="020B0502020202020204" pitchFamily="34" charset="0"/>
            </a:endParaRPr>
          </a:p>
          <a:p>
            <a:pPr marL="45720" indent="0">
              <a:buNone/>
            </a:pPr>
            <a:endParaRPr lang="en-US" dirty="0" smtClean="0"/>
          </a:p>
          <a:p>
            <a:endParaRPr lang="en-US" dirty="0"/>
          </a:p>
        </p:txBody>
      </p:sp>
      <p:sp>
        <p:nvSpPr>
          <p:cNvPr id="2" name="Title 1"/>
          <p:cNvSpPr>
            <a:spLocks noGrp="1"/>
          </p:cNvSpPr>
          <p:nvPr>
            <p:ph type="title"/>
          </p:nvPr>
        </p:nvSpPr>
        <p:spPr>
          <a:xfrm>
            <a:off x="457200" y="381000"/>
            <a:ext cx="7848600" cy="990600"/>
          </a:xfrm>
        </p:spPr>
        <p:txBody>
          <a:bodyPr>
            <a:normAutofit/>
          </a:bodyPr>
          <a:lstStyle/>
          <a:p>
            <a:pPr>
              <a:buClr>
                <a:schemeClr val="accent1"/>
              </a:buClr>
            </a:pPr>
            <a:r>
              <a:rPr lang="en-US" sz="4000" b="1" dirty="0" smtClean="0">
                <a:solidFill>
                  <a:schemeClr val="bg1"/>
                </a:solidFill>
                <a:latin typeface="Century Gothic" panose="020B0502020202020204" pitchFamily="34" charset="0"/>
              </a:rPr>
              <a:t>Legal Remedies</a:t>
            </a:r>
            <a:endParaRPr lang="en-US" sz="4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178889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1143000"/>
          </a:xfrm>
          <a:ln>
            <a:noFill/>
          </a:ln>
        </p:spPr>
        <p:txBody>
          <a:bodyPr>
            <a:normAutofit fontScale="92500" lnSpcReduction="10000"/>
          </a:bodyPr>
          <a:lstStyle/>
          <a:p>
            <a:pPr lvl="1">
              <a:spcBef>
                <a:spcPts val="2400"/>
              </a:spcBef>
              <a:buClr>
                <a:schemeClr val="accent2"/>
              </a:buClr>
              <a:buFont typeface="Wingdings" panose="05000000000000000000" pitchFamily="2" charset="2"/>
              <a:buChar char="§"/>
            </a:pPr>
            <a:r>
              <a:rPr lang="en-US" sz="2900" dirty="0">
                <a:solidFill>
                  <a:schemeClr val="bg1"/>
                </a:solidFill>
                <a:latin typeface="Century Gothic" panose="020B0502020202020204" pitchFamily="34" charset="0"/>
              </a:rPr>
              <a:t>Waters of the United States </a:t>
            </a:r>
            <a:r>
              <a:rPr lang="en-US" sz="2900" dirty="0" smtClean="0">
                <a:solidFill>
                  <a:schemeClr val="bg1"/>
                </a:solidFill>
                <a:latin typeface="Century Gothic" panose="020B0502020202020204" pitchFamily="34" charset="0"/>
              </a:rPr>
              <a:t>vs. </a:t>
            </a:r>
            <a:r>
              <a:rPr lang="en-US" sz="2900" dirty="0">
                <a:solidFill>
                  <a:schemeClr val="bg1"/>
                </a:solidFill>
                <a:latin typeface="Century Gothic" panose="020B0502020202020204" pitchFamily="34" charset="0"/>
              </a:rPr>
              <a:t>State Waters</a:t>
            </a:r>
          </a:p>
          <a:p>
            <a:pPr lvl="1">
              <a:spcBef>
                <a:spcPts val="2400"/>
              </a:spcBef>
              <a:buClr>
                <a:schemeClr val="accent2"/>
              </a:buClr>
              <a:buFont typeface="Wingdings" panose="05000000000000000000" pitchFamily="2" charset="2"/>
              <a:buChar char="§"/>
            </a:pPr>
            <a:r>
              <a:rPr lang="en-US" sz="2900" dirty="0" smtClean="0">
                <a:solidFill>
                  <a:schemeClr val="bg1"/>
                </a:solidFill>
                <a:latin typeface="Century Gothic" panose="020B0502020202020204" pitchFamily="34" charset="0"/>
              </a:rPr>
              <a:t>Discharges vs. </a:t>
            </a:r>
            <a:r>
              <a:rPr lang="en-US" sz="2900" dirty="0">
                <a:solidFill>
                  <a:schemeClr val="bg1"/>
                </a:solidFill>
                <a:latin typeface="Century Gothic" panose="020B0502020202020204" pitchFamily="34" charset="0"/>
              </a:rPr>
              <a:t>Diversions</a:t>
            </a:r>
          </a:p>
          <a:p>
            <a:endParaRPr lang="en-US" b="1" dirty="0"/>
          </a:p>
        </p:txBody>
      </p:sp>
      <p:sp>
        <p:nvSpPr>
          <p:cNvPr id="3" name="Title 2"/>
          <p:cNvSpPr>
            <a:spLocks noGrp="1"/>
          </p:cNvSpPr>
          <p:nvPr>
            <p:ph type="title"/>
          </p:nvPr>
        </p:nvSpPr>
        <p:spPr/>
        <p:txBody>
          <a:bodyPr>
            <a:normAutofit fontScale="90000"/>
          </a:bodyPr>
          <a:lstStyle/>
          <a:p>
            <a:r>
              <a:rPr lang="en-US" sz="4400" b="1" dirty="0">
                <a:solidFill>
                  <a:schemeClr val="bg1"/>
                </a:solidFill>
                <a:effectLst/>
                <a:latin typeface="Century Gothic" panose="020B0502020202020204" pitchFamily="34" charset="0"/>
              </a:rPr>
              <a:t>Clean Water Act </a:t>
            </a:r>
            <a:r>
              <a:rPr lang="en-US" sz="4400" b="1" dirty="0" smtClean="0">
                <a:solidFill>
                  <a:schemeClr val="bg1"/>
                </a:solidFill>
                <a:effectLst/>
                <a:latin typeface="Century Gothic" panose="020B0502020202020204" pitchFamily="34" charset="0"/>
              </a:rPr>
              <a:t>vs. </a:t>
            </a:r>
            <a:r>
              <a:rPr lang="en-US" sz="4400" b="1" dirty="0">
                <a:solidFill>
                  <a:schemeClr val="bg1"/>
                </a:solidFill>
                <a:effectLst/>
                <a:latin typeface="Century Gothic" panose="020B0502020202020204" pitchFamily="34" charset="0"/>
              </a:rPr>
              <a:t>Water Code</a:t>
            </a:r>
            <a:endParaRPr lang="en-US" b="1" dirty="0">
              <a:solidFill>
                <a:schemeClr val="bg1"/>
              </a:solidFill>
              <a:effectLst/>
              <a:latin typeface="Century Gothic" panose="020B0502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2819400"/>
            <a:ext cx="4480560" cy="3459988"/>
          </a:xfrm>
          <a:prstGeom prst="rect">
            <a:avLst/>
          </a:prstGeom>
          <a:ln>
            <a:noFill/>
          </a:ln>
          <a:effectLst>
            <a:softEdge rad="112500"/>
          </a:effectLst>
        </p:spPr>
      </p:pic>
    </p:spTree>
    <p:extLst>
      <p:ext uri="{BB962C8B-B14F-4D97-AF65-F5344CB8AC3E}">
        <p14:creationId xmlns:p14="http://schemas.microsoft.com/office/powerpoint/2010/main" val="2539751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28800"/>
            <a:ext cx="8229600" cy="3124200"/>
          </a:xfrm>
        </p:spPr>
        <p:txBody>
          <a:bodyPr>
            <a:normAutofit/>
          </a:bodyPr>
          <a:lstStyle/>
          <a:p>
            <a:pPr lvl="1">
              <a:spcBef>
                <a:spcPts val="2400"/>
              </a:spcBef>
              <a:buClr>
                <a:schemeClr val="accent2"/>
              </a:buClr>
              <a:buFont typeface="Wingdings" panose="05000000000000000000" pitchFamily="2" charset="2"/>
              <a:buChar char="§"/>
            </a:pPr>
            <a:r>
              <a:rPr lang="en-US" dirty="0" smtClean="0">
                <a:solidFill>
                  <a:schemeClr val="bg1"/>
                </a:solidFill>
                <a:latin typeface="Century Gothic" panose="020B0502020202020204" pitchFamily="34" charset="0"/>
              </a:rPr>
              <a:t>Owner/Operator </a:t>
            </a:r>
            <a:r>
              <a:rPr lang="en-US" dirty="0">
                <a:solidFill>
                  <a:schemeClr val="bg1"/>
                </a:solidFill>
                <a:latin typeface="Century Gothic" panose="020B0502020202020204" pitchFamily="34" charset="0"/>
              </a:rPr>
              <a:t>claim of legality under Compassionate Use Act</a:t>
            </a:r>
          </a:p>
          <a:p>
            <a:pPr lvl="1">
              <a:spcBef>
                <a:spcPts val="2400"/>
              </a:spcBef>
              <a:buClr>
                <a:schemeClr val="accent2"/>
              </a:buClr>
              <a:buFont typeface="Wingdings" panose="05000000000000000000" pitchFamily="2" charset="2"/>
              <a:buChar char="§"/>
            </a:pPr>
            <a:r>
              <a:rPr lang="en-US" dirty="0">
                <a:solidFill>
                  <a:schemeClr val="bg1"/>
                </a:solidFill>
                <a:latin typeface="Century Gothic" panose="020B0502020202020204" pitchFamily="34" charset="0"/>
              </a:rPr>
              <a:t>Viable business entity operator with intent to continue in business, </a:t>
            </a:r>
            <a:r>
              <a:rPr lang="en-US" dirty="0" smtClean="0">
                <a:solidFill>
                  <a:schemeClr val="bg1"/>
                </a:solidFill>
                <a:latin typeface="Century Gothic" panose="020B0502020202020204" pitchFamily="34" charset="0"/>
              </a:rPr>
              <a:t>or  </a:t>
            </a:r>
            <a:endParaRPr lang="en-US" dirty="0">
              <a:solidFill>
                <a:schemeClr val="bg1"/>
              </a:solidFill>
              <a:latin typeface="Century Gothic" panose="020B0502020202020204" pitchFamily="34" charset="0"/>
            </a:endParaRPr>
          </a:p>
          <a:p>
            <a:pPr lvl="1">
              <a:spcBef>
                <a:spcPts val="2400"/>
              </a:spcBef>
              <a:buClr>
                <a:schemeClr val="accent2"/>
              </a:buClr>
              <a:buFont typeface="Wingdings" panose="05000000000000000000" pitchFamily="2" charset="2"/>
              <a:buChar char="§"/>
            </a:pPr>
            <a:r>
              <a:rPr lang="en-US" dirty="0">
                <a:solidFill>
                  <a:schemeClr val="bg1"/>
                </a:solidFill>
                <a:latin typeface="Century Gothic" panose="020B0502020202020204" pitchFamily="34" charset="0"/>
              </a:rPr>
              <a:t>Viable landowner with desire to preserve property value</a:t>
            </a:r>
          </a:p>
          <a:p>
            <a:pPr>
              <a:buFont typeface="Wingdings" panose="05000000000000000000" pitchFamily="2" charset="2"/>
              <a:buChar char="§"/>
            </a:pPr>
            <a:endParaRPr lang="en-US" dirty="0">
              <a:latin typeface="Century Gothic" panose="020B0502020202020204" pitchFamily="34" charset="0"/>
            </a:endParaRPr>
          </a:p>
        </p:txBody>
      </p:sp>
      <p:sp>
        <p:nvSpPr>
          <p:cNvPr id="3" name="Title 2"/>
          <p:cNvSpPr>
            <a:spLocks noGrp="1"/>
          </p:cNvSpPr>
          <p:nvPr>
            <p:ph type="title"/>
          </p:nvPr>
        </p:nvSpPr>
        <p:spPr>
          <a:xfrm>
            <a:off x="457200" y="304800"/>
            <a:ext cx="8229600" cy="1066800"/>
          </a:xfrm>
        </p:spPr>
        <p:txBody>
          <a:bodyPr>
            <a:normAutofit/>
          </a:bodyPr>
          <a:lstStyle/>
          <a:p>
            <a:r>
              <a:rPr lang="en-US" sz="4000" b="1" dirty="0">
                <a:solidFill>
                  <a:schemeClr val="bg1"/>
                </a:solidFill>
                <a:effectLst/>
                <a:latin typeface="Century Gothic" panose="020B0502020202020204" pitchFamily="34" charset="0"/>
              </a:rPr>
              <a:t>Enforcement </a:t>
            </a:r>
            <a:r>
              <a:rPr lang="en-US" sz="4000" b="1" dirty="0" smtClean="0">
                <a:solidFill>
                  <a:schemeClr val="bg1"/>
                </a:solidFill>
                <a:effectLst/>
                <a:latin typeface="Century Gothic" panose="020B0502020202020204" pitchFamily="34" charset="0"/>
              </a:rPr>
              <a:t>Challenges</a:t>
            </a:r>
            <a:endParaRPr lang="en-US" sz="4000" b="1" dirty="0">
              <a:solidFill>
                <a:schemeClr val="bg1"/>
              </a:solidFill>
              <a:effectLst/>
              <a:latin typeface="Century Gothic" panose="020B0502020202020204" pitchFamily="34" charset="0"/>
            </a:endParaRPr>
          </a:p>
        </p:txBody>
      </p:sp>
    </p:spTree>
    <p:extLst>
      <p:ext uri="{BB962C8B-B14F-4D97-AF65-F5344CB8AC3E}">
        <p14:creationId xmlns:p14="http://schemas.microsoft.com/office/powerpoint/2010/main" val="11358236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524000"/>
            <a:ext cx="7924800" cy="4572000"/>
          </a:xfrm>
        </p:spPr>
        <p:txBody>
          <a:bodyPr>
            <a:normAutofit/>
          </a:bodyPr>
          <a:lstStyle/>
          <a:p>
            <a:pPr marL="365760" lvl="1" indent="0">
              <a:buNone/>
            </a:pPr>
            <a:endParaRPr lang="en-US" dirty="0" smtClean="0"/>
          </a:p>
          <a:p>
            <a:pPr lvl="1">
              <a:buFont typeface="Wingdings" panose="05000000000000000000" pitchFamily="2" charset="2"/>
              <a:buChar char="§"/>
            </a:pPr>
            <a:r>
              <a:rPr lang="en-US" dirty="0" smtClean="0">
                <a:solidFill>
                  <a:schemeClr val="bg1"/>
                </a:solidFill>
                <a:latin typeface="Century Gothic" panose="020B0502020202020204" pitchFamily="34" charset="0"/>
              </a:rPr>
              <a:t>Hazardous </a:t>
            </a:r>
            <a:r>
              <a:rPr lang="en-US" dirty="0">
                <a:solidFill>
                  <a:schemeClr val="bg1"/>
                </a:solidFill>
                <a:latin typeface="Century Gothic" panose="020B0502020202020204" pitchFamily="34" charset="0"/>
              </a:rPr>
              <a:t>Waste/Chemical Removal and Disposal Costs, </a:t>
            </a:r>
            <a:r>
              <a:rPr lang="en-US" dirty="0" smtClean="0">
                <a:solidFill>
                  <a:schemeClr val="bg1"/>
                </a:solidFill>
                <a:latin typeface="Century Gothic" panose="020B0502020202020204" pitchFamily="34" charset="0"/>
              </a:rPr>
              <a:t>Liability</a:t>
            </a:r>
          </a:p>
          <a:p>
            <a:pPr marL="365760" lvl="1" indent="0">
              <a:buNone/>
            </a:pPr>
            <a:endParaRPr lang="en-US" dirty="0">
              <a:solidFill>
                <a:schemeClr val="bg1"/>
              </a:solidFill>
              <a:latin typeface="Century Gothic" panose="020B0502020202020204" pitchFamily="34" charset="0"/>
            </a:endParaRPr>
          </a:p>
          <a:p>
            <a:pPr lvl="1">
              <a:buFont typeface="Wingdings" panose="05000000000000000000" pitchFamily="2" charset="2"/>
              <a:buChar char="§"/>
            </a:pPr>
            <a:r>
              <a:rPr lang="en-US" dirty="0" smtClean="0">
                <a:solidFill>
                  <a:schemeClr val="bg1"/>
                </a:solidFill>
                <a:latin typeface="Century Gothic" panose="020B0502020202020204" pitchFamily="34" charset="0"/>
              </a:rPr>
              <a:t>Enforcing </a:t>
            </a:r>
            <a:r>
              <a:rPr lang="en-US" dirty="0">
                <a:solidFill>
                  <a:schemeClr val="bg1"/>
                </a:solidFill>
                <a:latin typeface="Century Gothic" panose="020B0502020202020204" pitchFamily="34" charset="0"/>
              </a:rPr>
              <a:t>Illegal Water Diversions (Regulatory tools, Staffing, Statute, Penalties </a:t>
            </a:r>
            <a:r>
              <a:rPr lang="en-US" dirty="0" smtClean="0">
                <a:solidFill>
                  <a:schemeClr val="bg1"/>
                </a:solidFill>
                <a:latin typeface="Century Gothic" panose="020B0502020202020204" pitchFamily="34" charset="0"/>
              </a:rPr>
              <a:t>are insufficient)</a:t>
            </a:r>
          </a:p>
          <a:p>
            <a:pPr marL="365760" lvl="1" indent="0">
              <a:buNone/>
            </a:pPr>
            <a:endParaRPr lang="en-US" dirty="0">
              <a:solidFill>
                <a:schemeClr val="bg1"/>
              </a:solidFill>
              <a:latin typeface="Century Gothic" panose="020B0502020202020204" pitchFamily="34" charset="0"/>
            </a:endParaRPr>
          </a:p>
          <a:p>
            <a:pPr lvl="1">
              <a:buFont typeface="Wingdings" panose="05000000000000000000" pitchFamily="2" charset="2"/>
              <a:buChar char="§"/>
            </a:pPr>
            <a:r>
              <a:rPr lang="en-US" dirty="0">
                <a:solidFill>
                  <a:schemeClr val="bg1"/>
                </a:solidFill>
                <a:latin typeface="Century Gothic" panose="020B0502020202020204" pitchFamily="34" charset="0"/>
              </a:rPr>
              <a:t>Migratory Nature of </a:t>
            </a:r>
            <a:r>
              <a:rPr lang="en-US" dirty="0" smtClean="0">
                <a:solidFill>
                  <a:schemeClr val="bg1"/>
                </a:solidFill>
                <a:latin typeface="Century Gothic" panose="020B0502020202020204" pitchFamily="34" charset="0"/>
              </a:rPr>
              <a:t>Growers &amp; Sites</a:t>
            </a:r>
          </a:p>
          <a:p>
            <a:pPr lvl="1">
              <a:buFont typeface="Wingdings" panose="05000000000000000000" pitchFamily="2" charset="2"/>
              <a:buChar char="§"/>
            </a:pPr>
            <a:endParaRPr lang="en-US" dirty="0">
              <a:solidFill>
                <a:schemeClr val="bg1"/>
              </a:solidFill>
              <a:latin typeface="Century Gothic" panose="020B0502020202020204" pitchFamily="34" charset="0"/>
            </a:endParaRPr>
          </a:p>
          <a:p>
            <a:pPr lvl="1">
              <a:buFont typeface="Wingdings" panose="05000000000000000000" pitchFamily="2" charset="2"/>
              <a:buChar char="§"/>
            </a:pPr>
            <a:r>
              <a:rPr lang="en-US" dirty="0">
                <a:solidFill>
                  <a:schemeClr val="bg1"/>
                </a:solidFill>
                <a:latin typeface="Century Gothic" panose="020B0502020202020204" pitchFamily="34" charset="0"/>
              </a:rPr>
              <a:t>Program sustainability </a:t>
            </a:r>
            <a:r>
              <a:rPr lang="en-US" dirty="0" smtClean="0">
                <a:solidFill>
                  <a:schemeClr val="bg1"/>
                </a:solidFill>
                <a:latin typeface="Century Gothic" panose="020B0502020202020204" pitchFamily="34" charset="0"/>
              </a:rPr>
              <a:t>&amp; fee </a:t>
            </a:r>
            <a:r>
              <a:rPr lang="en-US" dirty="0">
                <a:solidFill>
                  <a:schemeClr val="bg1"/>
                </a:solidFill>
                <a:latin typeface="Century Gothic" panose="020B0502020202020204" pitchFamily="34" charset="0"/>
              </a:rPr>
              <a:t>mechanisms</a:t>
            </a:r>
          </a:p>
          <a:p>
            <a:endParaRPr lang="en-US" dirty="0">
              <a:solidFill>
                <a:schemeClr val="bg1"/>
              </a:solidFill>
              <a:latin typeface="Century Gothic" panose="020B0502020202020204" pitchFamily="34" charset="0"/>
            </a:endParaRPr>
          </a:p>
        </p:txBody>
      </p:sp>
      <p:sp>
        <p:nvSpPr>
          <p:cNvPr id="3" name="Title 2"/>
          <p:cNvSpPr>
            <a:spLocks noGrp="1"/>
          </p:cNvSpPr>
          <p:nvPr>
            <p:ph type="title"/>
          </p:nvPr>
        </p:nvSpPr>
        <p:spPr>
          <a:xfrm>
            <a:off x="457200" y="304800"/>
            <a:ext cx="8229600" cy="990600"/>
          </a:xfrm>
        </p:spPr>
        <p:txBody>
          <a:bodyPr>
            <a:normAutofit/>
          </a:bodyPr>
          <a:lstStyle/>
          <a:p>
            <a:r>
              <a:rPr lang="en-US" sz="4000" b="1" dirty="0" smtClean="0">
                <a:solidFill>
                  <a:schemeClr val="bg1"/>
                </a:solidFill>
                <a:latin typeface="Century Gothic" panose="020B0502020202020204" pitchFamily="34" charset="0"/>
              </a:rPr>
              <a:t>Considerations for New Program</a:t>
            </a:r>
            <a:endParaRPr lang="en-US" sz="4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592539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381000"/>
            <a:ext cx="912739" cy="1371600"/>
          </a:xfrm>
          <a:prstGeom prst="rect">
            <a:avLst/>
          </a:prstGeom>
          <a:ln>
            <a:noFill/>
          </a:ln>
          <a:effectLst>
            <a:softEdge rad="112500"/>
          </a:effectLst>
        </p:spPr>
      </p:pic>
      <p:sp>
        <p:nvSpPr>
          <p:cNvPr id="3" name="Content Placeholder 2"/>
          <p:cNvSpPr>
            <a:spLocks noGrp="1"/>
          </p:cNvSpPr>
          <p:nvPr>
            <p:ph idx="1"/>
          </p:nvPr>
        </p:nvSpPr>
        <p:spPr>
          <a:xfrm>
            <a:off x="467061" y="1752600"/>
            <a:ext cx="8229600" cy="4267200"/>
          </a:xfrm>
        </p:spPr>
        <p:txBody>
          <a:bodyPr>
            <a:normAutofit lnSpcReduction="10000"/>
          </a:bodyPr>
          <a:lstStyle/>
          <a:p>
            <a:pPr>
              <a:buFont typeface="Wingdings" panose="05000000000000000000" pitchFamily="2" charset="2"/>
              <a:buChar char="§"/>
            </a:pPr>
            <a:r>
              <a:rPr lang="en-US" dirty="0" smtClean="0">
                <a:solidFill>
                  <a:schemeClr val="bg1"/>
                </a:solidFill>
                <a:latin typeface="Century Gothic" panose="020B0502020202020204" pitchFamily="34" charset="0"/>
              </a:rPr>
              <a:t>Marijuana </a:t>
            </a:r>
            <a:r>
              <a:rPr lang="en-US" dirty="0">
                <a:solidFill>
                  <a:schemeClr val="bg1"/>
                </a:solidFill>
                <a:latin typeface="Century Gothic" panose="020B0502020202020204" pitchFamily="34" charset="0"/>
              </a:rPr>
              <a:t>cultivation operations on private and public lands cause enormous </a:t>
            </a:r>
            <a:r>
              <a:rPr lang="en-US" dirty="0" smtClean="0">
                <a:solidFill>
                  <a:schemeClr val="bg1"/>
                </a:solidFill>
                <a:latin typeface="Century Gothic" panose="020B0502020202020204" pitchFamily="34" charset="0"/>
              </a:rPr>
              <a:t>harm. </a:t>
            </a:r>
          </a:p>
          <a:p>
            <a:pPr>
              <a:buFont typeface="Wingdings" panose="05000000000000000000" pitchFamily="2" charset="2"/>
              <a:buChar char="§"/>
            </a:pPr>
            <a:r>
              <a:rPr lang="en-US" dirty="0" smtClean="0">
                <a:solidFill>
                  <a:schemeClr val="bg1"/>
                </a:solidFill>
                <a:latin typeface="Century Gothic" panose="020B0502020202020204" pitchFamily="34" charset="0"/>
              </a:rPr>
              <a:t>Marijuana </a:t>
            </a:r>
            <a:r>
              <a:rPr lang="en-US" dirty="0">
                <a:solidFill>
                  <a:schemeClr val="bg1"/>
                </a:solidFill>
                <a:latin typeface="Century Gothic" panose="020B0502020202020204" pitchFamily="34" charset="0"/>
              </a:rPr>
              <a:t>cultivation site preparation activities can cause erosion and stream habitat degradation.  </a:t>
            </a:r>
            <a:endParaRPr lang="en-US" dirty="0" smtClean="0">
              <a:solidFill>
                <a:schemeClr val="bg1"/>
              </a:solidFill>
              <a:latin typeface="Century Gothic" panose="020B0502020202020204" pitchFamily="34" charset="0"/>
            </a:endParaRPr>
          </a:p>
          <a:p>
            <a:pPr>
              <a:buFont typeface="Wingdings" panose="05000000000000000000" pitchFamily="2" charset="2"/>
              <a:buChar char="§"/>
            </a:pPr>
            <a:r>
              <a:rPr lang="en-US" dirty="0" smtClean="0">
                <a:solidFill>
                  <a:schemeClr val="bg1"/>
                </a:solidFill>
                <a:latin typeface="Century Gothic" panose="020B0502020202020204" pitchFamily="34" charset="0"/>
              </a:rPr>
              <a:t>Unlawful </a:t>
            </a:r>
            <a:r>
              <a:rPr lang="en-US" dirty="0">
                <a:solidFill>
                  <a:schemeClr val="bg1"/>
                </a:solidFill>
                <a:latin typeface="Century Gothic" panose="020B0502020202020204" pitchFamily="34" charset="0"/>
              </a:rPr>
              <a:t>water diversions by those cultivating marijuana can severely limit the amount of water available to the public and wildlife. </a:t>
            </a:r>
            <a:endParaRPr lang="en-US" dirty="0" smtClean="0">
              <a:solidFill>
                <a:schemeClr val="bg1"/>
              </a:solidFill>
              <a:latin typeface="Century Gothic" panose="020B0502020202020204" pitchFamily="34" charset="0"/>
            </a:endParaRPr>
          </a:p>
          <a:p>
            <a:pPr>
              <a:buFont typeface="Wingdings" panose="05000000000000000000" pitchFamily="2" charset="2"/>
              <a:buChar char="§"/>
            </a:pPr>
            <a:r>
              <a:rPr lang="en-US" dirty="0" smtClean="0">
                <a:solidFill>
                  <a:schemeClr val="bg1"/>
                </a:solidFill>
                <a:latin typeface="Century Gothic" panose="020B0502020202020204" pitchFamily="34" charset="0"/>
              </a:rPr>
              <a:t>Fertilizers </a:t>
            </a:r>
            <a:r>
              <a:rPr lang="en-US" dirty="0">
                <a:solidFill>
                  <a:schemeClr val="bg1"/>
                </a:solidFill>
                <a:latin typeface="Century Gothic" panose="020B0502020202020204" pitchFamily="34" charset="0"/>
              </a:rPr>
              <a:t>and pesticides used in these sites are often mixed </a:t>
            </a:r>
            <a:r>
              <a:rPr lang="en-US" dirty="0" smtClean="0">
                <a:solidFill>
                  <a:schemeClr val="bg1"/>
                </a:solidFill>
                <a:latin typeface="Century Gothic" panose="020B0502020202020204" pitchFamily="34" charset="0"/>
              </a:rPr>
              <a:t>in </a:t>
            </a:r>
            <a:r>
              <a:rPr lang="en-US" dirty="0">
                <a:solidFill>
                  <a:schemeClr val="bg1"/>
                </a:solidFill>
                <a:latin typeface="Century Gothic" panose="020B0502020202020204" pitchFamily="34" charset="0"/>
              </a:rPr>
              <a:t>the water source </a:t>
            </a:r>
            <a:r>
              <a:rPr lang="en-US" dirty="0" smtClean="0">
                <a:solidFill>
                  <a:schemeClr val="bg1"/>
                </a:solidFill>
                <a:latin typeface="Century Gothic" panose="020B0502020202020204" pitchFamily="34" charset="0"/>
              </a:rPr>
              <a:t>contaminating </a:t>
            </a:r>
            <a:r>
              <a:rPr lang="en-US" dirty="0">
                <a:solidFill>
                  <a:schemeClr val="bg1"/>
                </a:solidFill>
                <a:latin typeface="Century Gothic" panose="020B0502020202020204" pitchFamily="34" charset="0"/>
              </a:rPr>
              <a:t>streams.</a:t>
            </a:r>
            <a:r>
              <a:rPr lang="en-US" dirty="0">
                <a:solidFill>
                  <a:srgbClr val="00B050"/>
                </a:solidFill>
                <a:latin typeface="Century Gothic" panose="020B0502020202020204" pitchFamily="34" charset="0"/>
              </a:rPr>
              <a:t>  </a:t>
            </a:r>
          </a:p>
        </p:txBody>
      </p:sp>
      <p:sp>
        <p:nvSpPr>
          <p:cNvPr id="2" name="Title 1"/>
          <p:cNvSpPr>
            <a:spLocks noGrp="1"/>
          </p:cNvSpPr>
          <p:nvPr>
            <p:ph type="title"/>
          </p:nvPr>
        </p:nvSpPr>
        <p:spPr>
          <a:xfrm>
            <a:off x="457200" y="396240"/>
            <a:ext cx="8229600" cy="1219200"/>
          </a:xfrm>
        </p:spPr>
        <p:txBody>
          <a:bodyPr/>
          <a:lstStyle/>
          <a:p>
            <a:pPr>
              <a:buClr>
                <a:schemeClr val="accent1"/>
              </a:buClr>
            </a:pPr>
            <a:r>
              <a:rPr lang="en-US" b="1" dirty="0" smtClean="0">
                <a:solidFill>
                  <a:schemeClr val="bg1"/>
                </a:solidFill>
                <a:latin typeface="Century Gothic" panose="020B0502020202020204" pitchFamily="34" charset="0"/>
              </a:rPr>
              <a:t>Scope of the Problem</a:t>
            </a:r>
            <a:endParaRPr lang="en-US"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04923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76400"/>
            <a:ext cx="7086600" cy="2209800"/>
          </a:xfrm>
        </p:spPr>
        <p:txBody>
          <a:bodyPr>
            <a:noAutofit/>
          </a:bodyPr>
          <a:lstStyle/>
          <a:p>
            <a:pPr>
              <a:buFont typeface="Wingdings" panose="05000000000000000000" pitchFamily="2" charset="2"/>
              <a:buChar char="§"/>
            </a:pPr>
            <a:r>
              <a:rPr lang="en-US" sz="2800" dirty="0" smtClean="0">
                <a:solidFill>
                  <a:schemeClr val="bg1"/>
                </a:solidFill>
                <a:latin typeface="Century Gothic" panose="020B0502020202020204" pitchFamily="34" charset="0"/>
              </a:rPr>
              <a:t>Cris.Carrigan@waterboards.ca.gov</a:t>
            </a:r>
          </a:p>
          <a:p>
            <a:pPr>
              <a:buFont typeface="Wingdings" panose="05000000000000000000" pitchFamily="2" charset="2"/>
              <a:buChar char="§"/>
            </a:pPr>
            <a:r>
              <a:rPr lang="en-US" sz="2800" dirty="0" smtClean="0">
                <a:solidFill>
                  <a:schemeClr val="bg1"/>
                </a:solidFill>
                <a:latin typeface="Century Gothic" panose="020B0502020202020204" pitchFamily="34" charset="0"/>
              </a:rPr>
              <a:t>1001 I Street</a:t>
            </a:r>
          </a:p>
          <a:p>
            <a:pPr>
              <a:buFont typeface="Wingdings" panose="05000000000000000000" pitchFamily="2" charset="2"/>
              <a:buChar char="§"/>
            </a:pPr>
            <a:r>
              <a:rPr lang="en-US" sz="2800" dirty="0">
                <a:solidFill>
                  <a:schemeClr val="bg1"/>
                </a:solidFill>
                <a:latin typeface="Century Gothic" panose="020B0502020202020204" pitchFamily="34" charset="0"/>
              </a:rPr>
              <a:t> </a:t>
            </a:r>
            <a:r>
              <a:rPr lang="en-US" sz="2800" dirty="0" smtClean="0">
                <a:solidFill>
                  <a:schemeClr val="bg1"/>
                </a:solidFill>
                <a:latin typeface="Century Gothic" panose="020B0502020202020204" pitchFamily="34" charset="0"/>
              </a:rPr>
              <a:t>Sacramento, CA 95814</a:t>
            </a:r>
          </a:p>
          <a:p>
            <a:pPr>
              <a:buFont typeface="Wingdings" panose="05000000000000000000" pitchFamily="2" charset="2"/>
              <a:buChar char="§"/>
            </a:pPr>
            <a:r>
              <a:rPr lang="en-US" sz="2800" dirty="0" smtClean="0">
                <a:solidFill>
                  <a:schemeClr val="bg1"/>
                </a:solidFill>
                <a:latin typeface="Century Gothic" panose="020B0502020202020204" pitchFamily="34" charset="0"/>
              </a:rPr>
              <a:t>(916) 341-5272</a:t>
            </a:r>
            <a:endParaRPr lang="en-US" sz="2800" dirty="0">
              <a:solidFill>
                <a:schemeClr val="bg1"/>
              </a:solidFill>
              <a:latin typeface="Century Gothic" panose="020B0502020202020204" pitchFamily="34" charset="0"/>
            </a:endParaRPr>
          </a:p>
        </p:txBody>
      </p:sp>
      <p:sp>
        <p:nvSpPr>
          <p:cNvPr id="2" name="Title 1"/>
          <p:cNvSpPr>
            <a:spLocks noGrp="1"/>
          </p:cNvSpPr>
          <p:nvPr>
            <p:ph type="title"/>
          </p:nvPr>
        </p:nvSpPr>
        <p:spPr>
          <a:xfrm>
            <a:off x="457200" y="381000"/>
            <a:ext cx="8229600" cy="990600"/>
          </a:xfrm>
        </p:spPr>
        <p:txBody>
          <a:bodyPr>
            <a:normAutofit/>
          </a:bodyPr>
          <a:lstStyle/>
          <a:p>
            <a:pPr>
              <a:buClr>
                <a:schemeClr val="accent1"/>
              </a:buClr>
            </a:pPr>
            <a:r>
              <a:rPr lang="en-US" sz="4400" b="1" dirty="0" smtClean="0">
                <a:solidFill>
                  <a:schemeClr val="bg1"/>
                </a:solidFill>
                <a:latin typeface="Century Gothic" panose="020B0502020202020204" pitchFamily="34" charset="0"/>
              </a:rPr>
              <a:t>Questions?</a:t>
            </a:r>
            <a:endParaRPr lang="en-US" sz="4400" b="1" dirty="0">
              <a:solidFill>
                <a:schemeClr val="bg1"/>
              </a:solidFill>
              <a:latin typeface="Century Gothic" panose="020B0502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3962400"/>
            <a:ext cx="1776984" cy="1728216"/>
          </a:xfrm>
          <a:prstGeom prst="rect">
            <a:avLst/>
          </a:prstGeom>
          <a:effectLst>
            <a:softEdge rad="127000"/>
          </a:effectLst>
        </p:spPr>
      </p:pic>
    </p:spTree>
    <p:extLst>
      <p:ext uri="{BB962C8B-B14F-4D97-AF65-F5344CB8AC3E}">
        <p14:creationId xmlns:p14="http://schemas.microsoft.com/office/powerpoint/2010/main" val="28203716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71600"/>
          </a:xfrm>
        </p:spPr>
        <p:txBody>
          <a:bodyPr>
            <a:noAutofit/>
          </a:bodyPr>
          <a:lstStyle/>
          <a:p>
            <a:r>
              <a:rPr lang="en-US" sz="4000" b="1" dirty="0" smtClean="0">
                <a:solidFill>
                  <a:schemeClr val="bg1"/>
                </a:solidFill>
                <a:latin typeface="Century Gothic" panose="020B0502020202020204" pitchFamily="34" charset="0"/>
              </a:rPr>
              <a:t>Damage caused by Cannabis Cultivation </a:t>
            </a:r>
            <a:endParaRPr lang="en-US" sz="4000" b="1" dirty="0">
              <a:solidFill>
                <a:schemeClr val="bg1"/>
              </a:solidFill>
              <a:latin typeface="Century Gothic" panose="020B0502020202020204" pitchFamily="34" charset="0"/>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1000" y="1676400"/>
            <a:ext cx="5051639" cy="4023360"/>
          </a:xfrm>
          <a:effectLst>
            <a:softEdge rad="127000"/>
          </a:effectLst>
        </p:spPr>
      </p:pic>
      <p:sp>
        <p:nvSpPr>
          <p:cNvPr id="7" name="Content Placeholder 6"/>
          <p:cNvSpPr>
            <a:spLocks noGrp="1"/>
          </p:cNvSpPr>
          <p:nvPr>
            <p:ph sz="half" idx="2"/>
          </p:nvPr>
        </p:nvSpPr>
        <p:spPr>
          <a:xfrm>
            <a:off x="5715000" y="1828800"/>
            <a:ext cx="2667000" cy="4495800"/>
          </a:xfrm>
        </p:spPr>
        <p:txBody>
          <a:bodyPr>
            <a:normAutofit fontScale="47500" lnSpcReduction="20000"/>
          </a:bodyPr>
          <a:lstStyle/>
          <a:p>
            <a:pPr>
              <a:buFont typeface="Wingdings" panose="05000000000000000000" pitchFamily="2" charset="2"/>
              <a:buChar char="§"/>
            </a:pPr>
            <a:r>
              <a:rPr lang="en-US" sz="4400" dirty="0" smtClean="0">
                <a:solidFill>
                  <a:schemeClr val="bg1"/>
                </a:solidFill>
                <a:latin typeface="Century Gothic" panose="020B0502020202020204" pitchFamily="34" charset="0"/>
              </a:rPr>
              <a:t>Cannabis Cultivation operations often generate garbage which can end up in our water.  </a:t>
            </a:r>
          </a:p>
          <a:p>
            <a:pPr>
              <a:buFont typeface="Wingdings" panose="05000000000000000000" pitchFamily="2" charset="2"/>
              <a:buChar char="§"/>
            </a:pPr>
            <a:endParaRPr lang="en-US" sz="3400" dirty="0">
              <a:solidFill>
                <a:schemeClr val="accent3">
                  <a:lumMod val="40000"/>
                  <a:lumOff val="60000"/>
                </a:schemeClr>
              </a:solidFill>
              <a:latin typeface="Century Gothic" panose="020B0502020202020204" pitchFamily="34" charset="0"/>
            </a:endParaRPr>
          </a:p>
          <a:p>
            <a:pPr marL="0" indent="0">
              <a:buNone/>
            </a:pPr>
            <a:endParaRPr lang="en-US" sz="3400" dirty="0" smtClean="0">
              <a:solidFill>
                <a:schemeClr val="accent3">
                  <a:lumMod val="40000"/>
                  <a:lumOff val="60000"/>
                </a:schemeClr>
              </a:solidFill>
              <a:latin typeface="Century Gothic" panose="020B0502020202020204" pitchFamily="34" charset="0"/>
            </a:endParaRPr>
          </a:p>
          <a:p>
            <a:pPr>
              <a:buFont typeface="Wingdings" panose="05000000000000000000" pitchFamily="2" charset="2"/>
              <a:buChar char="§"/>
            </a:pPr>
            <a:endParaRPr lang="en-US" dirty="0">
              <a:solidFill>
                <a:schemeClr val="accent3">
                  <a:lumMod val="40000"/>
                  <a:lumOff val="60000"/>
                </a:schemeClr>
              </a:solidFill>
              <a:latin typeface="Century Gothic" panose="020B0502020202020204" pitchFamily="34" charset="0"/>
            </a:endParaRPr>
          </a:p>
          <a:p>
            <a:pPr>
              <a:buFont typeface="Wingdings" panose="05000000000000000000" pitchFamily="2" charset="2"/>
              <a:buChar char="§"/>
            </a:pPr>
            <a:endParaRPr lang="en-US" sz="3800" dirty="0" smtClean="0">
              <a:solidFill>
                <a:schemeClr val="accent3">
                  <a:lumMod val="40000"/>
                  <a:lumOff val="60000"/>
                </a:schemeClr>
              </a:solidFill>
              <a:latin typeface="Century Gothic" panose="020B0502020202020204" pitchFamily="34" charset="0"/>
            </a:endParaRPr>
          </a:p>
          <a:p>
            <a:pPr>
              <a:buFont typeface="Wingdings" panose="05000000000000000000" pitchFamily="2" charset="2"/>
              <a:buChar char="§"/>
            </a:pPr>
            <a:endParaRPr lang="en-US" sz="2500" dirty="0">
              <a:solidFill>
                <a:schemeClr val="accent3">
                  <a:lumMod val="40000"/>
                  <a:lumOff val="60000"/>
                </a:schemeClr>
              </a:solidFill>
              <a:latin typeface="Century Gothic" panose="020B0502020202020204" pitchFamily="34" charset="0"/>
            </a:endParaRPr>
          </a:p>
          <a:p>
            <a:pPr>
              <a:buFont typeface="Wingdings" panose="05000000000000000000" pitchFamily="2" charset="2"/>
              <a:buChar char="§"/>
            </a:pPr>
            <a:endParaRPr lang="en-US" sz="2500" dirty="0" smtClean="0">
              <a:solidFill>
                <a:schemeClr val="accent3">
                  <a:lumMod val="40000"/>
                  <a:lumOff val="60000"/>
                </a:schemeClr>
              </a:solidFill>
              <a:latin typeface="Century Gothic" panose="020B0502020202020204" pitchFamily="34" charset="0"/>
            </a:endParaRPr>
          </a:p>
          <a:p>
            <a:pPr>
              <a:buFont typeface="Wingdings" panose="05000000000000000000" pitchFamily="2" charset="2"/>
              <a:buChar char="§"/>
            </a:pPr>
            <a:r>
              <a:rPr lang="en-US" sz="2500" dirty="0" smtClean="0">
                <a:solidFill>
                  <a:schemeClr val="bg1"/>
                </a:solidFill>
                <a:latin typeface="Century Gothic" panose="020B0502020202020204" pitchFamily="34" charset="0"/>
              </a:rPr>
              <a:t>Photo By </a:t>
            </a:r>
            <a:r>
              <a:rPr lang="en-US" sz="2500" dirty="0" err="1" smtClean="0">
                <a:solidFill>
                  <a:schemeClr val="bg1"/>
                </a:solidFill>
                <a:latin typeface="Century Gothic" panose="020B0502020202020204" pitchFamily="34" charset="0"/>
              </a:rPr>
              <a:t>Stormer</a:t>
            </a:r>
            <a:r>
              <a:rPr lang="en-US" sz="2500" dirty="0" smtClean="0">
                <a:solidFill>
                  <a:schemeClr val="bg1"/>
                </a:solidFill>
                <a:latin typeface="Century Gothic" panose="020B0502020202020204" pitchFamily="34" charset="0"/>
              </a:rPr>
              <a:t> </a:t>
            </a:r>
            <a:r>
              <a:rPr lang="en-US" sz="2500" dirty="0" err="1" smtClean="0">
                <a:solidFill>
                  <a:schemeClr val="bg1"/>
                </a:solidFill>
                <a:latin typeface="Century Gothic" panose="020B0502020202020204" pitchFamily="34" charset="0"/>
              </a:rPr>
              <a:t>Feiler</a:t>
            </a:r>
            <a:r>
              <a:rPr lang="en-US" sz="2500" dirty="0" smtClean="0">
                <a:solidFill>
                  <a:schemeClr val="bg1"/>
                </a:solidFill>
                <a:latin typeface="Century Gothic" panose="020B0502020202020204" pitchFamily="34" charset="0"/>
              </a:rPr>
              <a:t>, </a:t>
            </a:r>
          </a:p>
          <a:p>
            <a:pPr marL="0" indent="0">
              <a:buNone/>
            </a:pPr>
            <a:r>
              <a:rPr lang="en-US" sz="2500" dirty="0" smtClean="0">
                <a:solidFill>
                  <a:schemeClr val="bg1"/>
                </a:solidFill>
                <a:latin typeface="Century Gothic" panose="020B0502020202020204" pitchFamily="34" charset="0"/>
              </a:rPr>
              <a:t>North Coast Regional Board©</a:t>
            </a:r>
            <a:endParaRPr lang="en-US" sz="2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163759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normAutofit/>
          </a:bodyPr>
          <a:lstStyle/>
          <a:p>
            <a:r>
              <a:rPr lang="en-US" sz="3600" b="1" dirty="0">
                <a:solidFill>
                  <a:schemeClr val="bg1"/>
                </a:solidFill>
                <a:latin typeface="Century Gothic" panose="020B0502020202020204" pitchFamily="34" charset="0"/>
              </a:rPr>
              <a:t>Damage caused by Cannabis Cultivation </a:t>
            </a:r>
            <a:endParaRPr lang="en-US" sz="3600" b="1" dirty="0">
              <a:solidFill>
                <a:schemeClr val="bg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646722"/>
            <a:ext cx="5665363" cy="44805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307015" y="1786427"/>
            <a:ext cx="2133600" cy="5309146"/>
          </a:xfrm>
          <a:prstGeom prst="rect">
            <a:avLst/>
          </a:prstGeom>
        </p:spPr>
        <p:txBody>
          <a:bodyPr wrap="square">
            <a:spAutoFit/>
          </a:bodyPr>
          <a:lstStyle/>
          <a:p>
            <a:pPr>
              <a:buFont typeface="Wingdings" panose="05000000000000000000" pitchFamily="2" charset="2"/>
              <a:buChar char="§"/>
            </a:pPr>
            <a:r>
              <a:rPr lang="en-US" dirty="0" smtClean="0">
                <a:solidFill>
                  <a:schemeClr val="bg1"/>
                </a:solidFill>
                <a:latin typeface="Century Gothic" panose="020B0502020202020204" pitchFamily="34" charset="0"/>
              </a:rPr>
              <a:t> Large Scale Cannabis </a:t>
            </a:r>
            <a:r>
              <a:rPr lang="en-US" dirty="0">
                <a:solidFill>
                  <a:schemeClr val="bg1"/>
                </a:solidFill>
                <a:latin typeface="Century Gothic" panose="020B0502020202020204" pitchFamily="34" charset="0"/>
              </a:rPr>
              <a:t>Cultivation operations often generate </a:t>
            </a:r>
            <a:r>
              <a:rPr lang="en-US" dirty="0" smtClean="0">
                <a:solidFill>
                  <a:schemeClr val="bg1"/>
                </a:solidFill>
                <a:latin typeface="Century Gothic" panose="020B0502020202020204" pitchFamily="34" charset="0"/>
              </a:rPr>
              <a:t>runoff containing sediments, pesticides and nutrients </a:t>
            </a:r>
            <a:r>
              <a:rPr lang="en-US" dirty="0">
                <a:solidFill>
                  <a:schemeClr val="bg1"/>
                </a:solidFill>
                <a:latin typeface="Century Gothic" panose="020B0502020202020204" pitchFamily="34" charset="0"/>
              </a:rPr>
              <a:t>which can end up in our water bodies.  </a:t>
            </a:r>
          </a:p>
          <a:p>
            <a:pPr>
              <a:buFont typeface="Wingdings" panose="05000000000000000000" pitchFamily="2" charset="2"/>
              <a:buChar char="§"/>
            </a:pPr>
            <a:endParaRPr lang="en-US" dirty="0">
              <a:solidFill>
                <a:schemeClr val="accent3">
                  <a:lumMod val="40000"/>
                  <a:lumOff val="60000"/>
                </a:schemeClr>
              </a:solidFill>
              <a:latin typeface="Century Gothic" panose="020B0502020202020204" pitchFamily="34" charset="0"/>
            </a:endParaRPr>
          </a:p>
          <a:p>
            <a:endParaRPr lang="en-US" dirty="0">
              <a:solidFill>
                <a:schemeClr val="accent3">
                  <a:lumMod val="40000"/>
                  <a:lumOff val="60000"/>
                </a:schemeClr>
              </a:solidFill>
              <a:latin typeface="Century Gothic" panose="020B0502020202020204" pitchFamily="34" charset="0"/>
            </a:endParaRPr>
          </a:p>
          <a:p>
            <a:pPr>
              <a:buFont typeface="Wingdings" panose="05000000000000000000" pitchFamily="2" charset="2"/>
              <a:buChar char="§"/>
            </a:pPr>
            <a:endParaRPr lang="en-US" dirty="0">
              <a:solidFill>
                <a:schemeClr val="accent3">
                  <a:lumMod val="40000"/>
                  <a:lumOff val="60000"/>
                </a:schemeClr>
              </a:solidFill>
              <a:latin typeface="Century Gothic" panose="020B0502020202020204" pitchFamily="34" charset="0"/>
            </a:endParaRPr>
          </a:p>
          <a:p>
            <a:pPr>
              <a:buFont typeface="Wingdings" panose="05000000000000000000" pitchFamily="2" charset="2"/>
              <a:buChar char="§"/>
            </a:pPr>
            <a:endParaRPr lang="en-US" dirty="0">
              <a:solidFill>
                <a:schemeClr val="accent3">
                  <a:lumMod val="40000"/>
                  <a:lumOff val="60000"/>
                </a:schemeClr>
              </a:solidFill>
              <a:latin typeface="Century Gothic" panose="020B0502020202020204" pitchFamily="34" charset="0"/>
            </a:endParaRPr>
          </a:p>
          <a:p>
            <a:pPr>
              <a:buFont typeface="Wingdings" panose="05000000000000000000" pitchFamily="2" charset="2"/>
              <a:buChar char="§"/>
            </a:pPr>
            <a:endParaRPr lang="en-US" dirty="0">
              <a:solidFill>
                <a:schemeClr val="accent3">
                  <a:lumMod val="40000"/>
                  <a:lumOff val="60000"/>
                </a:schemeClr>
              </a:solidFill>
              <a:latin typeface="Century Gothic" panose="020B0502020202020204" pitchFamily="34" charset="0"/>
            </a:endParaRPr>
          </a:p>
          <a:p>
            <a:pPr>
              <a:buFont typeface="Wingdings" panose="05000000000000000000" pitchFamily="2" charset="2"/>
              <a:buChar char="§"/>
            </a:pPr>
            <a:endParaRPr lang="en-US" dirty="0">
              <a:solidFill>
                <a:schemeClr val="accent3">
                  <a:lumMod val="40000"/>
                  <a:lumOff val="60000"/>
                </a:schemeClr>
              </a:solidFill>
              <a:latin typeface="Century Gothic" panose="020B0502020202020204" pitchFamily="34" charset="0"/>
            </a:endParaRPr>
          </a:p>
          <a:p>
            <a:pPr>
              <a:buFont typeface="Wingdings" panose="05000000000000000000" pitchFamily="2" charset="2"/>
              <a:buChar char="§"/>
            </a:pPr>
            <a:r>
              <a:rPr lang="en-US" sz="1100" dirty="0">
                <a:solidFill>
                  <a:schemeClr val="bg1"/>
                </a:solidFill>
                <a:latin typeface="Century Gothic" panose="020B0502020202020204" pitchFamily="34" charset="0"/>
              </a:rPr>
              <a:t>Photo By </a:t>
            </a:r>
            <a:r>
              <a:rPr lang="en-US" sz="1100" dirty="0" smtClean="0">
                <a:solidFill>
                  <a:schemeClr val="bg1"/>
                </a:solidFill>
                <a:latin typeface="Century Gothic" panose="020B0502020202020204" pitchFamily="34" charset="0"/>
              </a:rPr>
              <a:t>California Department of Fish &amp; Wildlife©</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554596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chemeClr val="bg1"/>
                </a:solidFill>
                <a:latin typeface="Century Gothic" panose="020B0502020202020204" pitchFamily="34" charset="0"/>
              </a:rPr>
              <a:t>Damage caused by Cannabis </a:t>
            </a:r>
            <a:r>
              <a:rPr lang="en-US" sz="2800" b="1" dirty="0" smtClean="0">
                <a:solidFill>
                  <a:schemeClr val="bg1"/>
                </a:solidFill>
                <a:latin typeface="Century Gothic" panose="020B0502020202020204" pitchFamily="34" charset="0"/>
              </a:rPr>
              <a:t>Cultivation: Unpermitted Timber Conversion </a:t>
            </a:r>
            <a:endParaRPr lang="en-US" sz="2800" b="1" dirty="0">
              <a:solidFill>
                <a:schemeClr val="bg1"/>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524000"/>
            <a:ext cx="8503920" cy="479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3393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normAutofit/>
          </a:bodyPr>
          <a:lstStyle/>
          <a:p>
            <a:r>
              <a:rPr lang="en-US" sz="3600" b="1" dirty="0" smtClean="0">
                <a:solidFill>
                  <a:schemeClr val="bg1"/>
                </a:solidFill>
                <a:latin typeface="Century Gothic" panose="020B0502020202020204" pitchFamily="34" charset="0"/>
              </a:rPr>
              <a:t>Sedimentation Caused by Grows</a:t>
            </a:r>
            <a:endParaRPr lang="en-US" sz="3600" b="1" dirty="0">
              <a:solidFill>
                <a:schemeClr val="bg1"/>
              </a:solidFill>
              <a:latin typeface="Century Gothic" panose="020B0502020202020204" pitchFamily="34" charset="0"/>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33400" y="1676400"/>
            <a:ext cx="6315220" cy="3566160"/>
          </a:xfrm>
          <a:effectLst>
            <a:softEdge rad="127000"/>
          </a:effectLst>
        </p:spPr>
      </p:pic>
      <p:sp>
        <p:nvSpPr>
          <p:cNvPr id="4" name="Content Placeholder 3"/>
          <p:cNvSpPr>
            <a:spLocks noGrp="1"/>
          </p:cNvSpPr>
          <p:nvPr>
            <p:ph sz="half" idx="2"/>
          </p:nvPr>
        </p:nvSpPr>
        <p:spPr>
          <a:xfrm>
            <a:off x="6781800" y="1600200"/>
            <a:ext cx="2133600" cy="3962400"/>
          </a:xfrm>
        </p:spPr>
        <p:txBody>
          <a:bodyPr>
            <a:normAutofit fontScale="47500" lnSpcReduction="20000"/>
          </a:bodyPr>
          <a:lstStyle/>
          <a:p>
            <a:pPr>
              <a:buFont typeface="Wingdings" panose="05000000000000000000" pitchFamily="2" charset="2"/>
              <a:buChar char="§"/>
            </a:pPr>
            <a:r>
              <a:rPr lang="en-US" sz="3800" b="1" dirty="0" smtClean="0">
                <a:solidFill>
                  <a:schemeClr val="bg1"/>
                </a:solidFill>
                <a:latin typeface="Century Gothic" panose="020B0502020202020204" pitchFamily="34" charset="0"/>
              </a:rPr>
              <a:t>Development of roads </a:t>
            </a:r>
            <a:r>
              <a:rPr lang="en-US" sz="3800" b="1" dirty="0">
                <a:solidFill>
                  <a:schemeClr val="bg1"/>
                </a:solidFill>
                <a:latin typeface="Century Gothic" panose="020B0502020202020204" pitchFamily="34" charset="0"/>
              </a:rPr>
              <a:t>and the diversion of </a:t>
            </a:r>
            <a:r>
              <a:rPr lang="en-US" sz="3800" b="1" dirty="0" smtClean="0">
                <a:solidFill>
                  <a:schemeClr val="bg1"/>
                </a:solidFill>
                <a:latin typeface="Century Gothic" panose="020B0502020202020204" pitchFamily="34" charset="0"/>
              </a:rPr>
              <a:t>streams </a:t>
            </a:r>
            <a:r>
              <a:rPr lang="en-US" sz="3800" b="1" dirty="0">
                <a:solidFill>
                  <a:schemeClr val="bg1"/>
                </a:solidFill>
                <a:latin typeface="Century Gothic" panose="020B0502020202020204" pitchFamily="34" charset="0"/>
              </a:rPr>
              <a:t>for irrigation </a:t>
            </a:r>
            <a:r>
              <a:rPr lang="en-US" sz="3800" b="1" dirty="0" smtClean="0">
                <a:solidFill>
                  <a:schemeClr val="bg1"/>
                </a:solidFill>
                <a:latin typeface="Century Gothic" panose="020B0502020202020204" pitchFamily="34" charset="0"/>
              </a:rPr>
              <a:t>can cause mass sedimentation.</a:t>
            </a:r>
          </a:p>
          <a:p>
            <a:pPr>
              <a:buFont typeface="Wingdings" panose="05000000000000000000" pitchFamily="2" charset="2"/>
              <a:buChar char="§"/>
            </a:pPr>
            <a:endParaRPr lang="en-US" sz="3800" b="1" dirty="0">
              <a:solidFill>
                <a:schemeClr val="bg1"/>
              </a:solidFill>
              <a:latin typeface="Century Gothic" panose="020B0502020202020204" pitchFamily="34" charset="0"/>
            </a:endParaRPr>
          </a:p>
          <a:p>
            <a:pPr>
              <a:buFont typeface="Wingdings" panose="05000000000000000000" pitchFamily="2" charset="2"/>
              <a:buChar char="§"/>
            </a:pPr>
            <a:endParaRPr lang="en-US" sz="3800" b="1" dirty="0" smtClean="0">
              <a:solidFill>
                <a:schemeClr val="accent3">
                  <a:lumMod val="20000"/>
                  <a:lumOff val="80000"/>
                </a:schemeClr>
              </a:solidFill>
              <a:latin typeface="Century Gothic" panose="020B0502020202020204" pitchFamily="34" charset="0"/>
            </a:endParaRPr>
          </a:p>
          <a:p>
            <a:pPr marL="0" indent="0">
              <a:buNone/>
            </a:pPr>
            <a:endParaRPr lang="en-US" sz="2800" b="1" dirty="0">
              <a:solidFill>
                <a:schemeClr val="accent3">
                  <a:lumMod val="20000"/>
                  <a:lumOff val="80000"/>
                </a:schemeClr>
              </a:solidFill>
            </a:endParaRPr>
          </a:p>
          <a:p>
            <a:pPr>
              <a:buFont typeface="Wingdings" panose="05000000000000000000" pitchFamily="2" charset="2"/>
              <a:buChar char="§"/>
            </a:pPr>
            <a:endParaRPr lang="en-US" sz="2800" b="1" dirty="0" smtClean="0">
              <a:solidFill>
                <a:schemeClr val="accent3">
                  <a:lumMod val="20000"/>
                  <a:lumOff val="80000"/>
                </a:schemeClr>
              </a:solidFill>
            </a:endParaRPr>
          </a:p>
          <a:p>
            <a:pPr>
              <a:buFont typeface="Wingdings" panose="05000000000000000000" pitchFamily="2" charset="2"/>
              <a:buChar char="§"/>
            </a:pPr>
            <a:endParaRPr lang="en-US" sz="2800" b="1" dirty="0" smtClean="0">
              <a:solidFill>
                <a:schemeClr val="accent3">
                  <a:lumMod val="20000"/>
                  <a:lumOff val="80000"/>
                </a:schemeClr>
              </a:solidFill>
            </a:endParaRPr>
          </a:p>
          <a:p>
            <a:pPr>
              <a:buFont typeface="Wingdings" panose="05000000000000000000" pitchFamily="2" charset="2"/>
              <a:buChar char="§"/>
            </a:pPr>
            <a:r>
              <a:rPr lang="en-US" sz="2900" b="1" dirty="0" smtClean="0">
                <a:solidFill>
                  <a:schemeClr val="bg1"/>
                </a:solidFill>
                <a:latin typeface="Century Gothic" panose="020B0502020202020204" pitchFamily="34" charset="0"/>
              </a:rPr>
              <a:t>Photo </a:t>
            </a:r>
            <a:r>
              <a:rPr lang="en-US" sz="2900" b="1" dirty="0">
                <a:solidFill>
                  <a:schemeClr val="bg1"/>
                </a:solidFill>
                <a:latin typeface="Century Gothic" panose="020B0502020202020204" pitchFamily="34" charset="0"/>
              </a:rPr>
              <a:t>By </a:t>
            </a:r>
            <a:r>
              <a:rPr lang="en-US" sz="2900" b="1" dirty="0" err="1">
                <a:solidFill>
                  <a:schemeClr val="bg1"/>
                </a:solidFill>
                <a:latin typeface="Century Gothic" panose="020B0502020202020204" pitchFamily="34" charset="0"/>
              </a:rPr>
              <a:t>Stormer</a:t>
            </a:r>
            <a:r>
              <a:rPr lang="en-US" sz="2900" b="1" dirty="0">
                <a:solidFill>
                  <a:schemeClr val="bg1"/>
                </a:solidFill>
                <a:latin typeface="Century Gothic" panose="020B0502020202020204" pitchFamily="34" charset="0"/>
              </a:rPr>
              <a:t> </a:t>
            </a:r>
            <a:r>
              <a:rPr lang="en-US" sz="2900" b="1" dirty="0" err="1">
                <a:solidFill>
                  <a:schemeClr val="bg1"/>
                </a:solidFill>
                <a:latin typeface="Century Gothic" panose="020B0502020202020204" pitchFamily="34" charset="0"/>
              </a:rPr>
              <a:t>Feiler</a:t>
            </a:r>
            <a:r>
              <a:rPr lang="en-US" sz="2900" b="1" dirty="0">
                <a:solidFill>
                  <a:schemeClr val="bg1"/>
                </a:solidFill>
                <a:latin typeface="Century Gothic" panose="020B0502020202020204" pitchFamily="34" charset="0"/>
              </a:rPr>
              <a:t>, </a:t>
            </a:r>
            <a:r>
              <a:rPr lang="en-US" sz="2900" b="1" dirty="0" smtClean="0">
                <a:solidFill>
                  <a:schemeClr val="bg1"/>
                </a:solidFill>
                <a:latin typeface="Century Gothic" panose="020B0502020202020204" pitchFamily="34" charset="0"/>
              </a:rPr>
              <a:t>North </a:t>
            </a:r>
            <a:r>
              <a:rPr lang="en-US" sz="2900" b="1" dirty="0">
                <a:solidFill>
                  <a:schemeClr val="bg1"/>
                </a:solidFill>
                <a:latin typeface="Century Gothic" panose="020B0502020202020204" pitchFamily="34" charset="0"/>
              </a:rPr>
              <a:t>Coast Regional Board©</a:t>
            </a:r>
          </a:p>
          <a:p>
            <a:endParaRPr lang="en-US" dirty="0">
              <a:solidFill>
                <a:schemeClr val="accent3">
                  <a:lumMod val="20000"/>
                  <a:lumOff val="80000"/>
                </a:schemeClr>
              </a:solidFill>
            </a:endParaRPr>
          </a:p>
        </p:txBody>
      </p:sp>
    </p:spTree>
    <p:extLst>
      <p:ext uri="{BB962C8B-B14F-4D97-AF65-F5344CB8AC3E}">
        <p14:creationId xmlns:p14="http://schemas.microsoft.com/office/powerpoint/2010/main" val="1826298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bg1"/>
                </a:solidFill>
                <a:latin typeface="Century Gothic" panose="020B0502020202020204" pitchFamily="34" charset="0"/>
              </a:rPr>
              <a:t>Erosion Caused By </a:t>
            </a:r>
            <a:r>
              <a:rPr lang="en-US" b="1" dirty="0" err="1" smtClean="0">
                <a:solidFill>
                  <a:schemeClr val="bg1"/>
                </a:solidFill>
                <a:latin typeface="Century Gothic" panose="020B0502020202020204" pitchFamily="34" charset="0"/>
              </a:rPr>
              <a:t>Cannibis</a:t>
            </a:r>
            <a:r>
              <a:rPr lang="en-US" b="1" dirty="0" smtClean="0">
                <a:solidFill>
                  <a:schemeClr val="bg1"/>
                </a:solidFill>
                <a:latin typeface="Century Gothic" panose="020B0502020202020204" pitchFamily="34" charset="0"/>
              </a:rPr>
              <a:t> Cultivation</a:t>
            </a:r>
            <a:endParaRPr lang="en-US" dirty="0">
              <a:solidFill>
                <a:schemeClr val="bg1"/>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447800"/>
            <a:ext cx="6583680" cy="4935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9575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7200" y="1447800"/>
            <a:ext cx="8305800" cy="3733800"/>
          </a:xfrm>
          <a:effectLst>
            <a:softEdge rad="127000"/>
          </a:effectLst>
        </p:spPr>
      </p:pic>
      <p:sp>
        <p:nvSpPr>
          <p:cNvPr id="4" name="Content Placeholder 3"/>
          <p:cNvSpPr>
            <a:spLocks noGrp="1"/>
          </p:cNvSpPr>
          <p:nvPr>
            <p:ph sz="quarter" idx="4"/>
          </p:nvPr>
        </p:nvSpPr>
        <p:spPr>
          <a:xfrm>
            <a:off x="4648200" y="5181600"/>
            <a:ext cx="3581400" cy="1371600"/>
          </a:xfrm>
        </p:spPr>
        <p:txBody>
          <a:bodyPr>
            <a:normAutofit/>
          </a:bodyPr>
          <a:lstStyle/>
          <a:p>
            <a:pPr marL="0" indent="0">
              <a:buNone/>
            </a:pPr>
            <a:endParaRPr lang="en-US" sz="2800" dirty="0" smtClean="0">
              <a:solidFill>
                <a:schemeClr val="accent3">
                  <a:lumMod val="20000"/>
                  <a:lumOff val="80000"/>
                </a:schemeClr>
              </a:solidFill>
            </a:endParaRPr>
          </a:p>
          <a:p>
            <a:pPr marL="0" indent="0">
              <a:buNone/>
            </a:pPr>
            <a:r>
              <a:rPr lang="en-US" sz="1300" b="1" dirty="0" smtClean="0">
                <a:solidFill>
                  <a:schemeClr val="bg1"/>
                </a:solidFill>
                <a:latin typeface="Century Gothic" panose="020B0502020202020204" pitchFamily="34" charset="0"/>
              </a:rPr>
              <a:t>Photo </a:t>
            </a:r>
            <a:r>
              <a:rPr lang="en-US" sz="1300" b="1" dirty="0">
                <a:solidFill>
                  <a:schemeClr val="bg1"/>
                </a:solidFill>
                <a:latin typeface="Century Gothic" panose="020B0502020202020204" pitchFamily="34" charset="0"/>
              </a:rPr>
              <a:t>By </a:t>
            </a:r>
            <a:r>
              <a:rPr lang="en-US" sz="1300" b="1" dirty="0" err="1">
                <a:solidFill>
                  <a:schemeClr val="bg1"/>
                </a:solidFill>
                <a:latin typeface="Century Gothic" panose="020B0502020202020204" pitchFamily="34" charset="0"/>
              </a:rPr>
              <a:t>Stormer</a:t>
            </a:r>
            <a:r>
              <a:rPr lang="en-US" sz="1300" b="1" dirty="0">
                <a:solidFill>
                  <a:schemeClr val="bg1"/>
                </a:solidFill>
                <a:latin typeface="Century Gothic" panose="020B0502020202020204" pitchFamily="34" charset="0"/>
              </a:rPr>
              <a:t> </a:t>
            </a:r>
            <a:r>
              <a:rPr lang="en-US" sz="1300" b="1" dirty="0" err="1">
                <a:solidFill>
                  <a:schemeClr val="bg1"/>
                </a:solidFill>
                <a:latin typeface="Century Gothic" panose="020B0502020202020204" pitchFamily="34" charset="0"/>
              </a:rPr>
              <a:t>Feiler</a:t>
            </a:r>
            <a:r>
              <a:rPr lang="en-US" sz="1300" b="1" dirty="0">
                <a:solidFill>
                  <a:schemeClr val="bg1"/>
                </a:solidFill>
                <a:latin typeface="Century Gothic" panose="020B0502020202020204" pitchFamily="34" charset="0"/>
              </a:rPr>
              <a:t>, </a:t>
            </a:r>
          </a:p>
          <a:p>
            <a:pPr marL="0" indent="0">
              <a:buNone/>
            </a:pPr>
            <a:r>
              <a:rPr lang="en-US" sz="1300" b="1" dirty="0">
                <a:solidFill>
                  <a:schemeClr val="bg1"/>
                </a:solidFill>
                <a:latin typeface="Century Gothic" panose="020B0502020202020204" pitchFamily="34" charset="0"/>
              </a:rPr>
              <a:t>North Coast Regional Board©</a:t>
            </a:r>
          </a:p>
          <a:p>
            <a:endParaRPr lang="en-US" dirty="0">
              <a:solidFill>
                <a:schemeClr val="accent3">
                  <a:lumMod val="20000"/>
                  <a:lumOff val="80000"/>
                </a:schemeClr>
              </a:solidFill>
            </a:endParaRPr>
          </a:p>
          <a:p>
            <a:endParaRPr lang="en-US" dirty="0"/>
          </a:p>
        </p:txBody>
      </p:sp>
      <p:sp>
        <p:nvSpPr>
          <p:cNvPr id="5" name="Title 4"/>
          <p:cNvSpPr>
            <a:spLocks noGrp="1"/>
          </p:cNvSpPr>
          <p:nvPr>
            <p:ph type="title"/>
          </p:nvPr>
        </p:nvSpPr>
        <p:spPr/>
        <p:txBody>
          <a:bodyPr>
            <a:normAutofit fontScale="90000"/>
          </a:bodyPr>
          <a:lstStyle/>
          <a:p>
            <a:r>
              <a:rPr lang="en-US" b="1" dirty="0" smtClean="0">
                <a:solidFill>
                  <a:schemeClr val="bg1"/>
                </a:solidFill>
                <a:latin typeface="Century Gothic" panose="020B0502020202020204" pitchFamily="34" charset="0"/>
              </a:rPr>
              <a:t>Erosion Caused By Marijuana Grows</a:t>
            </a:r>
            <a:endParaRPr lang="en-US"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600437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4648200" cy="1219200"/>
          </a:xfrm>
        </p:spPr>
        <p:txBody>
          <a:bodyPr/>
          <a:lstStyle/>
          <a:p>
            <a:r>
              <a:rPr lang="en-US" b="1" dirty="0" smtClean="0">
                <a:solidFill>
                  <a:schemeClr val="bg1"/>
                </a:solidFill>
                <a:latin typeface="Century Gothic" panose="020B0502020202020204" pitchFamily="34" charset="0"/>
              </a:rPr>
              <a:t>Illegal Diversions</a:t>
            </a:r>
            <a:endParaRPr lang="en-US" b="1" dirty="0">
              <a:solidFill>
                <a:schemeClr val="bg1"/>
              </a:solidFill>
              <a:latin typeface="Century Gothic" panose="020B050202020202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6653" y="304800"/>
            <a:ext cx="3606786"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485668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286</TotalTime>
  <Words>639</Words>
  <Application>Microsoft Office PowerPoint</Application>
  <PresentationFormat>On-screen Show (4:3)</PresentationFormat>
  <Paragraphs>111</Paragraphs>
  <Slides>20</Slides>
  <Notes>16</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Paper</vt:lpstr>
      <vt:lpstr>Cannabis Cultivation &amp; the Environment CSAC November 19, 2014  </vt:lpstr>
      <vt:lpstr>Scope of the Problem</vt:lpstr>
      <vt:lpstr>Damage caused by Cannabis Cultivation </vt:lpstr>
      <vt:lpstr>Damage caused by Cannabis Cultivation </vt:lpstr>
      <vt:lpstr>Damage caused by Cannabis Cultivation: Unpermitted Timber Conversion </vt:lpstr>
      <vt:lpstr>Sedimentation Caused by Grows</vt:lpstr>
      <vt:lpstr>Erosion Caused By Cannibis Cultivation</vt:lpstr>
      <vt:lpstr>Erosion Caused By Marijuana Grows</vt:lpstr>
      <vt:lpstr>Illegal Diversions</vt:lpstr>
      <vt:lpstr>Human Waste Near Water</vt:lpstr>
      <vt:lpstr>PowerPoint Presentation</vt:lpstr>
      <vt:lpstr>Septic Directly to Stream</vt:lpstr>
      <vt:lpstr>State Water Boards’ Jurisdiction</vt:lpstr>
      <vt:lpstr>Four Keys of Outreach &amp; Compliance</vt:lpstr>
      <vt:lpstr>Regulatory Tools</vt:lpstr>
      <vt:lpstr>Legal Remedies</vt:lpstr>
      <vt:lpstr>Clean Water Act vs. Water Code</vt:lpstr>
      <vt:lpstr>Enforcement Challenges</vt:lpstr>
      <vt:lpstr>Considerations for New Program</vt:lpstr>
      <vt:lpstr>Questions?</vt:lpstr>
    </vt:vector>
  </TitlesOfParts>
  <Company>State Water Resources Control Board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Water Board Weaverville, CA</dc:title>
  <dc:creator>Kanter, Liz@Waterboards</dc:creator>
  <cp:lastModifiedBy>Cara Martinson</cp:lastModifiedBy>
  <cp:revision>61</cp:revision>
  <dcterms:created xsi:type="dcterms:W3CDTF">2014-07-30T20:33:15Z</dcterms:created>
  <dcterms:modified xsi:type="dcterms:W3CDTF">2014-12-04T19:04:27Z</dcterms:modified>
</cp:coreProperties>
</file>