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ags/tag3.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65" r:id="rId2"/>
    <p:sldId id="532" r:id="rId3"/>
    <p:sldId id="530" r:id="rId4"/>
    <p:sldId id="531" r:id="rId5"/>
    <p:sldId id="533" r:id="rId6"/>
    <p:sldId id="534" r:id="rId7"/>
    <p:sldId id="526" r:id="rId8"/>
    <p:sldId id="528" r:id="rId9"/>
    <p:sldId id="535" r:id="rId10"/>
    <p:sldId id="536" r:id="rId11"/>
    <p:sldId id="527" r:id="rId12"/>
    <p:sldId id="317"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7A5"/>
    <a:srgbClr val="002B45"/>
    <a:srgbClr val="FF9900"/>
    <a:srgbClr val="2A8B16"/>
    <a:srgbClr val="3366FF"/>
    <a:srgbClr val="7AB8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05" autoAdjust="0"/>
    <p:restoredTop sz="90920" autoAdjust="0"/>
  </p:normalViewPr>
  <p:slideViewPr>
    <p:cSldViewPr>
      <p:cViewPr>
        <p:scale>
          <a:sx n="80" d="100"/>
          <a:sy n="80" d="100"/>
        </p:scale>
        <p:origin x="1632" y="2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0" d="100"/>
          <a:sy n="70" d="100"/>
        </p:scale>
        <p:origin x="-2814"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ohlewnas0240\Office%20of%20Chief%20Economist\2017%20Projects\HoHM%20and%20LIHHM\2017Q3\Special%20Requests\Annual%20California%20LIHHM%20MSA%20Stacked%20Bar%202017Q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Sheet1!$A$47</c:f>
              <c:strCache>
                <c:ptCount val="1"/>
                <c:pt idx="0">
                  <c:v>-4</c:v>
                </c:pt>
              </c:strCache>
            </c:strRef>
          </c:tx>
          <c:spPr>
            <a:solidFill>
              <a:srgbClr val="CC321C"/>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Sheet1!$D$47:$Q$47</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0-0459-4522-8616-C0CB9C7FC33E}"/>
            </c:ext>
          </c:extLst>
        </c:ser>
        <c:ser>
          <c:idx val="1"/>
          <c:order val="1"/>
          <c:tx>
            <c:strRef>
              <c:f>Sheet1!$A$48</c:f>
              <c:strCache>
                <c:ptCount val="1"/>
                <c:pt idx="0">
                  <c:v>-3</c:v>
                </c:pt>
              </c:strCache>
            </c:strRef>
          </c:tx>
          <c:spPr>
            <a:solidFill>
              <a:srgbClr val="E0543C"/>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Sheet1!$D$48:$Q$48</c:f>
              <c:numCache>
                <c:formatCode>General</c:formatCode>
                <c:ptCount val="14"/>
                <c:pt idx="0">
                  <c:v>0</c:v>
                </c:pt>
                <c:pt idx="1">
                  <c:v>0</c:v>
                </c:pt>
                <c:pt idx="2">
                  <c:v>0</c:v>
                </c:pt>
                <c:pt idx="3">
                  <c:v>0</c:v>
                </c:pt>
                <c:pt idx="4">
                  <c:v>14</c:v>
                </c:pt>
                <c:pt idx="5">
                  <c:v>2</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1-0459-4522-8616-C0CB9C7FC33E}"/>
            </c:ext>
          </c:extLst>
        </c:ser>
        <c:ser>
          <c:idx val="2"/>
          <c:order val="2"/>
          <c:tx>
            <c:strRef>
              <c:f>Sheet1!$A$49</c:f>
              <c:strCache>
                <c:ptCount val="1"/>
                <c:pt idx="0">
                  <c:v>-2</c:v>
                </c:pt>
              </c:strCache>
            </c:strRef>
          </c:tx>
          <c:spPr>
            <a:solidFill>
              <a:srgbClr val="F3715B"/>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Sheet1!$D$49:$Q$49</c:f>
              <c:numCache>
                <c:formatCode>General</c:formatCode>
                <c:ptCount val="14"/>
                <c:pt idx="0">
                  <c:v>2</c:v>
                </c:pt>
                <c:pt idx="1">
                  <c:v>6</c:v>
                </c:pt>
                <c:pt idx="2">
                  <c:v>13</c:v>
                </c:pt>
                <c:pt idx="3">
                  <c:v>13</c:v>
                </c:pt>
                <c:pt idx="4">
                  <c:v>15</c:v>
                </c:pt>
                <c:pt idx="5">
                  <c:v>25</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2-0459-4522-8616-C0CB9C7FC33E}"/>
            </c:ext>
          </c:extLst>
        </c:ser>
        <c:ser>
          <c:idx val="3"/>
          <c:order val="3"/>
          <c:tx>
            <c:strRef>
              <c:f>Sheet1!$A$50</c:f>
              <c:strCache>
                <c:ptCount val="1"/>
                <c:pt idx="0">
                  <c:v>-1</c:v>
                </c:pt>
              </c:strCache>
            </c:strRef>
          </c:tx>
          <c:spPr>
            <a:solidFill>
              <a:srgbClr val="FD8F7E"/>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Sheet1!$D$50:$Q$50</c:f>
              <c:numCache>
                <c:formatCode>General</c:formatCode>
                <c:ptCount val="14"/>
                <c:pt idx="0">
                  <c:v>16</c:v>
                </c:pt>
                <c:pt idx="1">
                  <c:v>18</c:v>
                </c:pt>
                <c:pt idx="2">
                  <c:v>16</c:v>
                </c:pt>
                <c:pt idx="3">
                  <c:v>16</c:v>
                </c:pt>
                <c:pt idx="4">
                  <c:v>0</c:v>
                </c:pt>
                <c:pt idx="5">
                  <c:v>2</c:v>
                </c:pt>
                <c:pt idx="6">
                  <c:v>4</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3-0459-4522-8616-C0CB9C7FC33E}"/>
            </c:ext>
          </c:extLst>
        </c:ser>
        <c:ser>
          <c:idx val="4"/>
          <c:order val="4"/>
          <c:tx>
            <c:strRef>
              <c:f>Sheet1!$A$51</c:f>
              <c:strCache>
                <c:ptCount val="1"/>
                <c:pt idx="0">
                  <c:v>0</c:v>
                </c:pt>
              </c:strCache>
            </c:strRef>
          </c:tx>
          <c:spPr>
            <a:solidFill>
              <a:srgbClr val="E9DBC1"/>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Sheet1!$D$51:$Q$51</c:f>
              <c:numCache>
                <c:formatCode>General</c:formatCode>
                <c:ptCount val="14"/>
                <c:pt idx="0">
                  <c:v>11</c:v>
                </c:pt>
                <c:pt idx="1">
                  <c:v>5</c:v>
                </c:pt>
                <c:pt idx="2">
                  <c:v>0</c:v>
                </c:pt>
                <c:pt idx="3">
                  <c:v>0</c:v>
                </c:pt>
                <c:pt idx="4">
                  <c:v>0</c:v>
                </c:pt>
                <c:pt idx="5">
                  <c:v>0</c:v>
                </c:pt>
                <c:pt idx="6">
                  <c:v>20</c:v>
                </c:pt>
                <c:pt idx="7">
                  <c:v>3</c:v>
                </c:pt>
                <c:pt idx="8">
                  <c:v>0</c:v>
                </c:pt>
                <c:pt idx="9">
                  <c:v>0</c:v>
                </c:pt>
                <c:pt idx="10">
                  <c:v>2</c:v>
                </c:pt>
                <c:pt idx="11">
                  <c:v>3</c:v>
                </c:pt>
                <c:pt idx="12">
                  <c:v>5</c:v>
                </c:pt>
                <c:pt idx="13">
                  <c:v>1</c:v>
                </c:pt>
              </c:numCache>
            </c:numRef>
          </c:val>
          <c:extLst>
            <c:ext xmlns:c16="http://schemas.microsoft.com/office/drawing/2014/chart" uri="{C3380CC4-5D6E-409C-BE32-E72D297353CC}">
              <c16:uniqueId val="{00000004-0459-4522-8616-C0CB9C7FC33E}"/>
            </c:ext>
          </c:extLst>
        </c:ser>
        <c:ser>
          <c:idx val="5"/>
          <c:order val="5"/>
          <c:tx>
            <c:strRef>
              <c:f>Sheet1!$A$52</c:f>
              <c:strCache>
                <c:ptCount val="1"/>
                <c:pt idx="0">
                  <c:v>1</c:v>
                </c:pt>
              </c:strCache>
            </c:strRef>
          </c:tx>
          <c:spPr>
            <a:solidFill>
              <a:srgbClr val="B1DE81"/>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Sheet1!$D$52:$Q$52</c:f>
              <c:numCache>
                <c:formatCode>General</c:formatCode>
                <c:ptCount val="14"/>
                <c:pt idx="0">
                  <c:v>0</c:v>
                </c:pt>
                <c:pt idx="1">
                  <c:v>0</c:v>
                </c:pt>
                <c:pt idx="2">
                  <c:v>0</c:v>
                </c:pt>
                <c:pt idx="3">
                  <c:v>0</c:v>
                </c:pt>
                <c:pt idx="4">
                  <c:v>0</c:v>
                </c:pt>
                <c:pt idx="5">
                  <c:v>0</c:v>
                </c:pt>
                <c:pt idx="6">
                  <c:v>5</c:v>
                </c:pt>
                <c:pt idx="7">
                  <c:v>23</c:v>
                </c:pt>
                <c:pt idx="8">
                  <c:v>16</c:v>
                </c:pt>
                <c:pt idx="9">
                  <c:v>27</c:v>
                </c:pt>
                <c:pt idx="10">
                  <c:v>19</c:v>
                </c:pt>
                <c:pt idx="11">
                  <c:v>25</c:v>
                </c:pt>
                <c:pt idx="12">
                  <c:v>24</c:v>
                </c:pt>
                <c:pt idx="13">
                  <c:v>28</c:v>
                </c:pt>
              </c:numCache>
            </c:numRef>
          </c:val>
          <c:extLst>
            <c:ext xmlns:c16="http://schemas.microsoft.com/office/drawing/2014/chart" uri="{C3380CC4-5D6E-409C-BE32-E72D297353CC}">
              <c16:uniqueId val="{00000005-0459-4522-8616-C0CB9C7FC33E}"/>
            </c:ext>
          </c:extLst>
        </c:ser>
        <c:ser>
          <c:idx val="6"/>
          <c:order val="6"/>
          <c:tx>
            <c:strRef>
              <c:f>Sheet1!$A$53</c:f>
              <c:strCache>
                <c:ptCount val="1"/>
                <c:pt idx="0">
                  <c:v>2</c:v>
                </c:pt>
              </c:strCache>
            </c:strRef>
          </c:tx>
          <c:spPr>
            <a:solidFill>
              <a:srgbClr val="8FC96C"/>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Sheet1!$D$53:$Q$53</c:f>
              <c:numCache>
                <c:formatCode>General</c:formatCode>
                <c:ptCount val="14"/>
                <c:pt idx="0">
                  <c:v>0</c:v>
                </c:pt>
                <c:pt idx="1">
                  <c:v>0</c:v>
                </c:pt>
                <c:pt idx="2">
                  <c:v>0</c:v>
                </c:pt>
                <c:pt idx="3">
                  <c:v>0</c:v>
                </c:pt>
                <c:pt idx="4">
                  <c:v>0</c:v>
                </c:pt>
                <c:pt idx="5">
                  <c:v>0</c:v>
                </c:pt>
                <c:pt idx="6">
                  <c:v>0</c:v>
                </c:pt>
                <c:pt idx="7">
                  <c:v>3</c:v>
                </c:pt>
                <c:pt idx="8">
                  <c:v>13</c:v>
                </c:pt>
                <c:pt idx="9">
                  <c:v>2</c:v>
                </c:pt>
                <c:pt idx="10">
                  <c:v>8</c:v>
                </c:pt>
                <c:pt idx="11">
                  <c:v>1</c:v>
                </c:pt>
                <c:pt idx="12">
                  <c:v>0</c:v>
                </c:pt>
                <c:pt idx="13">
                  <c:v>0</c:v>
                </c:pt>
              </c:numCache>
            </c:numRef>
          </c:val>
          <c:extLst>
            <c:ext xmlns:c16="http://schemas.microsoft.com/office/drawing/2014/chart" uri="{C3380CC4-5D6E-409C-BE32-E72D297353CC}">
              <c16:uniqueId val="{00000006-0459-4522-8616-C0CB9C7FC33E}"/>
            </c:ext>
          </c:extLst>
        </c:ser>
        <c:ser>
          <c:idx val="7"/>
          <c:order val="7"/>
          <c:tx>
            <c:strRef>
              <c:f>Sheet1!$A$54</c:f>
              <c:strCache>
                <c:ptCount val="1"/>
                <c:pt idx="0">
                  <c:v>3</c:v>
                </c:pt>
              </c:strCache>
            </c:strRef>
          </c:tx>
          <c:spPr>
            <a:solidFill>
              <a:srgbClr val="73B260"/>
            </a:solidFill>
          </c:spPr>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Sheet1!$D$54:$Q$54</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7-0459-4522-8616-C0CB9C7FC33E}"/>
            </c:ext>
          </c:extLst>
        </c:ser>
        <c:ser>
          <c:idx val="8"/>
          <c:order val="8"/>
          <c:tx>
            <c:strRef>
              <c:f>Sheet1!$A$55</c:f>
              <c:strCache>
                <c:ptCount val="1"/>
                <c:pt idx="0">
                  <c:v>4</c:v>
                </c:pt>
              </c:strCache>
            </c:strRef>
          </c:tx>
          <c:invertIfNegative val="0"/>
          <c:cat>
            <c:strRef>
              <c:f>Sheet1!$D$16:$Q$16</c:f>
              <c:strCache>
                <c:ptCount val="14"/>
                <c:pt idx="0">
                  <c:v>2004</c:v>
                </c:pt>
                <c:pt idx="1">
                  <c:v>2005</c:v>
                </c:pt>
                <c:pt idx="2">
                  <c:v>2006</c:v>
                </c:pt>
                <c:pt idx="3">
                  <c:v>2007</c:v>
                </c:pt>
                <c:pt idx="4">
                  <c:v>2008</c:v>
                </c:pt>
                <c:pt idx="5">
                  <c:v>2009</c:v>
                </c:pt>
                <c:pt idx="6">
                  <c:v>2010</c:v>
                </c:pt>
                <c:pt idx="7">
                  <c:v>2011</c:v>
                </c:pt>
                <c:pt idx="8">
                  <c:v>2012</c:v>
                </c:pt>
                <c:pt idx="9">
                  <c:v>2013</c:v>
                </c:pt>
                <c:pt idx="10">
                  <c:v>2014</c:v>
                </c:pt>
                <c:pt idx="11">
                  <c:v>2015</c:v>
                </c:pt>
                <c:pt idx="12">
                  <c:v>2016</c:v>
                </c:pt>
                <c:pt idx="13">
                  <c:v>2017Q2</c:v>
                </c:pt>
              </c:strCache>
            </c:strRef>
          </c:cat>
          <c:val>
            <c:numRef>
              <c:f>Sheet1!$D$55:$Q$55</c:f>
              <c:numCache>
                <c:formatCode>General</c:formatCode>
                <c:ptCount val="14"/>
                <c:pt idx="0">
                  <c:v>0</c:v>
                </c:pt>
                <c:pt idx="1">
                  <c:v>0</c:v>
                </c:pt>
                <c:pt idx="2">
                  <c:v>0</c:v>
                </c:pt>
                <c:pt idx="3">
                  <c:v>0</c:v>
                </c:pt>
                <c:pt idx="4">
                  <c:v>0</c:v>
                </c:pt>
                <c:pt idx="5">
                  <c:v>0</c:v>
                </c:pt>
                <c:pt idx="6">
                  <c:v>0</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8-0459-4522-8616-C0CB9C7FC33E}"/>
            </c:ext>
          </c:extLst>
        </c:ser>
        <c:dLbls>
          <c:showLegendKey val="0"/>
          <c:showVal val="0"/>
          <c:showCatName val="0"/>
          <c:showSerName val="0"/>
          <c:showPercent val="0"/>
          <c:showBubbleSize val="0"/>
        </c:dLbls>
        <c:gapWidth val="150"/>
        <c:overlap val="100"/>
        <c:axId val="319376232"/>
        <c:axId val="316717600"/>
      </c:barChart>
      <c:catAx>
        <c:axId val="319376232"/>
        <c:scaling>
          <c:orientation val="minMax"/>
        </c:scaling>
        <c:delete val="0"/>
        <c:axPos val="b"/>
        <c:numFmt formatCode="General" sourceLinked="0"/>
        <c:majorTickMark val="out"/>
        <c:minorTickMark val="none"/>
        <c:tickLblPos val="nextTo"/>
        <c:txPr>
          <a:bodyPr/>
          <a:lstStyle/>
          <a:p>
            <a:pPr>
              <a:defRPr b="1"/>
            </a:pPr>
            <a:endParaRPr lang="en-US"/>
          </a:p>
        </c:txPr>
        <c:crossAx val="316717600"/>
        <c:crosses val="autoZero"/>
        <c:auto val="1"/>
        <c:lblAlgn val="ctr"/>
        <c:lblOffset val="100"/>
        <c:noMultiLvlLbl val="0"/>
      </c:catAx>
      <c:valAx>
        <c:axId val="316717600"/>
        <c:scaling>
          <c:orientation val="minMax"/>
          <c:max val="30"/>
          <c:min val="0"/>
        </c:scaling>
        <c:delete val="0"/>
        <c:axPos val="l"/>
        <c:majorGridlines/>
        <c:title>
          <c:tx>
            <c:rich>
              <a:bodyPr rot="-5400000" vert="horz"/>
              <a:lstStyle/>
              <a:p>
                <a:pPr>
                  <a:defRPr/>
                </a:pPr>
                <a:r>
                  <a:rPr lang="en-US"/>
                  <a:t>Number</a:t>
                </a:r>
                <a:r>
                  <a:rPr lang="en-US" baseline="0"/>
                  <a:t> of MSAs</a:t>
                </a:r>
                <a:endParaRPr lang="en-US"/>
              </a:p>
            </c:rich>
          </c:tx>
          <c:layout>
            <c:manualLayout>
              <c:xMode val="edge"/>
              <c:yMode val="edge"/>
              <c:x val="2.1402274391766952E-3"/>
              <c:y val="0.33510132233895012"/>
            </c:manualLayout>
          </c:layout>
          <c:overlay val="0"/>
        </c:title>
        <c:numFmt formatCode="General" sourceLinked="1"/>
        <c:majorTickMark val="out"/>
        <c:minorTickMark val="none"/>
        <c:tickLblPos val="nextTo"/>
        <c:crossAx val="319376232"/>
        <c:crosses val="autoZero"/>
        <c:crossBetween val="between"/>
        <c:majorUnit val="5"/>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8" tIns="46580" rIns="93158" bIns="46580" rtlCol="0"/>
          <a:lstStyle>
            <a:lvl1pPr algn="l">
              <a:defRPr sz="13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58" tIns="46580" rIns="93158" bIns="46580" rtlCol="0"/>
          <a:lstStyle>
            <a:lvl1pPr algn="r">
              <a:defRPr sz="1300"/>
            </a:lvl1pPr>
          </a:lstStyle>
          <a:p>
            <a:fld id="{0B0F2BAB-BD21-43CB-B79E-52524298F0EB}" type="datetimeFigureOut">
              <a:rPr lang="en-US" smtClean="0"/>
              <a:pPr/>
              <a:t>11/3/2017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58" tIns="46580" rIns="93158" bIns="46580"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58" tIns="46580" rIns="93158" bIns="46580" rtlCol="0" anchor="b"/>
          <a:lstStyle>
            <a:lvl1pPr algn="r">
              <a:defRPr sz="1300"/>
            </a:lvl1pPr>
          </a:lstStyle>
          <a:p>
            <a:fld id="{411D81F9-9E02-4890-8AAF-15DBD42C891B}" type="slidenum">
              <a:rPr lang="en-US" smtClean="0"/>
              <a:pPr/>
              <a:t>‹#›</a:t>
            </a:fld>
            <a:endParaRPr lang="en-US"/>
          </a:p>
        </p:txBody>
      </p:sp>
    </p:spTree>
    <p:extLst>
      <p:ext uri="{BB962C8B-B14F-4D97-AF65-F5344CB8AC3E}">
        <p14:creationId xmlns:p14="http://schemas.microsoft.com/office/powerpoint/2010/main" val="16136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58" tIns="46580" rIns="93158" bIns="46580"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58" tIns="46580" rIns="93158" bIns="46580" rtlCol="0"/>
          <a:lstStyle>
            <a:lvl1pPr algn="r">
              <a:defRPr sz="1300"/>
            </a:lvl1pPr>
          </a:lstStyle>
          <a:p>
            <a:fld id="{47DBBDF1-AA5D-4865-BB6C-CC4A802DC003}" type="datetimeFigureOut">
              <a:rPr lang="en-US" smtClean="0"/>
              <a:pPr/>
              <a:t>11/3/2017</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8" tIns="46580" rIns="93158" bIns="4658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58" tIns="46580" rIns="93158" bIns="4658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58" tIns="46580" rIns="93158" bIns="46580"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58" tIns="46580" rIns="93158" bIns="46580" rtlCol="0" anchor="b"/>
          <a:lstStyle>
            <a:lvl1pPr algn="r">
              <a:defRPr sz="1300"/>
            </a:lvl1pPr>
          </a:lstStyle>
          <a:p>
            <a:fld id="{D4355368-A042-4688-8873-C6E42EEC7EAC}" type="slidenum">
              <a:rPr lang="en-US" smtClean="0"/>
              <a:pPr/>
              <a:t>‹#›</a:t>
            </a:fld>
            <a:endParaRPr lang="en-US"/>
          </a:p>
        </p:txBody>
      </p:sp>
    </p:spTree>
    <p:extLst>
      <p:ext uri="{BB962C8B-B14F-4D97-AF65-F5344CB8AC3E}">
        <p14:creationId xmlns:p14="http://schemas.microsoft.com/office/powerpoint/2010/main" val="1320536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normAutofit/>
          </a:bodyPr>
          <a:lstStyle/>
          <a:p>
            <a:r>
              <a:rPr lang="en-US" dirty="0"/>
              <a:t>The labor</a:t>
            </a:r>
            <a:r>
              <a:rPr lang="en-US" baseline="0" dirty="0"/>
              <a:t> market is quite strong – with +200,000 monthly job gains and an unemployment rate that is approaching full employment. These trends are supporting consumer spending and wider economic growth. </a:t>
            </a:r>
            <a:endParaRPr lang="en-US" dirty="0"/>
          </a:p>
        </p:txBody>
      </p:sp>
      <p:sp>
        <p:nvSpPr>
          <p:cNvPr id="4" name="Slide Number Placeholder 3"/>
          <p:cNvSpPr>
            <a:spLocks noGrp="1"/>
          </p:cNvSpPr>
          <p:nvPr>
            <p:ph type="sldNum" sz="quarter" idx="10"/>
          </p:nvPr>
        </p:nvSpPr>
        <p:spPr/>
        <p:txBody>
          <a:bodyPr/>
          <a:lstStyle/>
          <a:p>
            <a:pPr>
              <a:defRPr/>
            </a:pPr>
            <a:fld id="{2323508F-0C7A-47F9-8E0E-04106531456D}" type="slidenum">
              <a:rPr lang="en-US" smtClean="0"/>
              <a:pPr>
                <a:defRPr/>
              </a:pPr>
              <a:t>2</a:t>
            </a:fld>
            <a:endParaRPr lang="en-US"/>
          </a:p>
        </p:txBody>
      </p:sp>
    </p:spTree>
    <p:extLst>
      <p:ext uri="{BB962C8B-B14F-4D97-AF65-F5344CB8AC3E}">
        <p14:creationId xmlns:p14="http://schemas.microsoft.com/office/powerpoint/2010/main" val="2250002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Overall inflation</a:t>
            </a:r>
            <a:r>
              <a:rPr lang="en-US" baseline="0" dirty="0"/>
              <a:t> </a:t>
            </a:r>
            <a:r>
              <a:rPr lang="en-US" dirty="0"/>
              <a:t>remains held down by lower</a:t>
            </a:r>
            <a:r>
              <a:rPr lang="en-US" baseline="0" dirty="0"/>
              <a:t> energy prices. Core inflation is stable and below the Fed’s 2.0 percent goal – but there are signs of a pick-up in recent months. </a:t>
            </a:r>
            <a:endParaRPr lang="en-US" dirty="0"/>
          </a:p>
        </p:txBody>
      </p:sp>
      <p:sp>
        <p:nvSpPr>
          <p:cNvPr id="4" name="Slide Number Placeholder 3"/>
          <p:cNvSpPr>
            <a:spLocks noGrp="1"/>
          </p:cNvSpPr>
          <p:nvPr>
            <p:ph type="sldNum" sz="quarter" idx="10"/>
          </p:nvPr>
        </p:nvSpPr>
        <p:spPr/>
        <p:txBody>
          <a:bodyPr/>
          <a:lstStyle/>
          <a:p>
            <a:fld id="{D4355368-A042-4688-8873-C6E42EEC7EAC}" type="slidenum">
              <a:rPr lang="en-US" smtClean="0"/>
              <a:pPr/>
              <a:t>3</a:t>
            </a:fld>
            <a:endParaRPr lang="en-US"/>
          </a:p>
        </p:txBody>
      </p:sp>
    </p:spTree>
    <p:extLst>
      <p:ext uri="{BB962C8B-B14F-4D97-AF65-F5344CB8AC3E}">
        <p14:creationId xmlns:p14="http://schemas.microsoft.com/office/powerpoint/2010/main" val="40135607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normAutofit/>
          </a:bodyPr>
          <a:lstStyle/>
          <a:p>
            <a:r>
              <a:rPr lang="en-US" dirty="0"/>
              <a:t>The labor</a:t>
            </a:r>
            <a:r>
              <a:rPr lang="en-US" baseline="0" dirty="0"/>
              <a:t> market is quite strong – with +200,000 monthly job gains and an unemployment rate that is approaching full employment. These trends are supporting consumer spending and wider economic growth. </a:t>
            </a:r>
            <a:endParaRPr lang="en-US" dirty="0"/>
          </a:p>
        </p:txBody>
      </p:sp>
      <p:sp>
        <p:nvSpPr>
          <p:cNvPr id="4" name="Slide Number Placeholder 3"/>
          <p:cNvSpPr>
            <a:spLocks noGrp="1"/>
          </p:cNvSpPr>
          <p:nvPr>
            <p:ph type="sldNum" sz="quarter" idx="10"/>
          </p:nvPr>
        </p:nvSpPr>
        <p:spPr/>
        <p:txBody>
          <a:bodyPr/>
          <a:lstStyle/>
          <a:p>
            <a:pPr>
              <a:defRPr/>
            </a:pPr>
            <a:fld id="{2323508F-0C7A-47F9-8E0E-04106531456D}" type="slidenum">
              <a:rPr lang="en-US" smtClean="0"/>
              <a:pPr>
                <a:defRPr/>
              </a:pPr>
              <a:t>5</a:t>
            </a:fld>
            <a:endParaRPr lang="en-US"/>
          </a:p>
        </p:txBody>
      </p:sp>
    </p:spTree>
    <p:extLst>
      <p:ext uri="{BB962C8B-B14F-4D97-AF65-F5344CB8AC3E}">
        <p14:creationId xmlns:p14="http://schemas.microsoft.com/office/powerpoint/2010/main" val="3551542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Overall inflation</a:t>
            </a:r>
            <a:r>
              <a:rPr lang="en-US" baseline="0" dirty="0"/>
              <a:t> </a:t>
            </a:r>
            <a:r>
              <a:rPr lang="en-US" dirty="0"/>
              <a:t>remains held down by lower</a:t>
            </a:r>
            <a:r>
              <a:rPr lang="en-US" baseline="0" dirty="0"/>
              <a:t> energy prices. Core inflation is stable and below the Fed’s 2.0 percent goal – but there are signs of a pick-up in recent months. </a:t>
            </a:r>
            <a:endParaRPr lang="en-US" dirty="0"/>
          </a:p>
        </p:txBody>
      </p:sp>
      <p:sp>
        <p:nvSpPr>
          <p:cNvPr id="4" name="Slide Number Placeholder 3"/>
          <p:cNvSpPr>
            <a:spLocks noGrp="1"/>
          </p:cNvSpPr>
          <p:nvPr>
            <p:ph type="sldNum" sz="quarter" idx="10"/>
          </p:nvPr>
        </p:nvSpPr>
        <p:spPr/>
        <p:txBody>
          <a:bodyPr/>
          <a:lstStyle/>
          <a:p>
            <a:fld id="{D4355368-A042-4688-8873-C6E42EEC7EAC}" type="slidenum">
              <a:rPr lang="en-US" smtClean="0"/>
              <a:pPr/>
              <a:t>6</a:t>
            </a:fld>
            <a:endParaRPr lang="en-US"/>
          </a:p>
        </p:txBody>
      </p:sp>
    </p:spTree>
    <p:extLst>
      <p:ext uri="{BB962C8B-B14F-4D97-AF65-F5344CB8AC3E}">
        <p14:creationId xmlns:p14="http://schemas.microsoft.com/office/powerpoint/2010/main" val="4237898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B82DAB-9773-4E61-BD8A-F4768BBF71E4}" type="slidenum">
              <a:rPr lang="en-US" smtClean="0"/>
              <a:pPr/>
              <a:t>7</a:t>
            </a:fld>
            <a:endParaRPr lang="en-US" dirty="0"/>
          </a:p>
        </p:txBody>
      </p:sp>
    </p:spTree>
    <p:extLst>
      <p:ext uri="{BB962C8B-B14F-4D97-AF65-F5344CB8AC3E}">
        <p14:creationId xmlns:p14="http://schemas.microsoft.com/office/powerpoint/2010/main" val="2294197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B82DAB-9773-4E61-BD8A-F4768BBF71E4}"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1619452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1100" y="698500"/>
            <a:ext cx="4648200" cy="3486150"/>
          </a:xfrm>
        </p:spPr>
      </p:sp>
      <p:sp>
        <p:nvSpPr>
          <p:cNvPr id="3" name="Notes Placeholder 2"/>
          <p:cNvSpPr>
            <a:spLocks noGrp="1"/>
          </p:cNvSpPr>
          <p:nvPr>
            <p:ph type="body" idx="1"/>
          </p:nvPr>
        </p:nvSpPr>
        <p:spPr/>
        <p:txBody>
          <a:bodyPr>
            <a:normAutofit/>
          </a:bodyPr>
          <a:lstStyle/>
          <a:p>
            <a:r>
              <a:rPr lang="en-US" dirty="0"/>
              <a:t>The labor</a:t>
            </a:r>
            <a:r>
              <a:rPr lang="en-US" baseline="0" dirty="0"/>
              <a:t> market is quite strong – with +200,000 monthly job gains and an unemployment rate that is approaching full employment. These trends are supporting consumer spending and wider economic growth. </a:t>
            </a:r>
            <a:endParaRPr lang="en-US" dirty="0"/>
          </a:p>
        </p:txBody>
      </p:sp>
      <p:sp>
        <p:nvSpPr>
          <p:cNvPr id="4" name="Slide Number Placeholder 3"/>
          <p:cNvSpPr>
            <a:spLocks noGrp="1"/>
          </p:cNvSpPr>
          <p:nvPr>
            <p:ph type="sldNum" sz="quarter" idx="10"/>
          </p:nvPr>
        </p:nvSpPr>
        <p:spPr/>
        <p:txBody>
          <a:bodyPr/>
          <a:lstStyle/>
          <a:p>
            <a:pPr>
              <a:defRPr/>
            </a:pPr>
            <a:fld id="{2323508F-0C7A-47F9-8E0E-04106531456D}" type="slidenum">
              <a:rPr lang="en-US" smtClean="0"/>
              <a:pPr>
                <a:defRPr/>
              </a:pPr>
              <a:t>9</a:t>
            </a:fld>
            <a:endParaRPr lang="en-US"/>
          </a:p>
        </p:txBody>
      </p:sp>
    </p:spTree>
    <p:extLst>
      <p:ext uri="{BB962C8B-B14F-4D97-AF65-F5344CB8AC3E}">
        <p14:creationId xmlns:p14="http://schemas.microsoft.com/office/powerpoint/2010/main" val="2912327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Overall inflation</a:t>
            </a:r>
            <a:r>
              <a:rPr lang="en-US" baseline="0" dirty="0"/>
              <a:t> </a:t>
            </a:r>
            <a:r>
              <a:rPr lang="en-US" dirty="0"/>
              <a:t>remains held down by lower</a:t>
            </a:r>
            <a:r>
              <a:rPr lang="en-US" baseline="0" dirty="0"/>
              <a:t> energy prices. Core inflation is stable and below the Fed’s 2.0 percent goal – but there are signs of a pick-up in recent months. </a:t>
            </a:r>
            <a:endParaRPr lang="en-US" dirty="0"/>
          </a:p>
        </p:txBody>
      </p:sp>
      <p:sp>
        <p:nvSpPr>
          <p:cNvPr id="4" name="Slide Number Placeholder 3"/>
          <p:cNvSpPr>
            <a:spLocks noGrp="1"/>
          </p:cNvSpPr>
          <p:nvPr>
            <p:ph type="sldNum" sz="quarter" idx="10"/>
          </p:nvPr>
        </p:nvSpPr>
        <p:spPr/>
        <p:txBody>
          <a:bodyPr/>
          <a:lstStyle/>
          <a:p>
            <a:fld id="{D4355368-A042-4688-8873-C6E42EEC7EAC}" type="slidenum">
              <a:rPr lang="en-US" smtClean="0"/>
              <a:pPr/>
              <a:t>10</a:t>
            </a:fld>
            <a:endParaRPr lang="en-US"/>
          </a:p>
        </p:txBody>
      </p:sp>
    </p:spTree>
    <p:extLst>
      <p:ext uri="{BB962C8B-B14F-4D97-AF65-F5344CB8AC3E}">
        <p14:creationId xmlns:p14="http://schemas.microsoft.com/office/powerpoint/2010/main" val="1188360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6B82DAB-9773-4E61-BD8A-F4768BBF71E4}" type="slidenum">
              <a:rPr lang="en-US" smtClean="0"/>
              <a:pPr/>
              <a:t>11</a:t>
            </a:fld>
            <a:endParaRPr lang="en-US" dirty="0"/>
          </a:p>
        </p:txBody>
      </p:sp>
    </p:spTree>
    <p:extLst>
      <p:ext uri="{BB962C8B-B14F-4D97-AF65-F5344CB8AC3E}">
        <p14:creationId xmlns:p14="http://schemas.microsoft.com/office/powerpoint/2010/main" val="31105998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Rectangle 12"/>
          <p:cNvSpPr/>
          <p:nvPr userDrawn="1"/>
        </p:nvSpPr>
        <p:spPr>
          <a:xfrm>
            <a:off x="2897466" y="2151000"/>
            <a:ext cx="5867400" cy="278682"/>
          </a:xfrm>
          <a:prstGeom prst="rect">
            <a:avLst/>
          </a:prstGeom>
          <a:solidFill>
            <a:srgbClr val="1C57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2901180" y="2490596"/>
            <a:ext cx="5870448" cy="12954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userDrawn="1"/>
        </p:nvSpPr>
        <p:spPr>
          <a:xfrm>
            <a:off x="2934633" y="3827722"/>
            <a:ext cx="1797287" cy="307777"/>
          </a:xfrm>
          <a:prstGeom prst="rect">
            <a:avLst/>
          </a:prstGeom>
          <a:noFill/>
        </p:spPr>
        <p:txBody>
          <a:bodyPr wrap="none" rtlCol="0">
            <a:spAutoFit/>
          </a:bodyPr>
          <a:lstStyle/>
          <a:p>
            <a:r>
              <a:rPr lang="en-US" sz="1400" b="1" dirty="0">
                <a:solidFill>
                  <a:schemeClr val="bg1">
                    <a:lumMod val="65000"/>
                  </a:schemeClr>
                </a:solidFill>
                <a:latin typeface="Arial Narrow" pitchFamily="34" charset="0"/>
              </a:rPr>
              <a:t>Nationwide Economics</a:t>
            </a:r>
          </a:p>
        </p:txBody>
      </p:sp>
      <p:sp>
        <p:nvSpPr>
          <p:cNvPr id="18" name="Text Placeholder 16"/>
          <p:cNvSpPr>
            <a:spLocks noGrp="1"/>
          </p:cNvSpPr>
          <p:nvPr>
            <p:ph type="body" sz="quarter" idx="13" hasCustomPrompt="1"/>
          </p:nvPr>
        </p:nvSpPr>
        <p:spPr>
          <a:xfrm>
            <a:off x="2934633" y="3158747"/>
            <a:ext cx="6019800" cy="304800"/>
          </a:xfrm>
        </p:spPr>
        <p:txBody>
          <a:bodyPr>
            <a:noAutofit/>
          </a:bodyPr>
          <a:lstStyle>
            <a:lvl1pPr>
              <a:lnSpc>
                <a:spcPts val="2000"/>
              </a:lnSpc>
              <a:buNone/>
              <a:defRPr sz="2000" b="1">
                <a:solidFill>
                  <a:schemeClr val="bg1"/>
                </a:solidFill>
              </a:defRPr>
            </a:lvl1pPr>
          </a:lstStyle>
          <a:p>
            <a:pPr lvl="0"/>
            <a:r>
              <a:rPr lang="en-US" dirty="0"/>
              <a:t>Date</a:t>
            </a:r>
          </a:p>
        </p:txBody>
      </p:sp>
      <p:sp>
        <p:nvSpPr>
          <p:cNvPr id="19" name="Text Placeholder 16"/>
          <p:cNvSpPr>
            <a:spLocks noGrp="1"/>
          </p:cNvSpPr>
          <p:nvPr>
            <p:ph type="body" sz="quarter" idx="14" hasCustomPrompt="1"/>
          </p:nvPr>
        </p:nvSpPr>
        <p:spPr>
          <a:xfrm>
            <a:off x="2934633" y="3463547"/>
            <a:ext cx="6019800" cy="304800"/>
          </a:xfrm>
        </p:spPr>
        <p:txBody>
          <a:bodyPr>
            <a:noAutofit/>
          </a:bodyPr>
          <a:lstStyle>
            <a:lvl1pPr>
              <a:lnSpc>
                <a:spcPts val="2000"/>
              </a:lnSpc>
              <a:buNone/>
              <a:defRPr sz="2000" b="1">
                <a:solidFill>
                  <a:schemeClr val="bg1"/>
                </a:solidFill>
              </a:defRPr>
            </a:lvl1pPr>
          </a:lstStyle>
          <a:p>
            <a:pPr lvl="0"/>
            <a:r>
              <a:rPr lang="en-US" dirty="0"/>
              <a:t>Presenter</a:t>
            </a:r>
          </a:p>
        </p:txBody>
      </p:sp>
      <p:sp>
        <p:nvSpPr>
          <p:cNvPr id="21" name="Title 1"/>
          <p:cNvSpPr>
            <a:spLocks noGrp="1"/>
          </p:cNvSpPr>
          <p:nvPr>
            <p:ph type="ctrTitle" hasCustomPrompt="1"/>
          </p:nvPr>
        </p:nvSpPr>
        <p:spPr>
          <a:xfrm>
            <a:off x="2934633" y="2461278"/>
            <a:ext cx="6019800" cy="685800"/>
          </a:xfrm>
        </p:spPr>
        <p:txBody>
          <a:bodyPr>
            <a:noAutofit/>
          </a:bodyPr>
          <a:lstStyle>
            <a:lvl1pPr algn="l">
              <a:defRPr sz="2400" b="1" baseline="0">
                <a:solidFill>
                  <a:schemeClr val="bg1"/>
                </a:solidFill>
                <a:latin typeface="Arial" pitchFamily="34" charset="0"/>
                <a:cs typeface="Arial" pitchFamily="34" charset="0"/>
              </a:defRPr>
            </a:lvl1pPr>
          </a:lstStyle>
          <a:p>
            <a:r>
              <a:rPr lang="en-US" dirty="0"/>
              <a:t>Title of Presentation</a:t>
            </a:r>
          </a:p>
        </p:txBody>
      </p:sp>
      <p:sp>
        <p:nvSpPr>
          <p:cNvPr id="9" name="Rectangle 8"/>
          <p:cNvSpPr/>
          <p:nvPr userDrawn="1"/>
        </p:nvSpPr>
        <p:spPr>
          <a:xfrm>
            <a:off x="0" y="0"/>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5410200"/>
            <a:ext cx="9144000" cy="1447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Z:\Administration\Logos\NandEagle_Vert_NW_3C Nationwide only.jpg"/>
          <p:cNvPicPr>
            <a:picLocks noChangeAspect="1" noChangeArrowheads="1"/>
          </p:cNvPicPr>
          <p:nvPr userDrawn="1"/>
        </p:nvPicPr>
        <p:blipFill>
          <a:blip r:embed="rId2" cstate="print"/>
          <a:srcRect/>
          <a:stretch>
            <a:fillRect/>
          </a:stretch>
        </p:blipFill>
        <p:spPr bwMode="auto">
          <a:xfrm>
            <a:off x="442335" y="1905000"/>
            <a:ext cx="1828800" cy="1835172"/>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7334" y="228600"/>
            <a:ext cx="8098466" cy="639762"/>
          </a:xfrm>
        </p:spPr>
        <p:txBody>
          <a:bodyPr/>
          <a:lstStyle>
            <a:lvl1pPr>
              <a:defRPr/>
            </a:lvl1pPr>
          </a:lstStyle>
          <a:p>
            <a:r>
              <a:rPr lang="en-US" dirty="0"/>
              <a:t>Repeat Title of Presentation</a:t>
            </a:r>
            <a:br>
              <a:rPr lang="en-US" dirty="0"/>
            </a:br>
            <a:r>
              <a:rPr lang="en-US" dirty="0"/>
              <a:t>(2 Lines Max)</a:t>
            </a:r>
          </a:p>
        </p:txBody>
      </p:sp>
      <p:sp>
        <p:nvSpPr>
          <p:cNvPr id="3" name="Content Placeholder 2"/>
          <p:cNvSpPr>
            <a:spLocks noGrp="1"/>
          </p:cNvSpPr>
          <p:nvPr>
            <p:ph idx="1" hasCustomPrompt="1"/>
          </p:nvPr>
        </p:nvSpPr>
        <p:spPr>
          <a:xfrm>
            <a:off x="914400" y="2089299"/>
            <a:ext cx="2209800" cy="3549501"/>
          </a:xfrm>
        </p:spPr>
        <p:txBody>
          <a:bodyPr>
            <a:normAutofit/>
          </a:bodyPr>
          <a:lstStyle>
            <a:lvl1pPr marL="0" indent="0">
              <a:lnSpc>
                <a:spcPct val="100000"/>
              </a:lnSpc>
              <a:buFontTx/>
              <a:buNone/>
              <a:defRPr sz="1400">
                <a:latin typeface="Arial" pitchFamily="34" charset="0"/>
                <a:cs typeface="Arial" pitchFamily="34" charset="0"/>
              </a:defRPr>
            </a:lvl1pPr>
            <a:lvl2pPr marL="627063" indent="-169863">
              <a:defRPr/>
            </a:lvl2pPr>
          </a:lstStyle>
          <a:p>
            <a:r>
              <a:rPr lang="en-US" sz="1400" dirty="0">
                <a:latin typeface="Arial" pitchFamily="34" charset="0"/>
                <a:cs typeface="Arial" pitchFamily="34" charset="0"/>
              </a:rPr>
              <a:t>Place the objective of the presentation here. Just one or two sentences.</a:t>
            </a:r>
          </a:p>
        </p:txBody>
      </p:sp>
      <p:sp>
        <p:nvSpPr>
          <p:cNvPr id="4" name="Rectangle 3"/>
          <p:cNvSpPr/>
          <p:nvPr userDrawn="1"/>
        </p:nvSpPr>
        <p:spPr>
          <a:xfrm>
            <a:off x="440375" y="1813294"/>
            <a:ext cx="428978" cy="167013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Narrow" pitchFamily="34" charset="0"/>
            </a:endParaRPr>
          </a:p>
        </p:txBody>
      </p:sp>
      <p:sp>
        <p:nvSpPr>
          <p:cNvPr id="5" name="TextBox 4"/>
          <p:cNvSpPr txBox="1"/>
          <p:nvPr userDrawn="1"/>
        </p:nvSpPr>
        <p:spPr>
          <a:xfrm>
            <a:off x="847480" y="1779427"/>
            <a:ext cx="1433689" cy="338554"/>
          </a:xfrm>
          <a:prstGeom prst="rect">
            <a:avLst/>
          </a:prstGeom>
          <a:noFill/>
        </p:spPr>
        <p:txBody>
          <a:bodyPr wrap="square" rtlCol="0">
            <a:spAutoFit/>
          </a:bodyPr>
          <a:lstStyle/>
          <a:p>
            <a:r>
              <a:rPr lang="en-US" sz="1600" b="1" dirty="0">
                <a:latin typeface="Arial" pitchFamily="34" charset="0"/>
                <a:cs typeface="Arial" pitchFamily="34" charset="0"/>
              </a:rPr>
              <a:t>Objective:</a:t>
            </a:r>
          </a:p>
        </p:txBody>
      </p:sp>
      <p:sp>
        <p:nvSpPr>
          <p:cNvPr id="6" name="Rectangle 5"/>
          <p:cNvSpPr/>
          <p:nvPr userDrawn="1"/>
        </p:nvSpPr>
        <p:spPr>
          <a:xfrm>
            <a:off x="3184619" y="1315959"/>
            <a:ext cx="428978" cy="4322841"/>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Narrow" pitchFamily="34" charset="0"/>
            </a:endParaRPr>
          </a:p>
        </p:txBody>
      </p:sp>
      <p:sp>
        <p:nvSpPr>
          <p:cNvPr id="7" name="TextBox 6"/>
          <p:cNvSpPr txBox="1"/>
          <p:nvPr userDrawn="1"/>
        </p:nvSpPr>
        <p:spPr>
          <a:xfrm>
            <a:off x="3631892" y="1312783"/>
            <a:ext cx="1337734" cy="338554"/>
          </a:xfrm>
          <a:prstGeom prst="rect">
            <a:avLst/>
          </a:prstGeom>
          <a:noFill/>
        </p:spPr>
        <p:txBody>
          <a:bodyPr wrap="square" rtlCol="0">
            <a:spAutoFit/>
          </a:bodyPr>
          <a:lstStyle/>
          <a:p>
            <a:r>
              <a:rPr lang="en-US" sz="1600" b="1" dirty="0">
                <a:latin typeface="Arial" pitchFamily="34" charset="0"/>
                <a:cs typeface="Arial" pitchFamily="34" charset="0"/>
              </a:rPr>
              <a:t>Agenda:</a:t>
            </a:r>
          </a:p>
        </p:txBody>
      </p:sp>
      <p:sp>
        <p:nvSpPr>
          <p:cNvPr id="8" name="Right Arrow 7"/>
          <p:cNvSpPr/>
          <p:nvPr userDrawn="1"/>
        </p:nvSpPr>
        <p:spPr>
          <a:xfrm>
            <a:off x="3173450" y="3472139"/>
            <a:ext cx="293511" cy="440265"/>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Narrow" pitchFamily="34" charset="0"/>
            </a:endParaRPr>
          </a:p>
        </p:txBody>
      </p:sp>
      <p:sp>
        <p:nvSpPr>
          <p:cNvPr id="14" name="Content Placeholder 2"/>
          <p:cNvSpPr>
            <a:spLocks noGrp="1"/>
          </p:cNvSpPr>
          <p:nvPr>
            <p:ph idx="10"/>
          </p:nvPr>
        </p:nvSpPr>
        <p:spPr>
          <a:xfrm>
            <a:off x="3680634" y="1621466"/>
            <a:ext cx="5006166" cy="4017334"/>
          </a:xfrm>
        </p:spPr>
        <p:txBody>
          <a:bodyPr/>
          <a:lstStyle>
            <a:lvl1pPr marL="169863" indent="-169863">
              <a:defRPr sz="1400">
                <a:latin typeface="Arial" pitchFamily="34" charset="0"/>
                <a:cs typeface="Arial" pitchFamily="34" charset="0"/>
              </a:defRPr>
            </a:lvl1pPr>
            <a:lvl2pPr marL="627063" indent="-169863">
              <a:defRPr/>
            </a:lvl2pPr>
          </a:lstStyle>
          <a:p>
            <a:pPr lvl="0"/>
            <a:r>
              <a:rPr lang="en-US" dirty="0"/>
              <a:t>Click to edit Master text styles</a:t>
            </a:r>
          </a:p>
        </p:txBody>
      </p:sp>
      <p:cxnSp>
        <p:nvCxnSpPr>
          <p:cNvPr id="15" name="Straight Connector 14"/>
          <p:cNvCxnSpPr/>
          <p:nvPr userDrawn="1"/>
        </p:nvCxnSpPr>
        <p:spPr>
          <a:xfrm>
            <a:off x="204850" y="914400"/>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userDrawn="1"/>
        </p:nvCxnSpPr>
        <p:spPr>
          <a:xfrm>
            <a:off x="204850" y="914400"/>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userDrawn="1"/>
        </p:nvCxnSpPr>
        <p:spPr>
          <a:xfrm>
            <a:off x="204850" y="6450683"/>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br>
              <a:rPr lang="en-US" dirty="0"/>
            </a:br>
            <a:r>
              <a:rPr lang="en-US" dirty="0"/>
              <a:t>(2 Lines Max)</a:t>
            </a:r>
          </a:p>
        </p:txBody>
      </p:sp>
      <p:sp>
        <p:nvSpPr>
          <p:cNvPr id="3" name="Content Placeholder 2"/>
          <p:cNvSpPr>
            <a:spLocks noGrp="1"/>
          </p:cNvSpPr>
          <p:nvPr>
            <p:ph idx="1"/>
          </p:nvPr>
        </p:nvSpPr>
        <p:spPr>
          <a:xfrm>
            <a:off x="457200" y="1143000"/>
            <a:ext cx="8229600" cy="4983163"/>
          </a:xfrm>
        </p:spPr>
        <p:txBody>
          <a:bodyPr/>
          <a:lstStyle>
            <a:lvl1pPr marL="233363" indent="-233363">
              <a:lnSpc>
                <a:spcPct val="100000"/>
              </a:lnSpc>
              <a:spcAft>
                <a:spcPts val="600"/>
              </a:spcAft>
              <a:defRPr>
                <a:latin typeface="Arial" pitchFamily="34" charset="0"/>
                <a:cs typeface="Arial" pitchFamily="34" charset="0"/>
              </a:defRPr>
            </a:lvl1pPr>
            <a:lvl2pPr marL="690563" indent="-233363">
              <a:lnSpc>
                <a:spcPct val="100000"/>
              </a:lnSpc>
              <a:spcAft>
                <a:spcPts val="600"/>
              </a:spcAft>
              <a:defRPr>
                <a:latin typeface="Arial" pitchFamily="34" charset="0"/>
                <a:cs typeface="Arial" pitchFamily="34" charset="0"/>
              </a:defRPr>
            </a:lvl2pPr>
          </a:lstStyle>
          <a:p>
            <a:pPr lvl="0"/>
            <a:r>
              <a:rPr lang="en-US" dirty="0"/>
              <a:t>Click to edit Master text styles</a:t>
            </a:r>
          </a:p>
          <a:p>
            <a:pPr lvl="1"/>
            <a:r>
              <a:rPr lang="en-US" dirty="0"/>
              <a:t>Second level</a:t>
            </a:r>
          </a:p>
        </p:txBody>
      </p:sp>
      <p:cxnSp>
        <p:nvCxnSpPr>
          <p:cNvPr id="7" name="Straight Connector 6"/>
          <p:cNvCxnSpPr/>
          <p:nvPr userDrawn="1"/>
        </p:nvCxnSpPr>
        <p:spPr>
          <a:xfrm>
            <a:off x="204850" y="914400"/>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04850" y="6450683"/>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Placeholder 1"/>
          <p:cNvSpPr>
            <a:spLocks noGrp="1"/>
          </p:cNvSpPr>
          <p:nvPr>
            <p:ph type="title"/>
          </p:nvPr>
        </p:nvSpPr>
        <p:spPr>
          <a:xfrm>
            <a:off x="207334" y="228600"/>
            <a:ext cx="8098466" cy="639762"/>
          </a:xfrm>
          <a:prstGeom prst="rect">
            <a:avLst/>
          </a:prstGeom>
        </p:spPr>
        <p:txBody>
          <a:bodyPr vert="horz" lIns="91440" tIns="45720" rIns="91440" bIns="45720" rtlCol="0" anchor="ctr">
            <a:noAutofit/>
          </a:bodyPr>
          <a:lstStyle/>
          <a:p>
            <a:r>
              <a:rPr lang="en-US" dirty="0"/>
              <a:t>Click to edit Master title style</a:t>
            </a:r>
            <a:br>
              <a:rPr lang="en-US" dirty="0"/>
            </a:br>
            <a:r>
              <a:rPr lang="en-US" dirty="0"/>
              <a:t>(2 Lines Max)</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Master title style</a:t>
            </a:r>
            <a:br>
              <a:rPr lang="en-US" dirty="0"/>
            </a:br>
            <a:r>
              <a:rPr lang="en-US" dirty="0"/>
              <a:t>(2 Lines Max)</a:t>
            </a:r>
          </a:p>
        </p:txBody>
      </p:sp>
      <p:sp>
        <p:nvSpPr>
          <p:cNvPr id="3" name="Content Placeholder 2"/>
          <p:cNvSpPr>
            <a:spLocks noGrp="1"/>
          </p:cNvSpPr>
          <p:nvPr>
            <p:ph sz="half" idx="1"/>
          </p:nvPr>
        </p:nvSpPr>
        <p:spPr>
          <a:xfrm>
            <a:off x="457200" y="1143000"/>
            <a:ext cx="4038600" cy="4983163"/>
          </a:xfrm>
        </p:spPr>
        <p:txBody>
          <a:bodyPr/>
          <a:lstStyle>
            <a:lvl1pPr>
              <a:lnSpc>
                <a:spcPct val="150000"/>
              </a:lnSpc>
              <a:defRPr sz="1600"/>
            </a:lvl1pPr>
            <a:lvl2pPr>
              <a:lnSpc>
                <a:spcPct val="150000"/>
              </a:lnSpc>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143000"/>
            <a:ext cx="4038600" cy="4983163"/>
          </a:xfrm>
        </p:spPr>
        <p:txBody>
          <a:bodyPr/>
          <a:lstStyle>
            <a:lvl1pPr>
              <a:defRPr sz="1600"/>
            </a:lvl1pPr>
            <a:lvl2pP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cxnSp>
        <p:nvCxnSpPr>
          <p:cNvPr id="8" name="Straight Connector 7"/>
          <p:cNvCxnSpPr/>
          <p:nvPr userDrawn="1"/>
        </p:nvCxnSpPr>
        <p:spPr>
          <a:xfrm>
            <a:off x="204850" y="914400"/>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204850" y="6450683"/>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1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7334" y="228600"/>
            <a:ext cx="8098466" cy="639762"/>
          </a:xfrm>
          <a:prstGeom prst="rect">
            <a:avLst/>
          </a:prstGeom>
          <a:noFill/>
        </p:spPr>
        <p:txBody>
          <a:bodyPr vert="horz" lIns="91440" tIns="45720" rIns="91440" bIns="45720" rtlCol="0" anchor="ctr">
            <a:noAutofit/>
          </a:bodyPr>
          <a:lstStyle/>
          <a:p>
            <a:r>
              <a:rPr lang="en-US" dirty="0"/>
              <a:t>Click to edit Master title style</a:t>
            </a:r>
            <a:br>
              <a:rPr lang="en-US" dirty="0"/>
            </a:br>
            <a:r>
              <a:rPr lang="en-US" dirty="0"/>
              <a:t>(2 Lines Max)</a:t>
            </a:r>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endParaRPr lang="en-US" dirty="0"/>
          </a:p>
          <a:p>
            <a:pPr lvl="2"/>
            <a:endParaRPr lang="en-US" dirty="0"/>
          </a:p>
        </p:txBody>
      </p:sp>
      <p:cxnSp>
        <p:nvCxnSpPr>
          <p:cNvPr id="17" name="Straight Connector 16"/>
          <p:cNvCxnSpPr/>
          <p:nvPr/>
        </p:nvCxnSpPr>
        <p:spPr>
          <a:xfrm>
            <a:off x="204850" y="914400"/>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04850" y="6450683"/>
            <a:ext cx="8763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7515462" y="6228598"/>
            <a:ext cx="1447832" cy="261610"/>
          </a:xfrm>
          <a:prstGeom prst="rect">
            <a:avLst/>
          </a:prstGeom>
          <a:noFill/>
        </p:spPr>
        <p:txBody>
          <a:bodyPr wrap="none" rtlCol="0">
            <a:spAutoFit/>
          </a:bodyPr>
          <a:lstStyle/>
          <a:p>
            <a:pPr algn="r"/>
            <a:r>
              <a:rPr lang="en-US" sz="1100" b="1" dirty="0">
                <a:latin typeface="Arial Narrow" pitchFamily="34" charset="0"/>
              </a:rPr>
              <a:t>Nationwide Economics</a:t>
            </a:r>
          </a:p>
        </p:txBody>
      </p:sp>
      <p:sp>
        <p:nvSpPr>
          <p:cNvPr id="22" name="TextBox 21"/>
          <p:cNvSpPr txBox="1"/>
          <p:nvPr/>
        </p:nvSpPr>
        <p:spPr>
          <a:xfrm>
            <a:off x="8499173" y="6445489"/>
            <a:ext cx="550151" cy="230832"/>
          </a:xfrm>
          <a:prstGeom prst="rect">
            <a:avLst/>
          </a:prstGeom>
          <a:noFill/>
        </p:spPr>
        <p:txBody>
          <a:bodyPr wrap="none" rtlCol="0">
            <a:spAutoFit/>
          </a:bodyPr>
          <a:lstStyle/>
          <a:p>
            <a:r>
              <a:rPr lang="en-US" sz="900" dirty="0">
                <a:latin typeface="Arial" pitchFamily="34" charset="0"/>
                <a:cs typeface="Arial" pitchFamily="34" charset="0"/>
              </a:rPr>
              <a:t>Page </a:t>
            </a:r>
            <a:fld id="{4DC00557-0525-4D50-80C6-D42BA8B35874}" type="slidenum">
              <a:rPr lang="en-US" sz="900" smtClean="0">
                <a:latin typeface="Arial" pitchFamily="34" charset="0"/>
                <a:cs typeface="Arial" pitchFamily="34" charset="0"/>
              </a:rPr>
              <a:pPr/>
              <a:t>‹#›</a:t>
            </a:fld>
            <a:endParaRPr lang="en-US" sz="800" dirty="0">
              <a:latin typeface="Arial" pitchFamily="34" charset="0"/>
              <a:cs typeface="Arial" pitchFamily="34" charset="0"/>
            </a:endParaRPr>
          </a:p>
        </p:txBody>
      </p:sp>
      <p:pic>
        <p:nvPicPr>
          <p:cNvPr id="1027" name="Picture 3" descr="Z:\Administration\Logos\NandEagle_Vert_NW_3C Nationwide only.jpg"/>
          <p:cNvPicPr>
            <a:picLocks noChangeAspect="1" noChangeArrowheads="1"/>
          </p:cNvPicPr>
          <p:nvPr userDrawn="1"/>
        </p:nvPicPr>
        <p:blipFill>
          <a:blip r:embed="rId8" cstate="print"/>
          <a:srcRect/>
          <a:stretch>
            <a:fillRect/>
          </a:stretch>
        </p:blipFill>
        <p:spPr bwMode="auto">
          <a:xfrm>
            <a:off x="8193081" y="74343"/>
            <a:ext cx="783654" cy="786384"/>
          </a:xfrm>
          <a:prstGeom prst="rect">
            <a:avLst/>
          </a:prstGeom>
          <a:noFill/>
        </p:spPr>
      </p:pic>
    </p:spTree>
  </p:cSld>
  <p:clrMap bg1="lt1" tx1="dk1" bg2="lt2" tx2="dk2" accent1="accent1" accent2="accent2" accent3="accent3" accent4="accent4" accent5="accent5" accent6="accent6" hlink="hlink" folHlink="folHlink"/>
  <p:sldLayoutIdLst>
    <p:sldLayoutId id="2147483664" r:id="rId1"/>
    <p:sldLayoutId id="2147483660" r:id="rId2"/>
    <p:sldLayoutId id="2147483650" r:id="rId3"/>
    <p:sldLayoutId id="2147483677" r:id="rId4"/>
    <p:sldLayoutId id="2147483652" r:id="rId5"/>
    <p:sldLayoutId id="2147483678" r:id="rId6"/>
  </p:sldLayoutIdLst>
  <p:txStyles>
    <p:titleStyle>
      <a:lvl1pPr algn="l" defTabSz="914400" rtl="0" eaLnBrk="1" latinLnBrk="0" hangingPunct="1">
        <a:spcBef>
          <a:spcPct val="0"/>
        </a:spcBef>
        <a:buNone/>
        <a:defRPr sz="2000" kern="1200" baseline="0">
          <a:solidFill>
            <a:schemeClr val="tx1"/>
          </a:solidFill>
          <a:latin typeface="Arial" pitchFamily="34" charset="0"/>
          <a:ea typeface="+mj-ea"/>
          <a:cs typeface="Arial" pitchFamily="34" charset="0"/>
        </a:defRPr>
      </a:lvl1pPr>
    </p:titleStyle>
    <p:bodyStyle>
      <a:lvl1pPr marL="233363" indent="-233363" algn="l" defTabSz="914400" rtl="0" eaLnBrk="1" latinLnBrk="0" hangingPunct="1">
        <a:lnSpc>
          <a:spcPct val="100000"/>
        </a:lnSpc>
        <a:spcBef>
          <a:spcPts val="0"/>
        </a:spcBef>
        <a:spcAft>
          <a:spcPts val="600"/>
        </a:spcAft>
        <a:buClr>
          <a:srgbClr val="2A8B16"/>
        </a:buClr>
        <a:buFont typeface="Wingdings" pitchFamily="2" charset="2"/>
        <a:buChar char="§"/>
        <a:defRPr sz="1600" kern="1200">
          <a:solidFill>
            <a:schemeClr val="tx1"/>
          </a:solidFill>
          <a:latin typeface="Arial" pitchFamily="34" charset="0"/>
          <a:ea typeface="+mn-ea"/>
          <a:cs typeface="Arial" pitchFamily="34" charset="0"/>
        </a:defRPr>
      </a:lvl1pPr>
      <a:lvl2pPr marL="690563" indent="-233363" algn="l" defTabSz="914400" rtl="0" eaLnBrk="1" latinLnBrk="0" hangingPunct="1">
        <a:lnSpc>
          <a:spcPct val="100000"/>
        </a:lnSpc>
        <a:spcBef>
          <a:spcPts val="0"/>
        </a:spcBef>
        <a:spcAft>
          <a:spcPts val="600"/>
        </a:spcAft>
        <a:buClr>
          <a:srgbClr val="2A8B16"/>
        </a:buClr>
        <a:buFont typeface="Arial" pitchFamily="34" charset="0"/>
        <a:buChar char="–"/>
        <a:defRPr sz="1600" kern="1200">
          <a:solidFill>
            <a:schemeClr val="tx1"/>
          </a:solidFill>
          <a:latin typeface="Arial" pitchFamily="34" charset="0"/>
          <a:ea typeface="+mn-ea"/>
          <a:cs typeface="Arial" pitchFamily="34" charset="0"/>
        </a:defRPr>
      </a:lvl2pPr>
      <a:lvl3pPr marL="1143000" indent="-228600" algn="l" defTabSz="914400" rtl="0" eaLnBrk="1" latinLnBrk="0" hangingPunct="1">
        <a:spcBef>
          <a:spcPts val="0"/>
        </a:spcBef>
        <a:buClr>
          <a:srgbClr val="2A8B16"/>
        </a:buClr>
        <a:buFont typeface="Wingdings" pitchFamily="2" charset="2"/>
        <a:buChar char="§"/>
        <a:defRPr sz="1400" kern="1200">
          <a:solidFill>
            <a:schemeClr val="tx1"/>
          </a:solidFill>
          <a:latin typeface="+mn-lt"/>
          <a:ea typeface="+mn-ea"/>
          <a:cs typeface="+mn-cs"/>
        </a:defRPr>
      </a:lvl3pPr>
      <a:lvl4pPr marL="1600200" indent="-228600" algn="l" defTabSz="914400" rtl="0" eaLnBrk="1" latinLnBrk="0" hangingPunct="1">
        <a:spcBef>
          <a:spcPct val="20000"/>
        </a:spcBef>
        <a:buClr>
          <a:srgbClr val="2A8B16"/>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2A8B16"/>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blog.nationwide.com/housing/"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blog.nationwide.com/housin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ags" Target="../tags/tag3.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893743" y="2951355"/>
            <a:ext cx="6019800" cy="304800"/>
          </a:xfrm>
        </p:spPr>
        <p:txBody>
          <a:bodyPr/>
          <a:lstStyle/>
          <a:p>
            <a:r>
              <a:rPr lang="en-US" sz="1600" dirty="0"/>
              <a:t>November 2017</a:t>
            </a:r>
          </a:p>
        </p:txBody>
      </p:sp>
      <p:sp>
        <p:nvSpPr>
          <p:cNvPr id="4" name="Title 3"/>
          <p:cNvSpPr>
            <a:spLocks noGrp="1"/>
          </p:cNvSpPr>
          <p:nvPr>
            <p:ph type="ctrTitle"/>
          </p:nvPr>
        </p:nvSpPr>
        <p:spPr>
          <a:xfrm>
            <a:off x="2893743" y="2417955"/>
            <a:ext cx="6019800" cy="685800"/>
          </a:xfrm>
        </p:spPr>
        <p:txBody>
          <a:bodyPr>
            <a:noAutofit/>
          </a:bodyPr>
          <a:lstStyle/>
          <a:p>
            <a:r>
              <a:rPr lang="en-US" dirty="0"/>
              <a:t>Housing Outlook: Boom or bust?</a:t>
            </a:r>
          </a:p>
        </p:txBody>
      </p:sp>
      <p:sp>
        <p:nvSpPr>
          <p:cNvPr id="5" name="Text Placeholder 2"/>
          <p:cNvSpPr>
            <a:spLocks noGrp="1"/>
          </p:cNvSpPr>
          <p:nvPr>
            <p:ph type="body" sz="quarter" idx="14"/>
          </p:nvPr>
        </p:nvSpPr>
        <p:spPr>
          <a:xfrm>
            <a:off x="2893743" y="3430339"/>
            <a:ext cx="6019800" cy="304800"/>
          </a:xfrm>
        </p:spPr>
        <p:txBody>
          <a:bodyPr/>
          <a:lstStyle/>
          <a:p>
            <a:r>
              <a:rPr lang="en-US" dirty="0"/>
              <a:t>Ben Ayers, Senior Economist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7334" y="274638"/>
            <a:ext cx="8098466" cy="639762"/>
          </a:xfrm>
          <a:noFill/>
        </p:spPr>
        <p:txBody>
          <a:bodyPr>
            <a:noAutofit/>
          </a:bodyPr>
          <a:lstStyle/>
          <a:p>
            <a:r>
              <a:rPr lang="en-US" sz="2100" b="1" dirty="0"/>
              <a:t>Construction employment is leading the way</a:t>
            </a:r>
            <a:endParaRPr lang="en-US" sz="2100" b="1" dirty="0">
              <a:solidFill>
                <a:schemeClr val="tx1"/>
              </a:solidFill>
            </a:endParaRPr>
          </a:p>
        </p:txBody>
      </p:sp>
      <p:sp>
        <p:nvSpPr>
          <p:cNvPr id="7" name="TextBox 6"/>
          <p:cNvSpPr txBox="1"/>
          <p:nvPr/>
        </p:nvSpPr>
        <p:spPr>
          <a:xfrm>
            <a:off x="184299" y="6468890"/>
            <a:ext cx="5791200" cy="215444"/>
          </a:xfrm>
          <a:prstGeom prst="rect">
            <a:avLst/>
          </a:prstGeom>
          <a:noFill/>
        </p:spPr>
        <p:txBody>
          <a:bodyPr wrap="square" lIns="0" rtlCol="0">
            <a:spAutoFit/>
          </a:bodyPr>
          <a:lstStyle/>
          <a:p>
            <a:r>
              <a:rPr lang="en-US" sz="800" dirty="0">
                <a:solidFill>
                  <a:prstClr val="black"/>
                </a:solidFill>
                <a:latin typeface="Arial" pitchFamily="34" charset="0"/>
                <a:cs typeface="Arial" pitchFamily="34" charset="0"/>
              </a:rPr>
              <a:t>Sources: BLS/Haver Analytics</a:t>
            </a:r>
          </a:p>
        </p:txBody>
      </p:sp>
      <p:sp>
        <p:nvSpPr>
          <p:cNvPr id="11" name="Rectangle 10"/>
          <p:cNvSpPr>
            <a:spLocks noChangeArrowheads="1"/>
          </p:cNvSpPr>
          <p:nvPr/>
        </p:nvSpPr>
        <p:spPr bwMode="auto">
          <a:xfrm>
            <a:off x="196850" y="1054286"/>
            <a:ext cx="7804150" cy="492443"/>
          </a:xfrm>
          <a:prstGeom prst="rect">
            <a:avLst/>
          </a:prstGeom>
          <a:noFill/>
          <a:ln w="9525">
            <a:noFill/>
            <a:miter lim="800000"/>
            <a:headEnd/>
            <a:tailEnd/>
          </a:ln>
        </p:spPr>
        <p:txBody>
          <a:bodyPr wrap="square">
            <a:spAutoFit/>
          </a:bodyPr>
          <a:lstStyle/>
          <a:p>
            <a:pPr eaLnBrk="0" hangingPunct="0"/>
            <a:r>
              <a:rPr lang="en-US" sz="1400" b="1" dirty="0">
                <a:latin typeface="Arial" pitchFamily="34" charset="0"/>
                <a:cs typeface="Arial" pitchFamily="34" charset="0"/>
              </a:rPr>
              <a:t>California job growth by sector</a:t>
            </a:r>
          </a:p>
          <a:p>
            <a:pPr eaLnBrk="0" hangingPunct="0"/>
            <a:r>
              <a:rPr lang="en-US" sz="1200" dirty="0">
                <a:latin typeface="Arial" pitchFamily="34" charset="0"/>
                <a:cs typeface="Arial" pitchFamily="34" charset="0"/>
              </a:rPr>
              <a:t>September 2017</a:t>
            </a:r>
          </a:p>
        </p:txBody>
      </p:sp>
      <p:sp>
        <p:nvSpPr>
          <p:cNvPr id="9" name="TextBox 8"/>
          <p:cNvSpPr txBox="1"/>
          <p:nvPr/>
        </p:nvSpPr>
        <p:spPr>
          <a:xfrm rot="16200000">
            <a:off x="-822931" y="3670132"/>
            <a:ext cx="2588063" cy="276999"/>
          </a:xfrm>
          <a:prstGeom prst="rect">
            <a:avLst/>
          </a:prstGeom>
          <a:noFill/>
        </p:spPr>
        <p:txBody>
          <a:bodyPr wrap="square" rtlCol="0">
            <a:spAutoFit/>
          </a:bodyPr>
          <a:lstStyle/>
          <a:p>
            <a:pPr algn="ctr"/>
            <a:r>
              <a:rPr lang="en-US" sz="1200" dirty="0"/>
              <a:t>Index value</a:t>
            </a:r>
          </a:p>
        </p:txBody>
      </p:sp>
      <p:sp>
        <p:nvSpPr>
          <p:cNvPr id="8" name="Slide Number Placeholder 9"/>
          <p:cNvSpPr>
            <a:spLocks noGrp="1"/>
          </p:cNvSpPr>
          <p:nvPr>
            <p:ph type="sldNum" sz="quarter" idx="12"/>
          </p:nvPr>
        </p:nvSpPr>
        <p:spPr>
          <a:xfrm>
            <a:off x="6781800" y="6629400"/>
            <a:ext cx="2133600" cy="182880"/>
          </a:xfrm>
        </p:spPr>
        <p:txBody>
          <a:bodyPr/>
          <a:lstStyle/>
          <a:p>
            <a:r>
              <a:rPr lang="en-US" dirty="0"/>
              <a:t> </a:t>
            </a:r>
          </a:p>
        </p:txBody>
      </p:sp>
      <p:pic>
        <p:nvPicPr>
          <p:cNvPr id="2" name="Picture 1"/>
          <p:cNvPicPr>
            <a:picLocks noChangeAspect="1"/>
          </p:cNvPicPr>
          <p:nvPr/>
        </p:nvPicPr>
        <p:blipFill>
          <a:blip r:embed="rId3"/>
          <a:stretch>
            <a:fillRect/>
          </a:stretch>
        </p:blipFill>
        <p:spPr>
          <a:xfrm>
            <a:off x="117393" y="1686615"/>
            <a:ext cx="8921072" cy="4409385"/>
          </a:xfrm>
          <a:prstGeom prst="rect">
            <a:avLst/>
          </a:prstGeom>
        </p:spPr>
      </p:pic>
    </p:spTree>
    <p:extLst>
      <p:ext uri="{BB962C8B-B14F-4D97-AF65-F5344CB8AC3E}">
        <p14:creationId xmlns:p14="http://schemas.microsoft.com/office/powerpoint/2010/main" val="2450729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rotWithShape="1">
          <a:blip r:embed="rId3"/>
          <a:srcRect l="9443" t="12511" r="9020" b="13127"/>
          <a:stretch/>
        </p:blipFill>
        <p:spPr>
          <a:xfrm>
            <a:off x="533400" y="1631863"/>
            <a:ext cx="8348995" cy="4572000"/>
          </a:xfrm>
          <a:prstGeom prst="rect">
            <a:avLst/>
          </a:prstGeom>
        </p:spPr>
      </p:pic>
      <p:sp>
        <p:nvSpPr>
          <p:cNvPr id="6" name="Title 5"/>
          <p:cNvSpPr>
            <a:spLocks noGrp="1"/>
          </p:cNvSpPr>
          <p:nvPr>
            <p:ph type="title"/>
          </p:nvPr>
        </p:nvSpPr>
        <p:spPr>
          <a:xfrm>
            <a:off x="207334" y="274638"/>
            <a:ext cx="8098466" cy="639762"/>
          </a:xfrm>
          <a:noFill/>
        </p:spPr>
        <p:txBody>
          <a:bodyPr>
            <a:normAutofit/>
          </a:bodyPr>
          <a:lstStyle/>
          <a:p>
            <a:r>
              <a:rPr lang="en-US" sz="2100" b="1" dirty="0"/>
              <a:t>Affordable housing is a growing concern in many markets</a:t>
            </a:r>
          </a:p>
        </p:txBody>
      </p:sp>
      <p:sp>
        <p:nvSpPr>
          <p:cNvPr id="7" name="TextBox 4"/>
          <p:cNvSpPr txBox="1">
            <a:spLocks noChangeArrowheads="1"/>
          </p:cNvSpPr>
          <p:nvPr/>
        </p:nvSpPr>
        <p:spPr bwMode="auto">
          <a:xfrm>
            <a:off x="130884" y="6448239"/>
            <a:ext cx="8382000" cy="215444"/>
          </a:xfrm>
          <a:prstGeom prst="rect">
            <a:avLst/>
          </a:prstGeom>
          <a:noFill/>
          <a:ln w="9525">
            <a:noFill/>
            <a:miter lim="800000"/>
            <a:headEnd/>
            <a:tailEnd/>
          </a:ln>
        </p:spPr>
        <p:txBody>
          <a:bodyPr>
            <a:spAutoFit/>
          </a:bodyPr>
          <a:lstStyle/>
          <a:p>
            <a:r>
              <a:rPr lang="en-US" sz="800" dirty="0"/>
              <a:t>Sources: CoreLogic/Haver Analytics</a:t>
            </a:r>
            <a:endParaRPr lang="en-US" sz="800" dirty="0">
              <a:solidFill>
                <a:prstClr val="black"/>
              </a:solidFill>
              <a:latin typeface="Arial" pitchFamily="34" charset="0"/>
              <a:cs typeface="Arial" pitchFamily="34" charset="0"/>
            </a:endParaRPr>
          </a:p>
        </p:txBody>
      </p:sp>
      <p:sp>
        <p:nvSpPr>
          <p:cNvPr id="8" name="TextBox 7"/>
          <p:cNvSpPr txBox="1"/>
          <p:nvPr/>
        </p:nvSpPr>
        <p:spPr>
          <a:xfrm>
            <a:off x="228600" y="1143000"/>
            <a:ext cx="4876800" cy="307777"/>
          </a:xfrm>
          <a:prstGeom prst="rect">
            <a:avLst/>
          </a:prstGeom>
          <a:noFill/>
        </p:spPr>
        <p:txBody>
          <a:bodyPr wrap="square" rtlCol="0">
            <a:spAutoFit/>
          </a:bodyPr>
          <a:lstStyle/>
          <a:p>
            <a:r>
              <a:rPr lang="en-US" sz="1400" b="1" dirty="0">
                <a:solidFill>
                  <a:srgbClr val="000000"/>
                </a:solidFill>
              </a:rPr>
              <a:t>Relative Affordability: House prices versus incomes</a:t>
            </a:r>
          </a:p>
        </p:txBody>
      </p:sp>
      <p:grpSp>
        <p:nvGrpSpPr>
          <p:cNvPr id="10" name="Group 9"/>
          <p:cNvGrpSpPr/>
          <p:nvPr/>
        </p:nvGrpSpPr>
        <p:grpSpPr>
          <a:xfrm>
            <a:off x="8073874" y="4140155"/>
            <a:ext cx="559102" cy="1819332"/>
            <a:chOff x="464599" y="3601054"/>
            <a:chExt cx="559102" cy="1819332"/>
          </a:xfrm>
        </p:grpSpPr>
        <p:sp>
          <p:nvSpPr>
            <p:cNvPr id="11" name="Rectangle 10"/>
            <p:cNvSpPr>
              <a:spLocks noChangeAspect="1"/>
            </p:cNvSpPr>
            <p:nvPr/>
          </p:nvSpPr>
          <p:spPr>
            <a:xfrm>
              <a:off x="464599" y="5228167"/>
              <a:ext cx="171450" cy="171450"/>
            </a:xfrm>
            <a:prstGeom prst="rect">
              <a:avLst/>
            </a:prstGeom>
            <a:solidFill>
              <a:srgbClr val="CC321C"/>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a:spLocks noChangeAspect="1"/>
            </p:cNvSpPr>
            <p:nvPr/>
          </p:nvSpPr>
          <p:spPr>
            <a:xfrm>
              <a:off x="464599" y="5026422"/>
              <a:ext cx="171450" cy="171450"/>
            </a:xfrm>
            <a:prstGeom prst="rect">
              <a:avLst/>
            </a:prstGeom>
            <a:solidFill>
              <a:srgbClr val="E0543C"/>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a:spLocks noChangeAspect="1"/>
            </p:cNvSpPr>
            <p:nvPr/>
          </p:nvSpPr>
          <p:spPr>
            <a:xfrm>
              <a:off x="464599" y="4822798"/>
              <a:ext cx="171450" cy="171450"/>
            </a:xfrm>
            <a:prstGeom prst="rect">
              <a:avLst/>
            </a:prstGeom>
            <a:solidFill>
              <a:srgbClr val="F3715B"/>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a:spLocks noChangeAspect="1"/>
            </p:cNvSpPr>
            <p:nvPr/>
          </p:nvSpPr>
          <p:spPr>
            <a:xfrm>
              <a:off x="464599" y="4619174"/>
              <a:ext cx="171450" cy="171450"/>
            </a:xfrm>
            <a:prstGeom prst="rect">
              <a:avLst/>
            </a:prstGeom>
            <a:solidFill>
              <a:srgbClr val="FD8F7E"/>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a:spLocks noChangeAspect="1"/>
            </p:cNvSpPr>
            <p:nvPr/>
          </p:nvSpPr>
          <p:spPr>
            <a:xfrm>
              <a:off x="464599" y="4415550"/>
              <a:ext cx="171450" cy="171450"/>
            </a:xfrm>
            <a:prstGeom prst="rect">
              <a:avLst/>
            </a:prstGeom>
            <a:solidFill>
              <a:srgbClr val="E9DBC1"/>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a:spLocks noChangeAspect="1"/>
            </p:cNvSpPr>
            <p:nvPr/>
          </p:nvSpPr>
          <p:spPr>
            <a:xfrm>
              <a:off x="464599" y="4211926"/>
              <a:ext cx="171450" cy="171450"/>
            </a:xfrm>
            <a:prstGeom prst="rect">
              <a:avLst/>
            </a:prstGeom>
            <a:solidFill>
              <a:srgbClr val="B1DE81"/>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a:spLocks noChangeAspect="1"/>
            </p:cNvSpPr>
            <p:nvPr/>
          </p:nvSpPr>
          <p:spPr>
            <a:xfrm>
              <a:off x="464599" y="4008302"/>
              <a:ext cx="171450" cy="171450"/>
            </a:xfrm>
            <a:prstGeom prst="rect">
              <a:avLst/>
            </a:prstGeom>
            <a:solidFill>
              <a:srgbClr val="8FC96C"/>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a:spLocks noChangeAspect="1"/>
            </p:cNvSpPr>
            <p:nvPr/>
          </p:nvSpPr>
          <p:spPr>
            <a:xfrm>
              <a:off x="464599" y="3804678"/>
              <a:ext cx="171450" cy="171450"/>
            </a:xfrm>
            <a:prstGeom prst="rect">
              <a:avLst/>
            </a:prstGeom>
            <a:solidFill>
              <a:srgbClr val="73B26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p:cNvSpPr>
              <a:spLocks noChangeAspect="1"/>
            </p:cNvSpPr>
            <p:nvPr/>
          </p:nvSpPr>
          <p:spPr>
            <a:xfrm>
              <a:off x="464599" y="3601054"/>
              <a:ext cx="171450" cy="171450"/>
            </a:xfrm>
            <a:prstGeom prst="rect">
              <a:avLst/>
            </a:prstGeom>
            <a:solidFill>
              <a:srgbClr val="5C9C3D"/>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p:cNvSpPr txBox="1"/>
            <p:nvPr/>
          </p:nvSpPr>
          <p:spPr>
            <a:xfrm>
              <a:off x="591615" y="5204942"/>
              <a:ext cx="399468" cy="215444"/>
            </a:xfrm>
            <a:prstGeom prst="rect">
              <a:avLst/>
            </a:prstGeom>
            <a:noFill/>
          </p:spPr>
          <p:txBody>
            <a:bodyPr wrap="none" rtlCol="0">
              <a:spAutoFit/>
            </a:bodyPr>
            <a:lstStyle/>
            <a:p>
              <a:r>
                <a:rPr lang="en-US" sz="800" dirty="0">
                  <a:latin typeface="Arial Narrow" pitchFamily="34" charset="0"/>
                  <a:cs typeface="Arial" pitchFamily="34" charset="0"/>
                </a:rPr>
                <a:t>LESS</a:t>
              </a:r>
            </a:p>
          </p:txBody>
        </p:sp>
        <p:sp>
          <p:nvSpPr>
            <p:cNvPr id="23" name="TextBox 22"/>
            <p:cNvSpPr txBox="1"/>
            <p:nvPr/>
          </p:nvSpPr>
          <p:spPr>
            <a:xfrm>
              <a:off x="585761" y="3604956"/>
              <a:ext cx="437940" cy="215444"/>
            </a:xfrm>
            <a:prstGeom prst="rect">
              <a:avLst/>
            </a:prstGeom>
            <a:noFill/>
          </p:spPr>
          <p:txBody>
            <a:bodyPr wrap="none" rtlCol="0">
              <a:spAutoFit/>
            </a:bodyPr>
            <a:lstStyle/>
            <a:p>
              <a:r>
                <a:rPr lang="en-US" sz="800" dirty="0">
                  <a:latin typeface="Arial Narrow" pitchFamily="34" charset="0"/>
                  <a:cs typeface="Arial" pitchFamily="34" charset="0"/>
                </a:rPr>
                <a:t>MORE</a:t>
              </a:r>
            </a:p>
          </p:txBody>
        </p:sp>
        <p:sp>
          <p:nvSpPr>
            <p:cNvPr id="24" name="TextBox 23"/>
            <p:cNvSpPr txBox="1"/>
            <p:nvPr/>
          </p:nvSpPr>
          <p:spPr>
            <a:xfrm>
              <a:off x="581025" y="4398748"/>
              <a:ext cx="357790" cy="215444"/>
            </a:xfrm>
            <a:prstGeom prst="rect">
              <a:avLst/>
            </a:prstGeom>
            <a:noFill/>
          </p:spPr>
          <p:txBody>
            <a:bodyPr wrap="none" rtlCol="0">
              <a:spAutoFit/>
            </a:bodyPr>
            <a:lstStyle/>
            <a:p>
              <a:pPr algn="ctr"/>
              <a:r>
                <a:rPr lang="en-US" sz="800" dirty="0">
                  <a:latin typeface="Arial Narrow" pitchFamily="34" charset="0"/>
                  <a:cs typeface="Arial" pitchFamily="34" charset="0"/>
                </a:rPr>
                <a:t>PAR</a:t>
              </a:r>
            </a:p>
          </p:txBody>
        </p:sp>
      </p:grpSp>
    </p:spTree>
    <p:extLst>
      <p:ext uri="{BB962C8B-B14F-4D97-AF65-F5344CB8AC3E}">
        <p14:creationId xmlns:p14="http://schemas.microsoft.com/office/powerpoint/2010/main" val="119915712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4"/>
          <p:cNvSpPr txBox="1">
            <a:spLocks noChangeArrowheads="1"/>
          </p:cNvSpPr>
          <p:nvPr/>
        </p:nvSpPr>
        <p:spPr bwMode="auto">
          <a:xfrm>
            <a:off x="217252" y="537035"/>
            <a:ext cx="9144000" cy="643766"/>
          </a:xfrm>
          <a:prstGeom prst="rect">
            <a:avLst/>
          </a:prstGeom>
          <a:noFill/>
          <a:ln w="12700">
            <a:noFill/>
            <a:miter lim="800000"/>
            <a:headEnd/>
            <a:tailEnd/>
          </a:ln>
        </p:spPr>
        <p:txBody>
          <a:bodyPr lIns="90488" tIns="44450" rIns="90488" bIns="44450">
            <a:spAutoFit/>
          </a:bodyPr>
          <a:lstStyle/>
          <a:p>
            <a:pPr>
              <a:defRPr/>
            </a:pPr>
            <a:r>
              <a:rPr lang="en-US" dirty="0">
                <a:latin typeface="Arial" pitchFamily="34" charset="0"/>
                <a:cs typeface="Arial" pitchFamily="34" charset="0"/>
              </a:rPr>
              <a:t>Important disclosures</a:t>
            </a:r>
          </a:p>
          <a:p>
            <a:pPr>
              <a:defRPr/>
            </a:pPr>
            <a:endParaRPr lang="en-US" kern="0" dirty="0">
              <a:solidFill>
                <a:schemeClr val="tx2"/>
              </a:solidFill>
              <a:latin typeface="Arial" pitchFamily="34" charset="0"/>
              <a:cs typeface="Arial" pitchFamily="34" charset="0"/>
            </a:endParaRPr>
          </a:p>
        </p:txBody>
      </p:sp>
      <p:sp>
        <p:nvSpPr>
          <p:cNvPr id="4" name="Text Box 10"/>
          <p:cNvSpPr txBox="1">
            <a:spLocks noChangeArrowheads="1"/>
          </p:cNvSpPr>
          <p:nvPr/>
        </p:nvSpPr>
        <p:spPr bwMode="auto">
          <a:xfrm>
            <a:off x="685801" y="1290754"/>
            <a:ext cx="7620000" cy="3108543"/>
          </a:xfrm>
          <a:prstGeom prst="rect">
            <a:avLst/>
          </a:prstGeom>
          <a:noFill/>
          <a:ln w="9525" algn="ctr">
            <a:noFill/>
            <a:miter lim="800000"/>
            <a:headEnd/>
            <a:tailEnd/>
          </a:ln>
          <a:effectLst>
            <a:prstShdw prst="shdw17" dist="17961" dir="2700000">
              <a:srgbClr val="999999"/>
            </a:prstShdw>
          </a:effectLst>
        </p:spPr>
        <p:txBody>
          <a:bodyPr wrap="square">
            <a:spAutoFit/>
          </a:bodyPr>
          <a:lstStyle/>
          <a:p>
            <a:r>
              <a:rPr lang="en-US" sz="1400" dirty="0"/>
              <a:t>The information in this report is provided by Nationwide Economics and is general in nature and not intended as investment or economic advice, or a recommendation to buy or sell any security or adopt any investment strategy.  Additionally, it does not take into account any specific investment objectives, tax and financial condition or particular needs of any specific person.  </a:t>
            </a:r>
          </a:p>
          <a:p>
            <a:endParaRPr lang="en-US" sz="1400" dirty="0"/>
          </a:p>
          <a:p>
            <a:r>
              <a:rPr lang="en-US" sz="1400" dirty="0"/>
              <a:t>The economic and market forecasts reflect our opinion as of the date of this report and are subject to change without notice.  These forecasts show a broad range of possible outcomes.  Because they are subject to high levels of uncertainty, they will not reflect actual performance.  We obtained certain information from sources deemed reliable, but we do not guarantee its accuracy, completeness or fairness.</a:t>
            </a:r>
          </a:p>
          <a:p>
            <a:endParaRPr lang="en-US" sz="1400" dirty="0"/>
          </a:p>
          <a:p>
            <a:r>
              <a:rPr lang="en-US" sz="1400" dirty="0"/>
              <a:t>Nationwide, the Nationwide N and Eagle and Nationwide is on your side are service marks of Nationwide Mutual Insurance Company. © 2016 Nationwide.</a:t>
            </a:r>
            <a:endParaRPr lang="en-US" sz="1400"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extBox 4"/>
          <p:cNvSpPr txBox="1">
            <a:spLocks noChangeArrowheads="1"/>
          </p:cNvSpPr>
          <p:nvPr/>
        </p:nvSpPr>
        <p:spPr bwMode="auto">
          <a:xfrm>
            <a:off x="130884" y="6448239"/>
            <a:ext cx="8382000" cy="215444"/>
          </a:xfrm>
          <a:prstGeom prst="rect">
            <a:avLst/>
          </a:prstGeom>
          <a:noFill/>
          <a:ln w="9525">
            <a:noFill/>
            <a:miter lim="800000"/>
            <a:headEnd/>
            <a:tailEnd/>
          </a:ln>
        </p:spPr>
        <p:txBody>
          <a:bodyPr>
            <a:spAutoFit/>
          </a:bodyPr>
          <a:lstStyle/>
          <a:p>
            <a:r>
              <a:rPr lang="en-US" sz="800" dirty="0"/>
              <a:t>Sources: </a:t>
            </a:r>
            <a:r>
              <a:rPr lang="en-US" sz="800" dirty="0" err="1"/>
              <a:t>BLS</a:t>
            </a:r>
            <a:r>
              <a:rPr lang="en-US" sz="800" dirty="0"/>
              <a:t>/Haver Analytics</a:t>
            </a:r>
          </a:p>
        </p:txBody>
      </p:sp>
      <p:sp>
        <p:nvSpPr>
          <p:cNvPr id="41987" name="TextBox 9"/>
          <p:cNvSpPr txBox="1">
            <a:spLocks noChangeArrowheads="1"/>
          </p:cNvSpPr>
          <p:nvPr/>
        </p:nvSpPr>
        <p:spPr bwMode="auto">
          <a:xfrm>
            <a:off x="152400" y="1066800"/>
            <a:ext cx="6010275" cy="492443"/>
          </a:xfrm>
          <a:prstGeom prst="rect">
            <a:avLst/>
          </a:prstGeom>
          <a:noFill/>
          <a:ln w="9525">
            <a:noFill/>
            <a:miter lim="800000"/>
            <a:headEnd/>
            <a:tailEnd/>
          </a:ln>
        </p:spPr>
        <p:txBody>
          <a:bodyPr>
            <a:spAutoFit/>
          </a:bodyPr>
          <a:lstStyle/>
          <a:p>
            <a:r>
              <a:rPr lang="en-US" sz="1400" b="1" dirty="0">
                <a:solidFill>
                  <a:srgbClr val="000000"/>
                </a:solidFill>
                <a:latin typeface="Arial" pitchFamily="34" charset="0"/>
                <a:cs typeface="Arial" pitchFamily="34" charset="0"/>
              </a:rPr>
              <a:t>Job growth, 3-month moving average</a:t>
            </a:r>
          </a:p>
          <a:p>
            <a:r>
              <a:rPr lang="en-US" sz="1200" dirty="0">
                <a:solidFill>
                  <a:srgbClr val="000000"/>
                </a:solidFill>
                <a:latin typeface="Arial" pitchFamily="34" charset="0"/>
                <a:cs typeface="Arial" pitchFamily="34" charset="0"/>
              </a:rPr>
              <a:t>October 2017</a:t>
            </a:r>
          </a:p>
        </p:txBody>
      </p:sp>
      <p:sp>
        <p:nvSpPr>
          <p:cNvPr id="8" name="Rectangle 7"/>
          <p:cNvSpPr>
            <a:spLocks noChangeArrowheads="1"/>
          </p:cNvSpPr>
          <p:nvPr/>
        </p:nvSpPr>
        <p:spPr bwMode="auto">
          <a:xfrm>
            <a:off x="185334" y="2868467"/>
            <a:ext cx="369332" cy="2029599"/>
          </a:xfrm>
          <a:prstGeom prst="rect">
            <a:avLst/>
          </a:prstGeom>
          <a:noFill/>
          <a:ln w="9525">
            <a:noFill/>
            <a:miter lim="800000"/>
            <a:headEnd/>
            <a:tailEnd/>
          </a:ln>
        </p:spPr>
        <p:txBody>
          <a:bodyPr vert="vert270" wrap="square">
            <a:spAutoFit/>
          </a:bodyPr>
          <a:lstStyle/>
          <a:p>
            <a:pPr algn="ctr" eaLnBrk="0" hangingPunct="0"/>
            <a:r>
              <a:rPr lang="en-US" sz="1200" dirty="0">
                <a:latin typeface="Arial" pitchFamily="34" charset="0"/>
                <a:cs typeface="Arial" pitchFamily="34" charset="0"/>
              </a:rPr>
              <a:t>Jobs  (thousands)</a:t>
            </a:r>
          </a:p>
        </p:txBody>
      </p:sp>
      <p:sp>
        <p:nvSpPr>
          <p:cNvPr id="7" name="Title 5"/>
          <p:cNvSpPr txBox="1">
            <a:spLocks/>
          </p:cNvSpPr>
          <p:nvPr/>
        </p:nvSpPr>
        <p:spPr>
          <a:xfrm>
            <a:off x="130884" y="237226"/>
            <a:ext cx="8077200" cy="561974"/>
          </a:xfrm>
          <a:prstGeom prst="rect">
            <a:avLst/>
          </a:prstGeom>
          <a:noFill/>
        </p:spPr>
        <p:txBody>
          <a:bodyPr>
            <a:noAutofit/>
          </a:bodyPr>
          <a:lstStyle/>
          <a:p>
            <a:pPr lvl="0">
              <a:spcBef>
                <a:spcPct val="0"/>
              </a:spcBef>
              <a:defRPr/>
            </a:pPr>
            <a:r>
              <a:rPr lang="en-US" sz="2000" b="1" dirty="0">
                <a:latin typeface="Arial" pitchFamily="34" charset="0"/>
                <a:cs typeface="Arial" pitchFamily="34" charset="0"/>
              </a:rPr>
              <a:t>Job gains remain supportive of ongoing economic growth </a:t>
            </a:r>
          </a:p>
          <a:p>
            <a:pPr lvl="0">
              <a:spcBef>
                <a:spcPct val="0"/>
              </a:spcBef>
              <a:defRPr/>
            </a:pPr>
            <a:r>
              <a:rPr lang="en-US" sz="2000" b="1" dirty="0">
                <a:latin typeface="Arial" pitchFamily="34" charset="0"/>
                <a:cs typeface="Arial" pitchFamily="34" charset="0"/>
              </a:rPr>
              <a:t>and housing demand</a:t>
            </a:r>
          </a:p>
        </p:txBody>
      </p:sp>
      <p:pic>
        <p:nvPicPr>
          <p:cNvPr id="2" name="Picture 1"/>
          <p:cNvPicPr>
            <a:picLocks noChangeAspect="1"/>
          </p:cNvPicPr>
          <p:nvPr/>
        </p:nvPicPr>
        <p:blipFill rotWithShape="1">
          <a:blip r:embed="rId4"/>
          <a:srcRect l="4965" t="19050" r="4965" b="7617"/>
          <a:stretch/>
        </p:blipFill>
        <p:spPr>
          <a:xfrm>
            <a:off x="1150582" y="1770522"/>
            <a:ext cx="7021406" cy="4297680"/>
          </a:xfrm>
          <a:prstGeom prst="rect">
            <a:avLst/>
          </a:prstGeom>
        </p:spPr>
      </p:pic>
    </p:spTree>
    <p:custDataLst>
      <p:tags r:id="rId1"/>
    </p:custDataLst>
    <p:extLst>
      <p:ext uri="{BB962C8B-B14F-4D97-AF65-F5344CB8AC3E}">
        <p14:creationId xmlns:p14="http://schemas.microsoft.com/office/powerpoint/2010/main" val="3940959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srcRect l="7020" t="18836" r="7229" b="7999"/>
          <a:stretch/>
        </p:blipFill>
        <p:spPr>
          <a:xfrm>
            <a:off x="1071320" y="1743674"/>
            <a:ext cx="6712775" cy="4297680"/>
          </a:xfrm>
          <a:prstGeom prst="rect">
            <a:avLst/>
          </a:prstGeom>
        </p:spPr>
      </p:pic>
      <p:sp>
        <p:nvSpPr>
          <p:cNvPr id="6" name="Title 5"/>
          <p:cNvSpPr>
            <a:spLocks noGrp="1"/>
          </p:cNvSpPr>
          <p:nvPr>
            <p:ph type="title"/>
          </p:nvPr>
        </p:nvSpPr>
        <p:spPr>
          <a:xfrm>
            <a:off x="207334" y="272901"/>
            <a:ext cx="8098466" cy="639762"/>
          </a:xfrm>
          <a:noFill/>
        </p:spPr>
        <p:txBody>
          <a:bodyPr>
            <a:noAutofit/>
          </a:bodyPr>
          <a:lstStyle/>
          <a:p>
            <a:r>
              <a:rPr lang="en-US" sz="2100" b="1" kern="0" dirty="0">
                <a:solidFill>
                  <a:sysClr val="windowText" lastClr="000000"/>
                </a:solidFill>
                <a:latin typeface="+mn-lt"/>
                <a:ea typeface="+mn-ea"/>
                <a:cs typeface="+mn-cs"/>
              </a:rPr>
              <a:t>Strong homebuyer demand is pushing sales higher</a:t>
            </a:r>
          </a:p>
        </p:txBody>
      </p:sp>
      <p:sp>
        <p:nvSpPr>
          <p:cNvPr id="7" name="TextBox 6"/>
          <p:cNvSpPr txBox="1"/>
          <p:nvPr/>
        </p:nvSpPr>
        <p:spPr>
          <a:xfrm>
            <a:off x="184299" y="6490156"/>
            <a:ext cx="5791200" cy="215444"/>
          </a:xfrm>
          <a:prstGeom prst="rect">
            <a:avLst/>
          </a:prstGeom>
          <a:noFill/>
        </p:spPr>
        <p:txBody>
          <a:bodyPr wrap="square" lIns="0" rtlCol="0">
            <a:spAutoFit/>
          </a:bodyPr>
          <a:lstStyle/>
          <a:p>
            <a:r>
              <a:rPr lang="en-US" sz="800" dirty="0">
                <a:solidFill>
                  <a:srgbClr val="000000"/>
                </a:solidFill>
              </a:rPr>
              <a:t>Sources:  Census Bureau; NAR; Haver Analytics </a:t>
            </a:r>
          </a:p>
        </p:txBody>
      </p:sp>
      <p:sp>
        <p:nvSpPr>
          <p:cNvPr id="8" name="Rectangle 7"/>
          <p:cNvSpPr>
            <a:spLocks noChangeArrowheads="1"/>
          </p:cNvSpPr>
          <p:nvPr/>
        </p:nvSpPr>
        <p:spPr bwMode="auto">
          <a:xfrm>
            <a:off x="185334" y="2743200"/>
            <a:ext cx="369332" cy="2029599"/>
          </a:xfrm>
          <a:prstGeom prst="rect">
            <a:avLst/>
          </a:prstGeom>
          <a:noFill/>
          <a:ln w="9525">
            <a:noFill/>
            <a:miter lim="800000"/>
            <a:headEnd/>
            <a:tailEnd/>
          </a:ln>
        </p:spPr>
        <p:txBody>
          <a:bodyPr vert="vert270" wrap="square">
            <a:spAutoFit/>
          </a:bodyPr>
          <a:lstStyle/>
          <a:p>
            <a:pPr algn="ctr" eaLnBrk="0" hangingPunct="0">
              <a:defRPr/>
            </a:pPr>
            <a:r>
              <a:rPr lang="en-US" sz="1200" dirty="0">
                <a:solidFill>
                  <a:srgbClr val="000000"/>
                </a:solidFill>
                <a:cs typeface="Arial" pitchFamily="34" charset="0"/>
              </a:rPr>
              <a:t>Millions</a:t>
            </a:r>
          </a:p>
        </p:txBody>
      </p:sp>
      <p:sp>
        <p:nvSpPr>
          <p:cNvPr id="11" name="Rectangle 10"/>
          <p:cNvSpPr>
            <a:spLocks noChangeArrowheads="1"/>
          </p:cNvSpPr>
          <p:nvPr/>
        </p:nvSpPr>
        <p:spPr bwMode="auto">
          <a:xfrm>
            <a:off x="196850" y="1054286"/>
            <a:ext cx="7804150" cy="492443"/>
          </a:xfrm>
          <a:prstGeom prst="rect">
            <a:avLst/>
          </a:prstGeom>
          <a:noFill/>
          <a:ln w="9525">
            <a:noFill/>
            <a:miter lim="800000"/>
            <a:headEnd/>
            <a:tailEnd/>
          </a:ln>
        </p:spPr>
        <p:txBody>
          <a:bodyPr wrap="square">
            <a:spAutoFit/>
          </a:bodyPr>
          <a:lstStyle/>
          <a:p>
            <a:pPr eaLnBrk="0" hangingPunct="0"/>
            <a:r>
              <a:rPr lang="en-US" sz="1400" b="1" dirty="0">
                <a:latin typeface="Arial" pitchFamily="34" charset="0"/>
                <a:cs typeface="Arial" pitchFamily="34" charset="0"/>
              </a:rPr>
              <a:t>Total home sales (new + existing), 3-month moving average</a:t>
            </a:r>
          </a:p>
          <a:p>
            <a:pPr eaLnBrk="0" hangingPunct="0"/>
            <a:r>
              <a:rPr lang="en-US" sz="1200" dirty="0">
                <a:latin typeface="Arial" pitchFamily="34" charset="0"/>
                <a:cs typeface="Arial" pitchFamily="34" charset="0"/>
              </a:rPr>
              <a:t>September 2017</a:t>
            </a:r>
          </a:p>
        </p:txBody>
      </p:sp>
      <p:sp>
        <p:nvSpPr>
          <p:cNvPr id="9" name="TextBox 8"/>
          <p:cNvSpPr txBox="1"/>
          <p:nvPr/>
        </p:nvSpPr>
        <p:spPr>
          <a:xfrm>
            <a:off x="7743913" y="3619834"/>
            <a:ext cx="942887" cy="276999"/>
          </a:xfrm>
          <a:prstGeom prst="rect">
            <a:avLst/>
          </a:prstGeom>
          <a:noFill/>
        </p:spPr>
        <p:txBody>
          <a:bodyPr wrap="none" rtlCol="0">
            <a:spAutoFit/>
          </a:bodyPr>
          <a:lstStyle/>
          <a:p>
            <a:r>
              <a:rPr lang="en-US" sz="1200" dirty="0">
                <a:latin typeface="Arial Narrow" panose="020B0606020202030204" pitchFamily="34" charset="0"/>
              </a:rPr>
              <a:t>Current value</a:t>
            </a:r>
          </a:p>
        </p:txBody>
      </p:sp>
    </p:spTree>
    <p:extLst>
      <p:ext uri="{BB962C8B-B14F-4D97-AF65-F5344CB8AC3E}">
        <p14:creationId xmlns:p14="http://schemas.microsoft.com/office/powerpoint/2010/main" val="1730503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title"/>
          </p:nvPr>
        </p:nvSpPr>
        <p:spPr>
          <a:xfrm>
            <a:off x="228600" y="303213"/>
            <a:ext cx="7620000" cy="563562"/>
          </a:xfrm>
        </p:spPr>
        <p:txBody>
          <a:bodyPr>
            <a:noAutofit/>
          </a:bodyPr>
          <a:lstStyle/>
          <a:p>
            <a:r>
              <a:rPr lang="en-US" sz="2100" b="1" kern="0" dirty="0">
                <a:solidFill>
                  <a:sysClr val="windowText" lastClr="000000"/>
                </a:solidFill>
                <a:latin typeface="+mn-lt"/>
                <a:ea typeface="+mn-ea"/>
                <a:cs typeface="+mn-cs"/>
              </a:rPr>
              <a:t>…but tight inventories are holding back some sales while pushing up home prices</a:t>
            </a:r>
            <a:endParaRPr sz="2100" b="1" kern="0" dirty="0">
              <a:solidFill>
                <a:sysClr val="windowText" lastClr="000000"/>
              </a:solidFill>
              <a:latin typeface="+mn-lt"/>
              <a:ea typeface="+mn-ea"/>
              <a:cs typeface="+mn-cs"/>
            </a:endParaRPr>
          </a:p>
        </p:txBody>
      </p:sp>
      <p:sp>
        <p:nvSpPr>
          <p:cNvPr id="13315" name="TextBox 14"/>
          <p:cNvSpPr txBox="1">
            <a:spLocks noChangeArrowheads="1"/>
          </p:cNvSpPr>
          <p:nvPr/>
        </p:nvSpPr>
        <p:spPr bwMode="auto">
          <a:xfrm>
            <a:off x="228600" y="6282268"/>
            <a:ext cx="5791200" cy="461963"/>
          </a:xfrm>
          <a:prstGeom prst="rect">
            <a:avLst/>
          </a:prstGeom>
          <a:noFill/>
          <a:ln w="9525">
            <a:noFill/>
            <a:miter lim="800000"/>
            <a:headEnd/>
            <a:tailEnd/>
          </a:ln>
        </p:spPr>
        <p:txBody>
          <a:bodyPr lIns="0">
            <a:spAutoFit/>
          </a:bodyPr>
          <a:lstStyle/>
          <a:p>
            <a:pPr>
              <a:tabLst>
                <a:tab pos="342900" algn="r"/>
                <a:tab pos="406400" algn="l"/>
              </a:tabLst>
            </a:pPr>
            <a:endParaRPr lang="en-US" sz="800" dirty="0"/>
          </a:p>
          <a:p>
            <a:pPr>
              <a:tabLst>
                <a:tab pos="342900" algn="r"/>
                <a:tab pos="406400" algn="l"/>
              </a:tabLst>
            </a:pPr>
            <a:endParaRPr lang="en-US" sz="800" dirty="0"/>
          </a:p>
          <a:p>
            <a:pPr>
              <a:tabLst>
                <a:tab pos="342900" algn="r"/>
                <a:tab pos="406400" algn="l"/>
              </a:tabLst>
            </a:pPr>
            <a:r>
              <a:rPr lang="en-US" sz="800" dirty="0"/>
              <a:t>Source:	National Association of Realtors/Haver Analytics</a:t>
            </a:r>
            <a:endParaRPr lang="en-US" sz="800" b="1" dirty="0"/>
          </a:p>
        </p:txBody>
      </p:sp>
      <p:sp>
        <p:nvSpPr>
          <p:cNvPr id="13316" name="Rectangle 7"/>
          <p:cNvSpPr>
            <a:spLocks noChangeArrowheads="1"/>
          </p:cNvSpPr>
          <p:nvPr/>
        </p:nvSpPr>
        <p:spPr bwMode="auto">
          <a:xfrm>
            <a:off x="149225" y="1054100"/>
            <a:ext cx="7804150" cy="636588"/>
          </a:xfrm>
          <a:prstGeom prst="rect">
            <a:avLst/>
          </a:prstGeom>
          <a:noFill/>
          <a:ln w="9525">
            <a:noFill/>
            <a:miter lim="800000"/>
            <a:headEnd/>
            <a:tailEnd/>
          </a:ln>
        </p:spPr>
        <p:txBody>
          <a:bodyPr>
            <a:spAutoFit/>
          </a:bodyPr>
          <a:lstStyle/>
          <a:p>
            <a:pPr eaLnBrk="0" hangingPunct="0"/>
            <a:r>
              <a:rPr lang="en-US" sz="1400" b="1" dirty="0">
                <a:solidFill>
                  <a:srgbClr val="000000"/>
                </a:solidFill>
              </a:rPr>
              <a:t>Total existing homes on the market</a:t>
            </a:r>
          </a:p>
          <a:p>
            <a:pPr eaLnBrk="0" hangingPunct="0"/>
            <a:r>
              <a:rPr lang="en-US" sz="1200" dirty="0">
                <a:solidFill>
                  <a:srgbClr val="000000"/>
                </a:solidFill>
              </a:rPr>
              <a:t>September 2017</a:t>
            </a:r>
          </a:p>
          <a:p>
            <a:pPr eaLnBrk="0" hangingPunct="0"/>
            <a:endParaRPr lang="en-US" sz="1400" baseline="40000" dirty="0">
              <a:solidFill>
                <a:srgbClr val="000000"/>
              </a:solidFill>
            </a:endParaRPr>
          </a:p>
        </p:txBody>
      </p:sp>
      <p:sp>
        <p:nvSpPr>
          <p:cNvPr id="9" name="TextBox 8"/>
          <p:cNvSpPr txBox="1"/>
          <p:nvPr/>
        </p:nvSpPr>
        <p:spPr>
          <a:xfrm>
            <a:off x="228600" y="3379587"/>
            <a:ext cx="369332" cy="602088"/>
          </a:xfrm>
          <a:prstGeom prst="rect">
            <a:avLst/>
          </a:prstGeom>
          <a:noFill/>
        </p:spPr>
        <p:txBody>
          <a:bodyPr vert="vert270" wrap="none">
            <a:spAutoFit/>
          </a:bodyPr>
          <a:lstStyle/>
          <a:p>
            <a:pPr algn="ctr" fontAlgn="auto">
              <a:spcBef>
                <a:spcPts val="0"/>
              </a:spcBef>
              <a:spcAft>
                <a:spcPts val="0"/>
              </a:spcAft>
              <a:defRPr/>
            </a:pPr>
            <a:r>
              <a:rPr lang="en-US" sz="1200" dirty="0">
                <a:latin typeface="+mn-lt"/>
                <a:cs typeface="+mn-cs"/>
              </a:rPr>
              <a:t>Millions</a:t>
            </a:r>
          </a:p>
        </p:txBody>
      </p:sp>
      <p:pic>
        <p:nvPicPr>
          <p:cNvPr id="3" name="Picture 2"/>
          <p:cNvPicPr>
            <a:picLocks noChangeAspect="1"/>
          </p:cNvPicPr>
          <p:nvPr/>
        </p:nvPicPr>
        <p:blipFill rotWithShape="1">
          <a:blip r:embed="rId2"/>
          <a:srcRect l="5728" t="18834" r="5728" b="8000"/>
          <a:stretch/>
        </p:blipFill>
        <p:spPr>
          <a:xfrm>
            <a:off x="1066800" y="1728788"/>
            <a:ext cx="6931110" cy="4297680"/>
          </a:xfrm>
          <a:prstGeom prst="rect">
            <a:avLst/>
          </a:prstGeom>
        </p:spPr>
      </p:pic>
    </p:spTree>
    <p:extLst>
      <p:ext uri="{BB962C8B-B14F-4D97-AF65-F5344CB8AC3E}">
        <p14:creationId xmlns:p14="http://schemas.microsoft.com/office/powerpoint/2010/main" val="3953506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4"/>
          <a:srcRect l="4978" t="19000" r="4978" b="7550"/>
          <a:stretch/>
        </p:blipFill>
        <p:spPr>
          <a:xfrm>
            <a:off x="1022499" y="1819458"/>
            <a:ext cx="7021406" cy="4297680"/>
          </a:xfrm>
          <a:prstGeom prst="rect">
            <a:avLst/>
          </a:prstGeom>
        </p:spPr>
      </p:pic>
      <p:sp>
        <p:nvSpPr>
          <p:cNvPr id="41985" name="TextBox 4"/>
          <p:cNvSpPr txBox="1">
            <a:spLocks noChangeArrowheads="1"/>
          </p:cNvSpPr>
          <p:nvPr/>
        </p:nvSpPr>
        <p:spPr bwMode="auto">
          <a:xfrm>
            <a:off x="130884" y="6448239"/>
            <a:ext cx="8382000" cy="215444"/>
          </a:xfrm>
          <a:prstGeom prst="rect">
            <a:avLst/>
          </a:prstGeom>
          <a:noFill/>
          <a:ln w="9525">
            <a:noFill/>
            <a:miter lim="800000"/>
            <a:headEnd/>
            <a:tailEnd/>
          </a:ln>
        </p:spPr>
        <p:txBody>
          <a:bodyPr>
            <a:spAutoFit/>
          </a:bodyPr>
          <a:lstStyle/>
          <a:p>
            <a:r>
              <a:rPr lang="en-US" sz="800" dirty="0"/>
              <a:t>Sources: BEA/CoreLogic/Haver Analytics</a:t>
            </a:r>
          </a:p>
        </p:txBody>
      </p:sp>
      <p:sp>
        <p:nvSpPr>
          <p:cNvPr id="41987" name="TextBox 9"/>
          <p:cNvSpPr txBox="1">
            <a:spLocks noChangeArrowheads="1"/>
          </p:cNvSpPr>
          <p:nvPr/>
        </p:nvSpPr>
        <p:spPr bwMode="auto">
          <a:xfrm>
            <a:off x="152400" y="1066800"/>
            <a:ext cx="6010275" cy="492443"/>
          </a:xfrm>
          <a:prstGeom prst="rect">
            <a:avLst/>
          </a:prstGeom>
          <a:noFill/>
          <a:ln w="9525">
            <a:noFill/>
            <a:miter lim="800000"/>
            <a:headEnd/>
            <a:tailEnd/>
          </a:ln>
        </p:spPr>
        <p:txBody>
          <a:bodyPr>
            <a:spAutoFit/>
          </a:bodyPr>
          <a:lstStyle/>
          <a:p>
            <a:r>
              <a:rPr lang="en-US" sz="1400" b="1" dirty="0">
                <a:solidFill>
                  <a:srgbClr val="000000"/>
                </a:solidFill>
                <a:latin typeface="Arial" pitchFamily="34" charset="0"/>
                <a:cs typeface="Arial" pitchFamily="34" charset="0"/>
              </a:rPr>
              <a:t>House prices versus incomes</a:t>
            </a:r>
          </a:p>
          <a:p>
            <a:r>
              <a:rPr lang="en-US" sz="1200" dirty="0">
                <a:solidFill>
                  <a:srgbClr val="000000"/>
                </a:solidFill>
                <a:latin typeface="Arial" pitchFamily="34" charset="0"/>
                <a:cs typeface="Arial" pitchFamily="34" charset="0"/>
              </a:rPr>
              <a:t>August 2017</a:t>
            </a:r>
          </a:p>
        </p:txBody>
      </p:sp>
      <p:sp>
        <p:nvSpPr>
          <p:cNvPr id="8" name="Rectangle 7"/>
          <p:cNvSpPr>
            <a:spLocks noChangeArrowheads="1"/>
          </p:cNvSpPr>
          <p:nvPr/>
        </p:nvSpPr>
        <p:spPr bwMode="auto">
          <a:xfrm>
            <a:off x="185334" y="2868467"/>
            <a:ext cx="369332" cy="2029599"/>
          </a:xfrm>
          <a:prstGeom prst="rect">
            <a:avLst/>
          </a:prstGeom>
          <a:noFill/>
          <a:ln w="9525">
            <a:noFill/>
            <a:miter lim="800000"/>
            <a:headEnd/>
            <a:tailEnd/>
          </a:ln>
        </p:spPr>
        <p:txBody>
          <a:bodyPr vert="vert270" wrap="square">
            <a:spAutoFit/>
          </a:bodyPr>
          <a:lstStyle/>
          <a:p>
            <a:pPr algn="ctr" eaLnBrk="0" hangingPunct="0"/>
            <a:r>
              <a:rPr lang="en-US" sz="1200" dirty="0">
                <a:latin typeface="Arial" pitchFamily="34" charset="0"/>
                <a:cs typeface="Arial" pitchFamily="34" charset="0"/>
              </a:rPr>
              <a:t>Index, Jan. 1990 = 100</a:t>
            </a:r>
          </a:p>
        </p:txBody>
      </p:sp>
      <p:sp>
        <p:nvSpPr>
          <p:cNvPr id="7" name="Title 5"/>
          <p:cNvSpPr txBox="1">
            <a:spLocks/>
          </p:cNvSpPr>
          <p:nvPr/>
        </p:nvSpPr>
        <p:spPr>
          <a:xfrm>
            <a:off x="130884" y="412735"/>
            <a:ext cx="8077200" cy="561974"/>
          </a:xfrm>
          <a:prstGeom prst="rect">
            <a:avLst/>
          </a:prstGeom>
          <a:noFill/>
        </p:spPr>
        <p:txBody>
          <a:bodyPr>
            <a:noAutofit/>
          </a:bodyPr>
          <a:lstStyle/>
          <a:p>
            <a:pPr lvl="0">
              <a:spcBef>
                <a:spcPct val="0"/>
              </a:spcBef>
              <a:defRPr/>
            </a:pPr>
            <a:r>
              <a:rPr lang="en-US" sz="2100" b="1" dirty="0">
                <a:latin typeface="Arial" pitchFamily="34" charset="0"/>
                <a:cs typeface="Arial" pitchFamily="34" charset="0"/>
              </a:rPr>
              <a:t>No signs of a national housing bubble, though</a:t>
            </a:r>
          </a:p>
        </p:txBody>
      </p:sp>
      <p:sp>
        <p:nvSpPr>
          <p:cNvPr id="9" name="TextBox 8"/>
          <p:cNvSpPr txBox="1"/>
          <p:nvPr/>
        </p:nvSpPr>
        <p:spPr>
          <a:xfrm>
            <a:off x="5506247" y="4876800"/>
            <a:ext cx="1685077"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rPr>
              <a:t>CoreLogic</a:t>
            </a:r>
            <a:r>
              <a:rPr kumimoji="0" lang="en-US" sz="1100" b="0" i="0" u="none" strike="noStrike" kern="0" cap="none" spc="0" normalizeH="0" noProof="0" dirty="0">
                <a:ln>
                  <a:noFill/>
                </a:ln>
                <a:solidFill>
                  <a:sysClr val="windowText" lastClr="000000"/>
                </a:solidFill>
                <a:effectLst/>
                <a:uLnTx/>
                <a:uFillTx/>
                <a:latin typeface="Arial Narrow" pitchFamily="34" charset="0"/>
                <a:cs typeface="Arial" pitchFamily="34" charset="0"/>
              </a:rPr>
              <a:t> House</a:t>
            </a:r>
            <a:r>
              <a:rPr lang="en-US" sz="1100" kern="0" dirty="0">
                <a:solidFill>
                  <a:sysClr val="windowText" lastClr="000000"/>
                </a:solidFill>
                <a:latin typeface="Arial Narrow" pitchFamily="34" charset="0"/>
                <a:cs typeface="Arial" pitchFamily="34" charset="0"/>
              </a:rPr>
              <a:t> Price Index</a:t>
            </a:r>
            <a:endPar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endParaRPr>
          </a:p>
        </p:txBody>
      </p:sp>
      <p:sp>
        <p:nvSpPr>
          <p:cNvPr id="10" name="TextBox 9"/>
          <p:cNvSpPr txBox="1"/>
          <p:nvPr/>
        </p:nvSpPr>
        <p:spPr>
          <a:xfrm>
            <a:off x="5506247" y="5060376"/>
            <a:ext cx="1697901"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rPr>
              <a:t>Disposable income per capita</a:t>
            </a:r>
          </a:p>
        </p:txBody>
      </p:sp>
      <p:sp>
        <p:nvSpPr>
          <p:cNvPr id="11" name="Rectangle 10"/>
          <p:cNvSpPr/>
          <p:nvPr/>
        </p:nvSpPr>
        <p:spPr>
          <a:xfrm>
            <a:off x="5334000" y="4986668"/>
            <a:ext cx="182880" cy="36576"/>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2" name="Rectangle 11"/>
          <p:cNvSpPr/>
          <p:nvPr/>
        </p:nvSpPr>
        <p:spPr>
          <a:xfrm>
            <a:off x="5334000" y="5186192"/>
            <a:ext cx="182880" cy="36576"/>
          </a:xfrm>
          <a:prstGeom prst="rect">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custDataLst>
      <p:tags r:id="rId1"/>
    </p:custDataLst>
    <p:extLst>
      <p:ext uri="{BB962C8B-B14F-4D97-AF65-F5344CB8AC3E}">
        <p14:creationId xmlns:p14="http://schemas.microsoft.com/office/powerpoint/2010/main" val="2899838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7334" y="274638"/>
            <a:ext cx="8098466" cy="639762"/>
          </a:xfrm>
          <a:noFill/>
        </p:spPr>
        <p:txBody>
          <a:bodyPr>
            <a:noAutofit/>
          </a:bodyPr>
          <a:lstStyle/>
          <a:p>
            <a:r>
              <a:rPr lang="en-US" sz="2100" b="1" dirty="0"/>
              <a:t>While housing a</a:t>
            </a:r>
            <a:r>
              <a:rPr lang="en-US" sz="2100" b="1" dirty="0">
                <a:solidFill>
                  <a:schemeClr val="tx1"/>
                </a:solidFill>
              </a:rPr>
              <a:t>ffordability remains elevated</a:t>
            </a:r>
          </a:p>
        </p:txBody>
      </p:sp>
      <p:sp>
        <p:nvSpPr>
          <p:cNvPr id="7" name="TextBox 6"/>
          <p:cNvSpPr txBox="1"/>
          <p:nvPr/>
        </p:nvSpPr>
        <p:spPr>
          <a:xfrm>
            <a:off x="184299" y="6468890"/>
            <a:ext cx="5791200" cy="215444"/>
          </a:xfrm>
          <a:prstGeom prst="rect">
            <a:avLst/>
          </a:prstGeom>
          <a:noFill/>
        </p:spPr>
        <p:txBody>
          <a:bodyPr wrap="square" lIns="0" rtlCol="0">
            <a:spAutoFit/>
          </a:bodyPr>
          <a:lstStyle/>
          <a:p>
            <a:r>
              <a:rPr lang="en-US" sz="800" dirty="0">
                <a:solidFill>
                  <a:prstClr val="black"/>
                </a:solidFill>
                <a:latin typeface="Arial" pitchFamily="34" charset="0"/>
                <a:cs typeface="Arial" pitchFamily="34" charset="0"/>
              </a:rPr>
              <a:t>Sources: National Association of Realtors/Haver Analytics</a:t>
            </a:r>
          </a:p>
        </p:txBody>
      </p:sp>
      <p:sp>
        <p:nvSpPr>
          <p:cNvPr id="11" name="Rectangle 10"/>
          <p:cNvSpPr>
            <a:spLocks noChangeArrowheads="1"/>
          </p:cNvSpPr>
          <p:nvPr/>
        </p:nvSpPr>
        <p:spPr bwMode="auto">
          <a:xfrm>
            <a:off x="196850" y="1054286"/>
            <a:ext cx="7804150" cy="492443"/>
          </a:xfrm>
          <a:prstGeom prst="rect">
            <a:avLst/>
          </a:prstGeom>
          <a:noFill/>
          <a:ln w="9525">
            <a:noFill/>
            <a:miter lim="800000"/>
            <a:headEnd/>
            <a:tailEnd/>
          </a:ln>
        </p:spPr>
        <p:txBody>
          <a:bodyPr wrap="square">
            <a:spAutoFit/>
          </a:bodyPr>
          <a:lstStyle/>
          <a:p>
            <a:pPr eaLnBrk="0" hangingPunct="0"/>
            <a:r>
              <a:rPr lang="en-US" sz="1400" b="1" dirty="0">
                <a:latin typeface="Arial" pitchFamily="34" charset="0"/>
                <a:cs typeface="Arial" pitchFamily="34" charset="0"/>
              </a:rPr>
              <a:t>Composite Housing Affordability Index</a:t>
            </a:r>
          </a:p>
          <a:p>
            <a:pPr eaLnBrk="0" hangingPunct="0"/>
            <a:r>
              <a:rPr lang="en-US" sz="1200" dirty="0">
                <a:latin typeface="Arial" pitchFamily="34" charset="0"/>
                <a:cs typeface="Arial" pitchFamily="34" charset="0"/>
              </a:rPr>
              <a:t>August 2017</a:t>
            </a:r>
          </a:p>
        </p:txBody>
      </p:sp>
      <p:sp>
        <p:nvSpPr>
          <p:cNvPr id="9" name="TextBox 8"/>
          <p:cNvSpPr txBox="1"/>
          <p:nvPr/>
        </p:nvSpPr>
        <p:spPr>
          <a:xfrm rot="16200000">
            <a:off x="-822931" y="3670132"/>
            <a:ext cx="2588063" cy="276999"/>
          </a:xfrm>
          <a:prstGeom prst="rect">
            <a:avLst/>
          </a:prstGeom>
          <a:noFill/>
        </p:spPr>
        <p:txBody>
          <a:bodyPr wrap="square" rtlCol="0">
            <a:spAutoFit/>
          </a:bodyPr>
          <a:lstStyle/>
          <a:p>
            <a:pPr algn="ctr"/>
            <a:r>
              <a:rPr lang="en-US" sz="1200" dirty="0"/>
              <a:t>Index value</a:t>
            </a:r>
          </a:p>
        </p:txBody>
      </p:sp>
      <p:sp>
        <p:nvSpPr>
          <p:cNvPr id="8" name="Slide Number Placeholder 9"/>
          <p:cNvSpPr>
            <a:spLocks noGrp="1"/>
          </p:cNvSpPr>
          <p:nvPr>
            <p:ph type="sldNum" sz="quarter" idx="12"/>
          </p:nvPr>
        </p:nvSpPr>
        <p:spPr>
          <a:xfrm>
            <a:off x="6781800" y="6629400"/>
            <a:ext cx="2133600" cy="182880"/>
          </a:xfrm>
        </p:spPr>
        <p:txBody>
          <a:bodyPr/>
          <a:lstStyle/>
          <a:p>
            <a:r>
              <a:rPr lang="en-US" dirty="0"/>
              <a:t> </a:t>
            </a:r>
          </a:p>
        </p:txBody>
      </p:sp>
      <p:pic>
        <p:nvPicPr>
          <p:cNvPr id="4" name="Picture 3"/>
          <p:cNvPicPr>
            <a:picLocks noChangeAspect="1"/>
          </p:cNvPicPr>
          <p:nvPr/>
        </p:nvPicPr>
        <p:blipFill rotWithShape="1">
          <a:blip r:embed="rId3"/>
          <a:srcRect l="4978" t="18836" r="4978" b="7999"/>
          <a:stretch/>
        </p:blipFill>
        <p:spPr>
          <a:xfrm>
            <a:off x="952177" y="1746797"/>
            <a:ext cx="7048823" cy="4297680"/>
          </a:xfrm>
          <a:prstGeom prst="rect">
            <a:avLst/>
          </a:prstGeom>
        </p:spPr>
      </p:pic>
    </p:spTree>
    <p:extLst>
      <p:ext uri="{BB962C8B-B14F-4D97-AF65-F5344CB8AC3E}">
        <p14:creationId xmlns:p14="http://schemas.microsoft.com/office/powerpoint/2010/main" val="2341200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6"/>
          <p:cNvPicPr>
            <a:picLocks noChangeAspect="1"/>
          </p:cNvPicPr>
          <p:nvPr/>
        </p:nvPicPr>
        <p:blipFill>
          <a:blip r:embed="rId3"/>
          <a:stretch>
            <a:fillRect/>
          </a:stretch>
        </p:blipFill>
        <p:spPr>
          <a:xfrm>
            <a:off x="560104" y="1705033"/>
            <a:ext cx="8283742" cy="4572000"/>
          </a:xfrm>
          <a:prstGeom prst="rect">
            <a:avLst/>
          </a:prstGeom>
        </p:spPr>
      </p:pic>
      <p:sp>
        <p:nvSpPr>
          <p:cNvPr id="6" name="Title 5"/>
          <p:cNvSpPr>
            <a:spLocks noGrp="1"/>
          </p:cNvSpPr>
          <p:nvPr>
            <p:ph type="title"/>
          </p:nvPr>
        </p:nvSpPr>
        <p:spPr>
          <a:xfrm>
            <a:off x="197809" y="274638"/>
            <a:ext cx="8098466" cy="639762"/>
          </a:xfrm>
          <a:noFill/>
        </p:spPr>
        <p:txBody>
          <a:bodyPr>
            <a:noAutofit/>
          </a:bodyPr>
          <a:lstStyle/>
          <a:p>
            <a:r>
              <a:rPr lang="en-US" sz="2100" b="1" dirty="0"/>
              <a:t>LIHHM Rankings: Positive outlook across most cities</a:t>
            </a:r>
          </a:p>
        </p:txBody>
      </p:sp>
      <p:sp>
        <p:nvSpPr>
          <p:cNvPr id="8" name="TextBox 7"/>
          <p:cNvSpPr txBox="1"/>
          <p:nvPr/>
        </p:nvSpPr>
        <p:spPr>
          <a:xfrm>
            <a:off x="228600" y="1066800"/>
            <a:ext cx="6858000" cy="523220"/>
          </a:xfrm>
          <a:prstGeom prst="rect">
            <a:avLst/>
          </a:prstGeom>
          <a:noFill/>
        </p:spPr>
        <p:txBody>
          <a:bodyPr wrap="square" rtlCol="0">
            <a:spAutoFit/>
          </a:bodyPr>
          <a:lstStyle/>
          <a:p>
            <a:r>
              <a:rPr lang="en-US" sz="1400" b="1" dirty="0"/>
              <a:t>Nationwide’s Leading Index of Healthy Housing Markets (LIHHM)</a:t>
            </a:r>
          </a:p>
          <a:p>
            <a:r>
              <a:rPr lang="en-US" sz="1400" dirty="0" err="1"/>
              <a:t>2017Q2</a:t>
            </a:r>
            <a:endParaRPr lang="en-US" sz="1200" dirty="0"/>
          </a:p>
        </p:txBody>
      </p:sp>
      <p:sp>
        <p:nvSpPr>
          <p:cNvPr id="25" name="Rectangle 24"/>
          <p:cNvSpPr/>
          <p:nvPr/>
        </p:nvSpPr>
        <p:spPr>
          <a:xfrm>
            <a:off x="7772400" y="3977212"/>
            <a:ext cx="1371600" cy="220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Rectangle 6"/>
          <p:cNvSpPr>
            <a:spLocks noChangeAspect="1"/>
          </p:cNvSpPr>
          <p:nvPr/>
        </p:nvSpPr>
        <p:spPr>
          <a:xfrm>
            <a:off x="8089808" y="5948422"/>
            <a:ext cx="171450" cy="171450"/>
          </a:xfrm>
          <a:prstGeom prst="rect">
            <a:avLst/>
          </a:prstGeom>
          <a:solidFill>
            <a:srgbClr val="C0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a:spLocks noChangeAspect="1"/>
          </p:cNvSpPr>
          <p:nvPr/>
        </p:nvSpPr>
        <p:spPr>
          <a:xfrm>
            <a:off x="8089808" y="5746677"/>
            <a:ext cx="171450" cy="171450"/>
          </a:xfrm>
          <a:prstGeom prst="rect">
            <a:avLst/>
          </a:prstGeom>
          <a:solidFill>
            <a:srgbClr val="F2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a:spLocks noChangeAspect="1"/>
          </p:cNvSpPr>
          <p:nvPr/>
        </p:nvSpPr>
        <p:spPr>
          <a:xfrm>
            <a:off x="8089808" y="5543053"/>
            <a:ext cx="171450" cy="171450"/>
          </a:xfrm>
          <a:prstGeom prst="rect">
            <a:avLst/>
          </a:prstGeom>
          <a:solidFill>
            <a:srgbClr val="FF7171"/>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a:spLocks noChangeAspect="1"/>
          </p:cNvSpPr>
          <p:nvPr/>
        </p:nvSpPr>
        <p:spPr>
          <a:xfrm>
            <a:off x="8089808" y="5339429"/>
            <a:ext cx="171450" cy="171450"/>
          </a:xfrm>
          <a:prstGeom prst="rect">
            <a:avLst/>
          </a:prstGeom>
          <a:solidFill>
            <a:srgbClr val="FFBDBD"/>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a:spLocks noChangeAspect="1"/>
          </p:cNvSpPr>
          <p:nvPr/>
        </p:nvSpPr>
        <p:spPr>
          <a:xfrm>
            <a:off x="8089808" y="5135805"/>
            <a:ext cx="171450" cy="171450"/>
          </a:xfrm>
          <a:prstGeom prst="rect">
            <a:avLst/>
          </a:prstGeom>
          <a:solidFill>
            <a:schemeClr val="bg1">
              <a:lumMod val="8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a:spLocks noChangeAspect="1"/>
          </p:cNvSpPr>
          <p:nvPr/>
        </p:nvSpPr>
        <p:spPr>
          <a:xfrm>
            <a:off x="8089808" y="4932181"/>
            <a:ext cx="171450" cy="171450"/>
          </a:xfrm>
          <a:prstGeom prst="rect">
            <a:avLst/>
          </a:prstGeom>
          <a:solidFill>
            <a:srgbClr val="C2D69A"/>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spect="1"/>
          </p:cNvSpPr>
          <p:nvPr/>
        </p:nvSpPr>
        <p:spPr>
          <a:xfrm>
            <a:off x="8089808" y="4728557"/>
            <a:ext cx="171450" cy="171450"/>
          </a:xfrm>
          <a:prstGeom prst="rect">
            <a:avLst/>
          </a:prstGeom>
          <a:solidFill>
            <a:srgbClr val="9EBD5F"/>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ChangeAspect="1"/>
          </p:cNvSpPr>
          <p:nvPr/>
        </p:nvSpPr>
        <p:spPr>
          <a:xfrm>
            <a:off x="8089808" y="4524933"/>
            <a:ext cx="171450" cy="171450"/>
          </a:xfrm>
          <a:prstGeom prst="rect">
            <a:avLst/>
          </a:prstGeom>
          <a:solidFill>
            <a:srgbClr val="7A983E"/>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a:spLocks noChangeAspect="1"/>
          </p:cNvSpPr>
          <p:nvPr/>
        </p:nvSpPr>
        <p:spPr>
          <a:xfrm>
            <a:off x="8089808" y="4321309"/>
            <a:ext cx="171450" cy="171450"/>
          </a:xfrm>
          <a:prstGeom prst="rect">
            <a:avLst/>
          </a:prstGeom>
          <a:solidFill>
            <a:schemeClr val="accent3">
              <a:lumMod val="5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233344" y="5925197"/>
            <a:ext cx="611065" cy="215444"/>
          </a:xfrm>
          <a:prstGeom prst="rect">
            <a:avLst/>
          </a:prstGeom>
          <a:noFill/>
        </p:spPr>
        <p:txBody>
          <a:bodyPr wrap="none" rtlCol="0">
            <a:spAutoFit/>
          </a:bodyPr>
          <a:lstStyle/>
          <a:p>
            <a:pPr algn="r"/>
            <a:r>
              <a:rPr lang="en-US" sz="800" dirty="0">
                <a:latin typeface="Arial Narrow" pitchFamily="34" charset="0"/>
                <a:cs typeface="Arial" pitchFamily="34" charset="0"/>
              </a:rPr>
              <a:t>NEGATIVE</a:t>
            </a:r>
          </a:p>
        </p:txBody>
      </p:sp>
      <p:sp>
        <p:nvSpPr>
          <p:cNvPr id="19" name="TextBox 18"/>
          <p:cNvSpPr txBox="1"/>
          <p:nvPr/>
        </p:nvSpPr>
        <p:spPr>
          <a:xfrm>
            <a:off x="8201445" y="4325211"/>
            <a:ext cx="574196" cy="215444"/>
          </a:xfrm>
          <a:prstGeom prst="rect">
            <a:avLst/>
          </a:prstGeom>
          <a:noFill/>
        </p:spPr>
        <p:txBody>
          <a:bodyPr wrap="none" rtlCol="0">
            <a:spAutoFit/>
          </a:bodyPr>
          <a:lstStyle/>
          <a:p>
            <a:r>
              <a:rPr lang="en-US" sz="800" dirty="0">
                <a:latin typeface="Arial Narrow" pitchFamily="34" charset="0"/>
                <a:cs typeface="Arial" pitchFamily="34" charset="0"/>
              </a:rPr>
              <a:t>POSITIVE</a:t>
            </a:r>
          </a:p>
        </p:txBody>
      </p:sp>
      <p:sp>
        <p:nvSpPr>
          <p:cNvPr id="20" name="TextBox 19"/>
          <p:cNvSpPr txBox="1"/>
          <p:nvPr/>
        </p:nvSpPr>
        <p:spPr>
          <a:xfrm>
            <a:off x="8210309" y="5119003"/>
            <a:ext cx="577402" cy="215444"/>
          </a:xfrm>
          <a:prstGeom prst="rect">
            <a:avLst/>
          </a:prstGeom>
          <a:noFill/>
        </p:spPr>
        <p:txBody>
          <a:bodyPr wrap="none" rtlCol="0">
            <a:spAutoFit/>
          </a:bodyPr>
          <a:lstStyle/>
          <a:p>
            <a:pPr algn="ctr"/>
            <a:r>
              <a:rPr lang="en-US" sz="800" dirty="0">
                <a:latin typeface="Arial Narrow" pitchFamily="34" charset="0"/>
                <a:cs typeface="Arial" pitchFamily="34" charset="0"/>
              </a:rPr>
              <a:t>NEUTRAL</a:t>
            </a:r>
          </a:p>
        </p:txBody>
      </p:sp>
      <p:sp>
        <p:nvSpPr>
          <p:cNvPr id="21" name="TextBox 20"/>
          <p:cNvSpPr txBox="1"/>
          <p:nvPr/>
        </p:nvSpPr>
        <p:spPr>
          <a:xfrm>
            <a:off x="7841711" y="4290682"/>
            <a:ext cx="338468" cy="246221"/>
          </a:xfrm>
          <a:prstGeom prst="rect">
            <a:avLst/>
          </a:prstGeom>
          <a:noFill/>
        </p:spPr>
        <p:txBody>
          <a:bodyPr wrap="square" rtlCol="0">
            <a:spAutoFit/>
          </a:bodyPr>
          <a:lstStyle/>
          <a:p>
            <a:r>
              <a:rPr lang="en-US" sz="1000" b="1" dirty="0">
                <a:latin typeface="Arial Narrow" pitchFamily="34" charset="0"/>
                <a:cs typeface="Arial" pitchFamily="34" charset="0"/>
              </a:rPr>
              <a:t>+4</a:t>
            </a:r>
          </a:p>
        </p:txBody>
      </p:sp>
      <p:sp>
        <p:nvSpPr>
          <p:cNvPr id="22" name="TextBox 21"/>
          <p:cNvSpPr txBox="1"/>
          <p:nvPr/>
        </p:nvSpPr>
        <p:spPr>
          <a:xfrm>
            <a:off x="7775483" y="5903284"/>
            <a:ext cx="359734" cy="246221"/>
          </a:xfrm>
          <a:prstGeom prst="rect">
            <a:avLst/>
          </a:prstGeom>
          <a:noFill/>
        </p:spPr>
        <p:txBody>
          <a:bodyPr wrap="square" rtlCol="0">
            <a:spAutoFit/>
          </a:bodyPr>
          <a:lstStyle/>
          <a:p>
            <a:pPr algn="r"/>
            <a:r>
              <a:rPr lang="en-US" sz="1000" b="1" dirty="0">
                <a:latin typeface="Arial Narrow" pitchFamily="34" charset="0"/>
                <a:cs typeface="Arial" pitchFamily="34" charset="0"/>
              </a:rPr>
              <a:t>- 4</a:t>
            </a:r>
          </a:p>
        </p:txBody>
      </p:sp>
      <p:sp>
        <p:nvSpPr>
          <p:cNvPr id="23" name="TextBox 22"/>
          <p:cNvSpPr txBox="1"/>
          <p:nvPr/>
        </p:nvSpPr>
        <p:spPr>
          <a:xfrm>
            <a:off x="7848600" y="4059079"/>
            <a:ext cx="1384207" cy="246221"/>
          </a:xfrm>
          <a:prstGeom prst="rect">
            <a:avLst/>
          </a:prstGeom>
          <a:noFill/>
        </p:spPr>
        <p:txBody>
          <a:bodyPr wrap="square" rtlCol="0">
            <a:spAutoFit/>
          </a:bodyPr>
          <a:lstStyle/>
          <a:p>
            <a:r>
              <a:rPr lang="en-US" sz="1000" dirty="0">
                <a:latin typeface="Arial Narrow" pitchFamily="34" charset="0"/>
                <a:cs typeface="Arial" pitchFamily="34" charset="0"/>
              </a:rPr>
              <a:t>Performance Rankings:</a:t>
            </a:r>
          </a:p>
        </p:txBody>
      </p:sp>
      <p:sp>
        <p:nvSpPr>
          <p:cNvPr id="24" name="TextBox 23"/>
          <p:cNvSpPr txBox="1"/>
          <p:nvPr/>
        </p:nvSpPr>
        <p:spPr>
          <a:xfrm>
            <a:off x="7907340" y="5095064"/>
            <a:ext cx="338468" cy="246221"/>
          </a:xfrm>
          <a:prstGeom prst="rect">
            <a:avLst/>
          </a:prstGeom>
          <a:noFill/>
        </p:spPr>
        <p:txBody>
          <a:bodyPr wrap="square" rtlCol="0">
            <a:spAutoFit/>
          </a:bodyPr>
          <a:lstStyle/>
          <a:p>
            <a:r>
              <a:rPr lang="en-US" sz="1000" b="1" dirty="0">
                <a:latin typeface="Arial Narrow" pitchFamily="34" charset="0"/>
                <a:cs typeface="Arial" pitchFamily="34" charset="0"/>
              </a:rPr>
              <a:t>0</a:t>
            </a:r>
          </a:p>
        </p:txBody>
      </p:sp>
      <p:sp>
        <p:nvSpPr>
          <p:cNvPr id="26" name="TextBox 4"/>
          <p:cNvSpPr txBox="1">
            <a:spLocks noChangeArrowheads="1"/>
          </p:cNvSpPr>
          <p:nvPr/>
        </p:nvSpPr>
        <p:spPr bwMode="auto">
          <a:xfrm>
            <a:off x="130884" y="6448239"/>
            <a:ext cx="8382000" cy="338554"/>
          </a:xfrm>
          <a:prstGeom prst="rect">
            <a:avLst/>
          </a:prstGeom>
          <a:noFill/>
          <a:ln w="9525">
            <a:noFill/>
            <a:miter lim="800000"/>
            <a:headEnd/>
            <a:tailEnd/>
          </a:ln>
        </p:spPr>
        <p:txBody>
          <a:bodyPr>
            <a:spAutoFit/>
          </a:bodyPr>
          <a:lstStyle/>
          <a:p>
            <a:r>
              <a:rPr lang="en-US" sz="800" dirty="0"/>
              <a:t>See more at: </a:t>
            </a:r>
            <a:r>
              <a:rPr lang="en-US" sz="800" dirty="0">
                <a:hlinkClick r:id="rId4"/>
              </a:rPr>
              <a:t>https://blog.nationwide.com/housing/</a:t>
            </a:r>
            <a:endParaRPr lang="en-US" sz="800" dirty="0"/>
          </a:p>
          <a:p>
            <a:endParaRPr lang="en-US" sz="800" dirty="0">
              <a:solidFill>
                <a:prstClr val="black"/>
              </a:solidFill>
              <a:latin typeface="Arial" pitchFamily="34" charset="0"/>
              <a:cs typeface="Arial" pitchFamily="34" charset="0"/>
            </a:endParaRPr>
          </a:p>
        </p:txBody>
      </p:sp>
    </p:spTree>
    <p:extLst>
      <p:ext uri="{BB962C8B-B14F-4D97-AF65-F5344CB8AC3E}">
        <p14:creationId xmlns:p14="http://schemas.microsoft.com/office/powerpoint/2010/main" val="423536228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7334" y="276225"/>
            <a:ext cx="8098466" cy="639762"/>
          </a:xfrm>
          <a:noFill/>
        </p:spPr>
        <p:txBody>
          <a:bodyPr>
            <a:normAutofit/>
          </a:bodyPr>
          <a:lstStyle/>
          <a:p>
            <a:r>
              <a:rPr lang="en-US" sz="2100" b="1" dirty="0"/>
              <a:t>California housing markets have positive rankings</a:t>
            </a:r>
          </a:p>
        </p:txBody>
      </p:sp>
      <p:sp>
        <p:nvSpPr>
          <p:cNvPr id="8" name="TextBox 7"/>
          <p:cNvSpPr txBox="1"/>
          <p:nvPr/>
        </p:nvSpPr>
        <p:spPr>
          <a:xfrm>
            <a:off x="228600" y="1143000"/>
            <a:ext cx="4876800" cy="307777"/>
          </a:xfrm>
          <a:prstGeom prst="rect">
            <a:avLst/>
          </a:prstGeom>
          <a:noFill/>
        </p:spPr>
        <p:txBody>
          <a:bodyPr wrap="square" rtlCol="0">
            <a:spAutoFit/>
          </a:bodyPr>
          <a:lstStyle/>
          <a:p>
            <a:r>
              <a:rPr lang="en-US" sz="1400" b="1" dirty="0">
                <a:solidFill>
                  <a:srgbClr val="000000"/>
                </a:solidFill>
              </a:rPr>
              <a:t>Historical LIHHM Rankings – California MSAs</a:t>
            </a:r>
          </a:p>
        </p:txBody>
      </p:sp>
      <p:sp>
        <p:nvSpPr>
          <p:cNvPr id="24" name="TextBox 4"/>
          <p:cNvSpPr txBox="1">
            <a:spLocks noChangeArrowheads="1"/>
          </p:cNvSpPr>
          <p:nvPr/>
        </p:nvSpPr>
        <p:spPr bwMode="auto">
          <a:xfrm>
            <a:off x="130884" y="6448239"/>
            <a:ext cx="8382000" cy="215444"/>
          </a:xfrm>
          <a:prstGeom prst="rect">
            <a:avLst/>
          </a:prstGeom>
          <a:noFill/>
          <a:ln w="9525">
            <a:noFill/>
            <a:miter lim="800000"/>
            <a:headEnd/>
            <a:tailEnd/>
          </a:ln>
        </p:spPr>
        <p:txBody>
          <a:bodyPr>
            <a:spAutoFit/>
          </a:bodyPr>
          <a:lstStyle/>
          <a:p>
            <a:r>
              <a:rPr lang="en-US" sz="800" dirty="0"/>
              <a:t>See more at: </a:t>
            </a:r>
            <a:r>
              <a:rPr lang="en-US" sz="800" dirty="0">
                <a:hlinkClick r:id="rId3"/>
              </a:rPr>
              <a:t>https://blog.nationwide.com/housing/</a:t>
            </a:r>
            <a:endParaRPr lang="en-US" sz="800" dirty="0"/>
          </a:p>
        </p:txBody>
      </p:sp>
      <p:sp>
        <p:nvSpPr>
          <p:cNvPr id="27" name="Rectangle 26"/>
          <p:cNvSpPr/>
          <p:nvPr/>
        </p:nvSpPr>
        <p:spPr>
          <a:xfrm>
            <a:off x="7772400" y="2590800"/>
            <a:ext cx="1371600" cy="2209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6" name="Rectangle 45"/>
          <p:cNvSpPr>
            <a:spLocks noChangeAspect="1"/>
          </p:cNvSpPr>
          <p:nvPr/>
        </p:nvSpPr>
        <p:spPr>
          <a:xfrm>
            <a:off x="8089808" y="4562010"/>
            <a:ext cx="171450" cy="171450"/>
          </a:xfrm>
          <a:prstGeom prst="rect">
            <a:avLst/>
          </a:prstGeom>
          <a:solidFill>
            <a:srgbClr val="C0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a:spLocks noChangeAspect="1"/>
          </p:cNvSpPr>
          <p:nvPr/>
        </p:nvSpPr>
        <p:spPr>
          <a:xfrm>
            <a:off x="8089808" y="4360265"/>
            <a:ext cx="171450" cy="171450"/>
          </a:xfrm>
          <a:prstGeom prst="rect">
            <a:avLst/>
          </a:prstGeom>
          <a:solidFill>
            <a:srgbClr val="F20000"/>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a:spLocks noChangeAspect="1"/>
          </p:cNvSpPr>
          <p:nvPr/>
        </p:nvSpPr>
        <p:spPr>
          <a:xfrm>
            <a:off x="8089808" y="4156641"/>
            <a:ext cx="171450" cy="171450"/>
          </a:xfrm>
          <a:prstGeom prst="rect">
            <a:avLst/>
          </a:prstGeom>
          <a:solidFill>
            <a:srgbClr val="FF7171"/>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a:spLocks noChangeAspect="1"/>
          </p:cNvSpPr>
          <p:nvPr/>
        </p:nvSpPr>
        <p:spPr>
          <a:xfrm>
            <a:off x="8089808" y="3953017"/>
            <a:ext cx="171450" cy="171450"/>
          </a:xfrm>
          <a:prstGeom prst="rect">
            <a:avLst/>
          </a:prstGeom>
          <a:solidFill>
            <a:srgbClr val="FFBDBD"/>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a:spLocks noChangeAspect="1"/>
          </p:cNvSpPr>
          <p:nvPr/>
        </p:nvSpPr>
        <p:spPr>
          <a:xfrm>
            <a:off x="8089808" y="3749393"/>
            <a:ext cx="171450" cy="171450"/>
          </a:xfrm>
          <a:prstGeom prst="rect">
            <a:avLst/>
          </a:prstGeom>
          <a:solidFill>
            <a:schemeClr val="bg1">
              <a:lumMod val="85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a:spLocks noChangeAspect="1"/>
          </p:cNvSpPr>
          <p:nvPr/>
        </p:nvSpPr>
        <p:spPr>
          <a:xfrm>
            <a:off x="8089808" y="3545769"/>
            <a:ext cx="171450" cy="171450"/>
          </a:xfrm>
          <a:prstGeom prst="rect">
            <a:avLst/>
          </a:prstGeom>
          <a:solidFill>
            <a:srgbClr val="C2D69A"/>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a:spLocks noChangeAspect="1"/>
          </p:cNvSpPr>
          <p:nvPr/>
        </p:nvSpPr>
        <p:spPr>
          <a:xfrm>
            <a:off x="8089808" y="3342145"/>
            <a:ext cx="171450" cy="171450"/>
          </a:xfrm>
          <a:prstGeom prst="rect">
            <a:avLst/>
          </a:prstGeom>
          <a:solidFill>
            <a:srgbClr val="9EBD5F"/>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a:spLocks noChangeAspect="1"/>
          </p:cNvSpPr>
          <p:nvPr/>
        </p:nvSpPr>
        <p:spPr>
          <a:xfrm>
            <a:off x="8089808" y="3138521"/>
            <a:ext cx="171450" cy="171450"/>
          </a:xfrm>
          <a:prstGeom prst="rect">
            <a:avLst/>
          </a:prstGeom>
          <a:solidFill>
            <a:srgbClr val="7A983E"/>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a:spLocks noChangeAspect="1"/>
          </p:cNvSpPr>
          <p:nvPr/>
        </p:nvSpPr>
        <p:spPr>
          <a:xfrm>
            <a:off x="8089808" y="2934897"/>
            <a:ext cx="171450" cy="171450"/>
          </a:xfrm>
          <a:prstGeom prst="rect">
            <a:avLst/>
          </a:prstGeom>
          <a:solidFill>
            <a:schemeClr val="accent3">
              <a:lumMod val="50000"/>
            </a:schemeClr>
          </a:solidFill>
          <a:ln w="31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p:cNvSpPr txBox="1"/>
          <p:nvPr/>
        </p:nvSpPr>
        <p:spPr>
          <a:xfrm>
            <a:off x="8233344" y="4538785"/>
            <a:ext cx="611065" cy="215444"/>
          </a:xfrm>
          <a:prstGeom prst="rect">
            <a:avLst/>
          </a:prstGeom>
          <a:noFill/>
        </p:spPr>
        <p:txBody>
          <a:bodyPr wrap="none" rtlCol="0">
            <a:spAutoFit/>
          </a:bodyPr>
          <a:lstStyle/>
          <a:p>
            <a:pPr algn="r"/>
            <a:r>
              <a:rPr lang="en-US" sz="800" dirty="0">
                <a:latin typeface="Arial Narrow" pitchFamily="34" charset="0"/>
                <a:cs typeface="Arial" pitchFamily="34" charset="0"/>
              </a:rPr>
              <a:t>NEGATIVE</a:t>
            </a:r>
          </a:p>
        </p:txBody>
      </p:sp>
      <p:sp>
        <p:nvSpPr>
          <p:cNvPr id="56" name="TextBox 55"/>
          <p:cNvSpPr txBox="1"/>
          <p:nvPr/>
        </p:nvSpPr>
        <p:spPr>
          <a:xfrm>
            <a:off x="8201445" y="2938799"/>
            <a:ext cx="574196" cy="215444"/>
          </a:xfrm>
          <a:prstGeom prst="rect">
            <a:avLst/>
          </a:prstGeom>
          <a:noFill/>
        </p:spPr>
        <p:txBody>
          <a:bodyPr wrap="none" rtlCol="0">
            <a:spAutoFit/>
          </a:bodyPr>
          <a:lstStyle/>
          <a:p>
            <a:r>
              <a:rPr lang="en-US" sz="800" dirty="0">
                <a:latin typeface="Arial Narrow" pitchFamily="34" charset="0"/>
                <a:cs typeface="Arial" pitchFamily="34" charset="0"/>
              </a:rPr>
              <a:t>POSITIVE</a:t>
            </a:r>
          </a:p>
        </p:txBody>
      </p:sp>
      <p:sp>
        <p:nvSpPr>
          <p:cNvPr id="57" name="TextBox 56"/>
          <p:cNvSpPr txBox="1"/>
          <p:nvPr/>
        </p:nvSpPr>
        <p:spPr>
          <a:xfrm>
            <a:off x="8210309" y="3732591"/>
            <a:ext cx="577402" cy="215444"/>
          </a:xfrm>
          <a:prstGeom prst="rect">
            <a:avLst/>
          </a:prstGeom>
          <a:noFill/>
        </p:spPr>
        <p:txBody>
          <a:bodyPr wrap="none" rtlCol="0">
            <a:spAutoFit/>
          </a:bodyPr>
          <a:lstStyle/>
          <a:p>
            <a:pPr algn="ctr"/>
            <a:r>
              <a:rPr lang="en-US" sz="800" dirty="0">
                <a:latin typeface="Arial Narrow" pitchFamily="34" charset="0"/>
                <a:cs typeface="Arial" pitchFamily="34" charset="0"/>
              </a:rPr>
              <a:t>NEUTRAL</a:t>
            </a:r>
          </a:p>
        </p:txBody>
      </p:sp>
      <p:sp>
        <p:nvSpPr>
          <p:cNvPr id="58" name="TextBox 57"/>
          <p:cNvSpPr txBox="1"/>
          <p:nvPr/>
        </p:nvSpPr>
        <p:spPr>
          <a:xfrm>
            <a:off x="7841711" y="2904270"/>
            <a:ext cx="338468" cy="246221"/>
          </a:xfrm>
          <a:prstGeom prst="rect">
            <a:avLst/>
          </a:prstGeom>
          <a:noFill/>
        </p:spPr>
        <p:txBody>
          <a:bodyPr wrap="square" rtlCol="0">
            <a:spAutoFit/>
          </a:bodyPr>
          <a:lstStyle/>
          <a:p>
            <a:r>
              <a:rPr lang="en-US" sz="1000" b="1" dirty="0">
                <a:latin typeface="Arial Narrow" pitchFamily="34" charset="0"/>
                <a:cs typeface="Arial" pitchFamily="34" charset="0"/>
              </a:rPr>
              <a:t>+4</a:t>
            </a:r>
          </a:p>
        </p:txBody>
      </p:sp>
      <p:sp>
        <p:nvSpPr>
          <p:cNvPr id="59" name="TextBox 58"/>
          <p:cNvSpPr txBox="1"/>
          <p:nvPr/>
        </p:nvSpPr>
        <p:spPr>
          <a:xfrm>
            <a:off x="7775483" y="4516872"/>
            <a:ext cx="359734" cy="246221"/>
          </a:xfrm>
          <a:prstGeom prst="rect">
            <a:avLst/>
          </a:prstGeom>
          <a:noFill/>
        </p:spPr>
        <p:txBody>
          <a:bodyPr wrap="square" rtlCol="0">
            <a:spAutoFit/>
          </a:bodyPr>
          <a:lstStyle/>
          <a:p>
            <a:pPr algn="r"/>
            <a:r>
              <a:rPr lang="en-US" sz="1000" b="1" dirty="0">
                <a:latin typeface="Arial Narrow" pitchFamily="34" charset="0"/>
                <a:cs typeface="Arial" pitchFamily="34" charset="0"/>
              </a:rPr>
              <a:t>- 4</a:t>
            </a:r>
          </a:p>
        </p:txBody>
      </p:sp>
      <p:sp>
        <p:nvSpPr>
          <p:cNvPr id="60" name="TextBox 59"/>
          <p:cNvSpPr txBox="1"/>
          <p:nvPr/>
        </p:nvSpPr>
        <p:spPr>
          <a:xfrm>
            <a:off x="7848600" y="2672667"/>
            <a:ext cx="1384207" cy="246221"/>
          </a:xfrm>
          <a:prstGeom prst="rect">
            <a:avLst/>
          </a:prstGeom>
          <a:noFill/>
        </p:spPr>
        <p:txBody>
          <a:bodyPr wrap="square" rtlCol="0">
            <a:spAutoFit/>
          </a:bodyPr>
          <a:lstStyle/>
          <a:p>
            <a:r>
              <a:rPr lang="en-US" sz="1000" dirty="0">
                <a:latin typeface="Arial Narrow" pitchFamily="34" charset="0"/>
                <a:cs typeface="Arial" pitchFamily="34" charset="0"/>
              </a:rPr>
              <a:t>Performance Rankings:</a:t>
            </a:r>
          </a:p>
        </p:txBody>
      </p:sp>
      <p:sp>
        <p:nvSpPr>
          <p:cNvPr id="61" name="TextBox 60"/>
          <p:cNvSpPr txBox="1"/>
          <p:nvPr/>
        </p:nvSpPr>
        <p:spPr>
          <a:xfrm>
            <a:off x="7907340" y="3708652"/>
            <a:ext cx="338468" cy="246221"/>
          </a:xfrm>
          <a:prstGeom prst="rect">
            <a:avLst/>
          </a:prstGeom>
          <a:noFill/>
        </p:spPr>
        <p:txBody>
          <a:bodyPr wrap="square" rtlCol="0">
            <a:spAutoFit/>
          </a:bodyPr>
          <a:lstStyle/>
          <a:p>
            <a:r>
              <a:rPr lang="en-US" sz="1000" b="1" dirty="0">
                <a:latin typeface="Arial Narrow" pitchFamily="34" charset="0"/>
                <a:cs typeface="Arial" pitchFamily="34" charset="0"/>
              </a:rPr>
              <a:t>0</a:t>
            </a:r>
          </a:p>
        </p:txBody>
      </p:sp>
      <p:graphicFrame>
        <p:nvGraphicFramePr>
          <p:cNvPr id="23" name="Chart 22"/>
          <p:cNvGraphicFramePr>
            <a:graphicFrameLocks/>
          </p:cNvGraphicFramePr>
          <p:nvPr>
            <p:extLst>
              <p:ext uri="{D42A27DB-BD31-4B8C-83A1-F6EECF244321}">
                <p14:modId xmlns:p14="http://schemas.microsoft.com/office/powerpoint/2010/main" val="591754188"/>
              </p:ext>
            </p:extLst>
          </p:nvPr>
        </p:nvGraphicFramePr>
        <p:xfrm>
          <a:off x="490354" y="1853753"/>
          <a:ext cx="7310438" cy="418856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99974082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4"/>
          <a:stretch>
            <a:fillRect/>
          </a:stretch>
        </p:blipFill>
        <p:spPr>
          <a:xfrm>
            <a:off x="1102143" y="1755788"/>
            <a:ext cx="6769492" cy="4297680"/>
          </a:xfrm>
          <a:prstGeom prst="rect">
            <a:avLst/>
          </a:prstGeom>
        </p:spPr>
      </p:pic>
      <p:sp>
        <p:nvSpPr>
          <p:cNvPr id="41985" name="TextBox 4"/>
          <p:cNvSpPr txBox="1">
            <a:spLocks noChangeArrowheads="1"/>
          </p:cNvSpPr>
          <p:nvPr/>
        </p:nvSpPr>
        <p:spPr bwMode="auto">
          <a:xfrm>
            <a:off x="130884" y="6448239"/>
            <a:ext cx="8382000" cy="215444"/>
          </a:xfrm>
          <a:prstGeom prst="rect">
            <a:avLst/>
          </a:prstGeom>
          <a:noFill/>
          <a:ln w="9525">
            <a:noFill/>
            <a:miter lim="800000"/>
            <a:headEnd/>
            <a:tailEnd/>
          </a:ln>
        </p:spPr>
        <p:txBody>
          <a:bodyPr>
            <a:spAutoFit/>
          </a:bodyPr>
          <a:lstStyle/>
          <a:p>
            <a:r>
              <a:rPr lang="en-US" sz="800" dirty="0"/>
              <a:t>Sources: BLS/Haver Analytics</a:t>
            </a:r>
          </a:p>
        </p:txBody>
      </p:sp>
      <p:sp>
        <p:nvSpPr>
          <p:cNvPr id="41987" name="TextBox 9"/>
          <p:cNvSpPr txBox="1">
            <a:spLocks noChangeArrowheads="1"/>
          </p:cNvSpPr>
          <p:nvPr/>
        </p:nvSpPr>
        <p:spPr bwMode="auto">
          <a:xfrm>
            <a:off x="152400" y="1066800"/>
            <a:ext cx="6010275" cy="492443"/>
          </a:xfrm>
          <a:prstGeom prst="rect">
            <a:avLst/>
          </a:prstGeom>
          <a:noFill/>
          <a:ln w="9525">
            <a:noFill/>
            <a:miter lim="800000"/>
            <a:headEnd/>
            <a:tailEnd/>
          </a:ln>
        </p:spPr>
        <p:txBody>
          <a:bodyPr>
            <a:spAutoFit/>
          </a:bodyPr>
          <a:lstStyle/>
          <a:p>
            <a:r>
              <a:rPr lang="en-US" sz="1400" b="1" dirty="0">
                <a:solidFill>
                  <a:srgbClr val="000000"/>
                </a:solidFill>
                <a:latin typeface="Arial" pitchFamily="34" charset="0"/>
                <a:cs typeface="Arial" pitchFamily="34" charset="0"/>
              </a:rPr>
              <a:t>Job growth by region</a:t>
            </a:r>
          </a:p>
          <a:p>
            <a:r>
              <a:rPr lang="en-US" sz="1200" dirty="0">
                <a:solidFill>
                  <a:srgbClr val="000000"/>
                </a:solidFill>
                <a:latin typeface="Arial" pitchFamily="34" charset="0"/>
                <a:cs typeface="Arial" pitchFamily="34" charset="0"/>
              </a:rPr>
              <a:t>September 2017</a:t>
            </a:r>
          </a:p>
        </p:txBody>
      </p:sp>
      <p:sp>
        <p:nvSpPr>
          <p:cNvPr id="8" name="Rectangle 7"/>
          <p:cNvSpPr>
            <a:spLocks noChangeArrowheads="1"/>
          </p:cNvSpPr>
          <p:nvPr/>
        </p:nvSpPr>
        <p:spPr bwMode="auto">
          <a:xfrm>
            <a:off x="316468" y="2743200"/>
            <a:ext cx="369332" cy="2453519"/>
          </a:xfrm>
          <a:prstGeom prst="rect">
            <a:avLst/>
          </a:prstGeom>
          <a:noFill/>
          <a:ln w="9525">
            <a:noFill/>
            <a:miter lim="800000"/>
            <a:headEnd/>
            <a:tailEnd/>
          </a:ln>
        </p:spPr>
        <p:txBody>
          <a:bodyPr vert="vert270" wrap="square">
            <a:spAutoFit/>
          </a:bodyPr>
          <a:lstStyle/>
          <a:p>
            <a:pPr lvl="0" algn="ctr" eaLnBrk="0" hangingPunct="0">
              <a:defRPr/>
            </a:pPr>
            <a:r>
              <a:rPr lang="en-US" sz="1200" kern="0" dirty="0">
                <a:solidFill>
                  <a:srgbClr val="000000"/>
                </a:solidFill>
                <a:cs typeface="Arial" pitchFamily="34" charset="0"/>
              </a:rPr>
              <a:t>Percent, year-to-year change</a:t>
            </a:r>
          </a:p>
        </p:txBody>
      </p:sp>
      <p:sp>
        <p:nvSpPr>
          <p:cNvPr id="7" name="Title 5"/>
          <p:cNvSpPr txBox="1">
            <a:spLocks/>
          </p:cNvSpPr>
          <p:nvPr/>
        </p:nvSpPr>
        <p:spPr>
          <a:xfrm>
            <a:off x="130884" y="412735"/>
            <a:ext cx="8077200" cy="561974"/>
          </a:xfrm>
          <a:prstGeom prst="rect">
            <a:avLst/>
          </a:prstGeom>
          <a:noFill/>
        </p:spPr>
        <p:txBody>
          <a:bodyPr>
            <a:noAutofit/>
          </a:bodyPr>
          <a:lstStyle/>
          <a:p>
            <a:pPr lvl="0">
              <a:spcBef>
                <a:spcPct val="0"/>
              </a:spcBef>
              <a:defRPr/>
            </a:pPr>
            <a:r>
              <a:rPr lang="en-US" sz="2100" b="1" dirty="0">
                <a:latin typeface="Arial" pitchFamily="34" charset="0"/>
                <a:cs typeface="Arial" pitchFamily="34" charset="0"/>
              </a:rPr>
              <a:t>California job growth is near the national average</a:t>
            </a:r>
          </a:p>
        </p:txBody>
      </p:sp>
      <p:sp>
        <p:nvSpPr>
          <p:cNvPr id="9" name="TextBox 8"/>
          <p:cNvSpPr txBox="1"/>
          <p:nvPr/>
        </p:nvSpPr>
        <p:spPr>
          <a:xfrm>
            <a:off x="5506247" y="4876800"/>
            <a:ext cx="607859"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rPr>
              <a:t>National</a:t>
            </a:r>
          </a:p>
        </p:txBody>
      </p:sp>
      <p:sp>
        <p:nvSpPr>
          <p:cNvPr id="10" name="TextBox 9"/>
          <p:cNvSpPr txBox="1"/>
          <p:nvPr/>
        </p:nvSpPr>
        <p:spPr>
          <a:xfrm>
            <a:off x="5506247" y="5060376"/>
            <a:ext cx="1172116"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rPr>
              <a:t>Southern California</a:t>
            </a:r>
          </a:p>
        </p:txBody>
      </p:sp>
      <p:sp>
        <p:nvSpPr>
          <p:cNvPr id="11" name="Rectangle 10"/>
          <p:cNvSpPr/>
          <p:nvPr/>
        </p:nvSpPr>
        <p:spPr>
          <a:xfrm>
            <a:off x="5334000" y="4986668"/>
            <a:ext cx="182880" cy="36576"/>
          </a:xfrm>
          <a:prstGeom prst="rect">
            <a:avLst/>
          </a:prstGeom>
          <a:solidFill>
            <a:srgbClr val="333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2" name="Rectangle 11"/>
          <p:cNvSpPr/>
          <p:nvPr/>
        </p:nvSpPr>
        <p:spPr>
          <a:xfrm>
            <a:off x="5334000" y="5186192"/>
            <a:ext cx="182880" cy="36576"/>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
        <p:nvSpPr>
          <p:cNvPr id="13" name="TextBox 12"/>
          <p:cNvSpPr txBox="1"/>
          <p:nvPr/>
        </p:nvSpPr>
        <p:spPr>
          <a:xfrm>
            <a:off x="5512218" y="5235423"/>
            <a:ext cx="1152880" cy="26161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ysClr val="windowText" lastClr="000000"/>
                </a:solidFill>
                <a:effectLst/>
                <a:uLnTx/>
                <a:uFillTx/>
                <a:latin typeface="Arial Narrow" pitchFamily="34" charset="0"/>
                <a:cs typeface="Arial" pitchFamily="34" charset="0"/>
              </a:rPr>
              <a:t>Northern California</a:t>
            </a:r>
          </a:p>
        </p:txBody>
      </p:sp>
      <p:sp>
        <p:nvSpPr>
          <p:cNvPr id="14" name="Rectangle 13"/>
          <p:cNvSpPr/>
          <p:nvPr/>
        </p:nvSpPr>
        <p:spPr>
          <a:xfrm>
            <a:off x="5339971" y="5361239"/>
            <a:ext cx="182880" cy="36576"/>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spTree>
    <p:custDataLst>
      <p:tags r:id="rId1"/>
    </p:custDataLst>
    <p:extLst>
      <p:ext uri="{BB962C8B-B14F-4D97-AF65-F5344CB8AC3E}">
        <p14:creationId xmlns:p14="http://schemas.microsoft.com/office/powerpoint/2010/main" val="27621590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Office Theme">
  <a:themeElements>
    <a:clrScheme name="OOCE">
      <a:dk1>
        <a:srgbClr val="000000"/>
      </a:dk1>
      <a:lt1>
        <a:srgbClr val="FFFFFF"/>
      </a:lt1>
      <a:dk2>
        <a:srgbClr val="000000"/>
      </a:dk2>
      <a:lt2>
        <a:srgbClr val="000000"/>
      </a:lt2>
      <a:accent1>
        <a:srgbClr val="3366FF"/>
      </a:accent1>
      <a:accent2>
        <a:srgbClr val="FF9900"/>
      </a:accent2>
      <a:accent3>
        <a:srgbClr val="5CC55B"/>
      </a:accent3>
      <a:accent4>
        <a:srgbClr val="8064A2"/>
      </a:accent4>
      <a:accent5>
        <a:srgbClr val="C00000"/>
      </a:accent5>
      <a:accent6>
        <a:srgbClr val="1F497D"/>
      </a:accent6>
      <a:hlink>
        <a:srgbClr val="3366FF"/>
      </a:hlink>
      <a:folHlink>
        <a:srgbClr val="A5A5A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5042</TotalTime>
  <Words>668</Words>
  <Application>Microsoft Office PowerPoint</Application>
  <PresentationFormat>On-screen Show (4:3)</PresentationFormat>
  <Paragraphs>98</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Narrow</vt:lpstr>
      <vt:lpstr>Calibri</vt:lpstr>
      <vt:lpstr>Wingdings</vt:lpstr>
      <vt:lpstr>Office Theme</vt:lpstr>
      <vt:lpstr>Housing Outlook: Boom or bust?</vt:lpstr>
      <vt:lpstr>PowerPoint Presentation</vt:lpstr>
      <vt:lpstr>Strong homebuyer demand is pushing sales higher</vt:lpstr>
      <vt:lpstr>…but tight inventories are holding back some sales while pushing up home prices</vt:lpstr>
      <vt:lpstr>PowerPoint Presentation</vt:lpstr>
      <vt:lpstr>While housing affordability remains elevated</vt:lpstr>
      <vt:lpstr>LIHHM Rankings: Positive outlook across most cities</vt:lpstr>
      <vt:lpstr>California housing markets have positive rankings</vt:lpstr>
      <vt:lpstr>PowerPoint Presentation</vt:lpstr>
      <vt:lpstr>Construction employment is leading the way</vt:lpstr>
      <vt:lpstr>Affordable housing is a growing concern in many markets</vt:lpstr>
      <vt:lpstr>PowerPoint Presentation</vt:lpstr>
    </vt:vector>
  </TitlesOfParts>
  <Company>Nationwide Insurance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Brent Leciejewski</dc:creator>
  <cp:lastModifiedBy>Ayers, Benjamin</cp:lastModifiedBy>
  <cp:revision>929</cp:revision>
  <cp:lastPrinted>2016-09-20T19:13:36Z</cp:lastPrinted>
  <dcterms:created xsi:type="dcterms:W3CDTF">2011-10-24T15:35:00Z</dcterms:created>
  <dcterms:modified xsi:type="dcterms:W3CDTF">2017-11-03T13:07:55Z</dcterms:modified>
</cp:coreProperties>
</file>